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1393" r:id="rId2"/>
    <p:sldId id="1281" r:id="rId3"/>
    <p:sldId id="1294" r:id="rId4"/>
    <p:sldId id="1297" r:id="rId5"/>
    <p:sldId id="1300" r:id="rId6"/>
    <p:sldId id="1303" r:id="rId7"/>
    <p:sldId id="1304" r:id="rId8"/>
    <p:sldId id="1315" r:id="rId9"/>
    <p:sldId id="1386" r:id="rId10"/>
    <p:sldId id="1307" r:id="rId11"/>
    <p:sldId id="1311" r:id="rId12"/>
    <p:sldId id="1313" r:id="rId13"/>
    <p:sldId id="1314" r:id="rId14"/>
    <p:sldId id="1308" r:id="rId15"/>
    <p:sldId id="1309" r:id="rId16"/>
    <p:sldId id="1310" r:id="rId17"/>
    <p:sldId id="1348" r:id="rId18"/>
    <p:sldId id="1316" r:id="rId19"/>
    <p:sldId id="1317" r:id="rId20"/>
    <p:sldId id="1318" r:id="rId21"/>
    <p:sldId id="1350" r:id="rId22"/>
    <p:sldId id="1351" r:id="rId23"/>
    <p:sldId id="1387" r:id="rId24"/>
    <p:sldId id="1363" r:id="rId25"/>
    <p:sldId id="1366" r:id="rId26"/>
    <p:sldId id="1365" r:id="rId27"/>
    <p:sldId id="1388" r:id="rId28"/>
    <p:sldId id="1364" r:id="rId29"/>
    <p:sldId id="1352" r:id="rId30"/>
    <p:sldId id="1353" r:id="rId31"/>
    <p:sldId id="1319" r:id="rId32"/>
    <p:sldId id="1320" r:id="rId33"/>
    <p:sldId id="1321" r:id="rId34"/>
    <p:sldId id="1389" r:id="rId35"/>
    <p:sldId id="1394" r:id="rId36"/>
    <p:sldId id="1392" r:id="rId37"/>
  </p:sldIdLst>
  <p:sldSz cx="9144000" cy="6858000" type="screen4x3"/>
  <p:notesSz cx="6858000" cy="9144000"/>
  <p:defaultTextStyle>
    <a:defPPr>
      <a:defRPr lang="sw-K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3333FF"/>
    <a:srgbClr val="00FF00"/>
    <a:srgbClr val="FF3300"/>
    <a:srgbClr val="CC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7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w-K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8FCB2A-9077-4258-8F01-D7525517F8B8}" type="datetimeFigureOut">
              <a:rPr lang="sw-KE" smtClean="0"/>
              <a:pPr/>
              <a:t>12/28/2016</a:t>
            </a:fld>
            <a:endParaRPr lang="sw-K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w-K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w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785F8B-36FB-4DEA-94D2-B5ABFCF58D09}" type="slidenum">
              <a:rPr lang="sw-KE" smtClean="0"/>
              <a:pPr/>
              <a:t>‹#›</a:t>
            </a:fld>
            <a:endParaRPr lang="sw-K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12/28/2016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12/28/2016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12/28/2016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12/28/2016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12/28/2016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12/28/2016</a:t>
            </a:fld>
            <a:endParaRPr lang="sw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12/28/2016</a:t>
            </a:fld>
            <a:endParaRPr lang="sw-K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12/28/2016</a:t>
            </a:fld>
            <a:endParaRPr lang="sw-K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12/28/2016</a:t>
            </a:fld>
            <a:endParaRPr lang="sw-K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12/28/2016</a:t>
            </a:fld>
            <a:endParaRPr lang="sw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w-K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5F7FB-D18E-40E1-BFD4-82175D777FB3}" type="datetimeFigureOut">
              <a:rPr lang="sw-KE" smtClean="0"/>
              <a:pPr/>
              <a:t>12/28/2016</a:t>
            </a:fld>
            <a:endParaRPr lang="sw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w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w-K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w-K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5F7FB-D18E-40E1-BFD4-82175D777FB3}" type="datetimeFigureOut">
              <a:rPr lang="sw-KE" smtClean="0"/>
              <a:pPr/>
              <a:t>12/28/2016</a:t>
            </a:fld>
            <a:endParaRPr lang="sw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w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4CDB3-A928-426D-87C7-8E58DC8662A6}" type="slidenum">
              <a:rPr lang="sw-KE" smtClean="0"/>
              <a:pPr/>
              <a:t>‹#›</a:t>
            </a:fld>
            <a:endParaRPr lang="sw-K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w-K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HMP200/UPC203/VMP200 NOV/DEC/2016 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/>
          </a:bodyPr>
          <a:lstStyle/>
          <a:p>
            <a:endParaRPr lang="en-US" sz="2000" b="1" dirty="0" smtClean="0">
              <a:solidFill>
                <a:schemeClr val="tx1"/>
              </a:solidFill>
            </a:endParaRPr>
          </a:p>
          <a:p>
            <a:r>
              <a:rPr lang="en-US" sz="8000" b="1" dirty="0" smtClean="0">
                <a:solidFill>
                  <a:srgbClr val="FF00FF"/>
                </a:solidFill>
              </a:rPr>
              <a:t>ABSORPTION OF MINERALS</a:t>
            </a:r>
          </a:p>
          <a:p>
            <a:pPr algn="l">
              <a:buBlip>
                <a:blip r:embed="rId2"/>
              </a:buBlip>
            </a:pPr>
            <a:endParaRPr lang="en-US" dirty="0" smtClean="0">
              <a:solidFill>
                <a:schemeClr val="tx1"/>
              </a:solidFill>
            </a:endParaRPr>
          </a:p>
          <a:p>
            <a:pPr algn="l">
              <a:buBlip>
                <a:blip r:embed="rId2"/>
              </a:buBlip>
            </a:pPr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u="sng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ABSORPTION OF CALCIUM</a:t>
            </a:r>
          </a:p>
          <a:p>
            <a:pPr>
              <a:defRPr/>
            </a:pPr>
            <a:endParaRPr lang="en-US" b="1" dirty="0" smtClean="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PASSIVE, PARACELLULAR DIFFUSION</a:t>
            </a:r>
            <a:endParaRPr lang="en-US" b="1" u="sng" dirty="0" smtClean="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  <a:p>
            <a:pPr>
              <a:buBlip>
                <a:blip r:embed="rId2"/>
              </a:buBlip>
              <a:defRPr/>
            </a:pPr>
            <a:endParaRPr lang="en-US" sz="2000" b="1" dirty="0" smtClean="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MORE Ca</a:t>
            </a:r>
            <a:r>
              <a:rPr lang="en-US" b="1" baseline="30000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2+</a:t>
            </a:r>
            <a:r>
              <a:rPr lang="en-US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IS ABSORBED IN JEJUNUM &amp; ILEUM BY DIFFUSION THAN IN THE DUODENUM BY ACTIVE TRANSCELLULAR UPTAKE</a:t>
            </a:r>
          </a:p>
          <a:p>
            <a:pPr>
              <a:buBlip>
                <a:blip r:embed="rId2"/>
              </a:buBlip>
              <a:defRPr/>
            </a:pPr>
            <a:endParaRPr lang="en-US" sz="1000" b="1" dirty="0" smtClean="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PREDOMINANT PATHWAY</a:t>
            </a:r>
          </a:p>
          <a:p>
            <a:pPr>
              <a:buBlip>
                <a:blip r:embed="rId2"/>
              </a:buBlip>
              <a:defRPr/>
            </a:pPr>
            <a:endParaRPr lang="en-US" sz="1000" b="1" dirty="0" smtClean="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NOT UNDER CONTROL OF VIT D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u="sng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ABSORPTION OF CALCIUM</a:t>
            </a:r>
          </a:p>
          <a:p>
            <a:pPr>
              <a:defRPr/>
            </a:pPr>
            <a:endParaRPr lang="en-US" b="1" dirty="0" smtClean="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ENHANCED BY:-</a:t>
            </a:r>
          </a:p>
          <a:p>
            <a:pPr>
              <a:buBlip>
                <a:blip r:embed="rId3"/>
              </a:buBlip>
              <a:defRPr/>
            </a:pPr>
            <a:endParaRPr lang="en-US" b="1" dirty="0" smtClean="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LOW PLASMA [Ca</a:t>
            </a:r>
            <a:r>
              <a:rPr lang="en-US" b="1" baseline="30000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2+</a:t>
            </a:r>
            <a:r>
              <a:rPr lang="en-US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]</a:t>
            </a:r>
          </a:p>
          <a:p>
            <a:pPr>
              <a:buBlip>
                <a:blip r:embed="rId3"/>
              </a:buBlip>
              <a:defRPr/>
            </a:pPr>
            <a:endParaRPr lang="en-US" b="1" dirty="0" smtClean="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DURING PREGNANCY &amp; LACTATION</a:t>
            </a:r>
          </a:p>
          <a:p>
            <a:pPr>
              <a:buBlip>
                <a:blip r:embed="rId3"/>
              </a:buBlip>
              <a:defRPr/>
            </a:pPr>
            <a:endParaRPr lang="en-US" b="1" dirty="0" smtClean="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  <a:p>
            <a:pPr>
              <a:buBlip>
                <a:blip r:embed="rId4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AGING TENDS TO DIMINISH Ca</a:t>
            </a:r>
            <a:r>
              <a:rPr lang="en-US" b="1" baseline="30000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2+</a:t>
            </a:r>
            <a:r>
              <a:rPr lang="en-US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ABSORPTION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6600" b="1" u="sng" dirty="0" smtClean="0">
                <a:solidFill>
                  <a:srgbClr val="FF3300"/>
                </a:solidFill>
              </a:rPr>
              <a:t>IRON</a:t>
            </a:r>
          </a:p>
          <a:p>
            <a:pPr>
              <a:defRPr/>
            </a:pPr>
            <a:r>
              <a:rPr lang="en-US" sz="6600" b="1" dirty="0" smtClean="0">
                <a:solidFill>
                  <a:schemeClr val="tx1"/>
                </a:solidFill>
              </a:rPr>
              <a:t> </a:t>
            </a:r>
            <a:r>
              <a:rPr lang="en-US" sz="6600" b="1" i="1" dirty="0" smtClean="0">
                <a:solidFill>
                  <a:srgbClr val="FF00FF"/>
                </a:solidFill>
              </a:rPr>
              <a:t>HOW IS IT ABSORBED IN THE SMALL INSTESTINES? </a:t>
            </a:r>
          </a:p>
          <a:p>
            <a:endParaRPr lang="sw-KE" sz="6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u="sng" dirty="0" smtClean="0">
                <a:solidFill>
                  <a:schemeClr val="tx1"/>
                </a:solidFill>
              </a:rPr>
              <a:t>ABSORPTION OF IRON</a:t>
            </a: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DIETARY IRON-LIVER, FISH, VEGETABLES </a:t>
            </a: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RDA-10 TO 15 mg/d</a:t>
            </a:r>
          </a:p>
          <a:p>
            <a:pPr>
              <a:buBlip>
                <a:blip r:embed="rId2"/>
              </a:buBlip>
              <a:defRPr/>
            </a:pPr>
            <a:endParaRPr lang="en-US" sz="1000" b="1" dirty="0" smtClean="0">
              <a:solidFill>
                <a:schemeClr val="tx1"/>
              </a:solidFill>
            </a:endParaRP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HEME IRON (</a:t>
            </a:r>
            <a:r>
              <a:rPr lang="en-US" b="1" dirty="0" err="1" smtClean="0">
                <a:solidFill>
                  <a:schemeClr val="tx1"/>
                </a:solidFill>
              </a:rPr>
              <a:t>cytochromes</a:t>
            </a:r>
            <a:r>
              <a:rPr lang="en-US" b="1" dirty="0" smtClean="0">
                <a:solidFill>
                  <a:schemeClr val="tx1"/>
                </a:solidFill>
              </a:rPr>
              <a:t>, hemoglobin, </a:t>
            </a:r>
            <a:r>
              <a:rPr lang="en-US" b="1" dirty="0" err="1" smtClean="0">
                <a:solidFill>
                  <a:schemeClr val="tx1"/>
                </a:solidFill>
              </a:rPr>
              <a:t>myoglobin</a:t>
            </a:r>
            <a:r>
              <a:rPr lang="en-US" b="1" dirty="0" smtClean="0">
                <a:solidFill>
                  <a:schemeClr val="tx1"/>
                </a:solidFill>
              </a:rPr>
              <a:t>)</a:t>
            </a:r>
          </a:p>
          <a:p>
            <a:pPr>
              <a:buBlip>
                <a:blip r:embed="rId2"/>
              </a:buBlip>
              <a:defRPr/>
            </a:pPr>
            <a:endParaRPr lang="en-US" sz="1000" b="1" dirty="0" smtClean="0">
              <a:solidFill>
                <a:schemeClr val="tx1"/>
              </a:solidFill>
            </a:endParaRP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NONHEME IRON (Fe</a:t>
            </a:r>
            <a:r>
              <a:rPr lang="en-US" b="1" baseline="30000" dirty="0" smtClean="0">
                <a:solidFill>
                  <a:schemeClr val="tx1"/>
                </a:solidFill>
              </a:rPr>
              <a:t>3+</a:t>
            </a:r>
            <a:r>
              <a:rPr lang="en-US" b="1" dirty="0" smtClean="0">
                <a:solidFill>
                  <a:schemeClr val="tx1"/>
                </a:solidFill>
              </a:rPr>
              <a:t> - ferrous; Fe</a:t>
            </a:r>
            <a:r>
              <a:rPr lang="en-US" b="1" baseline="30000" dirty="0" smtClean="0">
                <a:solidFill>
                  <a:schemeClr val="tx1"/>
                </a:solidFill>
              </a:rPr>
              <a:t>2+</a:t>
            </a:r>
            <a:r>
              <a:rPr lang="en-US" b="1" dirty="0" smtClean="0">
                <a:solidFill>
                  <a:schemeClr val="tx1"/>
                </a:solidFill>
              </a:rPr>
              <a:t> - ferric)</a:t>
            </a:r>
          </a:p>
          <a:p>
            <a:pPr>
              <a:buBlip>
                <a:blip r:embed="rId2"/>
              </a:buBlip>
              <a:defRPr/>
            </a:pPr>
            <a:endParaRPr lang="en-US" sz="1000" b="1" dirty="0" smtClean="0">
              <a:solidFill>
                <a:schemeClr val="tx1"/>
              </a:solidFill>
            </a:endParaRP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HEME IRON IS ABSORBED MORE EFFICIENTLY THAN NONHEME IRON</a:t>
            </a:r>
          </a:p>
          <a:p>
            <a:pPr>
              <a:buBlip>
                <a:blip r:embed="rId2"/>
              </a:buBlip>
              <a:defRPr/>
            </a:pPr>
            <a:endParaRPr lang="en-US" sz="1000" b="1" dirty="0" smtClean="0">
              <a:solidFill>
                <a:schemeClr val="tx1"/>
              </a:solidFill>
            </a:endParaRP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BODY STORES OF IRON DEPEND ALMOST EXCLUSIVELY ON IRON ABSORPTION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u="sng" dirty="0" smtClean="0">
                <a:solidFill>
                  <a:schemeClr val="tx1"/>
                </a:solidFill>
              </a:rPr>
              <a:t>ABSORPTION OF IRON</a:t>
            </a:r>
          </a:p>
          <a:p>
            <a:pPr>
              <a:buBlip>
                <a:blip r:embed="rId2"/>
              </a:buBlip>
              <a:defRPr/>
            </a:pPr>
            <a:r>
              <a:rPr lang="en-US" b="1" u="sng" dirty="0" smtClean="0">
                <a:solidFill>
                  <a:schemeClr val="tx1"/>
                </a:solidFill>
              </a:rPr>
              <a:t>NO REGULATED </a:t>
            </a:r>
            <a:r>
              <a:rPr lang="en-US" b="1" dirty="0" smtClean="0">
                <a:solidFill>
                  <a:schemeClr val="tx1"/>
                </a:solidFill>
              </a:rPr>
              <a:t>PATHWAY FOR IRON EXCRETION EXISTS</a:t>
            </a:r>
          </a:p>
          <a:p>
            <a:pPr>
              <a:defRPr/>
            </a:pPr>
            <a:endParaRPr lang="en-US" sz="1000" b="1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CRITICAL ROLE AS HEME GROUPS OF CYTOCHROMES</a:t>
            </a:r>
          </a:p>
          <a:p>
            <a:pPr>
              <a:buBlip>
                <a:blip r:embed="rId3"/>
              </a:buBlip>
              <a:defRPr/>
            </a:pPr>
            <a:endParaRPr lang="en-US" sz="1000" b="1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KEY COMPONENT OF O</a:t>
            </a:r>
            <a:r>
              <a:rPr lang="en-US" b="1" baseline="-25000" dirty="0" smtClean="0">
                <a:solidFill>
                  <a:schemeClr val="tx1"/>
                </a:solidFill>
              </a:rPr>
              <a:t>2</a:t>
            </a:r>
            <a:r>
              <a:rPr lang="en-US" b="1" dirty="0" smtClean="0">
                <a:solidFill>
                  <a:schemeClr val="tx1"/>
                </a:solidFill>
              </a:rPr>
              <a:t>-CARRYING HEME MOITIES OF HEMOGLOBIN &amp; MYOGLOBIN</a:t>
            </a:r>
          </a:p>
          <a:p>
            <a:pPr>
              <a:buBlip>
                <a:blip r:embed="rId3"/>
              </a:buBlip>
              <a:defRPr/>
            </a:pPr>
            <a:endParaRPr lang="en-US" sz="2000" b="1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ONLY 10% TO 20% OF INGESTED IRON IS ABSORBED</a:t>
            </a:r>
          </a:p>
          <a:p>
            <a:endParaRPr lang="sw-KE" dirty="0" smtClean="0">
              <a:solidFill>
                <a:schemeClr val="tx1"/>
              </a:solidFill>
            </a:endParaRP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u="sng" dirty="0" smtClean="0">
                <a:solidFill>
                  <a:schemeClr val="tx1"/>
                </a:solidFill>
              </a:rPr>
              <a:t>NONHEME IRON</a:t>
            </a:r>
          </a:p>
          <a:p>
            <a:pPr>
              <a:defRPr/>
            </a:pPr>
            <a:endParaRPr lang="en-US" b="1" u="sng" dirty="0" smtClean="0">
              <a:solidFill>
                <a:schemeClr val="tx1"/>
              </a:solidFill>
            </a:endParaRP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FERRIC (</a:t>
            </a:r>
            <a:r>
              <a:rPr lang="en-US" b="1" dirty="0" smtClean="0">
                <a:solidFill>
                  <a:srgbClr val="FF00FF"/>
                </a:solidFill>
              </a:rPr>
              <a:t>Fe</a:t>
            </a:r>
            <a:r>
              <a:rPr lang="en-US" b="1" baseline="30000" dirty="0" smtClean="0">
                <a:solidFill>
                  <a:srgbClr val="FF00FF"/>
                </a:solidFill>
              </a:rPr>
              <a:t>3+</a:t>
            </a:r>
            <a:r>
              <a:rPr lang="en-US" b="1" dirty="0" smtClean="0">
                <a:solidFill>
                  <a:schemeClr val="tx1"/>
                </a:solidFill>
              </a:rPr>
              <a:t>) OR FERROUS (Fe</a:t>
            </a:r>
            <a:r>
              <a:rPr lang="en-US" b="1" baseline="30000" dirty="0" smtClean="0">
                <a:solidFill>
                  <a:schemeClr val="tx1"/>
                </a:solidFill>
              </a:rPr>
              <a:t>2+</a:t>
            </a:r>
            <a:r>
              <a:rPr lang="en-US" b="1" dirty="0" smtClean="0">
                <a:solidFill>
                  <a:schemeClr val="tx1"/>
                </a:solidFill>
              </a:rPr>
              <a:t>)</a:t>
            </a:r>
          </a:p>
          <a:p>
            <a:pPr>
              <a:buBlip>
                <a:blip r:embed="rId2"/>
              </a:buBlip>
              <a:defRPr/>
            </a:pPr>
            <a:endParaRPr lang="en-US" sz="1000" b="1" dirty="0" smtClean="0">
              <a:solidFill>
                <a:schemeClr val="tx1"/>
              </a:solidFill>
            </a:endParaRP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Fe</a:t>
            </a:r>
            <a:r>
              <a:rPr lang="en-US" b="1" baseline="30000" dirty="0" smtClean="0">
                <a:solidFill>
                  <a:schemeClr val="tx1"/>
                </a:solidFill>
              </a:rPr>
              <a:t>3+</a:t>
            </a:r>
            <a:r>
              <a:rPr lang="en-US" b="1" dirty="0" smtClean="0">
                <a:solidFill>
                  <a:schemeClr val="tx1"/>
                </a:solidFill>
              </a:rPr>
              <a:t> COMPLEX WITH ANIONS (</a:t>
            </a:r>
            <a:r>
              <a:rPr lang="en-US" b="1" dirty="0" err="1" smtClean="0">
                <a:solidFill>
                  <a:schemeClr val="tx1"/>
                </a:solidFill>
              </a:rPr>
              <a:t>phytic</a:t>
            </a:r>
            <a:r>
              <a:rPr lang="en-US" b="1" dirty="0" smtClean="0">
                <a:solidFill>
                  <a:schemeClr val="tx1"/>
                </a:solidFill>
              </a:rPr>
              <a:t> acid, phosphates, oxalates)</a:t>
            </a:r>
          </a:p>
          <a:p>
            <a:pPr>
              <a:buBlip>
                <a:blip r:embed="rId2"/>
              </a:buBlip>
              <a:defRPr/>
            </a:pPr>
            <a:endParaRPr lang="en-US" sz="1000" b="1" dirty="0" smtClean="0">
              <a:solidFill>
                <a:schemeClr val="tx1"/>
              </a:solidFill>
            </a:endParaRP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COMPLEXES FORMED NOT READILY ABSORBED</a:t>
            </a:r>
          </a:p>
          <a:p>
            <a:pPr>
              <a:buBlip>
                <a:blip r:embed="rId2"/>
              </a:buBlip>
              <a:defRPr/>
            </a:pPr>
            <a:endParaRPr lang="en-US" sz="2000" b="1" dirty="0" smtClean="0">
              <a:solidFill>
                <a:schemeClr val="tx1"/>
              </a:solidFill>
            </a:endParaRP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TANNINS IN TEA FORM INSOLUBLE COMPLEXES WITH IRON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  <a:defRPr/>
            </a:pPr>
            <a:r>
              <a:rPr lang="en-US" b="1" u="sng" dirty="0" smtClean="0">
                <a:solidFill>
                  <a:schemeClr val="tx1"/>
                </a:solidFill>
              </a:rPr>
              <a:t>ASCORBIC ACID (VIT C)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Gastric secretions dissolve iron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Forms soluble complexes with </a:t>
            </a:r>
            <a:r>
              <a:rPr lang="en-US" b="1" dirty="0" err="1" smtClean="0">
                <a:solidFill>
                  <a:schemeClr val="tx1"/>
                </a:solidFill>
              </a:rPr>
              <a:t>Vit</a:t>
            </a:r>
            <a:r>
              <a:rPr lang="en-US" b="1" dirty="0" smtClean="0">
                <a:solidFill>
                  <a:schemeClr val="tx1"/>
                </a:solidFill>
              </a:rPr>
              <a:t> C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REDUCES Fe</a:t>
            </a:r>
            <a:r>
              <a:rPr lang="en-US" b="1" baseline="30000" dirty="0" smtClean="0">
                <a:solidFill>
                  <a:schemeClr val="tx1"/>
                </a:solidFill>
              </a:rPr>
              <a:t>3+</a:t>
            </a:r>
            <a:r>
              <a:rPr lang="en-US" b="1" dirty="0" smtClean="0">
                <a:solidFill>
                  <a:schemeClr val="tx1"/>
                </a:solidFill>
              </a:rPr>
              <a:t> TO Fe</a:t>
            </a:r>
            <a:r>
              <a:rPr lang="en-US" b="1" baseline="30000" dirty="0" smtClean="0">
                <a:solidFill>
                  <a:schemeClr val="tx1"/>
                </a:solidFill>
              </a:rPr>
              <a:t>2+</a:t>
            </a:r>
            <a:r>
              <a:rPr lang="en-US" b="1" dirty="0" smtClean="0">
                <a:solidFill>
                  <a:schemeClr val="tx1"/>
                </a:solidFill>
              </a:rPr>
              <a:t> STATE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ENHANCES IRON ABSORPTION</a:t>
            </a: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Partial </a:t>
            </a:r>
            <a:r>
              <a:rPr lang="en-US" b="1" dirty="0" err="1" smtClean="0">
                <a:solidFill>
                  <a:schemeClr val="tx1"/>
                </a:solidFill>
              </a:rPr>
              <a:t>Gastrectomy</a:t>
            </a:r>
            <a:endParaRPr lang="en-US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Iron Deficiency Anemia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chemeClr val="accent4">
              <a:lumMod val="10000"/>
            </a:schemeClr>
          </a:solidFill>
        </p:spPr>
        <p:txBody>
          <a:bodyPr/>
          <a:lstStyle/>
          <a:p>
            <a:pPr lvl="1" algn="ctr">
              <a:lnSpc>
                <a:spcPct val="90000"/>
              </a:lnSpc>
              <a:buClr>
                <a:srgbClr val="FF00FF"/>
              </a:buClr>
              <a:buFontTx/>
              <a:buNone/>
              <a:defRPr/>
            </a:pPr>
            <a:endParaRPr lang="en-GB" sz="4800" b="1" dirty="0" smtClean="0">
              <a:solidFill>
                <a:srgbClr val="00FF00"/>
              </a:solidFill>
              <a:effectLst/>
              <a:latin typeface="Times New Roman" pitchFamily="18" charset="0"/>
            </a:endParaRPr>
          </a:p>
          <a:p>
            <a:pPr lvl="1" algn="ctr">
              <a:lnSpc>
                <a:spcPct val="90000"/>
              </a:lnSpc>
              <a:buClr>
                <a:srgbClr val="FF00FF"/>
              </a:buClr>
              <a:buFontTx/>
              <a:buNone/>
              <a:defRPr/>
            </a:pPr>
            <a:endParaRPr lang="en-GB" sz="3200" b="1" dirty="0" smtClean="0">
              <a:solidFill>
                <a:srgbClr val="FFFF00"/>
              </a:solidFill>
              <a:effectLst/>
              <a:latin typeface="Times New Roman" pitchFamily="18" charset="0"/>
            </a:endParaRPr>
          </a:p>
          <a:p>
            <a:pPr lvl="1" algn="just">
              <a:lnSpc>
                <a:spcPct val="90000"/>
              </a:lnSpc>
              <a:buClr>
                <a:srgbClr val="FF00FF"/>
              </a:buClr>
              <a:buFont typeface="Wingdings" pitchFamily="2" charset="2"/>
              <a:buNone/>
              <a:defRPr/>
            </a:pPr>
            <a:endParaRPr lang="en-GB" sz="3200" dirty="0">
              <a:effectLst/>
              <a:latin typeface="Times New Roman" pitchFamily="18" charset="0"/>
            </a:endParaRPr>
          </a:p>
          <a:p>
            <a:pPr algn="just">
              <a:lnSpc>
                <a:spcPct val="90000"/>
              </a:lnSpc>
              <a:buClr>
                <a:srgbClr val="00FF00"/>
              </a:buClr>
              <a:buFont typeface="Wingdings" pitchFamily="2" charset="2"/>
              <a:buNone/>
              <a:defRPr/>
            </a:pPr>
            <a:endParaRPr lang="en-GB" dirty="0">
              <a:effectLst/>
              <a:latin typeface="Times New Roman" pitchFamily="18" charset="0"/>
            </a:endParaRPr>
          </a:p>
        </p:txBody>
      </p:sp>
      <p:pic>
        <p:nvPicPr>
          <p:cNvPr id="29491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990600"/>
            <a:ext cx="9142412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  <a:defRPr/>
            </a:pPr>
            <a:r>
              <a:rPr lang="en-US" b="1" u="sng" dirty="0" smtClean="0">
                <a:solidFill>
                  <a:schemeClr val="tx1"/>
                </a:solidFill>
              </a:rPr>
              <a:t>ABSORPTION OF IRON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ABSORPTION RESTRICTED TO THE DUODENUM</a:t>
            </a:r>
          </a:p>
          <a:p>
            <a:pPr>
              <a:buBlip>
                <a:blip r:embed="rId3"/>
              </a:buBlip>
              <a:defRPr/>
            </a:pPr>
            <a:endParaRPr lang="en-US" sz="1000" b="1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DIVALENT METAL TRANSPORTER (DMT1)</a:t>
            </a:r>
          </a:p>
          <a:p>
            <a:pPr>
              <a:buBlip>
                <a:blip r:embed="rId3"/>
              </a:buBlip>
              <a:defRPr/>
            </a:pPr>
            <a:endParaRPr lang="en-US" sz="1000" b="1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COTRANSPORTS Fe</a:t>
            </a:r>
            <a:r>
              <a:rPr lang="en-US" b="1" baseline="30000" dirty="0" smtClean="0">
                <a:solidFill>
                  <a:schemeClr val="tx1"/>
                </a:solidFill>
              </a:rPr>
              <a:t>2+</a:t>
            </a:r>
            <a:r>
              <a:rPr lang="en-US" b="1" dirty="0" smtClean="0">
                <a:solidFill>
                  <a:schemeClr val="tx1"/>
                </a:solidFill>
              </a:rPr>
              <a:t> &amp; H</a:t>
            </a:r>
            <a:r>
              <a:rPr lang="en-US" b="1" baseline="30000" dirty="0" smtClean="0">
                <a:solidFill>
                  <a:schemeClr val="tx1"/>
                </a:solidFill>
              </a:rPr>
              <a:t>+</a:t>
            </a:r>
          </a:p>
          <a:p>
            <a:pPr>
              <a:buBlip>
                <a:blip r:embed="rId3"/>
              </a:buBlip>
              <a:defRPr/>
            </a:pPr>
            <a:endParaRPr lang="en-US" sz="1000" b="1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ENERGIZED  BY THE INWARDLY DIRECTED H</a:t>
            </a:r>
            <a:r>
              <a:rPr lang="en-US" b="1" baseline="30000" dirty="0" smtClean="0">
                <a:solidFill>
                  <a:schemeClr val="tx1"/>
                </a:solidFill>
              </a:rPr>
              <a:t>+</a:t>
            </a:r>
            <a:r>
              <a:rPr lang="en-US" b="1" dirty="0" smtClean="0">
                <a:solidFill>
                  <a:schemeClr val="tx1"/>
                </a:solidFill>
              </a:rPr>
              <a:t> GRADIENT</a:t>
            </a:r>
          </a:p>
          <a:p>
            <a:pPr>
              <a:buBlip>
                <a:blip r:embed="rId3"/>
              </a:buBlip>
              <a:defRPr/>
            </a:pPr>
            <a:endParaRPr lang="en-US" sz="1000" b="1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MAINTAINED BY Na</a:t>
            </a:r>
            <a:r>
              <a:rPr lang="en-US" b="1" baseline="30000" dirty="0" smtClean="0">
                <a:solidFill>
                  <a:schemeClr val="tx1"/>
                </a:solidFill>
              </a:rPr>
              <a:t>+</a:t>
            </a:r>
            <a:r>
              <a:rPr lang="en-US" b="1" dirty="0" smtClean="0">
                <a:solidFill>
                  <a:schemeClr val="tx1"/>
                </a:solidFill>
              </a:rPr>
              <a:t>-H</a:t>
            </a:r>
            <a:r>
              <a:rPr lang="en-US" b="1" baseline="30000" dirty="0" smtClean="0">
                <a:solidFill>
                  <a:schemeClr val="tx1"/>
                </a:solidFill>
              </a:rPr>
              <a:t>+</a:t>
            </a:r>
            <a:r>
              <a:rPr lang="en-US" b="1" dirty="0" smtClean="0">
                <a:solidFill>
                  <a:schemeClr val="tx1"/>
                </a:solidFill>
              </a:rPr>
              <a:t> EXCHANGE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  <a:defRPr/>
            </a:pPr>
            <a:r>
              <a:rPr lang="en-US" b="1" u="sng" dirty="0" smtClean="0">
                <a:solidFill>
                  <a:schemeClr val="tx1"/>
                </a:solidFill>
              </a:rPr>
              <a:t>ABSORPTION OF IRON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FERRIC REDUCTASE REDUCES (</a:t>
            </a:r>
            <a:r>
              <a:rPr lang="en-US" b="1" dirty="0" err="1" smtClean="0">
                <a:solidFill>
                  <a:schemeClr val="tx1"/>
                </a:solidFill>
              </a:rPr>
              <a:t>Dcytb</a:t>
            </a:r>
            <a:r>
              <a:rPr lang="en-US" b="1" dirty="0" smtClean="0">
                <a:solidFill>
                  <a:schemeClr val="tx1"/>
                </a:solidFill>
              </a:rPr>
              <a:t>) Fe</a:t>
            </a:r>
            <a:r>
              <a:rPr lang="en-US" b="1" baseline="30000" dirty="0" smtClean="0">
                <a:solidFill>
                  <a:schemeClr val="tx1"/>
                </a:solidFill>
              </a:rPr>
              <a:t>3+</a:t>
            </a:r>
            <a:r>
              <a:rPr lang="en-US" b="1" dirty="0" smtClean="0">
                <a:solidFill>
                  <a:schemeClr val="tx1"/>
                </a:solidFill>
              </a:rPr>
              <a:t> TO Fe</a:t>
            </a:r>
            <a:r>
              <a:rPr lang="en-US" b="1" baseline="30000" dirty="0" smtClean="0">
                <a:solidFill>
                  <a:schemeClr val="tx1"/>
                </a:solidFill>
              </a:rPr>
              <a:t>2+</a:t>
            </a:r>
            <a:r>
              <a:rPr lang="en-US" b="1" dirty="0" smtClean="0">
                <a:solidFill>
                  <a:schemeClr val="tx1"/>
                </a:solidFill>
              </a:rPr>
              <a:t> AT THE EXTRACELLULAR SURFACE OF APICAL MEMBRANE  BEFORE UPTAKE BY DMT1</a:t>
            </a:r>
          </a:p>
          <a:p>
            <a:pPr>
              <a:defRPr/>
            </a:pPr>
            <a:endParaRPr lang="en-US" sz="2000" b="1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Fe</a:t>
            </a:r>
            <a:r>
              <a:rPr lang="en-US" b="1" baseline="30000" dirty="0" smtClean="0">
                <a:solidFill>
                  <a:schemeClr val="tx1"/>
                </a:solidFill>
              </a:rPr>
              <a:t>2+</a:t>
            </a:r>
            <a:r>
              <a:rPr lang="en-US" b="1" dirty="0" smtClean="0">
                <a:solidFill>
                  <a:schemeClr val="tx1"/>
                </a:solidFill>
              </a:rPr>
              <a:t> BINDS TO MOBILFERRIN</a:t>
            </a:r>
          </a:p>
          <a:p>
            <a:pPr>
              <a:buBlip>
                <a:blip r:embed="rId3"/>
              </a:buBlip>
              <a:defRPr/>
            </a:pPr>
            <a:endParaRPr lang="en-US" sz="2000" b="1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FERRIED TO THE BASOLATERAL MEMBRANE</a:t>
            </a:r>
            <a:endParaRPr lang="en-US" b="1" baseline="30000" dirty="0" smtClean="0">
              <a:solidFill>
                <a:schemeClr val="tx1"/>
              </a:solidFill>
            </a:endParaRP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64095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REFERENCES</a:t>
            </a:r>
            <a:endParaRPr lang="sw-KE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 fontScale="92500" lnSpcReduction="10000"/>
          </a:bodyPr>
          <a:lstStyle/>
          <a:p>
            <a:pPr algn="l">
              <a:lnSpc>
                <a:spcPct val="110000"/>
              </a:lnSpc>
              <a:buBlip>
                <a:blip r:embed="rId2"/>
              </a:buBlip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GANONG’S REVIEW OF MEDICAL PHYSIOLOGY, </a:t>
            </a:r>
            <a:r>
              <a:rPr lang="en-US" sz="2400" dirty="0" smtClean="0">
                <a:solidFill>
                  <a:schemeClr val="tx1"/>
                </a:solidFill>
              </a:rPr>
              <a:t>25 Edition, 2016, 	McGraw Hill Education Lange.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algn="l">
              <a:lnSpc>
                <a:spcPct val="110000"/>
              </a:lnSpc>
              <a:buBlip>
                <a:blip r:embed="rId2"/>
              </a:buBlip>
            </a:pPr>
            <a:r>
              <a:rPr lang="en-US" sz="2400" b="1" dirty="0" smtClean="0">
                <a:solidFill>
                  <a:schemeClr val="tx1"/>
                </a:solidFill>
              </a:rPr>
              <a:t>BORON &amp; BOULPAEP MEDICAL PHYSIOLOGY</a:t>
            </a:r>
            <a:r>
              <a:rPr lang="en-US" sz="2400" dirty="0" smtClean="0">
                <a:solidFill>
                  <a:schemeClr val="tx1"/>
                </a:solidFill>
              </a:rPr>
              <a:t>  A Cellular &amp; 	Molecular Approach. 2</a:t>
            </a:r>
            <a:r>
              <a:rPr lang="en-US" sz="2400" baseline="30000" dirty="0" smtClean="0">
                <a:solidFill>
                  <a:schemeClr val="tx1"/>
                </a:solidFill>
              </a:rPr>
              <a:t>nd</a:t>
            </a:r>
            <a:r>
              <a:rPr lang="en-US" sz="2400" dirty="0" smtClean="0">
                <a:solidFill>
                  <a:schemeClr val="tx1"/>
                </a:solidFill>
              </a:rPr>
              <a:t> Edition 2012 by Saunders, Elsevier.</a:t>
            </a:r>
            <a:r>
              <a:rPr lang="en-US" sz="2400" dirty="0" smtClean="0"/>
              <a:t> </a:t>
            </a:r>
          </a:p>
          <a:p>
            <a:pPr algn="l">
              <a:lnSpc>
                <a:spcPct val="110000"/>
              </a:lnSpc>
              <a:buBlip>
                <a:blip r:embed="rId2"/>
              </a:buBlip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GUYTON &amp; HALL TEXTBOOK OF MEDICAL PHYSIOLOGY</a:t>
            </a:r>
            <a:r>
              <a:rPr lang="en-US" sz="2400" dirty="0" smtClean="0">
                <a:solidFill>
                  <a:schemeClr val="tx1"/>
                </a:solidFill>
              </a:rPr>
              <a:t>  A south 	Asian Edition. </a:t>
            </a:r>
            <a:r>
              <a:rPr lang="en-US" sz="2400" dirty="0" err="1" smtClean="0">
                <a:solidFill>
                  <a:schemeClr val="tx1"/>
                </a:solidFill>
              </a:rPr>
              <a:t>Vaz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Kurpad</a:t>
            </a:r>
            <a:r>
              <a:rPr lang="en-US" sz="2400" dirty="0" smtClean="0">
                <a:solidFill>
                  <a:schemeClr val="tx1"/>
                </a:solidFill>
              </a:rPr>
              <a:t> &amp; Raj. 2013 Elsevier.</a:t>
            </a:r>
          </a:p>
          <a:p>
            <a:pPr algn="l">
              <a:lnSpc>
                <a:spcPct val="110000"/>
              </a:lnSpc>
              <a:buBlip>
                <a:blip r:embed="rId2"/>
              </a:buBlip>
            </a:pPr>
            <a:endParaRPr lang="en-US" sz="2400" dirty="0" smtClean="0">
              <a:solidFill>
                <a:schemeClr val="tx1"/>
              </a:solidFill>
            </a:endParaRPr>
          </a:p>
          <a:p>
            <a:pPr algn="l">
              <a:buBlip>
                <a:blip r:embed="rId2"/>
              </a:buBlip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LECTURER</a:t>
            </a:r>
            <a:r>
              <a:rPr lang="en-US" sz="2400" dirty="0" smtClean="0">
                <a:solidFill>
                  <a:schemeClr val="tx1"/>
                </a:solidFill>
              </a:rPr>
              <a:t>: Dr. Paul Mungai Mbugua (PMM)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                             Department of Medical Physiology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		College of Health Sciences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</a:rPr>
              <a:t>		UNIVERSITY OF NAIROBI</a:t>
            </a: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		   </a:t>
            </a:r>
          </a:p>
          <a:p>
            <a:pPr algn="l">
              <a:lnSpc>
                <a:spcPct val="200000"/>
              </a:lnSpc>
            </a:pPr>
            <a:endParaRPr lang="en-US" dirty="0" smtClean="0">
              <a:solidFill>
                <a:schemeClr val="tx1"/>
              </a:solidFill>
            </a:endParaRPr>
          </a:p>
          <a:p>
            <a:pPr algn="l">
              <a:buBlip>
                <a:blip r:embed="rId2"/>
              </a:buBlip>
            </a:pPr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  <a:defRPr/>
            </a:pPr>
            <a:r>
              <a:rPr lang="en-US" b="1" u="sng" dirty="0" smtClean="0">
                <a:solidFill>
                  <a:schemeClr val="tx1"/>
                </a:solidFill>
              </a:rPr>
              <a:t>ABSORPTION OF IRON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FERROPORTIN TRANSPORTER (FP1)</a:t>
            </a:r>
          </a:p>
          <a:p>
            <a:pPr>
              <a:buBlip>
                <a:blip r:embed="rId3"/>
              </a:buBlip>
              <a:defRPr/>
            </a:pPr>
            <a:endParaRPr lang="en-US" sz="2000" b="1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EXTRUDES Fe</a:t>
            </a:r>
            <a:r>
              <a:rPr lang="en-US" b="1" baseline="30000" dirty="0" smtClean="0">
                <a:solidFill>
                  <a:schemeClr val="tx1"/>
                </a:solidFill>
              </a:rPr>
              <a:t>2+</a:t>
            </a:r>
          </a:p>
          <a:p>
            <a:pPr>
              <a:buBlip>
                <a:blip r:embed="rId3"/>
              </a:buBlip>
              <a:defRPr/>
            </a:pPr>
            <a:endParaRPr lang="en-US" sz="2000" b="1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FERROXIDASE  ACTIVITY OF HEPHAESTIN</a:t>
            </a:r>
          </a:p>
          <a:p>
            <a:pPr>
              <a:buBlip>
                <a:blip r:embed="rId3"/>
              </a:buBlip>
              <a:defRPr/>
            </a:pPr>
            <a:endParaRPr lang="en-US" sz="2000" b="1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OXIDIZES Fe</a:t>
            </a:r>
            <a:r>
              <a:rPr lang="en-US" b="1" baseline="30000" dirty="0" smtClean="0">
                <a:solidFill>
                  <a:schemeClr val="tx1"/>
                </a:solidFill>
              </a:rPr>
              <a:t>2+</a:t>
            </a:r>
            <a:r>
              <a:rPr lang="en-US" b="1" dirty="0" smtClean="0">
                <a:solidFill>
                  <a:schemeClr val="tx1"/>
                </a:solidFill>
              </a:rPr>
              <a:t> TO Fe</a:t>
            </a:r>
            <a:r>
              <a:rPr lang="en-US" b="1" baseline="30000" dirty="0" smtClean="0">
                <a:solidFill>
                  <a:schemeClr val="tx1"/>
                </a:solidFill>
              </a:rPr>
              <a:t>3+</a:t>
            </a:r>
          </a:p>
          <a:p>
            <a:pPr>
              <a:buBlip>
                <a:blip r:embed="rId3"/>
              </a:buBlip>
              <a:defRPr/>
            </a:pPr>
            <a:endParaRPr lang="en-US" sz="2000" b="1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Fe</a:t>
            </a:r>
            <a:r>
              <a:rPr lang="en-US" b="1" baseline="30000" dirty="0" smtClean="0">
                <a:solidFill>
                  <a:schemeClr val="tx1"/>
                </a:solidFill>
              </a:rPr>
              <a:t>3+</a:t>
            </a:r>
            <a:r>
              <a:rPr lang="en-US" b="1" dirty="0" smtClean="0">
                <a:solidFill>
                  <a:schemeClr val="tx1"/>
                </a:solidFill>
              </a:rPr>
              <a:t> BINDS TRANSFERRIN FOR CARRIAGE IN BLOOD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  <a:defRPr/>
            </a:pPr>
            <a:r>
              <a:rPr lang="en-US" b="1" u="sng" dirty="0" smtClean="0">
                <a:solidFill>
                  <a:schemeClr val="tx1"/>
                </a:solidFill>
              </a:rPr>
              <a:t>HEME IRON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DERIVED FROM MYOGLOBULIN &amp; HEMOGLOBIN</a:t>
            </a:r>
          </a:p>
          <a:p>
            <a:pPr>
              <a:buBlip>
                <a:blip r:embed="rId3"/>
              </a:buBlip>
              <a:defRPr/>
            </a:pPr>
            <a:endParaRPr lang="en-US" sz="1000" b="1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ABSORBED BY DUODENAL EPITHELIAL CELLS</a:t>
            </a:r>
          </a:p>
          <a:p>
            <a:pPr>
              <a:buBlip>
                <a:blip r:embed="rId3"/>
              </a:buBlip>
              <a:defRPr/>
            </a:pPr>
            <a:endParaRPr lang="en-US" sz="1000" b="1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BINDS BRUSH BORDER PROTEIN</a:t>
            </a:r>
          </a:p>
          <a:p>
            <a:pPr>
              <a:buBlip>
                <a:blip r:embed="rId3"/>
              </a:buBlip>
              <a:defRPr/>
            </a:pPr>
            <a:endParaRPr lang="en-US" sz="2000" b="1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THROUGH AN ENDOCYTOTIC MECHANISM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  <a:defRPr/>
            </a:pPr>
            <a:r>
              <a:rPr lang="en-US" b="1" u="sng" dirty="0" smtClean="0">
                <a:solidFill>
                  <a:schemeClr val="tx1"/>
                </a:solidFill>
              </a:rPr>
              <a:t>HEME IRON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HEME OXYGENASE</a:t>
            </a:r>
          </a:p>
          <a:p>
            <a:pPr>
              <a:buBlip>
                <a:blip r:embed="rId3"/>
              </a:buBlip>
              <a:defRPr/>
            </a:pPr>
            <a:endParaRPr lang="en-US" sz="1000" b="1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ENZYMATICALLY SPLITS HEME IRON</a:t>
            </a:r>
          </a:p>
          <a:p>
            <a:pPr>
              <a:buBlip>
                <a:blip r:embed="rId3"/>
              </a:buBlip>
              <a:defRPr/>
            </a:pPr>
            <a:endParaRPr lang="en-US" sz="1000" b="1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OXIDIZES Fe</a:t>
            </a:r>
            <a:r>
              <a:rPr lang="en-US" b="1" baseline="30000" dirty="0" smtClean="0">
                <a:solidFill>
                  <a:schemeClr val="tx1"/>
                </a:solidFill>
              </a:rPr>
              <a:t>2+</a:t>
            </a:r>
            <a:r>
              <a:rPr lang="en-US" b="1" dirty="0" smtClean="0">
                <a:solidFill>
                  <a:schemeClr val="tx1"/>
                </a:solidFill>
              </a:rPr>
              <a:t> IN HEME</a:t>
            </a:r>
          </a:p>
          <a:p>
            <a:pPr>
              <a:buBlip>
                <a:blip r:embed="rId3"/>
              </a:buBlip>
              <a:defRPr/>
            </a:pPr>
            <a:endParaRPr lang="en-US" sz="1000" b="1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RELEASE FREE Fe</a:t>
            </a:r>
            <a:r>
              <a:rPr lang="en-US" b="1" baseline="30000" dirty="0" smtClean="0">
                <a:solidFill>
                  <a:schemeClr val="tx1"/>
                </a:solidFill>
              </a:rPr>
              <a:t>3+</a:t>
            </a:r>
            <a:r>
              <a:rPr lang="en-US" b="1" dirty="0" smtClean="0">
                <a:solidFill>
                  <a:schemeClr val="tx1"/>
                </a:solidFill>
              </a:rPr>
              <a:t>, CO, &amp; BILIVERDIN</a:t>
            </a:r>
          </a:p>
          <a:p>
            <a:pPr>
              <a:buBlip>
                <a:blip r:embed="rId3"/>
              </a:buBlip>
              <a:defRPr/>
            </a:pPr>
            <a:endParaRPr lang="en-US" sz="1000" b="1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Fe</a:t>
            </a:r>
            <a:r>
              <a:rPr lang="en-US" b="1" baseline="30000" dirty="0" smtClean="0">
                <a:solidFill>
                  <a:schemeClr val="tx1"/>
                </a:solidFill>
              </a:rPr>
              <a:t>3+</a:t>
            </a:r>
            <a:r>
              <a:rPr lang="en-US" b="1" dirty="0" smtClean="0">
                <a:solidFill>
                  <a:schemeClr val="tx1"/>
                </a:solidFill>
              </a:rPr>
              <a:t> REDUCED TO Fe</a:t>
            </a:r>
            <a:r>
              <a:rPr lang="en-US" b="1" baseline="30000" dirty="0" smtClean="0">
                <a:solidFill>
                  <a:schemeClr val="tx1"/>
                </a:solidFill>
              </a:rPr>
              <a:t>2+ 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TRANSFERS TO MOBILFERRIN</a:t>
            </a:r>
            <a:endParaRPr lang="en-US" b="1" baseline="30000" dirty="0" smtClean="0">
              <a:solidFill>
                <a:schemeClr val="tx1"/>
              </a:solidFill>
            </a:endParaRPr>
          </a:p>
          <a:p>
            <a:pPr>
              <a:defRPr/>
            </a:pPr>
            <a:endParaRPr lang="en-US" b="1" dirty="0" smtClean="0">
              <a:solidFill>
                <a:schemeClr val="tx1"/>
              </a:solidFill>
            </a:endParaRP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6600" b="1" i="1" dirty="0" smtClean="0">
                <a:solidFill>
                  <a:srgbClr val="FF00FF"/>
                </a:solidFill>
              </a:rPr>
              <a:t>DESCRIBE 8 STEPS THROUGH WHICH NONHEME &amp; HEME IRON IS ABSORBED BY DUODENAL </a:t>
            </a:r>
            <a:r>
              <a:rPr lang="en-US" sz="6600" b="1" i="1" dirty="0" smtClean="0">
                <a:solidFill>
                  <a:srgbClr val="FF00FF"/>
                </a:solidFill>
              </a:rPr>
              <a:t>ENTEROCYTES</a:t>
            </a:r>
            <a:endParaRPr lang="en-US" sz="6600" b="1" i="1" dirty="0" smtClean="0">
              <a:solidFill>
                <a:srgbClr val="FF00FF"/>
              </a:solidFill>
            </a:endParaRPr>
          </a:p>
          <a:p>
            <a:endParaRPr lang="sw-KE" sz="6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 eaLnBrk="1" hangingPunct="1">
              <a:buNone/>
              <a:defRPr/>
            </a:pPr>
            <a:endParaRPr lang="en-US" sz="2400" b="1" dirty="0" smtClean="0"/>
          </a:p>
          <a:p>
            <a:pPr marL="742950" indent="-742950" eaLnBrk="1" hangingPunct="1">
              <a:buAutoNum type="arabicPeriod"/>
              <a:defRPr/>
            </a:pPr>
            <a:r>
              <a:rPr lang="en-US" sz="4400" b="1" dirty="0" err="1" smtClean="0"/>
              <a:t>Dcytb</a:t>
            </a:r>
            <a:r>
              <a:rPr lang="en-US" sz="4400" b="1" dirty="0" smtClean="0"/>
              <a:t> reduces </a:t>
            </a:r>
            <a:r>
              <a:rPr lang="en-US" sz="4400" b="1" dirty="0" err="1" smtClean="0"/>
              <a:t>nonheme</a:t>
            </a:r>
            <a:r>
              <a:rPr lang="en-US" sz="4400" b="1" dirty="0" smtClean="0"/>
              <a:t> Fe</a:t>
            </a:r>
            <a:r>
              <a:rPr lang="en-US" sz="4400" b="1" baseline="30000" dirty="0" smtClean="0"/>
              <a:t>3+</a:t>
            </a:r>
            <a:r>
              <a:rPr lang="en-US" sz="4400" b="1" dirty="0" smtClean="0"/>
              <a:t> to Fe</a:t>
            </a:r>
            <a:r>
              <a:rPr lang="en-US" sz="4400" b="1" baseline="30000" dirty="0" smtClean="0"/>
              <a:t>2+</a:t>
            </a:r>
          </a:p>
          <a:p>
            <a:pPr eaLnBrk="1" hangingPunct="1">
              <a:buAutoNum type="arabicPeriod"/>
              <a:defRPr/>
            </a:pPr>
            <a:r>
              <a:rPr lang="en-US" sz="4400" b="1" dirty="0" smtClean="0"/>
              <a:t>   DMT </a:t>
            </a:r>
            <a:r>
              <a:rPr lang="en-US" sz="4400" b="1" dirty="0" err="1" smtClean="0"/>
              <a:t>cotransports</a:t>
            </a:r>
            <a:r>
              <a:rPr lang="en-US" sz="4400" b="1" dirty="0" smtClean="0"/>
              <a:t> Fe</a:t>
            </a:r>
            <a:r>
              <a:rPr lang="en-US" sz="4400" b="1" baseline="30000" dirty="0" smtClean="0"/>
              <a:t>2+</a:t>
            </a:r>
            <a:r>
              <a:rPr lang="en-US" sz="4400" b="1" dirty="0" smtClean="0"/>
              <a:t> with H</a:t>
            </a:r>
            <a:r>
              <a:rPr lang="en-US" sz="4400" b="1" baseline="30000" dirty="0" smtClean="0"/>
              <a:t>+</a:t>
            </a:r>
          </a:p>
          <a:p>
            <a:pPr eaLnBrk="1" hangingPunct="1">
              <a:lnSpc>
                <a:spcPct val="150000"/>
              </a:lnSpc>
              <a:buAutoNum type="arabicPeriod"/>
              <a:defRPr/>
            </a:pPr>
            <a:r>
              <a:rPr lang="en-US" sz="4400" b="1" dirty="0" smtClean="0"/>
              <a:t>   </a:t>
            </a:r>
            <a:r>
              <a:rPr lang="en-US" sz="4400" b="1" dirty="0" err="1" smtClean="0"/>
              <a:t>Heme</a:t>
            </a:r>
            <a:r>
              <a:rPr lang="en-US" sz="4400" b="1" dirty="0" smtClean="0"/>
              <a:t> Fe</a:t>
            </a:r>
            <a:r>
              <a:rPr lang="en-US" sz="4400" b="1" baseline="30000" dirty="0" smtClean="0"/>
              <a:t>2+</a:t>
            </a:r>
            <a:r>
              <a:rPr lang="en-US" sz="4400" b="1" dirty="0" smtClean="0"/>
              <a:t> absorbed</a:t>
            </a:r>
          </a:p>
          <a:p>
            <a:pPr eaLnBrk="1" hangingPunct="1">
              <a:buAutoNum type="arabicPeriod"/>
              <a:defRPr/>
            </a:pPr>
            <a:r>
              <a:rPr lang="en-US" sz="4400" b="1" dirty="0" smtClean="0"/>
              <a:t>   </a:t>
            </a:r>
            <a:r>
              <a:rPr lang="en-US" sz="4400" b="1" dirty="0" err="1" smtClean="0"/>
              <a:t>Heme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oxygenase</a:t>
            </a:r>
            <a:r>
              <a:rPr lang="en-US" sz="4400" b="1" dirty="0" smtClean="0"/>
              <a:t> oxidizes Fe</a:t>
            </a:r>
            <a:r>
              <a:rPr lang="en-US" sz="4400" b="1" baseline="30000" dirty="0" smtClean="0"/>
              <a:t>2+</a:t>
            </a:r>
            <a:r>
              <a:rPr lang="en-US" sz="4400" b="1" dirty="0" smtClean="0"/>
              <a:t> to  	Fe</a:t>
            </a:r>
            <a:r>
              <a:rPr lang="en-US" sz="4400" b="1" baseline="30000" dirty="0" smtClean="0"/>
              <a:t>3+</a:t>
            </a:r>
            <a:r>
              <a:rPr lang="en-US" sz="4400" b="1" dirty="0" smtClean="0"/>
              <a:t>  &amp; then reduced to Fe</a:t>
            </a:r>
            <a:r>
              <a:rPr lang="en-US" sz="4400" b="1" baseline="30000" dirty="0" smtClean="0"/>
              <a:t>2+</a:t>
            </a:r>
          </a:p>
          <a:p>
            <a:pPr eaLnBrk="1" hangingPunct="1">
              <a:buNone/>
              <a:defRPr/>
            </a:pPr>
            <a:endParaRPr lang="en-US" sz="4000" b="1" dirty="0" smtClean="0"/>
          </a:p>
          <a:p>
            <a:pPr eaLnBrk="1" hangingPunct="1">
              <a:buAutoNum type="arabicPeriod"/>
              <a:defRPr/>
            </a:pPr>
            <a:endParaRPr lang="en-US" sz="4000" b="1" dirty="0" smtClean="0"/>
          </a:p>
          <a:p>
            <a:pPr eaLnBrk="1" hangingPunct="1">
              <a:buAutoNum type="arabicPeriod"/>
              <a:defRPr/>
            </a:pPr>
            <a:endParaRPr lang="en-US" sz="4000" b="1" dirty="0" smtClean="0"/>
          </a:p>
          <a:p>
            <a:pPr eaLnBrk="1" hangingPunct="1">
              <a:buAutoNum type="arabicPeriod"/>
              <a:defRPr/>
            </a:pPr>
            <a:endParaRPr lang="en-US" sz="4400" b="1" dirty="0" smtClean="0"/>
          </a:p>
          <a:p>
            <a:pPr eaLnBrk="1" hangingPunct="1">
              <a:defRPr/>
            </a:pPr>
            <a:endParaRPr lang="en-US" sz="1000" b="1" dirty="0" smtClean="0"/>
          </a:p>
          <a:p>
            <a:pPr eaLnBrk="1" hangingPunct="1">
              <a:defRPr/>
            </a:pPr>
            <a:endParaRPr lang="en-US" b="1" dirty="0" smtClean="0"/>
          </a:p>
          <a:p>
            <a:pPr eaLnBrk="1" hangingPunct="1">
              <a:defRPr/>
            </a:pPr>
            <a:endParaRPr lang="en-US" sz="2000" b="1" dirty="0" smtClean="0"/>
          </a:p>
          <a:p>
            <a:pPr eaLnBrk="1" hangingPunct="1">
              <a:defRPr/>
            </a:pPr>
            <a:endParaRPr lang="sw-KE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algn="ctr" eaLnBrk="1" hangingPunct="1">
              <a:buNone/>
              <a:defRPr/>
            </a:pPr>
            <a:endParaRPr lang="en-US" sz="2400" b="1" dirty="0" smtClean="0"/>
          </a:p>
          <a:p>
            <a:pPr marL="742950" indent="-742950" eaLnBrk="1" hangingPunct="1">
              <a:lnSpc>
                <a:spcPct val="150000"/>
              </a:lnSpc>
              <a:buNone/>
              <a:defRPr/>
            </a:pPr>
            <a:r>
              <a:rPr lang="en-US" sz="4400" b="1" dirty="0" smtClean="0"/>
              <a:t>5. Fe</a:t>
            </a:r>
            <a:r>
              <a:rPr lang="en-US" sz="4400" b="1" baseline="30000" dirty="0" smtClean="0"/>
              <a:t>2+</a:t>
            </a:r>
            <a:r>
              <a:rPr lang="en-US" sz="4400" b="1" dirty="0" smtClean="0"/>
              <a:t> transfers to </a:t>
            </a:r>
            <a:r>
              <a:rPr lang="en-US" sz="4400" b="1" dirty="0" err="1" smtClean="0"/>
              <a:t>mobilferrin</a:t>
            </a:r>
            <a:endParaRPr lang="en-US" sz="4400" b="1" dirty="0" smtClean="0"/>
          </a:p>
          <a:p>
            <a:pPr eaLnBrk="1" hangingPunct="1">
              <a:lnSpc>
                <a:spcPct val="150000"/>
              </a:lnSpc>
              <a:buNone/>
              <a:defRPr/>
            </a:pPr>
            <a:r>
              <a:rPr lang="en-US" sz="4400" b="1" dirty="0" smtClean="0"/>
              <a:t>6. </a:t>
            </a:r>
            <a:r>
              <a:rPr lang="en-US" sz="4400" b="1" dirty="0" err="1" smtClean="0"/>
              <a:t>Basolateral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ferroportin</a:t>
            </a:r>
            <a:r>
              <a:rPr lang="en-US" sz="4400" b="1" dirty="0" smtClean="0"/>
              <a:t> extrude 	Fe</a:t>
            </a:r>
            <a:r>
              <a:rPr lang="en-US" sz="4400" b="1" baseline="30000" dirty="0" smtClean="0"/>
              <a:t>2+</a:t>
            </a:r>
          </a:p>
          <a:p>
            <a:pPr eaLnBrk="1" hangingPunct="1">
              <a:lnSpc>
                <a:spcPct val="150000"/>
              </a:lnSpc>
              <a:buNone/>
              <a:defRPr/>
            </a:pPr>
            <a:r>
              <a:rPr lang="en-US" sz="4400" b="1" dirty="0" smtClean="0"/>
              <a:t>7. </a:t>
            </a:r>
            <a:r>
              <a:rPr lang="en-US" sz="4400" b="1" dirty="0" err="1" smtClean="0"/>
              <a:t>Hephaestin</a:t>
            </a:r>
            <a:r>
              <a:rPr lang="en-US" sz="4400" b="1" dirty="0" smtClean="0"/>
              <a:t> convert Fe</a:t>
            </a:r>
            <a:r>
              <a:rPr lang="en-US" sz="4400" b="1" baseline="30000" dirty="0" smtClean="0"/>
              <a:t>2+</a:t>
            </a:r>
            <a:r>
              <a:rPr lang="en-US" sz="4400" b="1" dirty="0" smtClean="0"/>
              <a:t> to Fe</a:t>
            </a:r>
            <a:r>
              <a:rPr lang="en-US" sz="4400" b="1" baseline="30000" dirty="0" smtClean="0"/>
              <a:t>3+</a:t>
            </a:r>
          </a:p>
          <a:p>
            <a:pPr eaLnBrk="1" hangingPunct="1">
              <a:lnSpc>
                <a:spcPct val="150000"/>
              </a:lnSpc>
              <a:buNone/>
              <a:defRPr/>
            </a:pPr>
            <a:r>
              <a:rPr lang="en-US" sz="4400" b="1" dirty="0" smtClean="0"/>
              <a:t>8. Fe</a:t>
            </a:r>
            <a:r>
              <a:rPr lang="en-US" sz="4400" b="1" baseline="30000" dirty="0" smtClean="0"/>
              <a:t>3+</a:t>
            </a:r>
            <a:r>
              <a:rPr lang="en-US" sz="4400" b="1" dirty="0" smtClean="0"/>
              <a:t> bind to </a:t>
            </a:r>
            <a:r>
              <a:rPr lang="en-US" sz="4400" b="1" dirty="0" err="1" smtClean="0"/>
              <a:t>transferrin</a:t>
            </a:r>
            <a:r>
              <a:rPr lang="en-US" sz="4400" b="1" dirty="0" smtClean="0"/>
              <a:t> in blood 	plasma</a:t>
            </a:r>
          </a:p>
          <a:p>
            <a:pPr eaLnBrk="1" hangingPunct="1">
              <a:buAutoNum type="arabicPeriod"/>
              <a:defRPr/>
            </a:pPr>
            <a:endParaRPr lang="en-US" sz="4000" b="1" dirty="0" smtClean="0"/>
          </a:p>
          <a:p>
            <a:pPr eaLnBrk="1" hangingPunct="1">
              <a:buAutoNum type="arabicPeriod"/>
              <a:defRPr/>
            </a:pPr>
            <a:endParaRPr lang="en-US" sz="4000" b="1" dirty="0" smtClean="0"/>
          </a:p>
          <a:p>
            <a:pPr eaLnBrk="1" hangingPunct="1">
              <a:buAutoNum type="arabicPeriod"/>
              <a:defRPr/>
            </a:pPr>
            <a:endParaRPr lang="en-US" sz="4000" b="1" dirty="0" smtClean="0"/>
          </a:p>
          <a:p>
            <a:pPr eaLnBrk="1" hangingPunct="1">
              <a:buAutoNum type="arabicPeriod"/>
              <a:defRPr/>
            </a:pPr>
            <a:endParaRPr lang="en-US" sz="4400" b="1" dirty="0" smtClean="0"/>
          </a:p>
          <a:p>
            <a:pPr eaLnBrk="1" hangingPunct="1">
              <a:defRPr/>
            </a:pPr>
            <a:endParaRPr lang="en-US" sz="1000" b="1" dirty="0" smtClean="0"/>
          </a:p>
          <a:p>
            <a:pPr eaLnBrk="1" hangingPunct="1">
              <a:defRPr/>
            </a:pPr>
            <a:endParaRPr lang="en-US" b="1" dirty="0" smtClean="0"/>
          </a:p>
          <a:p>
            <a:pPr eaLnBrk="1" hangingPunct="1">
              <a:defRPr/>
            </a:pPr>
            <a:endParaRPr lang="en-US" sz="2000" b="1" dirty="0" smtClean="0"/>
          </a:p>
          <a:p>
            <a:pPr eaLnBrk="1" hangingPunct="1">
              <a:defRPr/>
            </a:pPr>
            <a:endParaRPr lang="sw-KE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 eaLnBrk="1" hangingPunct="1">
              <a:buBlip>
                <a:blip r:embed="rId2"/>
              </a:buBlip>
              <a:defRPr/>
            </a:pPr>
            <a:r>
              <a:rPr lang="en-US" b="1" u="sng" dirty="0" smtClean="0"/>
              <a:t>IRON IN THE BODY</a:t>
            </a:r>
            <a:endParaRPr lang="en-US" b="1" dirty="0" smtClean="0"/>
          </a:p>
          <a:p>
            <a:pPr algn="ctr" eaLnBrk="1" hangingPunct="1">
              <a:buBlip>
                <a:blip r:embed="rId3"/>
              </a:buBlip>
              <a:defRPr/>
            </a:pPr>
            <a:endParaRPr lang="en-US" sz="1000" b="1" dirty="0" smtClean="0"/>
          </a:p>
          <a:p>
            <a:pPr algn="ctr" eaLnBrk="1" hangingPunct="1"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/>
              <a:t>70% of the iron in the body is in HEMOGLOBIN</a:t>
            </a:r>
          </a:p>
          <a:p>
            <a:pPr algn="ctr"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/>
              <a:t>3% of the iron in the body is in MYOGLOBIN</a:t>
            </a:r>
          </a:p>
          <a:p>
            <a:pPr algn="ctr"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/>
              <a:t>27% of the iron in the body is in FERRITIN</a:t>
            </a:r>
          </a:p>
          <a:p>
            <a:pPr algn="ctr"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/>
              <a:t>APOFERRITIN + IRON = FERRITIN (major storage of soluble form of iron)</a:t>
            </a:r>
          </a:p>
          <a:p>
            <a:pPr algn="ctr">
              <a:lnSpc>
                <a:spcPct val="150000"/>
              </a:lnSpc>
              <a:buBlip>
                <a:blip r:embed="rId3"/>
              </a:buBlip>
              <a:defRPr/>
            </a:pPr>
            <a:r>
              <a:rPr lang="en-US" b="1" dirty="0" smtClean="0"/>
              <a:t>Smaller amounts of storage iron exist in an insoluble form called HEMOSIDERIN</a:t>
            </a:r>
          </a:p>
          <a:p>
            <a:pPr algn="ctr">
              <a:buBlip>
                <a:blip r:embed="rId3"/>
              </a:buBlip>
              <a:defRPr/>
            </a:pPr>
            <a:endParaRPr lang="en-US" b="1" dirty="0" smtClean="0"/>
          </a:p>
          <a:p>
            <a:pPr algn="ctr">
              <a:buBlip>
                <a:blip r:embed="rId3"/>
              </a:buBlip>
              <a:defRPr/>
            </a:pPr>
            <a:endParaRPr lang="en-US" sz="1000" b="1" dirty="0" smtClean="0"/>
          </a:p>
          <a:p>
            <a:pPr eaLnBrk="1" hangingPunct="1">
              <a:defRPr/>
            </a:pPr>
            <a:endParaRPr lang="en-US" sz="1000" b="1" dirty="0" smtClean="0"/>
          </a:p>
          <a:p>
            <a:pPr eaLnBrk="1" hangingPunct="1">
              <a:defRPr/>
            </a:pPr>
            <a:endParaRPr lang="en-US" b="1" dirty="0" smtClean="0"/>
          </a:p>
          <a:p>
            <a:pPr eaLnBrk="1" hangingPunct="1">
              <a:defRPr/>
            </a:pPr>
            <a:endParaRPr lang="en-US" sz="2000" b="1" dirty="0" smtClean="0"/>
          </a:p>
          <a:p>
            <a:pPr eaLnBrk="1" hangingPunct="1">
              <a:defRPr/>
            </a:pPr>
            <a:endParaRPr lang="sw-KE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 eaLnBrk="1" hangingPunct="1">
              <a:buBlip>
                <a:blip r:embed="rId2"/>
              </a:buBlip>
              <a:defRPr/>
            </a:pPr>
            <a:r>
              <a:rPr lang="en-US" b="1" u="sng" dirty="0" smtClean="0"/>
              <a:t>BODY STORAGE OF IRON</a:t>
            </a:r>
          </a:p>
          <a:p>
            <a:pPr algn="ctr" eaLnBrk="1" hangingPunct="1">
              <a:buBlip>
                <a:blip r:embed="rId3"/>
              </a:buBlip>
              <a:defRPr/>
            </a:pPr>
            <a:r>
              <a:rPr lang="en-US" b="1" dirty="0" smtClean="0"/>
              <a:t>TRANSFERRIN DEPOSIT IRON MAINLY IN LIVER &amp; RES</a:t>
            </a:r>
          </a:p>
          <a:p>
            <a:pPr algn="ctr" eaLnBrk="1" hangingPunct="1">
              <a:buBlip>
                <a:blip r:embed="rId3"/>
              </a:buBlip>
              <a:defRPr/>
            </a:pPr>
            <a:endParaRPr lang="en-US" sz="1000" b="1" dirty="0" smtClean="0"/>
          </a:p>
          <a:p>
            <a:pPr algn="ctr" eaLnBrk="1" hangingPunct="1">
              <a:buBlip>
                <a:blip r:embed="rId3"/>
              </a:buBlip>
              <a:defRPr/>
            </a:pPr>
            <a:r>
              <a:rPr lang="en-US" b="1" dirty="0" smtClean="0"/>
              <a:t>Fe</a:t>
            </a:r>
            <a:r>
              <a:rPr lang="en-US" b="1" baseline="30000" dirty="0" smtClean="0"/>
              <a:t>3+</a:t>
            </a:r>
            <a:r>
              <a:rPr lang="en-US" b="1" dirty="0" smtClean="0"/>
              <a:t> COMPLEX WITH APOFERRITIN</a:t>
            </a:r>
          </a:p>
          <a:p>
            <a:pPr algn="ctr" eaLnBrk="1" hangingPunct="1">
              <a:buBlip>
                <a:blip r:embed="rId3"/>
              </a:buBlip>
              <a:defRPr/>
            </a:pPr>
            <a:endParaRPr lang="en-US" sz="1000" b="1" dirty="0" smtClean="0"/>
          </a:p>
          <a:p>
            <a:pPr algn="ctr" eaLnBrk="1" hangingPunct="1">
              <a:buBlip>
                <a:blip r:embed="rId3"/>
              </a:buBlip>
              <a:defRPr/>
            </a:pPr>
            <a:r>
              <a:rPr lang="en-US" b="1" dirty="0" smtClean="0"/>
              <a:t>FERRITIN-MAJOR STORAGE FORM OF IRON</a:t>
            </a:r>
          </a:p>
          <a:p>
            <a:pPr algn="ctr" eaLnBrk="1" hangingPunct="1">
              <a:buBlip>
                <a:blip r:embed="rId3"/>
              </a:buBlip>
              <a:defRPr/>
            </a:pPr>
            <a:endParaRPr lang="en-US" sz="1000" b="1" dirty="0" smtClean="0"/>
          </a:p>
          <a:p>
            <a:pPr algn="ctr" eaLnBrk="1" hangingPunct="1">
              <a:buBlip>
                <a:blip r:embed="rId3"/>
              </a:buBlip>
              <a:defRPr/>
            </a:pPr>
            <a:r>
              <a:rPr lang="en-US" b="1" dirty="0" smtClean="0"/>
              <a:t>HEMOSIDERIN</a:t>
            </a:r>
          </a:p>
          <a:p>
            <a:pPr algn="ctr" eaLnBrk="1" hangingPunct="1">
              <a:buBlip>
                <a:blip r:embed="rId3"/>
              </a:buBlip>
              <a:defRPr/>
            </a:pPr>
            <a:endParaRPr lang="en-US" sz="1000" b="1" dirty="0" smtClean="0"/>
          </a:p>
          <a:p>
            <a:pPr algn="ctr" eaLnBrk="1" hangingPunct="1">
              <a:buBlip>
                <a:blip r:embed="rId3"/>
              </a:buBlip>
              <a:defRPr/>
            </a:pPr>
            <a:r>
              <a:rPr lang="en-US" b="1" dirty="0" smtClean="0"/>
              <a:t>INSOULBLE FORM</a:t>
            </a:r>
            <a:endParaRPr lang="en-US" b="1" baseline="30000" dirty="0" smtClean="0"/>
          </a:p>
          <a:p>
            <a:pPr eaLnBrk="1" hangingPunct="1">
              <a:defRPr/>
            </a:pPr>
            <a:endParaRPr lang="en-US" sz="1000" b="1" dirty="0" smtClean="0"/>
          </a:p>
          <a:p>
            <a:pPr eaLnBrk="1" hangingPunct="1">
              <a:defRPr/>
            </a:pPr>
            <a:endParaRPr lang="en-US" sz="1000" b="1" dirty="0" smtClean="0"/>
          </a:p>
          <a:p>
            <a:pPr eaLnBrk="1" hangingPunct="1">
              <a:defRPr/>
            </a:pPr>
            <a:endParaRPr lang="en-US" b="1" dirty="0" smtClean="0"/>
          </a:p>
          <a:p>
            <a:pPr eaLnBrk="1" hangingPunct="1">
              <a:defRPr/>
            </a:pPr>
            <a:endParaRPr lang="en-US" sz="2000" b="1" dirty="0" smtClean="0"/>
          </a:p>
          <a:p>
            <a:pPr eaLnBrk="1" hangingPunct="1">
              <a:defRPr/>
            </a:pPr>
            <a:endParaRPr lang="sw-KE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 eaLnBrk="1" hangingPunct="1">
              <a:buBlip>
                <a:blip r:embed="rId2"/>
              </a:buBlip>
              <a:defRPr/>
            </a:pPr>
            <a:r>
              <a:rPr lang="en-US" b="1" u="sng" dirty="0" smtClean="0"/>
              <a:t>LOSS OF IRON FROM BODY</a:t>
            </a:r>
          </a:p>
          <a:p>
            <a:pPr algn="ctr" eaLnBrk="1" hangingPunct="1">
              <a:buBlip>
                <a:blip r:embed="rId3"/>
              </a:buBlip>
              <a:defRPr/>
            </a:pPr>
            <a:r>
              <a:rPr lang="en-US" b="1" dirty="0" smtClean="0"/>
              <a:t>VERY LITTLE LOST</a:t>
            </a:r>
          </a:p>
          <a:p>
            <a:pPr algn="ctr" eaLnBrk="1" hangingPunct="1">
              <a:buBlip>
                <a:blip r:embed="rId3"/>
              </a:buBlip>
              <a:defRPr/>
            </a:pPr>
            <a:endParaRPr lang="en-US" sz="2000" b="1" dirty="0" smtClean="0"/>
          </a:p>
          <a:p>
            <a:pPr algn="ctr" eaLnBrk="1" hangingPunct="1">
              <a:buBlip>
                <a:blip r:embed="rId3"/>
              </a:buBlip>
              <a:defRPr/>
            </a:pPr>
            <a:r>
              <a:rPr lang="en-US" b="1" dirty="0" smtClean="0"/>
              <a:t>MENSTRUATING WOMEN REQUIRE:-</a:t>
            </a:r>
          </a:p>
          <a:p>
            <a:pPr algn="ctr" eaLnBrk="1" hangingPunct="1">
              <a:buBlip>
                <a:blip r:embed="rId3"/>
              </a:buBlip>
              <a:defRPr/>
            </a:pPr>
            <a:endParaRPr lang="en-US" sz="2000" b="1" dirty="0" smtClean="0"/>
          </a:p>
          <a:p>
            <a:pPr algn="ctr" eaLnBrk="1" hangingPunct="1">
              <a:buBlip>
                <a:blip r:embed="rId3"/>
              </a:buBlip>
              <a:defRPr/>
            </a:pPr>
            <a:r>
              <a:rPr lang="en-US" b="1" dirty="0" smtClean="0"/>
              <a:t>~50% MORE IRON IN DIETS</a:t>
            </a:r>
          </a:p>
          <a:p>
            <a:pPr algn="ctr" eaLnBrk="1" hangingPunct="1">
              <a:buBlip>
                <a:blip r:embed="rId3"/>
              </a:buBlip>
              <a:defRPr/>
            </a:pPr>
            <a:endParaRPr lang="en-US" sz="2000" b="1" dirty="0" smtClean="0"/>
          </a:p>
          <a:p>
            <a:pPr algn="ctr" eaLnBrk="1" hangingPunct="1">
              <a:buBlip>
                <a:blip r:embed="rId3"/>
              </a:buBlip>
              <a:defRPr/>
            </a:pPr>
            <a:r>
              <a:rPr lang="en-US" b="1" dirty="0" smtClean="0"/>
              <a:t>GASTROINTESTINAL BLEEDING</a:t>
            </a:r>
          </a:p>
          <a:p>
            <a:pPr algn="ctr" eaLnBrk="1" hangingPunct="1">
              <a:buBlip>
                <a:blip r:embed="rId3"/>
              </a:buBlip>
              <a:defRPr/>
            </a:pPr>
            <a:endParaRPr lang="en-US" sz="2000" b="1" dirty="0" smtClean="0"/>
          </a:p>
          <a:p>
            <a:pPr algn="ctr" eaLnBrk="1" hangingPunct="1">
              <a:buBlip>
                <a:blip r:embed="rId3"/>
              </a:buBlip>
              <a:defRPr/>
            </a:pPr>
            <a:r>
              <a:rPr lang="en-US" b="1" dirty="0" smtClean="0"/>
              <a:t>EXCESSIVE MENSTRUAL FLOW</a:t>
            </a:r>
            <a:endParaRPr lang="en-US" b="1" baseline="30000" dirty="0" smtClean="0"/>
          </a:p>
          <a:p>
            <a:pPr eaLnBrk="1" hangingPunct="1">
              <a:defRPr/>
            </a:pPr>
            <a:endParaRPr lang="en-US" sz="1000" b="1" dirty="0" smtClean="0"/>
          </a:p>
          <a:p>
            <a:pPr eaLnBrk="1" hangingPunct="1">
              <a:defRPr/>
            </a:pPr>
            <a:endParaRPr lang="en-US" sz="1000" b="1" dirty="0" smtClean="0"/>
          </a:p>
          <a:p>
            <a:pPr eaLnBrk="1" hangingPunct="1">
              <a:defRPr/>
            </a:pPr>
            <a:endParaRPr lang="en-US" b="1" dirty="0" smtClean="0"/>
          </a:p>
          <a:p>
            <a:pPr eaLnBrk="1" hangingPunct="1">
              <a:defRPr/>
            </a:pPr>
            <a:endParaRPr lang="en-US" sz="2000" b="1" dirty="0" smtClean="0"/>
          </a:p>
          <a:p>
            <a:pPr eaLnBrk="1" hangingPunct="1">
              <a:defRPr/>
            </a:pPr>
            <a:endParaRPr lang="sw-KE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  <a:defRPr/>
            </a:pPr>
            <a:r>
              <a:rPr lang="en-US" b="1" u="sng" dirty="0" smtClean="0">
                <a:solidFill>
                  <a:schemeClr val="tx1"/>
                </a:solidFill>
              </a:rPr>
              <a:t>DISORDERS OF IRON UPTAKE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Iron deficiency causes Anemia</a:t>
            </a:r>
          </a:p>
          <a:p>
            <a:pPr>
              <a:buBlip>
                <a:blip r:embed="rId3"/>
              </a:buBlip>
              <a:defRPr/>
            </a:pPr>
            <a:endParaRPr lang="en-US" sz="2000" b="1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Iron overload causes HEMOSIDERIN to accumulate in tissues, producing HEMOSIDEROSIS </a:t>
            </a:r>
          </a:p>
          <a:p>
            <a:pPr>
              <a:buBlip>
                <a:blip r:embed="rId3"/>
              </a:buBlip>
              <a:defRPr/>
            </a:pPr>
            <a:endParaRPr lang="en-US" sz="2000" b="1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Large amounts of </a:t>
            </a:r>
            <a:r>
              <a:rPr lang="en-US" b="1" dirty="0" err="1" smtClean="0">
                <a:solidFill>
                  <a:schemeClr val="tx1"/>
                </a:solidFill>
              </a:rPr>
              <a:t>hemosiderin</a:t>
            </a:r>
            <a:r>
              <a:rPr lang="en-US" b="1" dirty="0" smtClean="0">
                <a:solidFill>
                  <a:schemeClr val="tx1"/>
                </a:solidFill>
              </a:rPr>
              <a:t> can damage tissues</a:t>
            </a:r>
          </a:p>
          <a:p>
            <a:pPr>
              <a:buBlip>
                <a:blip r:embed="rId3"/>
              </a:buBlip>
              <a:defRPr/>
            </a:pPr>
            <a:endParaRPr lang="en-US" sz="2000" b="1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Common genetic disorder</a:t>
            </a:r>
          </a:p>
          <a:p>
            <a:pPr>
              <a:buBlip>
                <a:blip r:embed="rId3"/>
              </a:buBlip>
              <a:defRPr/>
            </a:pPr>
            <a:endParaRPr lang="en-US" sz="2000" b="1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HEMOCHROMATOSIS</a:t>
            </a:r>
            <a:endParaRPr lang="en-US" b="1" baseline="30000" dirty="0" smtClean="0">
              <a:solidFill>
                <a:schemeClr val="tx1"/>
              </a:solidFill>
            </a:endParaRP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48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CALCIUM</a:t>
            </a:r>
          </a:p>
          <a:p>
            <a:pPr>
              <a:defRPr/>
            </a:pPr>
            <a:r>
              <a:rPr lang="en-US" sz="48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en-US" sz="4800" b="1" i="1" dirty="0" smtClean="0">
                <a:solidFill>
                  <a:srgbClr val="FF00FF"/>
                </a:solidFill>
                <a:latin typeface="Arial Black" pitchFamily="34" charset="0"/>
                <a:cs typeface="Times New Roman" pitchFamily="18" charset="0"/>
              </a:rPr>
              <a:t>HOW IS IT ABSORBED    IN THE SMALL INSTESTINES? 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endParaRPr lang="sw-KE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  <a:defRPr/>
            </a:pPr>
            <a:r>
              <a:rPr lang="en-US" b="1" u="sng" dirty="0" smtClean="0">
                <a:solidFill>
                  <a:schemeClr val="tx1"/>
                </a:solidFill>
              </a:rPr>
              <a:t>HEMOCHROMATOSIS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Hereditary or </a:t>
            </a:r>
            <a:r>
              <a:rPr lang="en-US" b="1" dirty="0" smtClean="0">
                <a:solidFill>
                  <a:schemeClr val="tx1"/>
                </a:solidFill>
              </a:rPr>
              <a:t>acquired </a:t>
            </a:r>
            <a:r>
              <a:rPr lang="en-US" b="1" dirty="0" smtClean="0">
                <a:solidFill>
                  <a:schemeClr val="tx1"/>
                </a:solidFill>
              </a:rPr>
              <a:t>s</a:t>
            </a:r>
            <a:r>
              <a:rPr lang="en-US" b="1" dirty="0" smtClean="0">
                <a:solidFill>
                  <a:schemeClr val="tx1"/>
                </a:solidFill>
              </a:rPr>
              <a:t>yndrome</a:t>
            </a:r>
            <a:endParaRPr lang="en-US" b="1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Skin pigmentation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Pancreatic damage with diabetes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Cirrhosis of the liver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High incidence of hepatic </a:t>
            </a:r>
            <a:r>
              <a:rPr lang="en-US" b="1" dirty="0" smtClean="0">
                <a:solidFill>
                  <a:schemeClr val="tx1"/>
                </a:solidFill>
              </a:rPr>
              <a:t>carcinoma</a:t>
            </a:r>
            <a:endParaRPr lang="en-US" b="1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Pituitary &amp; </a:t>
            </a:r>
            <a:r>
              <a:rPr lang="en-US" b="1" dirty="0" err="1" smtClean="0">
                <a:solidFill>
                  <a:schemeClr val="tx1"/>
                </a:solidFill>
              </a:rPr>
              <a:t>g</a:t>
            </a:r>
            <a:r>
              <a:rPr lang="en-US" b="1" dirty="0" err="1" smtClean="0">
                <a:solidFill>
                  <a:schemeClr val="tx1"/>
                </a:solidFill>
              </a:rPr>
              <a:t>onadal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failure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Arthritis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err="1" smtClean="0">
                <a:solidFill>
                  <a:schemeClr val="tx1"/>
                </a:solidFill>
              </a:rPr>
              <a:t>Cardiomyopathy</a:t>
            </a:r>
            <a:endParaRPr lang="en-US" b="1" baseline="30000" dirty="0" smtClean="0">
              <a:solidFill>
                <a:schemeClr val="tx1"/>
              </a:solidFill>
            </a:endParaRP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6000" b="1" u="sng" dirty="0" smtClean="0">
                <a:solidFill>
                  <a:schemeClr val="tx1"/>
                </a:solidFill>
              </a:rPr>
              <a:t>MAGNESIUM</a:t>
            </a:r>
          </a:p>
          <a:p>
            <a:pPr>
              <a:defRPr/>
            </a:pPr>
            <a:r>
              <a:rPr lang="en-US" sz="6000" b="1" dirty="0" smtClean="0">
                <a:solidFill>
                  <a:schemeClr val="tx1"/>
                </a:solidFill>
              </a:rPr>
              <a:t> </a:t>
            </a:r>
            <a:r>
              <a:rPr lang="en-US" sz="6000" b="1" i="1" dirty="0" smtClean="0">
                <a:solidFill>
                  <a:srgbClr val="FF00FF"/>
                </a:solidFill>
              </a:rPr>
              <a:t>HOW IS IT ABSORBED IN THE SMALL INSTESTINES? </a:t>
            </a:r>
          </a:p>
          <a:p>
            <a:endParaRPr lang="sw-KE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  <a:defRPr/>
            </a:pPr>
            <a:r>
              <a:rPr lang="en-US" b="1" u="sng" dirty="0" smtClean="0">
                <a:solidFill>
                  <a:schemeClr val="tx1"/>
                </a:solidFill>
              </a:rPr>
              <a:t>ABSORPTION OF Mg</a:t>
            </a:r>
            <a:r>
              <a:rPr lang="en-US" b="1" u="sng" baseline="30000" dirty="0" smtClean="0">
                <a:solidFill>
                  <a:schemeClr val="tx1"/>
                </a:solidFill>
              </a:rPr>
              <a:t>2+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GREEN VEGETABLES, CEREALS, MEATS, DIGESTIVE SECRETIONS</a:t>
            </a:r>
          </a:p>
          <a:p>
            <a:pPr>
              <a:buBlip>
                <a:blip r:embed="rId3"/>
              </a:buBlip>
              <a:defRPr/>
            </a:pPr>
            <a:endParaRPr lang="en-US" sz="1000" b="1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ENZYME COFACTOR</a:t>
            </a:r>
          </a:p>
          <a:p>
            <a:pPr>
              <a:buBlip>
                <a:blip r:embed="rId3"/>
              </a:buBlip>
              <a:defRPr/>
            </a:pPr>
            <a:endParaRPr lang="en-US" sz="1000" b="1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PARATHYROID HORMONE-SECRETION &amp; ACTION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ATP COMPLEX WITH Mg</a:t>
            </a:r>
            <a:r>
              <a:rPr lang="en-US" b="1" baseline="30000" dirty="0" smtClean="0">
                <a:solidFill>
                  <a:schemeClr val="tx1"/>
                </a:solidFill>
              </a:rPr>
              <a:t>2+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CRITICAL FOR NEUROTRANSMISSION &amp; MUSCULAR CONTRACTION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  <a:defRPr/>
            </a:pPr>
            <a:r>
              <a:rPr lang="en-US" b="1" u="sng" dirty="0" smtClean="0">
                <a:solidFill>
                  <a:schemeClr val="tx1"/>
                </a:solidFill>
              </a:rPr>
              <a:t>ABSORPTION OF Mg</a:t>
            </a:r>
            <a:r>
              <a:rPr lang="en-US" b="1" u="sng" baseline="30000" dirty="0" smtClean="0">
                <a:solidFill>
                  <a:schemeClr val="tx1"/>
                </a:solidFill>
              </a:rPr>
              <a:t>2+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ACTIVELY ABSORBED IN THE ILEUM</a:t>
            </a:r>
          </a:p>
          <a:p>
            <a:pPr>
              <a:buBlip>
                <a:blip r:embed="rId3"/>
              </a:buBlip>
              <a:defRPr/>
            </a:pPr>
            <a:endParaRPr lang="en-US" sz="1000" b="1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REST OF SMALL INTESTINE ABSORPS </a:t>
            </a:r>
          </a:p>
          <a:p>
            <a:pPr>
              <a:defRPr/>
            </a:pPr>
            <a:endParaRPr lang="en-US" sz="1000" b="1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b="1" dirty="0" smtClean="0">
                <a:solidFill>
                  <a:schemeClr val="tx1"/>
                </a:solidFill>
              </a:rPr>
              <a:t>Mg</a:t>
            </a:r>
            <a:r>
              <a:rPr lang="en-US" b="1" baseline="30000" dirty="0" smtClean="0">
                <a:solidFill>
                  <a:schemeClr val="tx1"/>
                </a:solidFill>
              </a:rPr>
              <a:t>2+</a:t>
            </a:r>
            <a:r>
              <a:rPr lang="en-US" b="1" dirty="0" smtClean="0">
                <a:solidFill>
                  <a:schemeClr val="tx1"/>
                </a:solidFill>
              </a:rPr>
              <a:t> PASSIVELY</a:t>
            </a:r>
          </a:p>
          <a:p>
            <a:pPr>
              <a:defRPr/>
            </a:pPr>
            <a:endParaRPr lang="en-US" sz="1000" b="1" dirty="0" smtClean="0">
              <a:solidFill>
                <a:schemeClr val="tx1"/>
              </a:solidFill>
            </a:endParaRP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Mg</a:t>
            </a:r>
            <a:r>
              <a:rPr lang="en-US" b="1" baseline="30000" dirty="0" smtClean="0">
                <a:solidFill>
                  <a:schemeClr val="tx1"/>
                </a:solidFill>
              </a:rPr>
              <a:t>2+</a:t>
            </a:r>
            <a:r>
              <a:rPr lang="en-US" b="1" dirty="0" smtClean="0">
                <a:solidFill>
                  <a:schemeClr val="tx1"/>
                </a:solidFill>
              </a:rPr>
              <a:t> DEFICIENCY AFFECTS:</a:t>
            </a:r>
          </a:p>
          <a:p>
            <a:pPr>
              <a:defRPr/>
            </a:pPr>
            <a:endParaRPr lang="en-US" sz="1000" b="1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NEUROMUSCULAR</a:t>
            </a:r>
          </a:p>
          <a:p>
            <a:pPr>
              <a:buBlip>
                <a:blip r:embed="rId3"/>
              </a:buBlip>
              <a:defRPr/>
            </a:pPr>
            <a:endParaRPr lang="en-US" sz="1000" b="1" baseline="30000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CARDIOVASCULAR</a:t>
            </a:r>
          </a:p>
          <a:p>
            <a:pPr>
              <a:buBlip>
                <a:blip r:embed="rId3"/>
              </a:buBlip>
              <a:defRPr/>
            </a:pPr>
            <a:endParaRPr lang="en-US" sz="1000" b="1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GASTROINTESTINAL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 lnSpcReduction="10000"/>
          </a:bodyPr>
          <a:lstStyle/>
          <a:p>
            <a:pPr>
              <a:buBlip>
                <a:blip r:embed="rId2"/>
              </a:buBlip>
              <a:defRPr/>
            </a:pPr>
            <a:r>
              <a:rPr lang="en-US" b="1" u="sng" dirty="0" smtClean="0">
                <a:solidFill>
                  <a:schemeClr val="tx1"/>
                </a:solidFill>
              </a:rPr>
              <a:t>TRACE ELEMENTS</a:t>
            </a:r>
            <a:endParaRPr lang="en-US" b="1" u="sng" baseline="30000" dirty="0" smtClean="0">
              <a:solidFill>
                <a:schemeClr val="tx1"/>
              </a:solidFill>
            </a:endParaRP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Elements found in tissues in minute amounts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Essential for life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Iodine deficiency – thyroid disorders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 Zinc deficiency – skin ulcers, depressed immune </a:t>
            </a:r>
            <a:r>
              <a:rPr lang="en-US" b="1" dirty="0" err="1" smtClean="0">
                <a:solidFill>
                  <a:schemeClr val="tx1"/>
                </a:solidFill>
              </a:rPr>
              <a:t>responces</a:t>
            </a:r>
            <a:r>
              <a:rPr lang="en-US" b="1" dirty="0" smtClean="0">
                <a:solidFill>
                  <a:schemeClr val="tx1"/>
                </a:solidFill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</a:rPr>
              <a:t>hypogonadal</a:t>
            </a:r>
            <a:r>
              <a:rPr lang="en-US" b="1" dirty="0" smtClean="0">
                <a:solidFill>
                  <a:schemeClr val="tx1"/>
                </a:solidFill>
              </a:rPr>
              <a:t> dwarfism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Copper deficiency – anemia &amp; changes in ossification (excess causes brain damage-Wilson Disease)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Chromium deficiency – insulin resistance</a:t>
            </a:r>
          </a:p>
          <a:p>
            <a:pPr>
              <a:buBlip>
                <a:blip r:embed="rId3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Fluorine deficiency – increases incidence of dental caries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endParaRPr lang="sw-K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5536" y="260648"/>
          <a:ext cx="8496944" cy="49381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2314"/>
                <a:gridCol w="2832315"/>
                <a:gridCol w="2832315"/>
              </a:tblGrid>
              <a:tr h="1233051">
                <a:tc gridSpan="3">
                  <a:txBody>
                    <a:bodyPr/>
                    <a:lstStyle/>
                    <a:p>
                      <a:pPr algn="ctr"/>
                      <a:r>
                        <a:rPr lang="en-US" sz="3600" b="1" dirty="0" smtClean="0"/>
                        <a:t>TRACE</a:t>
                      </a:r>
                      <a:r>
                        <a:rPr lang="en-US" sz="3600" b="1" baseline="0" dirty="0" smtClean="0"/>
                        <a:t> ELEMENTS THAT ARE CONSIDERED TO BE ESSENTIAL FOR LIFE</a:t>
                      </a:r>
                      <a:endParaRPr lang="sw-K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sw-KE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sw-KE" dirty="0"/>
                    </a:p>
                  </a:txBody>
                  <a:tcPr/>
                </a:tc>
              </a:tr>
              <a:tr h="6391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ARSENIC</a:t>
                      </a:r>
                      <a:endParaRPr lang="en-US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sw-K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CHROMIUM</a:t>
                      </a:r>
                      <a:endParaRPr lang="sw-K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COBALT</a:t>
                      </a:r>
                      <a:endParaRPr lang="sw-KE" sz="1000" dirty="0"/>
                    </a:p>
                  </a:txBody>
                  <a:tcPr/>
                </a:tc>
              </a:tr>
              <a:tr h="566757"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solidFill>
                            <a:schemeClr val="tx1"/>
                          </a:solidFill>
                        </a:rPr>
                        <a:t>COPPER</a:t>
                      </a:r>
                      <a:endParaRPr lang="sw-K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baseline="-25000" dirty="0" smtClean="0">
                          <a:solidFill>
                            <a:schemeClr val="tx1"/>
                          </a:solidFill>
                        </a:rPr>
                        <a:t>FLUORINE</a:t>
                      </a:r>
                      <a:endParaRPr lang="sw-KE" sz="14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baseline="-25000" dirty="0" smtClean="0">
                          <a:solidFill>
                            <a:schemeClr val="tx1"/>
                          </a:solidFill>
                        </a:rPr>
                        <a:t>IODINE</a:t>
                      </a:r>
                      <a:endParaRPr lang="sw-KE" sz="1400" baseline="30000" dirty="0"/>
                    </a:p>
                  </a:txBody>
                  <a:tcPr/>
                </a:tc>
              </a:tr>
              <a:tr h="491693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MANGANESE</a:t>
                      </a:r>
                      <a:endParaRPr lang="sw-K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MOLYBDENUM</a:t>
                      </a:r>
                      <a:endParaRPr lang="sw-K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NICKEL</a:t>
                      </a:r>
                      <a:endParaRPr lang="sw-KE" sz="1200" dirty="0"/>
                    </a:p>
                  </a:txBody>
                  <a:tcPr/>
                </a:tc>
              </a:tr>
              <a:tr h="801004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SELENIUM</a:t>
                      </a:r>
                      <a:endParaRPr lang="sw-K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SILICON</a:t>
                      </a:r>
                      <a:endParaRPr lang="sw-K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VANADIUM</a:t>
                      </a:r>
                      <a:endParaRPr lang="sw-KE" sz="1100" dirty="0"/>
                    </a:p>
                  </a:txBody>
                  <a:tcPr/>
                </a:tc>
              </a:tr>
              <a:tr h="801004">
                <a:tc gridSpan="3">
                  <a:txBody>
                    <a:bodyPr/>
                    <a:lstStyle/>
                    <a:p>
                      <a:r>
                        <a:rPr lang="en-US" sz="2800" b="1" dirty="0" smtClean="0"/>
                        <a:t>ZINC</a:t>
                      </a:r>
                      <a:endParaRPr lang="sw-KE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sw-KE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sw-KE" sz="2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chemeClr val="accent4">
              <a:lumMod val="10000"/>
            </a:schemeClr>
          </a:solidFill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endParaRPr lang="sw-KE" sz="9600" b="1" i="1" kern="10" dirty="0" smtClean="0">
              <a:ln w="12700">
                <a:solidFill>
                  <a:srgbClr val="0000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 Black"/>
            </a:endParaRPr>
          </a:p>
          <a:p>
            <a:pPr algn="ctr">
              <a:buFont typeface="Wingdings" pitchFamily="2" charset="2"/>
              <a:buNone/>
              <a:defRPr/>
            </a:pPr>
            <a:r>
              <a:rPr lang="sw-KE" sz="9600" b="1" i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THANK YOU</a:t>
            </a:r>
            <a:endParaRPr lang="sw-KE" sz="9600" b="1" i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ABSORPTION OF CALCIUM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MILK &amp; MILK PRODUCTS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DIGESTIVE SECRETIONS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OXALATE &amp; PHOSPHATES ANIONS FORM INSOLUBLE Ca</a:t>
            </a:r>
            <a:r>
              <a:rPr lang="en-US" sz="2400" b="1" baseline="30000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2+</a:t>
            </a:r>
            <a:r>
              <a:rPr lang="en-US" sz="24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SALTS IN THE INTESTINE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REDUCES AVAILABILITY OF Ca</a:t>
            </a:r>
            <a:r>
              <a:rPr lang="en-US" sz="2400" b="1" baseline="30000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2+</a:t>
            </a:r>
            <a:r>
              <a:rPr lang="en-US" sz="24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FOR ABSORPTION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ABSORPTION IS FACILITATED BY PROTEIN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ABSORPTION ADJUSTED TO BODY NEEDS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endParaRPr lang="sw-KE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400" b="1" u="sng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ABSORPTION OF CALCIUM</a:t>
            </a:r>
          </a:p>
          <a:p>
            <a:pPr>
              <a:defRPr/>
            </a:pPr>
            <a:endParaRPr lang="en-US" sz="2400" b="1" u="sng" dirty="0" smtClean="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  <a:p>
            <a:pPr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SMALL INTESTINE ABSORBS ~ 500 mg per day</a:t>
            </a:r>
          </a:p>
          <a:p>
            <a:pPr>
              <a:buBlip>
                <a:blip r:embed="rId2"/>
              </a:buBlip>
              <a:defRPr/>
            </a:pPr>
            <a:endParaRPr lang="en-US" sz="1400" b="1" dirty="0" smtClean="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  <a:p>
            <a:pPr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SMALL INTESTINE SECRETES ~ 325 mg per day</a:t>
            </a:r>
          </a:p>
          <a:p>
            <a:pPr>
              <a:buBlip>
                <a:blip r:embed="rId2"/>
              </a:buBlip>
              <a:defRPr/>
            </a:pPr>
            <a:endParaRPr lang="en-US" sz="1600" b="1" dirty="0" smtClean="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  <a:p>
            <a:pPr>
              <a:buBlip>
                <a:blip r:embed="rId2"/>
              </a:buBlip>
              <a:defRPr/>
            </a:pPr>
            <a:endParaRPr lang="en-US" sz="800" b="1" dirty="0" smtClean="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  <a:p>
            <a:pPr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NET ABSORPTION BY SMALL INTESTINE ~ 175 mg per day</a:t>
            </a:r>
          </a:p>
          <a:p>
            <a:pPr>
              <a:lnSpc>
                <a:spcPct val="150000"/>
              </a:lnSpc>
            </a:pPr>
            <a:endParaRPr lang="sw-KE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400" b="1" u="sng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ABSORPTION OF CALCIUM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DUODENAL ENTEROCYTES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ACTIVE TRANSCELLULAR UPTAKE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CONTROLLED BY VIT D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endParaRPr lang="en-US" sz="800" b="1" dirty="0" smtClean="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LARGE TRANCELLULAR FLUXES OF Ca</a:t>
            </a:r>
            <a:r>
              <a:rPr lang="en-US" sz="2400" b="1" baseline="30000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2+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Ca</a:t>
            </a:r>
            <a:r>
              <a:rPr lang="en-US" sz="2400" b="1" baseline="30000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2+</a:t>
            </a:r>
            <a:r>
              <a:rPr lang="en-US" sz="24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CHANNELS DRIVEN BY ELECTROCHEMICAL GRADIENT</a:t>
            </a: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INTESTINAL LUMEN FREE [Ca</a:t>
            </a:r>
            <a:r>
              <a:rPr lang="en-US" sz="2400" b="1" baseline="30000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2+</a:t>
            </a:r>
            <a:r>
              <a:rPr lang="en-US" sz="24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]  </a:t>
            </a:r>
            <a:r>
              <a:rPr lang="en-US" sz="2400" b="1" baseline="-25000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~</a:t>
            </a:r>
            <a:r>
              <a:rPr lang="en-US" sz="24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1 </a:t>
            </a:r>
            <a:r>
              <a:rPr lang="en-US" sz="2400" b="1" dirty="0" err="1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mM</a:t>
            </a:r>
            <a:endParaRPr lang="en-US" sz="2400" b="1" dirty="0" smtClean="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Blip>
                <a:blip r:embed="rId2"/>
              </a:buBlip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CYTOSOLIC FREE [Ca</a:t>
            </a:r>
            <a:r>
              <a:rPr lang="en-US" sz="2400" b="1" baseline="30000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2+</a:t>
            </a:r>
            <a:r>
              <a:rPr lang="en-US" sz="24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]</a:t>
            </a:r>
            <a:r>
              <a:rPr lang="en-US" sz="2400" b="1" dirty="0" err="1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i</a:t>
            </a:r>
            <a:r>
              <a:rPr lang="en-US" sz="24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 </a:t>
            </a:r>
            <a:r>
              <a:rPr lang="en-US" sz="4800" b="1" baseline="-25000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~</a:t>
            </a:r>
            <a:r>
              <a:rPr lang="en-US" sz="24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100 </a:t>
            </a:r>
            <a:r>
              <a:rPr lang="en-US" sz="2400" b="1" dirty="0" err="1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nM</a:t>
            </a:r>
            <a:endParaRPr lang="en-US" sz="2400" b="1" dirty="0" smtClean="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sw-KE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000" b="1" u="sng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ABSORPTION OF CALCIUM</a:t>
            </a:r>
          </a:p>
          <a:p>
            <a:pPr>
              <a:defRPr/>
            </a:pPr>
            <a:endParaRPr lang="en-US" sz="2000" b="1" dirty="0" smtClean="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Blip>
                <a:blip r:embed="rId2"/>
              </a:buBlip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CYTOSOLIC Ca</a:t>
            </a:r>
            <a:r>
              <a:rPr lang="en-US" sz="2000" b="1" baseline="30000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2+</a:t>
            </a:r>
            <a:r>
              <a:rPr lang="en-US" sz="20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BINDS </a:t>
            </a:r>
            <a:r>
              <a:rPr lang="en-US" sz="2000" b="1" u="sng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CALBINDIN</a:t>
            </a:r>
          </a:p>
          <a:p>
            <a:pPr>
              <a:lnSpc>
                <a:spcPct val="200000"/>
              </a:lnSpc>
              <a:buBlip>
                <a:blip r:embed="rId2"/>
              </a:buBlip>
              <a:defRPr/>
            </a:pPr>
            <a:endParaRPr lang="en-US" sz="1400" b="1" dirty="0" smtClean="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Blip>
                <a:blip r:embed="rId2"/>
              </a:buBlip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EXTRUSION OF Ca</a:t>
            </a:r>
            <a:r>
              <a:rPr lang="en-US" sz="2000" b="1" baseline="30000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2+</a:t>
            </a:r>
            <a:r>
              <a:rPr lang="en-US" sz="20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INTO INTERSTITIAL FLUID BY:</a:t>
            </a:r>
          </a:p>
          <a:p>
            <a:pPr>
              <a:lnSpc>
                <a:spcPct val="200000"/>
              </a:lnSpc>
              <a:buBlip>
                <a:blip r:embed="rId2"/>
              </a:buBlip>
              <a:defRPr/>
            </a:pPr>
            <a:endParaRPr lang="en-US" sz="1400" b="1" dirty="0" smtClean="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Blip>
                <a:blip r:embed="rId2"/>
              </a:buBlip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Ca</a:t>
            </a:r>
            <a:r>
              <a:rPr lang="en-US" sz="2000" b="1" baseline="30000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2+ </a:t>
            </a:r>
            <a:r>
              <a:rPr lang="en-US" sz="20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PUMP (H</a:t>
            </a:r>
            <a:r>
              <a:rPr lang="en-US" sz="2000" b="1" baseline="30000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+</a:t>
            </a:r>
            <a:r>
              <a:rPr lang="en-US" sz="20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-Ca</a:t>
            </a:r>
            <a:r>
              <a:rPr lang="en-US" sz="2000" b="1" baseline="30000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2+</a:t>
            </a:r>
            <a:r>
              <a:rPr lang="en-US" sz="20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ATPase</a:t>
            </a:r>
            <a:r>
              <a:rPr lang="en-US" sz="20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)</a:t>
            </a:r>
          </a:p>
          <a:p>
            <a:pPr>
              <a:lnSpc>
                <a:spcPct val="200000"/>
              </a:lnSpc>
              <a:buBlip>
                <a:blip r:embed="rId2"/>
              </a:buBlip>
              <a:defRPr/>
            </a:pPr>
            <a:endParaRPr lang="en-US" sz="1400" b="1" dirty="0" smtClean="0"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Blip>
                <a:blip r:embed="rId2"/>
              </a:buBlip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3Na</a:t>
            </a:r>
            <a:r>
              <a:rPr lang="en-US" sz="2000" b="1" baseline="30000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+</a:t>
            </a:r>
            <a:r>
              <a:rPr lang="en-US" sz="20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-Ca</a:t>
            </a:r>
            <a:r>
              <a:rPr lang="en-US" sz="2000" b="1" baseline="30000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2+</a:t>
            </a:r>
            <a:r>
              <a:rPr lang="en-US" sz="2000" b="1" dirty="0" smtClean="0"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EXCHANGER</a:t>
            </a:r>
          </a:p>
          <a:p>
            <a:pPr>
              <a:lnSpc>
                <a:spcPct val="150000"/>
              </a:lnSpc>
            </a:pPr>
            <a:endParaRPr lang="sw-KE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63367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u="sng" dirty="0" smtClean="0">
                <a:solidFill>
                  <a:schemeClr val="tx1"/>
                </a:solidFill>
              </a:rPr>
              <a:t>VITAMIN D</a:t>
            </a:r>
          </a:p>
          <a:p>
            <a:pPr>
              <a:defRPr/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1,25-CHOLECALCIFEROL</a:t>
            </a: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1, 25-DIHYDROXYVITAMIN D</a:t>
            </a:r>
          </a:p>
          <a:p>
            <a:pPr>
              <a:buBlip>
                <a:blip r:embed="rId2"/>
              </a:buBlip>
              <a:defRPr/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</a:rPr>
              <a:t>STIMULATES </a:t>
            </a:r>
            <a:r>
              <a:rPr lang="en-US" b="1" dirty="0" smtClean="0">
                <a:solidFill>
                  <a:srgbClr val="3333FF"/>
                </a:solidFill>
              </a:rPr>
              <a:t>ALL THREE STEPS</a:t>
            </a:r>
            <a:r>
              <a:rPr lang="en-US" b="1" dirty="0" smtClean="0">
                <a:solidFill>
                  <a:srgbClr val="00FF00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OF ACTIVE TRANCELLULAR PATHWAY</a:t>
            </a:r>
          </a:p>
          <a:p>
            <a:pPr>
              <a:buBlip>
                <a:blip r:embed="rId2"/>
              </a:buBlip>
              <a:defRPr/>
            </a:pPr>
            <a:endParaRPr lang="en-US" b="1" dirty="0" smtClean="0">
              <a:solidFill>
                <a:schemeClr val="tx1"/>
              </a:solidFill>
            </a:endParaRPr>
          </a:p>
          <a:p>
            <a:pPr>
              <a:buBlip>
                <a:blip r:embed="rId2"/>
              </a:buBlip>
              <a:defRPr/>
            </a:pPr>
            <a:r>
              <a:rPr lang="en-US" b="1" dirty="0" smtClean="0">
                <a:solidFill>
                  <a:schemeClr val="tx1"/>
                </a:solidFill>
                <a:cs typeface="Times New Roman" pitchFamily="18" charset="0"/>
              </a:rPr>
              <a:t>IMPORTANT EFFECT IS INCREASED SYNTHESIS OF CALBINDIN</a:t>
            </a:r>
          </a:p>
          <a:p>
            <a:endParaRPr lang="sw-K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chemeClr val="accent4">
              <a:lumMod val="10000"/>
            </a:schemeClr>
          </a:solidFill>
        </p:spPr>
        <p:txBody>
          <a:bodyPr/>
          <a:lstStyle/>
          <a:p>
            <a:pPr lvl="1" algn="ctr">
              <a:lnSpc>
                <a:spcPct val="90000"/>
              </a:lnSpc>
              <a:buClr>
                <a:srgbClr val="FF00FF"/>
              </a:buClr>
              <a:buFontTx/>
              <a:buNone/>
              <a:defRPr/>
            </a:pPr>
            <a:endParaRPr lang="en-GB" sz="4800" b="1" dirty="0" smtClean="0">
              <a:solidFill>
                <a:srgbClr val="00FF00"/>
              </a:solidFill>
              <a:effectLst/>
              <a:latin typeface="Times New Roman" pitchFamily="18" charset="0"/>
            </a:endParaRPr>
          </a:p>
          <a:p>
            <a:pPr lvl="1" algn="ctr">
              <a:lnSpc>
                <a:spcPct val="90000"/>
              </a:lnSpc>
              <a:buClr>
                <a:srgbClr val="FF00FF"/>
              </a:buClr>
              <a:buFontTx/>
              <a:buNone/>
              <a:defRPr/>
            </a:pPr>
            <a:endParaRPr lang="en-GB" sz="3200" b="1" dirty="0" smtClean="0">
              <a:solidFill>
                <a:srgbClr val="FFFF00"/>
              </a:solidFill>
              <a:effectLst/>
              <a:latin typeface="Times New Roman" pitchFamily="18" charset="0"/>
            </a:endParaRPr>
          </a:p>
          <a:p>
            <a:pPr lvl="1" algn="just">
              <a:lnSpc>
                <a:spcPct val="90000"/>
              </a:lnSpc>
              <a:buClr>
                <a:srgbClr val="FF00FF"/>
              </a:buClr>
              <a:buFont typeface="Wingdings" pitchFamily="2" charset="2"/>
              <a:buNone/>
              <a:defRPr/>
            </a:pPr>
            <a:endParaRPr lang="en-GB" sz="3200" dirty="0">
              <a:effectLst/>
              <a:latin typeface="Times New Roman" pitchFamily="18" charset="0"/>
            </a:endParaRPr>
          </a:p>
          <a:p>
            <a:pPr algn="just">
              <a:lnSpc>
                <a:spcPct val="90000"/>
              </a:lnSpc>
              <a:buClr>
                <a:srgbClr val="00FF00"/>
              </a:buClr>
              <a:buFont typeface="Wingdings" pitchFamily="2" charset="2"/>
              <a:buNone/>
              <a:defRPr/>
            </a:pPr>
            <a:endParaRPr lang="en-GB" dirty="0">
              <a:effectLst/>
              <a:latin typeface="Times New Roman" pitchFamily="18" charset="0"/>
            </a:endParaRPr>
          </a:p>
        </p:txBody>
      </p:sp>
      <p:pic>
        <p:nvPicPr>
          <p:cNvPr id="28262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213" y="0"/>
            <a:ext cx="8967787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4066</TotalTime>
  <Words>943</Words>
  <Application>Microsoft Office PowerPoint</Application>
  <PresentationFormat>On-screen Show (4:3)</PresentationFormat>
  <Paragraphs>290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HMP200/UPC203/VMP200 NOV/DEC/2016 </vt:lpstr>
      <vt:lpstr>REFERENCES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PERIPHERAL NERVOUS SYSTEM -PNS</dc:title>
  <dc:creator>mungai.mbugua</dc:creator>
  <cp:lastModifiedBy>mungai.mbugua</cp:lastModifiedBy>
  <cp:revision>403</cp:revision>
  <dcterms:created xsi:type="dcterms:W3CDTF">2016-10-18T07:56:55Z</dcterms:created>
  <dcterms:modified xsi:type="dcterms:W3CDTF">2016-12-28T11:37:28Z</dcterms:modified>
</cp:coreProperties>
</file>