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1280" r:id="rId2"/>
    <p:sldId id="1281" r:id="rId3"/>
    <p:sldId id="1323" r:id="rId4"/>
    <p:sldId id="1394" r:id="rId5"/>
    <p:sldId id="1325" r:id="rId6"/>
    <p:sldId id="1393" r:id="rId7"/>
    <p:sldId id="1395" r:id="rId8"/>
    <p:sldId id="1396" r:id="rId9"/>
    <p:sldId id="1327" r:id="rId10"/>
    <p:sldId id="1328" r:id="rId11"/>
    <p:sldId id="1329" r:id="rId12"/>
    <p:sldId id="1330" r:id="rId13"/>
    <p:sldId id="1425" r:id="rId14"/>
    <p:sldId id="1397" r:id="rId15"/>
    <p:sldId id="1398" r:id="rId16"/>
    <p:sldId id="1399" r:id="rId17"/>
    <p:sldId id="1400" r:id="rId18"/>
    <p:sldId id="1401" r:id="rId19"/>
    <p:sldId id="1402" r:id="rId20"/>
    <p:sldId id="1403" r:id="rId21"/>
    <p:sldId id="1404" r:id="rId22"/>
    <p:sldId id="1405" r:id="rId23"/>
    <p:sldId id="1406" r:id="rId24"/>
    <p:sldId id="1407" r:id="rId25"/>
    <p:sldId id="1408" r:id="rId26"/>
    <p:sldId id="1409" r:id="rId27"/>
    <p:sldId id="1410" r:id="rId28"/>
    <p:sldId id="1411" r:id="rId29"/>
    <p:sldId id="1412" r:id="rId30"/>
    <p:sldId id="1413" r:id="rId31"/>
    <p:sldId id="1414" r:id="rId32"/>
    <p:sldId id="1415" r:id="rId33"/>
    <p:sldId id="1416" r:id="rId34"/>
    <p:sldId id="1417" r:id="rId35"/>
    <p:sldId id="1418" r:id="rId36"/>
    <p:sldId id="1419" r:id="rId37"/>
    <p:sldId id="1420" r:id="rId38"/>
    <p:sldId id="1421" r:id="rId39"/>
    <p:sldId id="1422" r:id="rId40"/>
    <p:sldId id="1423" r:id="rId41"/>
    <p:sldId id="1424" r:id="rId42"/>
    <p:sldId id="1373" r:id="rId43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33FF"/>
    <a:srgbClr val="00FF00"/>
    <a:srgbClr val="FF33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811F3F-C70A-4BF7-AF50-A6182FD404BF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02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w-K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7E5E4C-BB17-4327-8234-CFD164C2016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03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3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w-K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0D1643-D17D-45C6-90F3-DDDEBB4B86F1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04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w-K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BE3E44-A829-41A3-998A-60580EA276AA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5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w-K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62500" lnSpcReduction="20000"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8000" b="1" dirty="0" smtClean="0">
                <a:solidFill>
                  <a:srgbClr val="FF00FF"/>
                </a:solidFill>
              </a:rPr>
              <a:t>INTESTINAL FLUID </a:t>
            </a:r>
          </a:p>
          <a:p>
            <a:pPr>
              <a:defRPr/>
            </a:pPr>
            <a:r>
              <a:rPr lang="en-US" sz="8000" b="1" dirty="0" smtClean="0">
                <a:solidFill>
                  <a:srgbClr val="FF00FF"/>
                </a:solidFill>
              </a:rPr>
              <a:t>AND </a:t>
            </a:r>
          </a:p>
          <a:p>
            <a:pPr>
              <a:defRPr/>
            </a:pPr>
            <a:r>
              <a:rPr lang="en-US" sz="8000" b="1" dirty="0" smtClean="0">
                <a:solidFill>
                  <a:srgbClr val="FF00FF"/>
                </a:solidFill>
              </a:rPr>
              <a:t>ELECTROLYTE MOVEMENT </a:t>
            </a:r>
          </a:p>
          <a:p>
            <a:pPr>
              <a:defRPr/>
            </a:pPr>
            <a:r>
              <a:rPr lang="en-US" sz="8000" b="1" dirty="0" smtClean="0">
                <a:solidFill>
                  <a:srgbClr val="FF00FF"/>
                </a:solidFill>
              </a:rPr>
              <a:t>IN THE SMALL INTESTINE (SI) </a:t>
            </a:r>
          </a:p>
          <a:p>
            <a:pPr>
              <a:defRPr/>
            </a:pPr>
            <a:r>
              <a:rPr lang="en-US" sz="8000" b="1" dirty="0" smtClean="0">
                <a:solidFill>
                  <a:srgbClr val="FF00FF"/>
                </a:solidFill>
              </a:rPr>
              <a:t>AND </a:t>
            </a:r>
          </a:p>
          <a:p>
            <a:pPr>
              <a:defRPr/>
            </a:pPr>
            <a:r>
              <a:rPr lang="en-US" sz="8000" b="1" dirty="0" smtClean="0">
                <a:solidFill>
                  <a:srgbClr val="FF00FF"/>
                </a:solidFill>
              </a:rPr>
              <a:t>LARGE INTESTINE (LI)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3600" b="1" u="sng" dirty="0" smtClean="0">
                <a:solidFill>
                  <a:schemeClr val="tx1"/>
                </a:solidFill>
              </a:rPr>
              <a:t>ABSORPTION BY SMALL INTESTINE</a:t>
            </a:r>
          </a:p>
          <a:p>
            <a:pPr>
              <a:defRPr/>
            </a:pPr>
            <a:endParaRPr lang="en-US" sz="2400" b="1" u="sng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ABSORBS </a:t>
            </a:r>
            <a:r>
              <a:rPr lang="en-US" b="1" u="sng" dirty="0" smtClean="0">
                <a:solidFill>
                  <a:schemeClr val="tx1"/>
                </a:solidFill>
              </a:rPr>
              <a:t>NET</a:t>
            </a:r>
            <a:r>
              <a:rPr lang="en-US" b="1" dirty="0" smtClean="0">
                <a:solidFill>
                  <a:schemeClr val="tx1"/>
                </a:solidFill>
              </a:rPr>
              <a:t> AMOUNTS OF:-</a:t>
            </a:r>
          </a:p>
          <a:p>
            <a:pPr>
              <a:defRPr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WATER,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Cl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dirty="0" smtClean="0">
                <a:solidFill>
                  <a:schemeClr val="tx1"/>
                </a:solidFill>
              </a:rPr>
              <a:t>, &amp; K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</a:p>
          <a:p>
            <a:pPr>
              <a:defRPr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SECRETES HCO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</a:p>
          <a:p>
            <a:pPr>
              <a:defRPr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ABSORPTION IS </a:t>
            </a:r>
            <a:r>
              <a:rPr lang="en-US" sz="4800" b="1" baseline="-25000" dirty="0" smtClean="0">
                <a:solidFill>
                  <a:schemeClr val="tx1"/>
                </a:solidFill>
              </a:rPr>
              <a:t>~</a:t>
            </a:r>
            <a:r>
              <a:rPr lang="en-US" b="1" dirty="0" smtClean="0">
                <a:solidFill>
                  <a:schemeClr val="tx1"/>
                </a:solidFill>
              </a:rPr>
              <a:t> 600 </a:t>
            </a:r>
            <a:r>
              <a:rPr lang="en-US" b="1" dirty="0" err="1" smtClean="0">
                <a:solidFill>
                  <a:schemeClr val="tx1"/>
                </a:solidFill>
              </a:rPr>
              <a:t>mEq</a:t>
            </a:r>
            <a:r>
              <a:rPr lang="en-US" b="1" dirty="0" smtClean="0">
                <a:solidFill>
                  <a:schemeClr val="tx1"/>
                </a:solidFill>
              </a:rPr>
              <a:t>/d</a:t>
            </a: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Na/K - </a:t>
            </a:r>
            <a:r>
              <a:rPr lang="en-US" b="1" dirty="0" err="1" smtClean="0">
                <a:solidFill>
                  <a:schemeClr val="tx1"/>
                </a:solidFill>
              </a:rPr>
              <a:t>ATPase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[Na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]</a:t>
            </a:r>
            <a:r>
              <a:rPr lang="en-US" b="1" baseline="-25000" dirty="0" err="1" smtClean="0">
                <a:solidFill>
                  <a:schemeClr val="tx1"/>
                </a:solidFill>
              </a:rPr>
              <a:t>i</a:t>
            </a:r>
            <a:r>
              <a:rPr lang="en-US" b="1" baseline="-25000" dirty="0" smtClean="0">
                <a:solidFill>
                  <a:schemeClr val="tx1"/>
                </a:solidFill>
              </a:rPr>
              <a:t>  </a:t>
            </a:r>
            <a:r>
              <a:rPr lang="en-US" sz="3900" b="1" baseline="-25000" dirty="0" smtClean="0">
                <a:solidFill>
                  <a:schemeClr val="tx1"/>
                </a:solidFill>
              </a:rPr>
              <a:t>~</a:t>
            </a:r>
            <a:r>
              <a:rPr lang="en-US" b="1" dirty="0" smtClean="0">
                <a:solidFill>
                  <a:schemeClr val="tx1"/>
                </a:solidFill>
              </a:rPr>
              <a:t> 15 </a:t>
            </a:r>
            <a:r>
              <a:rPr lang="en-US" b="1" dirty="0" err="1" smtClean="0">
                <a:solidFill>
                  <a:schemeClr val="tx1"/>
                </a:solidFill>
              </a:rPr>
              <a:t>mM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DRIVING FORCE</a:t>
            </a: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CHANNELS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-COUPLED TRANSPORTERS</a:t>
            </a: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Na/GLUCOSE  </a:t>
            </a:r>
            <a:r>
              <a:rPr lang="en-US" b="1" dirty="0" err="1" smtClean="0">
                <a:solidFill>
                  <a:schemeClr val="tx1"/>
                </a:solidFill>
              </a:rPr>
              <a:t>Cotransporters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Na-H EXCHANGE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2800" b="1" u="sng" dirty="0" smtClean="0">
                <a:solidFill>
                  <a:schemeClr val="tx1"/>
                </a:solidFill>
              </a:rPr>
              <a:t>ABSORPTION BY LARGE INTESTINE</a:t>
            </a:r>
          </a:p>
          <a:p>
            <a:pPr>
              <a:defRPr/>
            </a:pPr>
            <a:endParaRPr lang="en-US" sz="1800" b="1" u="sng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ABSORBS </a:t>
            </a:r>
            <a:r>
              <a:rPr lang="en-US" b="1" u="sng" dirty="0" smtClean="0">
                <a:solidFill>
                  <a:schemeClr val="tx1"/>
                </a:solidFill>
              </a:rPr>
              <a:t>NET</a:t>
            </a:r>
            <a:r>
              <a:rPr lang="en-US" b="1" dirty="0" smtClean="0">
                <a:solidFill>
                  <a:schemeClr val="tx1"/>
                </a:solidFill>
              </a:rPr>
              <a:t> AMOUNTS OF:-</a:t>
            </a:r>
          </a:p>
          <a:p>
            <a:pPr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WATER,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Cl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</a:p>
          <a:p>
            <a:pPr>
              <a:buBlip>
                <a:blip r:embed="rId4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SECRETES K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&amp; HCO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INTESTINAL FLUID MOVEMENT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ALWAYS COUPLED TO ACTIVE SOLUTE MOVEMENT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WATER MOVEMENT OCCURS PREDOMINANTLY BY PARACELLULAR ROUTE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SOLUTE MOVEMENT IS THE DRIVING FORCE FOR FLUID MOVEMENT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SMALL INTESTINAL EPITHELIAL CELLS (ENTEROCYTES)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Essential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life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&amp; A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CAPACITY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PHYSIOLOGICAL RESERVE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Remove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jejunal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Ileal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short segments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Compensatory HYPERTROPHY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Compensatory HYPERPLASIA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DIARRHEA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Common medical problem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Defined as a SYMPTOM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Increase in the number of bowel movements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Decrease in stool consistency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Defined as a SIGN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Increase in stool volume of more than 0.2 L/24 hrs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Dietary nutrient that is not absorbed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OSMOTIC DIARRHEA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Lactase deficiency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SECRETORY DIARRHEA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Endogenous secretions of fluid &amp; electrolytes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Infections with </a:t>
            </a:r>
            <a:r>
              <a:rPr lang="en-US" b="1" i="1" dirty="0" smtClean="0">
                <a:solidFill>
                  <a:schemeClr val="tx1"/>
                </a:solidFill>
              </a:rPr>
              <a:t>Escherichia coli</a:t>
            </a:r>
          </a:p>
          <a:p>
            <a:pPr>
              <a:buBlip>
                <a:blip r:embed="rId3"/>
              </a:buBlip>
              <a:defRPr/>
            </a:pPr>
            <a:r>
              <a:rPr lang="en-US" b="1" i="1" dirty="0" err="1" smtClean="0">
                <a:solidFill>
                  <a:schemeClr val="tx1"/>
                </a:solidFill>
              </a:rPr>
              <a:t>E.coli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cholera toxin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Bacterial </a:t>
            </a:r>
            <a:r>
              <a:rPr lang="en-US" b="1" dirty="0" err="1" smtClean="0">
                <a:solidFill>
                  <a:schemeClr val="tx1"/>
                </a:solidFill>
              </a:rPr>
              <a:t>enterotoxins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Increases  [</a:t>
            </a:r>
            <a:r>
              <a:rPr lang="en-US" b="1" dirty="0" err="1" smtClean="0">
                <a:solidFill>
                  <a:schemeClr val="tx1"/>
                </a:solidFill>
              </a:rPr>
              <a:t>cAMP</a:t>
            </a:r>
            <a:r>
              <a:rPr lang="en-US" b="1" dirty="0" smtClean="0">
                <a:solidFill>
                  <a:schemeClr val="tx1"/>
                </a:solidFill>
              </a:rPr>
              <a:t>]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, [</a:t>
            </a:r>
            <a:r>
              <a:rPr lang="en-US" b="1" dirty="0" err="1" smtClean="0">
                <a:solidFill>
                  <a:schemeClr val="tx1"/>
                </a:solidFill>
              </a:rPr>
              <a:t>cGMP</a:t>
            </a:r>
            <a:r>
              <a:rPr lang="en-US" b="1" dirty="0" smtClean="0">
                <a:solidFill>
                  <a:schemeClr val="tx1"/>
                </a:solidFill>
              </a:rPr>
              <a:t>]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or [Ca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]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Intestine secretes massive amounts of fluid &amp; electrolytes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Second messengers </a:t>
            </a:r>
            <a:r>
              <a:rPr lang="en-US" b="1" dirty="0" smtClean="0">
                <a:solidFill>
                  <a:srgbClr val="FF00FF"/>
                </a:solidFill>
              </a:rPr>
              <a:t>DO NOT</a:t>
            </a:r>
            <a:r>
              <a:rPr lang="en-US" b="1" dirty="0" smtClean="0">
                <a:solidFill>
                  <a:schemeClr val="tx1"/>
                </a:solidFill>
              </a:rPr>
              <a:t> alter the function of nutrient-coupled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absorption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ORAL REHYDRATION SOLUTION (ORS)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Applied physiology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Therapeutic use of ORS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Diarrheal illnesses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Bacterial </a:t>
            </a:r>
            <a:r>
              <a:rPr lang="en-US" b="1" dirty="0" err="1" smtClean="0">
                <a:solidFill>
                  <a:schemeClr val="tx1"/>
                </a:solidFill>
              </a:rPr>
              <a:t>exotoxins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Induce fluid &amp; electrolyte secretion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BACTERIAL ENTEROTOXINS 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Massive toxin-induced fluid secretion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Nutrient-coupled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absorption are normal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ORAL REHYDRATION SOLUTION (ORS)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Therapeutically increase [glucose], [Na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], [AAs]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ORS contains glucose,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, CI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dirty="0" smtClean="0">
                <a:solidFill>
                  <a:schemeClr val="tx1"/>
                </a:solidFill>
              </a:rPr>
              <a:t>, &amp; HCO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Extremely effective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Enhancing fluid &amp; electrolyte absorption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ORAL REHYDRATION SOLUTION (ORS)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Reverse the dehydration &amp; metabolic acidosis caused by severe diarrhea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Primary cause of morbidity &amp; mortality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Especially in children younger than 5 yrs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Physiology of glucose &amp; AAs-stimulated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absorption</a:t>
            </a:r>
          </a:p>
          <a:p>
            <a:pPr>
              <a:buBlip>
                <a:blip r:embed="rId3"/>
              </a:buBlip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SHORT GUT SYNDROME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 50% SI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resected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/bypassed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Nutrient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Malnutrition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Wasting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Arthritis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Hypocalcemia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Liver fatty infiltration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Cirrhosis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    Department of Medical 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		UNIVERSITY OF NAIROBI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TERMINAL ILEUM RESECTION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 EHC of BAs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Deficient fat absorption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Colonic BAs activate CI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secretion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Diarrhea 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STEATORRHEA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Fatty, bulky, watery stools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D &amp; A of fats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Mostly due to lipase deficiency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Lack of alkaline pancreatic secretion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Hypersecretion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HCI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Inhibits pancreatic lipase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STEATORRHEA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Defective EHC of BAs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&gt;50% of ingested fat appears in feces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Severe ADEK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Terminal ileum resection 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 SYNDROME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Autoimmune disease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CELIAC DISEASE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Genetically predisposed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GLUTEN PROTEIN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Wheat, rye, barley, oats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 SYNDROME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Intestinal T cells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Mount an inappropriate immune response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Damage IECs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Loss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villi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Flattening of the mucosa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D &amp; A CHOs, AAs, Fats, ADEK 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MALABSORPTION SYNDROME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Hypoproteinemia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Edema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Omit gluten from the diet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 OF FOOD INTAKE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Complex regulation of feeding behavior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CCK inhibit further food intake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SATIETY FACTOR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ANOREXIN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GHRELIN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Stomach, pancreas, adrenal glands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Levels increase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preprandially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Levels decrease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postprandially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Stimulate food intake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OREXIN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GHRELIN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 synthesis &amp; release of central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orexins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Neuropeptide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Cannabinoids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Suppress the ability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leptin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stimulate release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anorexigenic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factors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LEPTIN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Adipose tissue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Decrease food intake (ANOREXIN)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Stimulate metabolic rate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May inhibit secretion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ghrelin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(effect lost in obesity)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 develop resistance to the effects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leptin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(leading to obesity)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6038"/>
            <a:ext cx="5105400" cy="68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HYPOTHALAMUS ANOREXIGENIC FACTORS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PRO-OPIOMELANOCORTIN (POMC)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COCAINE-AMPHETAMINE-REGULATED TRANSCRIPT (CART)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NEUROTENSIN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CORTICOTROPIN-RELEASING HORMONE (CRH)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HYPOTHALAMUS OREXIGENIC FACTORS 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NEUROPEPTIDE Y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CANNABINOIDS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OBESITY 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Most expensive nutritional problem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Globally Overweight = underfed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BODY MASS INDEX (BMI)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Indicator of body fat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Body weight (kg)/square of height (m)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&gt;25 abnormal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25-30 overweight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&gt;30 obese</a:t>
            </a: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COMPLICATIONS OF OBESITY 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Accelerated atherosclerosis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Gallbladder disease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 2 diabetes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Many types of cancer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Excess of energy intake in food over energy expenditure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Decreased physical activity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Decreased sensitivity to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leptin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9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PARENTERAL NUTRITION</a:t>
            </a:r>
            <a:endParaRPr lang="en-US" sz="9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3" name="Picture 3" descr="routes of nutrition support fig_1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7020272" cy="686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527050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PARENTERAL NUTRITION (DEFINITION)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562600"/>
          </a:xfrm>
        </p:spPr>
        <p:txBody>
          <a:bodyPr/>
          <a:lstStyle/>
          <a:p>
            <a:pPr>
              <a:buBlip>
                <a:blip r:embed="rId4"/>
              </a:buBlip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Components are in elemental or “pre-digested” form</a:t>
            </a:r>
          </a:p>
          <a:p>
            <a:pPr lvl="1"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Protein as amino acids</a:t>
            </a:r>
          </a:p>
          <a:p>
            <a:pPr lvl="1"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CHO as dextrose</a:t>
            </a:r>
          </a:p>
          <a:p>
            <a:pPr lvl="1"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Fat as lipid emulsion</a:t>
            </a:r>
          </a:p>
          <a:p>
            <a:pPr lvl="1"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Electrolytes, vitamins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  <a:defRPr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PARENTERAL NUTRITION (PN) DEFINITION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Blip>
                <a:blip r:embed="rId4"/>
              </a:buBlip>
              <a:defRPr/>
            </a:pPr>
            <a:r>
              <a:rPr lang="en-US" sz="3600" dirty="0"/>
              <a:t>Delivery of nutrients intravenously, </a:t>
            </a:r>
            <a:r>
              <a:rPr lang="en-US" sz="3600" dirty="0" smtClean="0"/>
              <a:t>via </a:t>
            </a:r>
            <a:r>
              <a:rPr lang="en-US" sz="3600" dirty="0"/>
              <a:t>the bloodstream.</a:t>
            </a:r>
          </a:p>
          <a:p>
            <a:pPr lvl="1">
              <a:defRPr/>
            </a:pPr>
            <a:r>
              <a:rPr lang="en-US" sz="3600" dirty="0"/>
              <a:t>Central </a:t>
            </a:r>
            <a:r>
              <a:rPr lang="en-US" sz="3600" dirty="0" err="1"/>
              <a:t>Parenteral</a:t>
            </a:r>
            <a:r>
              <a:rPr lang="en-US" sz="3600" dirty="0"/>
              <a:t> Nutrition: often called </a:t>
            </a:r>
            <a:r>
              <a:rPr lang="en-US" sz="3600" b="1" dirty="0"/>
              <a:t>Total </a:t>
            </a:r>
            <a:r>
              <a:rPr lang="en-US" sz="3600" b="1" dirty="0" err="1"/>
              <a:t>Parenteral</a:t>
            </a:r>
            <a:r>
              <a:rPr lang="en-US" sz="3600" b="1" dirty="0"/>
              <a:t> Nutrition</a:t>
            </a:r>
            <a:r>
              <a:rPr lang="en-US" sz="3600" dirty="0"/>
              <a:t> (TPN); delivered into a central vein</a:t>
            </a:r>
          </a:p>
          <a:p>
            <a:pPr lvl="1">
              <a:defRPr/>
            </a:pPr>
            <a:r>
              <a:rPr lang="en-US" sz="3600" b="1" dirty="0"/>
              <a:t>Peripheral </a:t>
            </a:r>
            <a:r>
              <a:rPr lang="en-US" sz="3600" b="1" dirty="0" err="1"/>
              <a:t>Parenteral</a:t>
            </a:r>
            <a:r>
              <a:rPr lang="en-US" sz="3600" b="1" dirty="0"/>
              <a:t> Nutrition</a:t>
            </a:r>
            <a:r>
              <a:rPr lang="en-US" sz="3600" dirty="0"/>
              <a:t> (PPN): delivered into a smaller or peripheral vein</a:t>
            </a:r>
          </a:p>
          <a:p>
            <a:pPr>
              <a:defRPr/>
            </a:pPr>
            <a:endParaRPr lang="en-US" sz="3600" dirty="0"/>
          </a:p>
          <a:p>
            <a:pPr lvl="1"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>
              <a:buBlip>
                <a:blip r:embed="rId3"/>
              </a:buBlip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Common Indications for PN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algn="ctr">
              <a:lnSpc>
                <a:spcPct val="90000"/>
              </a:lnSpc>
              <a:buBlip>
                <a:blip r:embed="rId4"/>
              </a:buBlip>
              <a:defRPr/>
            </a:pPr>
            <a:r>
              <a:rPr lang="en-US" sz="4800" b="1" dirty="0" smtClean="0"/>
              <a:t>Severe </a:t>
            </a:r>
            <a:r>
              <a:rPr lang="en-US" sz="4800" b="1" dirty="0"/>
              <a:t>acute pancreatitis </a:t>
            </a:r>
          </a:p>
          <a:p>
            <a:pPr algn="ctr">
              <a:lnSpc>
                <a:spcPct val="90000"/>
              </a:lnSpc>
              <a:buBlip>
                <a:blip r:embed="rId4"/>
              </a:buBlip>
              <a:defRPr/>
            </a:pPr>
            <a:r>
              <a:rPr lang="en-US" sz="4800" b="1" dirty="0"/>
              <a:t>Severe short bowel syndrome </a:t>
            </a:r>
          </a:p>
          <a:p>
            <a:pPr algn="ctr">
              <a:lnSpc>
                <a:spcPct val="90000"/>
              </a:lnSpc>
              <a:buBlip>
                <a:blip r:embed="rId4"/>
              </a:buBlip>
              <a:defRPr/>
            </a:pPr>
            <a:r>
              <a:rPr lang="en-US" sz="4800" b="1" dirty="0"/>
              <a:t>Mesenteric ischemia</a:t>
            </a:r>
          </a:p>
          <a:p>
            <a:pPr algn="ctr">
              <a:lnSpc>
                <a:spcPct val="90000"/>
              </a:lnSpc>
              <a:buBlip>
                <a:blip r:embed="rId4"/>
              </a:buBlip>
              <a:defRPr/>
            </a:pPr>
            <a:r>
              <a:rPr lang="en-US" sz="4800" b="1" dirty="0"/>
              <a:t>Paralytic </a:t>
            </a:r>
            <a:r>
              <a:rPr lang="en-US" sz="4800" b="1" dirty="0" err="1"/>
              <a:t>ileus</a:t>
            </a:r>
            <a:endParaRPr lang="en-US" sz="4800" b="1" dirty="0"/>
          </a:p>
          <a:p>
            <a:pPr algn="ctr">
              <a:lnSpc>
                <a:spcPct val="90000"/>
              </a:lnSpc>
              <a:buBlip>
                <a:blip r:embed="rId4"/>
              </a:buBlip>
              <a:defRPr/>
            </a:pPr>
            <a:r>
              <a:rPr lang="en-US" sz="4800" b="1" dirty="0"/>
              <a:t>Small bowel </a:t>
            </a:r>
            <a:r>
              <a:rPr lang="en-US" sz="4800" b="1" dirty="0" smtClean="0"/>
              <a:t>obstruction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Grp="1"/>
          </p:cNvGrpSpPr>
          <p:nvPr>
            <p:ph type="subTitle" idx="1"/>
          </p:nvPr>
        </p:nvGrpSpPr>
        <p:grpSpPr bwMode="auto">
          <a:xfrm>
            <a:off x="179388" y="0"/>
            <a:ext cx="8964612" cy="6337300"/>
            <a:chOff x="1006" y="718"/>
            <a:chExt cx="4215" cy="3011"/>
          </a:xfrm>
        </p:grpSpPr>
        <p:pic>
          <p:nvPicPr>
            <p:cNvPr id="4" name="Picture 5" descr="2205"/>
            <p:cNvPicPr>
              <a:picLocks noChangeAspect="1" noChangeArrowheads="1"/>
            </p:cNvPicPr>
            <p:nvPr/>
          </p:nvPicPr>
          <p:blipFill>
            <a:blip r:embed="rId2" cstate="print"/>
            <a:srcRect r="168"/>
            <a:stretch>
              <a:fillRect/>
            </a:stretch>
          </p:blipFill>
          <p:spPr bwMode="auto">
            <a:xfrm>
              <a:off x="1006" y="796"/>
              <a:ext cx="4082" cy="2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6"/>
            <p:cNvSpPr>
              <a:spLocks noChangeArrowheads="1"/>
            </p:cNvSpPr>
            <p:nvPr/>
          </p:nvSpPr>
          <p:spPr bwMode="white">
            <a:xfrm>
              <a:off x="5042" y="2471"/>
              <a:ext cx="179" cy="115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w-KE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white">
            <a:xfrm>
              <a:off x="5042" y="718"/>
              <a:ext cx="179" cy="38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w-KE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white">
            <a:xfrm>
              <a:off x="5042" y="1224"/>
              <a:ext cx="179" cy="115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w-K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6000" b="1" dirty="0" smtClean="0">
                <a:solidFill>
                  <a:srgbClr val="00B050"/>
                </a:solidFill>
              </a:rPr>
              <a:t>Structural and Functional Differences between the Small Intestine and the Large Intestine</a:t>
            </a:r>
          </a:p>
          <a:p>
            <a:endParaRPr lang="sw-KE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HYPERALIMENTATION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791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b="1" dirty="0"/>
              <a:t> </a:t>
            </a:r>
            <a:r>
              <a:rPr lang="en-US" sz="4000" b="1" dirty="0" err="1"/>
              <a:t>Parenteral</a:t>
            </a:r>
            <a:r>
              <a:rPr lang="en-US" sz="4000" b="1" dirty="0"/>
              <a:t> Nutrition</a:t>
            </a:r>
            <a:r>
              <a:rPr lang="en-US" sz="4000" dirty="0"/>
              <a:t>-delivery/introduction  of nutrients, including amino acids, lipids, carbohydrates, vitamins, minerals and water, through a venous access device (VAD) directly into the intravascular fluid required for metabolic functioning of the body.</a:t>
            </a:r>
          </a:p>
          <a:p>
            <a:pPr lvl="1"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450850"/>
          </a:xfrm>
        </p:spPr>
        <p:txBody>
          <a:bodyPr>
            <a:normAutofit fontScale="90000"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CLINICAL INDICATIONS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Paralytic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Ileus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Intestinal obstruction</a:t>
            </a: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Acute pancreatitis</a:t>
            </a: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Malabsorption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/malnutrition</a:t>
            </a: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Persistent vomiting/ Severe diarrhea</a:t>
            </a: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Fistula</a:t>
            </a: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Inflammatory bowel disease</a:t>
            </a:r>
          </a:p>
          <a:p>
            <a:pPr lvl="2" algn="ctr">
              <a:lnSpc>
                <a:spcPct val="80000"/>
              </a:lnSpc>
              <a:buBlip>
                <a:blip r:embed="rId3"/>
              </a:buBlip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Severe anorexia nervosa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5" y="260648"/>
          <a:ext cx="8496945" cy="6306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832315"/>
              </a:tblGrid>
              <a:tr h="123305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DESCRIPTION</a:t>
                      </a:r>
                      <a:endParaRPr lang="sw-K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SMALL</a:t>
                      </a:r>
                      <a:r>
                        <a:rPr lang="en-US" sz="3600" b="1" baseline="0" dirty="0" smtClean="0"/>
                        <a:t> INTESTINE</a:t>
                      </a:r>
                      <a:endParaRPr lang="sw-K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LARGE</a:t>
                      </a:r>
                      <a:r>
                        <a:rPr lang="en-US" sz="3600" baseline="0" dirty="0" smtClean="0"/>
                        <a:t> INTESTINE</a:t>
                      </a:r>
                      <a:endParaRPr lang="sw-KE" dirty="0"/>
                    </a:p>
                  </a:txBody>
                  <a:tcPr/>
                </a:tc>
              </a:tr>
              <a:tr h="1382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 smtClean="0">
                          <a:solidFill>
                            <a:schemeClr val="tx1"/>
                          </a:solidFill>
                        </a:rPr>
                        <a:t>LENGTH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solidFill>
                            <a:schemeClr val="tx1"/>
                          </a:solidFill>
                        </a:rPr>
                        <a:t>6  m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solidFill>
                            <a:schemeClr val="tx1"/>
                          </a:solidFill>
                        </a:rPr>
                        <a:t>2.4 m</a:t>
                      </a:r>
                      <a:endParaRPr lang="sw-KE" dirty="0"/>
                    </a:p>
                  </a:txBody>
                  <a:tcPr/>
                </a:tc>
              </a:tr>
              <a:tr h="1975077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AREA OF APICAL CELL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MEMBRANE</a:t>
                      </a:r>
                      <a:endParaRPr lang="sw-K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1" baseline="-250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en-US" sz="4400" b="1" dirty="0" smtClean="0">
                          <a:solidFill>
                            <a:schemeClr val="tx1"/>
                          </a:solidFill>
                        </a:rPr>
                        <a:t>200 m</a:t>
                      </a:r>
                      <a:r>
                        <a:rPr lang="en-US" sz="4400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w-K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800" b="1" baseline="-250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en-US" sz="4800" b="1" dirty="0" smtClean="0">
                          <a:solidFill>
                            <a:schemeClr val="tx1"/>
                          </a:solidFill>
                        </a:rPr>
                        <a:t>25 m</a:t>
                      </a:r>
                      <a:r>
                        <a:rPr lang="en-US" sz="4800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w-KE" baseline="30000" dirty="0"/>
                    </a:p>
                  </a:txBody>
                  <a:tcPr/>
                </a:tc>
              </a:tr>
              <a:tr h="801004">
                <a:tc>
                  <a:txBody>
                    <a:bodyPr/>
                    <a:lstStyle/>
                    <a:p>
                      <a:r>
                        <a:rPr lang="en-US" sz="4400" b="1" dirty="0" smtClean="0">
                          <a:solidFill>
                            <a:schemeClr val="tx1"/>
                          </a:solidFill>
                        </a:rPr>
                        <a:t>FOLDS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dirty="0"/>
                    </a:p>
                  </a:txBody>
                  <a:tcPr/>
                </a:tc>
              </a:tr>
              <a:tr h="801004">
                <a:tc>
                  <a:txBody>
                    <a:bodyPr/>
                    <a:lstStyle/>
                    <a:p>
                      <a:r>
                        <a:rPr lang="en-US" sz="5400" b="1" dirty="0" smtClean="0">
                          <a:solidFill>
                            <a:schemeClr val="tx1"/>
                          </a:solidFill>
                        </a:rPr>
                        <a:t>VILLI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w-K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5" y="260648"/>
          <a:ext cx="8496945" cy="6323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832315"/>
              </a:tblGrid>
              <a:tr h="123305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DESCRIPTION</a:t>
                      </a:r>
                      <a:endParaRPr lang="sw-K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SMALL</a:t>
                      </a:r>
                      <a:r>
                        <a:rPr lang="en-US" sz="3600" b="1" baseline="0" dirty="0" smtClean="0"/>
                        <a:t> INTESTINE</a:t>
                      </a:r>
                      <a:endParaRPr lang="sw-K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LARGE</a:t>
                      </a:r>
                      <a:r>
                        <a:rPr lang="en-US" sz="3600" baseline="0" dirty="0" smtClean="0"/>
                        <a:t> INTESTINE</a:t>
                      </a:r>
                      <a:endParaRPr lang="sw-KE" dirty="0"/>
                    </a:p>
                  </a:txBody>
                  <a:tcPr/>
                </a:tc>
              </a:tr>
              <a:tr h="6391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Crypts or Glands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w-K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sz="1000" dirty="0"/>
                    </a:p>
                  </a:txBody>
                  <a:tcPr/>
                </a:tc>
              </a:tr>
              <a:tr h="566757">
                <a:tc>
                  <a:txBody>
                    <a:bodyPr/>
                    <a:lstStyle/>
                    <a:p>
                      <a:r>
                        <a:rPr lang="en-US" sz="4400" b="1" dirty="0" err="1" smtClean="0">
                          <a:solidFill>
                            <a:schemeClr val="tx1"/>
                          </a:solidFill>
                        </a:rPr>
                        <a:t>Microvilli</a:t>
                      </a:r>
                      <a:endParaRPr lang="sw-K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-250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-250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w-KE" sz="1400" baseline="30000" dirty="0"/>
                    </a:p>
                  </a:txBody>
                  <a:tcPr/>
                </a:tc>
              </a:tr>
              <a:tr h="49169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Nutrient Absorption</a:t>
                      </a:r>
                      <a:endParaRPr lang="sw-K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w-KE" sz="1200" dirty="0"/>
                    </a:p>
                  </a:txBody>
                  <a:tcPr/>
                </a:tc>
              </a:tr>
              <a:tr h="80100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Active Na+ Absorption</a:t>
                      </a:r>
                      <a:endParaRPr lang="sw-K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w-KE" sz="1100" dirty="0"/>
                    </a:p>
                  </a:txBody>
                  <a:tcPr/>
                </a:tc>
              </a:tr>
              <a:tr h="801004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Active K+ Secretion</a:t>
                      </a:r>
                      <a:endParaRPr lang="sw-K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No</a:t>
                      </a:r>
                      <a:endParaRPr lang="sw-K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Yes</a:t>
                      </a:r>
                      <a:endParaRPr lang="sw-KE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8000" b="1" dirty="0" smtClean="0">
                <a:solidFill>
                  <a:srgbClr val="00B050"/>
                </a:solidFill>
              </a:rPr>
              <a:t>Fluid Balance in the Gastrointestinal (GI) tract</a:t>
            </a:r>
          </a:p>
          <a:p>
            <a:endParaRPr lang="sw-KE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20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194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29718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188639"/>
          <a:ext cx="8820472" cy="6463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236"/>
                <a:gridCol w="4410236"/>
              </a:tblGrid>
              <a:tr h="457747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bg1"/>
                          </a:solidFill>
                        </a:rPr>
                        <a:t>FLUID MOVEMENT IN THE SMALL</a:t>
                      </a:r>
                      <a:r>
                        <a:rPr lang="en-US" b="1" u="sng" baseline="0" dirty="0" smtClean="0">
                          <a:solidFill>
                            <a:schemeClr val="bg1"/>
                          </a:solidFill>
                        </a:rPr>
                        <a:t> INTESTINE</a:t>
                      </a:r>
                      <a:endParaRPr lang="sw-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>
                          <a:solidFill>
                            <a:schemeClr val="bg1"/>
                          </a:solidFill>
                        </a:rPr>
                        <a:t>VOLUME</a:t>
                      </a:r>
                      <a:endParaRPr lang="sw-KE" sz="2400" b="1" dirty="0"/>
                    </a:p>
                  </a:txBody>
                  <a:tcPr/>
                </a:tc>
              </a:tr>
              <a:tr h="79008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FLUID CONTENT OF AVERAGE DIET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1.5-2.5 L/day</a:t>
                      </a:r>
                      <a:endParaRPr lang="sw-KE" sz="2400" dirty="0"/>
                    </a:p>
                  </a:txBody>
                  <a:tcPr/>
                </a:tc>
              </a:tr>
              <a:tr h="45774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SALIVA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1.5 L/day</a:t>
                      </a:r>
                      <a:endParaRPr lang="sw-KE" sz="2400" dirty="0"/>
                    </a:p>
                  </a:txBody>
                  <a:tcPr/>
                </a:tc>
              </a:tr>
              <a:tr h="457747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GASTRIC SECRETION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2.0 L/day</a:t>
                      </a:r>
                      <a:endParaRPr lang="sw-KE" sz="2400" dirty="0"/>
                    </a:p>
                  </a:txBody>
                  <a:tcPr/>
                </a:tc>
              </a:tr>
              <a:tr h="457747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PANCREATIC SECRETION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1.5 L/day</a:t>
                      </a:r>
                      <a:endParaRPr lang="sw-KE" sz="2400" dirty="0"/>
                    </a:p>
                  </a:txBody>
                  <a:tcPr/>
                </a:tc>
              </a:tr>
              <a:tr h="45774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BILE SECRETION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~ 0.5 L/day</a:t>
                      </a:r>
                      <a:endParaRPr lang="sw-KE" sz="2400" dirty="0"/>
                    </a:p>
                  </a:txBody>
                  <a:tcPr/>
                </a:tc>
              </a:tr>
              <a:tr h="45774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SMALL INTESTINE SECRETION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1.0 L/day</a:t>
                      </a:r>
                      <a:endParaRPr lang="sw-KE" sz="2400" dirty="0"/>
                    </a:p>
                  </a:txBody>
                  <a:tcPr/>
                </a:tc>
              </a:tr>
              <a:tr h="79008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TOTAL LOAD PRESENTED TO SI LUMEN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u="sng" dirty="0" smtClean="0">
                          <a:solidFill>
                            <a:schemeClr val="tx1"/>
                          </a:solidFill>
                        </a:rPr>
                        <a:t>8.5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L/day</a:t>
                      </a:r>
                      <a:endParaRPr lang="sw-KE" sz="2400" dirty="0"/>
                    </a:p>
                  </a:txBody>
                  <a:tcPr/>
                </a:tc>
              </a:tr>
              <a:tr h="79008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REABSORBED BY SMALL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INTESTINE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u="sng" dirty="0" smtClean="0">
                          <a:solidFill>
                            <a:schemeClr val="tx1"/>
                          </a:solidFill>
                        </a:rPr>
                        <a:t>6.5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L/day</a:t>
                      </a:r>
                      <a:endParaRPr lang="sw-KE" sz="2400" dirty="0"/>
                    </a:p>
                  </a:txBody>
                  <a:tcPr/>
                </a:tc>
              </a:tr>
              <a:tr h="45774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ILEOCECAL FLOW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2.0 L/day</a:t>
                      </a:r>
                      <a:endParaRPr lang="sw-KE" sz="2400" dirty="0"/>
                    </a:p>
                  </a:txBody>
                  <a:tcPr/>
                </a:tc>
              </a:tr>
              <a:tr h="79008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MAXIMAL SI WATER ABSORPTIVE CAPACITY</a:t>
                      </a:r>
                      <a:endParaRPr lang="sw-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15 - 20</a:t>
                      </a:r>
                      <a:endParaRPr lang="sw-K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981</Words>
  <Application>Microsoft Office PowerPoint</Application>
  <PresentationFormat>On-screen Show (4:3)</PresentationFormat>
  <Paragraphs>296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HMP200/UPC203/VMP200 NOV/DEC/2016 </vt:lpstr>
      <vt:lpstr>REFERENCES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PARENTERAL NUTRITION</vt:lpstr>
      <vt:lpstr>Slide 35</vt:lpstr>
      <vt:lpstr>PARENTERAL NUTRITION (DEFINITION)</vt:lpstr>
      <vt:lpstr>PARENTERAL NUTRITION (PN) DEFINITION</vt:lpstr>
      <vt:lpstr>Common Indications for PN</vt:lpstr>
      <vt:lpstr>Slide 39</vt:lpstr>
      <vt:lpstr>HYPERALIMENTATION</vt:lpstr>
      <vt:lpstr>CLINICAL INDICATIONS</vt:lpstr>
      <vt:lpstr>Slide 42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400</cp:revision>
  <dcterms:created xsi:type="dcterms:W3CDTF">2016-10-18T07:56:55Z</dcterms:created>
  <dcterms:modified xsi:type="dcterms:W3CDTF">2016-12-28T13:32:43Z</dcterms:modified>
</cp:coreProperties>
</file>