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62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46" r:id="rId32"/>
    <p:sldId id="347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CC"/>
    <a:srgbClr val="FFCC00"/>
    <a:srgbClr val="99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46" autoAdjust="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34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Chapter 26: Fluid, Electrolyte, and Acid-Base Balance</a:t>
            </a:r>
          </a:p>
        </p:txBody>
      </p:sp>
      <p:sp>
        <p:nvSpPr>
          <p:cNvPr id="334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39F378-15AE-4D1F-BEA3-6DA970C8AA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52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31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1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1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Chapter 26: Fluid, Electrolyte, and Acid-Base Balance</a:t>
            </a:r>
          </a:p>
        </p:txBody>
      </p:sp>
      <p:sp>
        <p:nvSpPr>
          <p:cNvPr id="331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4589A-CACA-41F1-ABC9-437CAAACC6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7817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F3E4A-FEE8-434F-B0C6-E2FCC8434C1F}" type="slidenum">
              <a:rPr lang="en-US"/>
              <a:pPr/>
              <a:t>1</a:t>
            </a:fld>
            <a:endParaRPr lang="en-US"/>
          </a:p>
        </p:txBody>
      </p:sp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75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gradFill rotWithShape="0">
          <a:gsLst>
            <a:gs pos="0">
              <a:schemeClr val="bg1"/>
            </a:gs>
            <a:gs pos="50000">
              <a:srgbClr val="6666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Rectangle 9"/>
          <p:cNvSpPr>
            <a:spLocks noChangeArrowheads="1"/>
          </p:cNvSpPr>
          <p:nvPr userDrawn="1"/>
        </p:nvSpPr>
        <p:spPr bwMode="auto">
          <a:xfrm>
            <a:off x="0" y="0"/>
            <a:ext cx="533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178" name="AutoShape 10"/>
          <p:cNvSpPr>
            <a:spLocks noChangeArrowheads="1"/>
          </p:cNvSpPr>
          <p:nvPr userDrawn="1"/>
        </p:nvSpPr>
        <p:spPr bwMode="auto">
          <a:xfrm>
            <a:off x="5334000" y="0"/>
            <a:ext cx="3043238" cy="6858000"/>
          </a:xfrm>
          <a:prstGeom prst="flowChartDelay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43600" y="1905000"/>
            <a:ext cx="2895600" cy="1143000"/>
          </a:xfrm>
        </p:spPr>
        <p:txBody>
          <a:bodyPr anchor="ctr"/>
          <a:lstStyle>
            <a:lvl1pPr algn="r">
              <a:defRPr sz="137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905000"/>
            <a:ext cx="4924425" cy="2286000"/>
          </a:xfrm>
        </p:spPr>
        <p:txBody>
          <a:bodyPr anchor="t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434138"/>
            <a:ext cx="1905000" cy="271462"/>
          </a:xfrm>
        </p:spPr>
        <p:txBody>
          <a:bodyPr/>
          <a:lstStyle>
            <a:lvl1pPr>
              <a:defRPr i="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57950"/>
            <a:ext cx="2895600" cy="2476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Chapter 26: Fluid, Electrolyte, and Acid-Base Balance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0650"/>
            <a:ext cx="1905000" cy="234950"/>
          </a:xfrm>
        </p:spPr>
        <p:txBody>
          <a:bodyPr/>
          <a:lstStyle>
            <a:lvl1pPr>
              <a:defRPr i="0"/>
            </a:lvl1pPr>
          </a:lstStyle>
          <a:p>
            <a:fld id="{6DD31006-0A16-4724-9EF6-8AFE99E781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 advAuto="0">
        <p:tmplLst>
          <p:tmpl lvl="1">
            <p:tnLst>
              <p:par>
                <p:cTn presetID="4" presetClass="entr" presetSubtype="3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out)">
                      <p:cBhvr>
                        <p:cTn dur="500"/>
                        <p:tgtEl>
                          <p:spTgt spid="717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26: Fluid, Electrolyte, and Acid-Base Balance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3C294-B3DD-400A-B4EE-2249EDE936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76200"/>
            <a:ext cx="215265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76200"/>
            <a:ext cx="630555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26: Fluid, Electrolyte, and Acid-Base Balance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7DB25-58A4-49C0-A74B-288C1B9138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26: Fluid, Electrolyte, and Acid-Base Balance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1D862-8181-4B1A-BF84-DF5617D973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26: Fluid, Electrolyte, and Acid-Base Balance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862CC-F0E5-4E1C-9578-993DF04576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291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762000"/>
            <a:ext cx="42291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26: Fluid, Electrolyte, and Acid-Base Balance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80816-2273-41EE-9C33-C49BAC14A9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26: Fluid, Electrolyte, and Acid-Base Balance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131F2-DF85-4112-B41D-A0F9F938B0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8C34B-5918-46CD-97E0-9F86251F47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26: Fluid, Electrolyte, and Acid-Base Balance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7065C-5CBA-4779-9B9F-71321EE302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26: Fluid, Electrolyte, and Acid-Base Balance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75611-6836-4F51-B5E6-16936554E0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26: Fluid, Electrolyte, and Acid-Base Balance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872C1-A39B-4691-BA41-9D1488E8E9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6200"/>
            <a:ext cx="861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762000"/>
            <a:ext cx="8610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0650"/>
            <a:ext cx="19050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0650"/>
            <a:ext cx="28956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i="1"/>
            </a:lvl1pPr>
          </a:lstStyle>
          <a:p>
            <a:r>
              <a:rPr lang="en-US"/>
              <a:t>Chapter 26: Fluid, Electrolyte, and Acid-Base Balance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1438"/>
            <a:ext cx="190500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94AC30C0-DA46-4A51-BAB5-DFA938CD0AC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152400" y="609600"/>
            <a:ext cx="89916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  <p:bldP spid="1027" grpId="0" build="p" autoUpdateAnimBg="0" advAuto="0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031" grpId="0" animBg="1"/>
    </p:bld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300" b="1">
          <a:solidFill>
            <a:srgbClr val="993333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 b="1">
          <a:solidFill>
            <a:srgbClr val="993333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300" b="1">
          <a:solidFill>
            <a:srgbClr val="993333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300" b="1">
          <a:solidFill>
            <a:srgbClr val="993333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300" b="1">
          <a:solidFill>
            <a:srgbClr val="993333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 b="1">
          <a:solidFill>
            <a:srgbClr val="993333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 b="1">
          <a:solidFill>
            <a:srgbClr val="993333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 b="1">
          <a:solidFill>
            <a:srgbClr val="993333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 b="1">
          <a:solidFill>
            <a:srgbClr val="993333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4500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4500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9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4500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9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4500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4500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500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500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500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500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../../Animations/InterActive_Physiology/systems/acihomeo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 algn="ctr">
              <a:buFont typeface="Wingdings" pitchFamily="2" charset="2"/>
              <a:buNone/>
            </a:pPr>
            <a:r>
              <a:rPr lang="en-US" sz="4400" dirty="0" smtClean="0">
                <a:solidFill>
                  <a:srgbClr val="003300"/>
                </a:solidFill>
                <a:latin typeface="Arial" charset="0"/>
              </a:rPr>
              <a:t>Acid-Base </a:t>
            </a:r>
            <a:r>
              <a:rPr lang="en-US" sz="4400" dirty="0">
                <a:solidFill>
                  <a:srgbClr val="003300"/>
                </a:solidFill>
                <a:latin typeface="Arial" charset="0"/>
              </a:rPr>
              <a:t>Balance</a:t>
            </a:r>
            <a:endParaRPr lang="en-US" sz="4400" dirty="0">
              <a:latin typeface="Arial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22BAFFB9-B49C-47BD-BA6E-AB88C5FEA769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E86B-9C44-47D2-9618-3120A5686140}" type="slidenum">
              <a:rPr lang="en-US"/>
              <a:pPr/>
              <a:t>10</a:t>
            </a:fld>
            <a:endParaRPr lang="en-US"/>
          </a:p>
        </p:txBody>
      </p:sp>
      <p:sp>
        <p:nvSpPr>
          <p:cNvPr id="605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Protein Buffer System</a:t>
            </a:r>
            <a:endParaRPr lang="en-US"/>
          </a:p>
        </p:txBody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Most plentiful, powerful </a:t>
            </a:r>
            <a:r>
              <a:rPr lang="en-US" dirty="0">
                <a:solidFill>
                  <a:srgbClr val="000000"/>
                </a:solidFill>
              </a:rPr>
              <a:t>buffers</a:t>
            </a:r>
          </a:p>
          <a:p>
            <a:r>
              <a:rPr lang="en-US" dirty="0">
                <a:solidFill>
                  <a:srgbClr val="000000"/>
                </a:solidFill>
              </a:rPr>
              <a:t>Some amino </a:t>
            </a:r>
            <a:r>
              <a:rPr lang="en-US" dirty="0" smtClean="0">
                <a:solidFill>
                  <a:srgbClr val="000000"/>
                </a:solidFill>
              </a:rPr>
              <a:t>acids have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Free organic acid groups (weak acids) 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Groups that act as weak bases </a:t>
            </a:r>
            <a:r>
              <a:rPr lang="en-US" dirty="0" smtClean="0">
                <a:solidFill>
                  <a:srgbClr val="000000"/>
                </a:solidFill>
              </a:rPr>
              <a:t>(amino </a:t>
            </a:r>
            <a:r>
              <a:rPr lang="en-US" dirty="0">
                <a:solidFill>
                  <a:srgbClr val="000000"/>
                </a:solidFill>
              </a:rPr>
              <a:t>groups)</a:t>
            </a:r>
          </a:p>
          <a:p>
            <a:r>
              <a:rPr lang="en-US" dirty="0" err="1"/>
              <a:t>Amphoteric</a:t>
            </a:r>
            <a:r>
              <a:rPr lang="en-US" dirty="0"/>
              <a:t> molecules are protein molecules that can function as both a weak acid and a weak base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FCD7-0AF1-4335-AE36-E1FAE1AB9235}" type="slidenum">
              <a:rPr lang="en-US"/>
              <a:pPr/>
              <a:t>11</a:t>
            </a:fld>
            <a:endParaRPr lang="en-US"/>
          </a:p>
        </p:txBody>
      </p:sp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90000"/>
                </a:solidFill>
              </a:rPr>
              <a:t>Physiological Buffer Systems</a:t>
            </a:r>
            <a:endParaRPr lang="en-US" dirty="0"/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Involves t</a:t>
            </a:r>
            <a:r>
              <a:rPr lang="en-US" dirty="0" smtClean="0">
                <a:solidFill>
                  <a:srgbClr val="000000"/>
                </a:solidFill>
              </a:rPr>
              <a:t>he </a:t>
            </a:r>
            <a:r>
              <a:rPr lang="en-US" dirty="0">
                <a:solidFill>
                  <a:srgbClr val="000000"/>
                </a:solidFill>
              </a:rPr>
              <a:t>respiratory </a:t>
            </a:r>
            <a:r>
              <a:rPr lang="en-US" dirty="0" smtClean="0">
                <a:solidFill>
                  <a:srgbClr val="000000"/>
                </a:solidFill>
              </a:rPr>
              <a:t>system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There </a:t>
            </a:r>
            <a:r>
              <a:rPr lang="en-US" dirty="0">
                <a:solidFill>
                  <a:srgbClr val="000000"/>
                </a:solidFill>
              </a:rPr>
              <a:t>is a reversible equilibrium between: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Dissolved carbon dioxide and water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Carbonic acid and the hydrogen and bicarbonate ions</a:t>
            </a:r>
          </a:p>
          <a:p>
            <a:pPr lvl="1" algn="ctr">
              <a:buFont typeface="Wingdings" pitchFamily="2" charset="2"/>
              <a:buNone/>
            </a:pPr>
            <a:r>
              <a:rPr lang="en-US" sz="3200" dirty="0">
                <a:solidFill>
                  <a:srgbClr val="000000"/>
                </a:solidFill>
              </a:rPr>
              <a:t>CO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 + H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O </a:t>
            </a: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</a:t>
            </a:r>
            <a:r>
              <a:rPr lang="en-US" sz="3200" dirty="0">
                <a:solidFill>
                  <a:srgbClr val="000000"/>
                </a:solidFill>
              </a:rPr>
              <a:t> H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CO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</a:t>
            </a:r>
            <a:r>
              <a:rPr lang="en-US" sz="3200" dirty="0">
                <a:solidFill>
                  <a:srgbClr val="000000"/>
                </a:solidFill>
              </a:rPr>
              <a:t> H</a:t>
            </a:r>
            <a:r>
              <a:rPr lang="en-US" sz="3200" baseline="30000" dirty="0">
                <a:solidFill>
                  <a:srgbClr val="000000"/>
                </a:solidFill>
              </a:rPr>
              <a:t>+</a:t>
            </a:r>
            <a:r>
              <a:rPr lang="en-US" sz="3200" dirty="0">
                <a:solidFill>
                  <a:srgbClr val="000000"/>
                </a:solidFill>
              </a:rPr>
              <a:t> + HCO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¯</a:t>
            </a: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AE44-0487-453E-AB48-A092E4791543}" type="slidenum">
              <a:rPr lang="en-US"/>
              <a:pPr/>
              <a:t>12</a:t>
            </a:fld>
            <a:endParaRPr lang="en-US"/>
          </a:p>
        </p:txBody>
      </p:sp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Physiological Buffer Systems</a:t>
            </a:r>
            <a:endParaRPr lang="en-US"/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000000"/>
                </a:solidFill>
              </a:rPr>
              <a:t>When </a:t>
            </a:r>
            <a:r>
              <a:rPr lang="en-US" dirty="0" smtClean="0">
                <a:solidFill>
                  <a:srgbClr val="000000"/>
                </a:solidFill>
              </a:rPr>
              <a:t>hypercapnia (rising </a:t>
            </a:r>
            <a:r>
              <a:rPr lang="en-US" dirty="0">
                <a:solidFill>
                  <a:srgbClr val="000000"/>
                </a:solidFill>
              </a:rPr>
              <a:t>plasma H</a:t>
            </a:r>
            <a:r>
              <a:rPr lang="en-US" baseline="30000" dirty="0" smtClean="0">
                <a:solidFill>
                  <a:srgbClr val="000000"/>
                </a:solidFill>
              </a:rPr>
              <a:t>+</a:t>
            </a:r>
            <a:r>
              <a:rPr lang="en-US" dirty="0" smtClean="0">
                <a:solidFill>
                  <a:srgbClr val="000000"/>
                </a:solidFill>
              </a:rPr>
              <a:t>):</a:t>
            </a:r>
            <a:endParaRPr lang="en-US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dirty="0" smtClean="0">
                <a:solidFill>
                  <a:srgbClr val="000000"/>
                </a:solidFill>
              </a:rPr>
              <a:t>Deeper, rapid </a:t>
            </a:r>
            <a:r>
              <a:rPr lang="en-US" dirty="0">
                <a:solidFill>
                  <a:srgbClr val="000000"/>
                </a:solidFill>
              </a:rPr>
              <a:t>breathing expels more carbon dioxide</a:t>
            </a: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000000"/>
                </a:solidFill>
              </a:rPr>
              <a:t>Hydrogen ion concentration is reduced</a:t>
            </a: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000000"/>
                </a:solidFill>
              </a:rPr>
              <a:t>Alkalosis causes slower, </a:t>
            </a:r>
            <a:r>
              <a:rPr lang="en-US" dirty="0" smtClean="0">
                <a:solidFill>
                  <a:srgbClr val="000000"/>
                </a:solidFill>
              </a:rPr>
              <a:t>shallow </a:t>
            </a:r>
            <a:r>
              <a:rPr lang="en-US" dirty="0">
                <a:solidFill>
                  <a:srgbClr val="000000"/>
                </a:solidFill>
              </a:rPr>
              <a:t>breathing, causing H</a:t>
            </a:r>
            <a:r>
              <a:rPr lang="en-US" baseline="30000" dirty="0">
                <a:solidFill>
                  <a:srgbClr val="000000"/>
                </a:solidFill>
              </a:rPr>
              <a:t>+</a:t>
            </a:r>
            <a:r>
              <a:rPr lang="en-US" dirty="0">
                <a:solidFill>
                  <a:srgbClr val="000000"/>
                </a:solidFill>
              </a:rPr>
              <a:t> to increase</a:t>
            </a:r>
          </a:p>
          <a:p>
            <a:pPr>
              <a:lnSpc>
                <a:spcPct val="80000"/>
              </a:lnSpc>
            </a:pPr>
            <a:r>
              <a:rPr lang="en-US" dirty="0"/>
              <a:t>Respiratory system impairment causes acid-base imbalance (respiratory </a:t>
            </a:r>
            <a:r>
              <a:rPr lang="en-US" dirty="0" smtClean="0"/>
              <a:t>acidosis, respiratory </a:t>
            </a:r>
            <a:r>
              <a:rPr lang="en-US" dirty="0"/>
              <a:t>alkalosis)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1256-4F0B-4BCB-8E65-090D8551274D}" type="slidenum">
              <a:rPr lang="en-US"/>
              <a:pPr/>
              <a:t>13</a:t>
            </a:fld>
            <a:endParaRPr lang="en-US"/>
          </a:p>
        </p:txBody>
      </p:sp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Renal Mechanisms of Acid-Base Balance</a:t>
            </a:r>
            <a:endParaRPr lang="en-US"/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Chemical buffers </a:t>
            </a:r>
            <a:r>
              <a:rPr lang="en-US" dirty="0" smtClean="0">
                <a:solidFill>
                  <a:srgbClr val="000000"/>
                </a:solidFill>
              </a:rPr>
              <a:t>tie </a:t>
            </a:r>
            <a:r>
              <a:rPr lang="en-US" dirty="0">
                <a:solidFill>
                  <a:srgbClr val="000000"/>
                </a:solidFill>
              </a:rPr>
              <a:t>up excess acids or </a:t>
            </a:r>
            <a:r>
              <a:rPr lang="en-US" dirty="0" smtClean="0">
                <a:solidFill>
                  <a:srgbClr val="000000"/>
                </a:solidFill>
              </a:rPr>
              <a:t>bases (cannot eliminate them)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Lungs eliminate </a:t>
            </a:r>
            <a:r>
              <a:rPr lang="en-US" dirty="0">
                <a:solidFill>
                  <a:srgbClr val="000000"/>
                </a:solidFill>
              </a:rPr>
              <a:t>carbonic acid by eliminating carbon dioxide</a:t>
            </a:r>
          </a:p>
          <a:p>
            <a:r>
              <a:rPr lang="en-US" dirty="0">
                <a:solidFill>
                  <a:srgbClr val="000000"/>
                </a:solidFill>
              </a:rPr>
              <a:t>Only </a:t>
            </a:r>
            <a:r>
              <a:rPr lang="en-US" dirty="0" smtClean="0">
                <a:solidFill>
                  <a:srgbClr val="000000"/>
                </a:solidFill>
              </a:rPr>
              <a:t>kidneys </a:t>
            </a:r>
            <a:r>
              <a:rPr lang="en-US" dirty="0">
                <a:solidFill>
                  <a:srgbClr val="000000"/>
                </a:solidFill>
              </a:rPr>
              <a:t>can rid </a:t>
            </a:r>
            <a:r>
              <a:rPr lang="en-US" dirty="0" smtClean="0">
                <a:solidFill>
                  <a:srgbClr val="000000"/>
                </a:solidFill>
              </a:rPr>
              <a:t>the body </a:t>
            </a:r>
            <a:r>
              <a:rPr lang="en-US" dirty="0">
                <a:solidFill>
                  <a:srgbClr val="000000"/>
                </a:solidFill>
              </a:rPr>
              <a:t>of metabolic </a:t>
            </a:r>
            <a:r>
              <a:rPr lang="en-US" dirty="0" smtClean="0">
                <a:solidFill>
                  <a:srgbClr val="000000"/>
                </a:solidFill>
              </a:rPr>
              <a:t>acids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The </a:t>
            </a:r>
            <a:r>
              <a:rPr lang="en-US" dirty="0">
                <a:solidFill>
                  <a:srgbClr val="000000"/>
                </a:solidFill>
              </a:rPr>
              <a:t>ultimate acid-base regulatory organs are </a:t>
            </a:r>
            <a:r>
              <a:rPr lang="en-US" dirty="0" smtClean="0">
                <a:solidFill>
                  <a:srgbClr val="000000"/>
                </a:solidFill>
              </a:rPr>
              <a:t>kidneys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594DA-8452-412D-A213-12E9C5D6E512}" type="slidenum">
              <a:rPr lang="en-US"/>
              <a:pPr/>
              <a:t>14</a:t>
            </a:fld>
            <a:endParaRPr lang="en-US"/>
          </a:p>
        </p:txBody>
      </p:sp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Renal Mechanisms of Acid-Base Balance</a:t>
            </a:r>
            <a:endParaRPr lang="en-US"/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Most </a:t>
            </a:r>
            <a:r>
              <a:rPr lang="en-US" dirty="0">
                <a:solidFill>
                  <a:srgbClr val="000000"/>
                </a:solidFill>
              </a:rPr>
              <a:t>important renal mechanisms </a:t>
            </a:r>
            <a:r>
              <a:rPr lang="en-US" dirty="0" smtClean="0">
                <a:solidFill>
                  <a:srgbClr val="000000"/>
                </a:solidFill>
              </a:rPr>
              <a:t>are: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Conserving (reabsorbing) or generating new bicarbonate ions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Excreting bicarbonate ions</a:t>
            </a:r>
          </a:p>
          <a:p>
            <a:r>
              <a:rPr lang="en-US" dirty="0">
                <a:solidFill>
                  <a:srgbClr val="000000"/>
                </a:solidFill>
              </a:rPr>
              <a:t>Losing a bicarbonate ion is </a:t>
            </a:r>
            <a:r>
              <a:rPr lang="en-US" dirty="0" smtClean="0">
                <a:solidFill>
                  <a:srgbClr val="000000"/>
                </a:solidFill>
              </a:rPr>
              <a:t>same </a:t>
            </a:r>
            <a:r>
              <a:rPr lang="en-US" dirty="0">
                <a:solidFill>
                  <a:srgbClr val="000000"/>
                </a:solidFill>
              </a:rPr>
              <a:t>as gaining </a:t>
            </a:r>
            <a:r>
              <a:rPr lang="en-US" dirty="0" smtClean="0">
                <a:solidFill>
                  <a:srgbClr val="000000"/>
                </a:solidFill>
              </a:rPr>
              <a:t>hydrogen 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Reabsorbing </a:t>
            </a:r>
            <a:r>
              <a:rPr lang="en-US" dirty="0">
                <a:solidFill>
                  <a:srgbClr val="000000"/>
                </a:solidFill>
              </a:rPr>
              <a:t>a bicarbonate ion is </a:t>
            </a:r>
            <a:r>
              <a:rPr lang="en-US" dirty="0" smtClean="0">
                <a:solidFill>
                  <a:srgbClr val="000000"/>
                </a:solidFill>
              </a:rPr>
              <a:t>same </a:t>
            </a:r>
            <a:r>
              <a:rPr lang="en-US" dirty="0">
                <a:solidFill>
                  <a:srgbClr val="000000"/>
                </a:solidFill>
              </a:rPr>
              <a:t>as losing </a:t>
            </a:r>
            <a:r>
              <a:rPr lang="en-US" dirty="0" smtClean="0">
                <a:solidFill>
                  <a:srgbClr val="000000"/>
                </a:solidFill>
              </a:rPr>
              <a:t>hydrogen </a:t>
            </a:r>
            <a:r>
              <a:rPr lang="en-US" dirty="0">
                <a:solidFill>
                  <a:srgbClr val="000000"/>
                </a:solidFill>
              </a:rPr>
              <a:t>ion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3B57-03FA-4DEC-8A5F-323FC9BBB1C3}" type="slidenum">
              <a:rPr lang="en-US"/>
              <a:pPr/>
              <a:t>15</a:t>
            </a:fld>
            <a:endParaRPr lang="en-US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Renal Mechanisms of Acid-Base Balance</a:t>
            </a:r>
            <a:endParaRPr lang="en-US"/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Hydrogen ion</a:t>
            </a:r>
            <a:r>
              <a:rPr lang="en-US" baseline="30000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secretion </a:t>
            </a:r>
            <a:r>
              <a:rPr lang="en-US" dirty="0" smtClean="0">
                <a:solidFill>
                  <a:srgbClr val="000000"/>
                </a:solidFill>
              </a:rPr>
              <a:t>occurs: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PCT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Type </a:t>
            </a:r>
            <a:r>
              <a:rPr lang="en-US" dirty="0">
                <a:solidFill>
                  <a:srgbClr val="000000"/>
                </a:solidFill>
              </a:rPr>
              <a:t>A intercalated cells</a:t>
            </a:r>
          </a:p>
          <a:p>
            <a:r>
              <a:rPr lang="en-US" dirty="0">
                <a:solidFill>
                  <a:srgbClr val="000000"/>
                </a:solidFill>
              </a:rPr>
              <a:t>Hydrogen ions </a:t>
            </a:r>
            <a:r>
              <a:rPr lang="en-US" dirty="0" smtClean="0">
                <a:solidFill>
                  <a:srgbClr val="000000"/>
                </a:solidFill>
              </a:rPr>
              <a:t>produced from dissociation </a:t>
            </a:r>
            <a:r>
              <a:rPr lang="en-US" dirty="0">
                <a:solidFill>
                  <a:srgbClr val="000000"/>
                </a:solidFill>
              </a:rPr>
              <a:t>of carbonic acid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CD5C-D717-44D3-9119-6182A79E20F4}" type="slidenum">
              <a:rPr lang="en-US"/>
              <a:pPr/>
              <a:t>16</a:t>
            </a:fld>
            <a:endParaRPr lang="en-US"/>
          </a:p>
        </p:txBody>
      </p:sp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Reabsorption of Bicarbonate</a:t>
            </a:r>
            <a:endParaRPr lang="en-US"/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/>
            <a:r>
              <a:rPr lang="en-US" sz="3200" dirty="0">
                <a:solidFill>
                  <a:srgbClr val="000000"/>
                </a:solidFill>
              </a:rPr>
              <a:t>CO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 + H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O </a:t>
            </a: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</a:t>
            </a:r>
            <a:r>
              <a:rPr lang="en-US" sz="3200" dirty="0">
                <a:solidFill>
                  <a:srgbClr val="000000"/>
                </a:solidFill>
              </a:rPr>
              <a:t> H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CO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</a:t>
            </a:r>
            <a:r>
              <a:rPr lang="en-US" sz="3200" dirty="0">
                <a:solidFill>
                  <a:srgbClr val="000000"/>
                </a:solidFill>
              </a:rPr>
              <a:t> H</a:t>
            </a:r>
            <a:r>
              <a:rPr lang="en-US" sz="3200" baseline="30000" dirty="0">
                <a:solidFill>
                  <a:srgbClr val="000000"/>
                </a:solidFill>
              </a:rPr>
              <a:t>+</a:t>
            </a:r>
            <a:r>
              <a:rPr lang="en-US" sz="3200" dirty="0">
                <a:solidFill>
                  <a:srgbClr val="000000"/>
                </a:solidFill>
              </a:rPr>
              <a:t> + HCO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¯</a:t>
            </a: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For </a:t>
            </a:r>
            <a:r>
              <a:rPr lang="en-US" dirty="0">
                <a:solidFill>
                  <a:srgbClr val="000000"/>
                </a:solidFill>
              </a:rPr>
              <a:t>each hydrogen ion secreted, a sodium ion and a bicarbonate ion are reabsorbed by </a:t>
            </a:r>
            <a:r>
              <a:rPr lang="en-US" dirty="0" smtClean="0">
                <a:solidFill>
                  <a:srgbClr val="000000"/>
                </a:solidFill>
              </a:rPr>
              <a:t>PCT cells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BEFC-95D2-48F9-B818-91BBA6F8114F}" type="slidenum">
              <a:rPr lang="en-US"/>
              <a:pPr/>
              <a:t>17</a:t>
            </a:fld>
            <a:endParaRPr lang="en-US"/>
          </a:p>
        </p:txBody>
      </p:sp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Reabsorption of Bicarbonate</a:t>
            </a:r>
            <a:endParaRPr lang="en-US"/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3505200" cy="579120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Carbonic acid</a:t>
            </a:r>
            <a:r>
              <a:rPr lang="en-US" baseline="-250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formed in filtrate dissociates to release carbon dioxide and water</a:t>
            </a:r>
          </a:p>
          <a:p>
            <a:r>
              <a:rPr lang="en-US"/>
              <a:t>Carbon dioxide then diffuses into tubule cells, where it acts to trigger further hydrogen ion secretion</a:t>
            </a:r>
          </a:p>
        </p:txBody>
      </p:sp>
      <p:sp>
        <p:nvSpPr>
          <p:cNvPr id="612356" name="Text Box 4"/>
          <p:cNvSpPr txBox="1">
            <a:spLocks noChangeArrowheads="1"/>
          </p:cNvSpPr>
          <p:nvPr/>
        </p:nvSpPr>
        <p:spPr bwMode="auto">
          <a:xfrm>
            <a:off x="7696200" y="6507163"/>
            <a:ext cx="1219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200"/>
              <a:t>Figure 26.12</a:t>
            </a:r>
          </a:p>
        </p:txBody>
      </p:sp>
      <p:pic>
        <p:nvPicPr>
          <p:cNvPr id="61235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738" y="685800"/>
            <a:ext cx="4995862" cy="58674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2DAF-42FB-4B1D-8C52-9BDD3E291319}" type="slidenum">
              <a:rPr lang="en-US"/>
              <a:pPr/>
              <a:t>18</a:t>
            </a:fld>
            <a:endParaRPr lang="en-US"/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Generating New Bicarbonate Ions</a:t>
            </a:r>
            <a:endParaRPr lang="en-US"/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Two </a:t>
            </a:r>
            <a:r>
              <a:rPr lang="en-US" dirty="0" smtClean="0">
                <a:solidFill>
                  <a:srgbClr val="000000"/>
                </a:solidFill>
              </a:rPr>
              <a:t>mechanisms (by </a:t>
            </a:r>
            <a:r>
              <a:rPr lang="en-US" dirty="0">
                <a:solidFill>
                  <a:srgbClr val="000000"/>
                </a:solidFill>
              </a:rPr>
              <a:t>type A intercalated </a:t>
            </a:r>
            <a:r>
              <a:rPr lang="en-US" dirty="0" smtClean="0">
                <a:solidFill>
                  <a:srgbClr val="000000"/>
                </a:solidFill>
              </a:rPr>
              <a:t>cells):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Hydrogen ion excretion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Ammonium ion excretion</a:t>
            </a:r>
            <a:endParaRPr 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139A-AE6B-4E2A-86DE-1D7520C1AFAF}" type="slidenum">
              <a:rPr lang="en-US"/>
              <a:pPr/>
              <a:t>19</a:t>
            </a:fld>
            <a:endParaRPr lang="en-US"/>
          </a:p>
        </p:txBody>
      </p:sp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Hydrogen Ion Excretion</a:t>
            </a:r>
            <a:endParaRPr lang="en-US"/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839200" cy="57912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 smtClean="0">
                <a:solidFill>
                  <a:srgbClr val="000000"/>
                </a:solidFill>
              </a:rPr>
              <a:t>Excreted </a:t>
            </a:r>
            <a:r>
              <a:rPr lang="en-US" dirty="0">
                <a:solidFill>
                  <a:srgbClr val="000000"/>
                </a:solidFill>
              </a:rPr>
              <a:t>hydrogen ions </a:t>
            </a:r>
            <a:r>
              <a:rPr lang="en-US" dirty="0" smtClean="0">
                <a:solidFill>
                  <a:srgbClr val="000000"/>
                </a:solidFill>
              </a:rPr>
              <a:t>binds </a:t>
            </a:r>
            <a:r>
              <a:rPr lang="en-US" dirty="0">
                <a:solidFill>
                  <a:srgbClr val="000000"/>
                </a:solidFill>
              </a:rPr>
              <a:t>to </a:t>
            </a:r>
            <a:r>
              <a:rPr lang="en-US" dirty="0" smtClean="0">
                <a:solidFill>
                  <a:srgbClr val="000000"/>
                </a:solidFill>
              </a:rPr>
              <a:t>urinary buffer (phosphate </a:t>
            </a:r>
            <a:r>
              <a:rPr lang="en-US" dirty="0">
                <a:solidFill>
                  <a:srgbClr val="000000"/>
                </a:solidFill>
              </a:rPr>
              <a:t>buffer system)</a:t>
            </a:r>
          </a:p>
          <a:p>
            <a:pPr>
              <a:lnSpc>
                <a:spcPct val="85000"/>
              </a:lnSpc>
            </a:pPr>
            <a:r>
              <a:rPr lang="en-US" dirty="0">
                <a:solidFill>
                  <a:srgbClr val="000000"/>
                </a:solidFill>
              </a:rPr>
              <a:t>Intercalated cells actively secrete hydrogen </a:t>
            </a:r>
            <a:r>
              <a:rPr lang="en-US" dirty="0" smtClean="0">
                <a:solidFill>
                  <a:srgbClr val="000000"/>
                </a:solidFill>
              </a:rPr>
              <a:t>ions</a:t>
            </a: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 smtClean="0">
                <a:solidFill>
                  <a:srgbClr val="000000"/>
                </a:solidFill>
              </a:rPr>
              <a:t>The bicarbonate generated moves into the </a:t>
            </a:r>
            <a:r>
              <a:rPr lang="en-US" dirty="0" err="1" smtClean="0">
                <a:solidFill>
                  <a:srgbClr val="000000"/>
                </a:solidFill>
              </a:rPr>
              <a:t>peritubular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capillary blood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8032-449D-4876-9B79-F18FE5D21283}" type="slidenum">
              <a:rPr lang="en-US"/>
              <a:pPr/>
              <a:t>2</a:t>
            </a:fld>
            <a:endParaRPr lang="en-US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Acid-Base Balance</a:t>
            </a:r>
            <a:endParaRPr lang="en-US"/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Normal </a:t>
            </a:r>
            <a:r>
              <a:rPr lang="en-US" dirty="0" smtClean="0">
                <a:solidFill>
                  <a:srgbClr val="000000"/>
                </a:solidFill>
              </a:rPr>
              <a:t>pH: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Arterial </a:t>
            </a:r>
            <a:r>
              <a:rPr lang="en-US" dirty="0" smtClean="0">
                <a:solidFill>
                  <a:srgbClr val="000000"/>
                </a:solidFill>
              </a:rPr>
              <a:t>blood - 7.4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Venous </a:t>
            </a:r>
            <a:r>
              <a:rPr lang="en-US" dirty="0" smtClean="0">
                <a:solidFill>
                  <a:srgbClr val="000000"/>
                </a:solidFill>
              </a:rPr>
              <a:t>blood, interstitial fluid - 7.35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Intracellular fluid </a:t>
            </a:r>
            <a:r>
              <a:rPr lang="en-US" dirty="0" smtClean="0">
                <a:solidFill>
                  <a:srgbClr val="000000"/>
                </a:solidFill>
              </a:rPr>
              <a:t>- 7.0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Alkalosis (</a:t>
            </a:r>
            <a:r>
              <a:rPr lang="en-US" dirty="0" err="1" smtClean="0">
                <a:solidFill>
                  <a:srgbClr val="000000"/>
                </a:solidFill>
              </a:rPr>
              <a:t>alkalemia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>
                <a:solidFill>
                  <a:srgbClr val="000000"/>
                </a:solidFill>
              </a:rPr>
              <a:t>– arterial blood pH </a:t>
            </a:r>
            <a:r>
              <a:rPr lang="en-US" dirty="0" smtClean="0">
                <a:solidFill>
                  <a:srgbClr val="000000"/>
                </a:solidFill>
              </a:rPr>
              <a:t>&gt;7.45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Acidosis 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 smtClean="0">
                <a:solidFill>
                  <a:srgbClr val="000000"/>
                </a:solidFill>
              </a:rPr>
              <a:t>acidemia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>
                <a:solidFill>
                  <a:srgbClr val="000000"/>
                </a:solidFill>
              </a:rPr>
              <a:t>– arterial </a:t>
            </a:r>
            <a:r>
              <a:rPr lang="en-US" dirty="0" smtClean="0">
                <a:solidFill>
                  <a:srgbClr val="000000"/>
                </a:solidFill>
              </a:rPr>
              <a:t>blood pH &lt;7.35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7404-A3FC-432C-9353-227136DCDF36}" type="slidenum">
              <a:rPr lang="en-US"/>
              <a:pPr/>
              <a:t>20</a:t>
            </a:fld>
            <a:endParaRPr lang="en-US"/>
          </a:p>
        </p:txBody>
      </p:sp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Hydrogen Ion Excretion</a:t>
            </a:r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3657600" cy="57912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In response to acidosis: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Kidneys generate bicarbonate ions and add them </a:t>
            </a:r>
            <a:r>
              <a:rPr lang="en-US" dirty="0" smtClean="0">
                <a:solidFill>
                  <a:srgbClr val="000000"/>
                </a:solidFill>
              </a:rPr>
              <a:t>to blood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An equal amount of hydrogen ions are added to </a:t>
            </a:r>
            <a:r>
              <a:rPr lang="en-US" dirty="0" smtClean="0">
                <a:solidFill>
                  <a:srgbClr val="000000"/>
                </a:solidFill>
              </a:rPr>
              <a:t>urine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5428" name="Text Box 4"/>
          <p:cNvSpPr txBox="1">
            <a:spLocks noChangeArrowheads="1"/>
          </p:cNvSpPr>
          <p:nvPr/>
        </p:nvSpPr>
        <p:spPr bwMode="auto">
          <a:xfrm>
            <a:off x="7696200" y="6507163"/>
            <a:ext cx="1219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200"/>
              <a:t>Figure 26.13</a:t>
            </a:r>
          </a:p>
        </p:txBody>
      </p:sp>
      <p:pic>
        <p:nvPicPr>
          <p:cNvPr id="6154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8488" y="685800"/>
            <a:ext cx="4430712" cy="58674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48801-D6B5-4E49-B99E-1AC32A3500CC}" type="slidenum">
              <a:rPr lang="en-US"/>
              <a:pPr/>
              <a:t>21</a:t>
            </a:fld>
            <a:endParaRPr lang="en-US"/>
          </a:p>
        </p:txBody>
      </p:sp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Ammonium Ion Excretion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Uses </a:t>
            </a:r>
            <a:r>
              <a:rPr lang="en-US" dirty="0">
                <a:solidFill>
                  <a:srgbClr val="000000"/>
                </a:solidFill>
              </a:rPr>
              <a:t>ammonium ions</a:t>
            </a:r>
            <a:r>
              <a:rPr lang="en-US" baseline="30000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produced by </a:t>
            </a:r>
            <a:r>
              <a:rPr lang="en-US" dirty="0" smtClean="0">
                <a:solidFill>
                  <a:srgbClr val="000000"/>
                </a:solidFill>
              </a:rPr>
              <a:t>glutamine metabolism (PCT)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Each glutamine </a:t>
            </a:r>
            <a:r>
              <a:rPr lang="en-US" dirty="0" smtClean="0">
                <a:solidFill>
                  <a:srgbClr val="000000"/>
                </a:solidFill>
              </a:rPr>
              <a:t>metabolized →two </a:t>
            </a:r>
            <a:r>
              <a:rPr lang="en-US" dirty="0">
                <a:solidFill>
                  <a:srgbClr val="000000"/>
                </a:solidFill>
              </a:rPr>
              <a:t>ammonium </a:t>
            </a:r>
            <a:r>
              <a:rPr lang="en-US" dirty="0" smtClean="0">
                <a:solidFill>
                  <a:srgbClr val="000000"/>
                </a:solidFill>
              </a:rPr>
              <a:t>ions + two </a:t>
            </a:r>
            <a:r>
              <a:rPr lang="en-US" dirty="0">
                <a:solidFill>
                  <a:srgbClr val="000000"/>
                </a:solidFill>
              </a:rPr>
              <a:t>bicarbonate ions </a:t>
            </a:r>
          </a:p>
          <a:p>
            <a:r>
              <a:rPr lang="en-US" dirty="0">
                <a:solidFill>
                  <a:srgbClr val="000000"/>
                </a:solidFill>
              </a:rPr>
              <a:t>Bicarbonate moves to </a:t>
            </a:r>
            <a:r>
              <a:rPr lang="en-US" dirty="0" smtClean="0">
                <a:solidFill>
                  <a:srgbClr val="000000"/>
                </a:solidFill>
              </a:rPr>
              <a:t>blood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Ammonium </a:t>
            </a:r>
            <a:r>
              <a:rPr lang="en-US" dirty="0">
                <a:solidFill>
                  <a:srgbClr val="000000"/>
                </a:solidFill>
              </a:rPr>
              <a:t>ions </a:t>
            </a:r>
            <a:r>
              <a:rPr lang="en-US" dirty="0" smtClean="0">
                <a:solidFill>
                  <a:srgbClr val="000000"/>
                </a:solidFill>
              </a:rPr>
              <a:t>excreted </a:t>
            </a:r>
            <a:r>
              <a:rPr lang="en-US" dirty="0">
                <a:solidFill>
                  <a:srgbClr val="000000"/>
                </a:solidFill>
              </a:rPr>
              <a:t>in urine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ECD-5C2E-405C-BD50-3833156A50A1}" type="slidenum">
              <a:rPr lang="en-US"/>
              <a:pPr/>
              <a:t>22</a:t>
            </a:fld>
            <a:endParaRPr lang="en-US"/>
          </a:p>
        </p:txBody>
      </p:sp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Ammonium Ion Excretion</a:t>
            </a:r>
          </a:p>
        </p:txBody>
      </p:sp>
      <p:sp>
        <p:nvSpPr>
          <p:cNvPr id="617475" name="Text Box 3"/>
          <p:cNvSpPr txBox="1">
            <a:spLocks noChangeArrowheads="1"/>
          </p:cNvSpPr>
          <p:nvPr/>
        </p:nvSpPr>
        <p:spPr bwMode="auto">
          <a:xfrm>
            <a:off x="7696200" y="6324600"/>
            <a:ext cx="121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200"/>
              <a:t>Figure 26.14</a:t>
            </a:r>
          </a:p>
        </p:txBody>
      </p:sp>
      <p:pic>
        <p:nvPicPr>
          <p:cNvPr id="6174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5388" y="685800"/>
            <a:ext cx="4621212" cy="58674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B98A-78FA-49AF-AC42-CE8DB03128D4}" type="slidenum">
              <a:rPr lang="en-US"/>
              <a:pPr/>
              <a:t>23</a:t>
            </a:fld>
            <a:endParaRPr lang="en-US"/>
          </a:p>
        </p:txBody>
      </p:sp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Bicarbonate Ion Secretion</a:t>
            </a:r>
            <a:endParaRPr lang="en-US"/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In metabolic alkalosis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Type </a:t>
            </a:r>
            <a:r>
              <a:rPr lang="en-US" dirty="0">
                <a:solidFill>
                  <a:srgbClr val="000000"/>
                </a:solidFill>
              </a:rPr>
              <a:t>B intercalated cells: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Bicarbonate </a:t>
            </a:r>
            <a:r>
              <a:rPr lang="en-US" dirty="0">
                <a:solidFill>
                  <a:srgbClr val="000000"/>
                </a:solidFill>
              </a:rPr>
              <a:t>ion secretion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Reclaim hydrogen </a:t>
            </a:r>
            <a:r>
              <a:rPr lang="en-US" dirty="0" smtClean="0">
                <a:solidFill>
                  <a:srgbClr val="000000"/>
                </a:solidFill>
              </a:rPr>
              <a:t>ions (acidification)</a:t>
            </a: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Opposite of bicarbonate </a:t>
            </a:r>
            <a:r>
              <a:rPr lang="en-US" dirty="0">
                <a:solidFill>
                  <a:srgbClr val="000000"/>
                </a:solidFill>
              </a:rPr>
              <a:t>ion reabsorption </a:t>
            </a:r>
            <a:r>
              <a:rPr lang="en-US" dirty="0" smtClean="0">
                <a:solidFill>
                  <a:srgbClr val="000000"/>
                </a:solidFill>
              </a:rPr>
              <a:t>process</a:t>
            </a:r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28F6C-9C4E-412A-9D93-E722AAA1B3F9}" type="slidenum">
              <a:rPr lang="en-US"/>
              <a:pPr/>
              <a:t>24</a:t>
            </a:fld>
            <a:endParaRPr lang="en-US"/>
          </a:p>
        </p:txBody>
      </p:sp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Respiratory Acidosis and Alkalosis</a:t>
            </a:r>
            <a:endParaRPr lang="en-US"/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Result from failure of </a:t>
            </a:r>
            <a:r>
              <a:rPr lang="en-US" dirty="0" smtClean="0">
                <a:solidFill>
                  <a:srgbClr val="000000"/>
                </a:solidFill>
              </a:rPr>
              <a:t>respiratory </a:t>
            </a:r>
            <a:r>
              <a:rPr lang="en-US" dirty="0">
                <a:solidFill>
                  <a:srgbClr val="000000"/>
                </a:solidFill>
              </a:rPr>
              <a:t>system to balance pH</a:t>
            </a:r>
          </a:p>
          <a:p>
            <a:r>
              <a:rPr lang="en-US" dirty="0">
                <a:solidFill>
                  <a:srgbClr val="000000"/>
                </a:solidFill>
              </a:rPr>
              <a:t>P</a:t>
            </a:r>
            <a:r>
              <a:rPr lang="en-US" baseline="-25000" dirty="0">
                <a:solidFill>
                  <a:srgbClr val="000000"/>
                </a:solidFill>
              </a:rPr>
              <a:t>CO2</a:t>
            </a:r>
            <a:r>
              <a:rPr lang="en-US" dirty="0">
                <a:solidFill>
                  <a:srgbClr val="000000"/>
                </a:solidFill>
              </a:rPr>
              <a:t> is </a:t>
            </a:r>
            <a:r>
              <a:rPr lang="en-US" dirty="0" smtClean="0">
                <a:solidFill>
                  <a:srgbClr val="000000"/>
                </a:solidFill>
              </a:rPr>
              <a:t>single </a:t>
            </a:r>
            <a:r>
              <a:rPr lang="en-US" dirty="0">
                <a:solidFill>
                  <a:srgbClr val="000000"/>
                </a:solidFill>
              </a:rPr>
              <a:t>most important indicator of respiratory inadequacy</a:t>
            </a:r>
          </a:p>
          <a:p>
            <a:r>
              <a:rPr lang="en-US" dirty="0">
                <a:solidFill>
                  <a:srgbClr val="000000"/>
                </a:solidFill>
              </a:rPr>
              <a:t>P</a:t>
            </a:r>
            <a:r>
              <a:rPr lang="en-US" baseline="-25000" dirty="0">
                <a:solidFill>
                  <a:srgbClr val="000000"/>
                </a:solidFill>
              </a:rPr>
              <a:t>CO2 </a:t>
            </a:r>
            <a:r>
              <a:rPr lang="en-US" dirty="0">
                <a:solidFill>
                  <a:srgbClr val="000000"/>
                </a:solidFill>
              </a:rPr>
              <a:t>levels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Normal P</a:t>
            </a:r>
            <a:r>
              <a:rPr lang="en-US" baseline="-25000" dirty="0">
                <a:solidFill>
                  <a:srgbClr val="000000"/>
                </a:solidFill>
              </a:rPr>
              <a:t>CO2 </a:t>
            </a:r>
            <a:r>
              <a:rPr lang="en-US" dirty="0" smtClean="0">
                <a:solidFill>
                  <a:srgbClr val="000000"/>
                </a:solidFill>
              </a:rPr>
              <a:t>(35 - 45 mmHg)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&gt;45 mmHg (respiratory acidosis)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&lt;35 mmHg (respiratory alkalosis)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3C7C-3324-4BF7-BB8E-7DF07F0C2783}" type="slidenum">
              <a:rPr lang="en-US"/>
              <a:pPr/>
              <a:t>25</a:t>
            </a:fld>
            <a:endParaRPr lang="en-US"/>
          </a:p>
        </p:txBody>
      </p:sp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Respiratory Acidosis and Alkalosis</a:t>
            </a:r>
            <a:endParaRPr lang="en-US"/>
          </a:p>
        </p:txBody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Respiratory acidosis is </a:t>
            </a:r>
            <a:r>
              <a:rPr lang="en-US" dirty="0" smtClean="0">
                <a:solidFill>
                  <a:srgbClr val="000000"/>
                </a:solidFill>
              </a:rPr>
              <a:t>most </a:t>
            </a:r>
            <a:r>
              <a:rPr lang="en-US" dirty="0">
                <a:solidFill>
                  <a:srgbClr val="000000"/>
                </a:solidFill>
              </a:rPr>
              <a:t>common cause of acid-base imbalance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Person </a:t>
            </a:r>
            <a:r>
              <a:rPr lang="en-US" dirty="0">
                <a:solidFill>
                  <a:srgbClr val="000000"/>
                </a:solidFill>
              </a:rPr>
              <a:t>breathes </a:t>
            </a:r>
            <a:r>
              <a:rPr lang="en-US" dirty="0" smtClean="0">
                <a:solidFill>
                  <a:srgbClr val="000000"/>
                </a:solidFill>
              </a:rPr>
              <a:t>shallowly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Gas </a:t>
            </a:r>
            <a:r>
              <a:rPr lang="en-US" dirty="0">
                <a:solidFill>
                  <a:srgbClr val="000000"/>
                </a:solidFill>
              </a:rPr>
              <a:t>exchange </a:t>
            </a:r>
            <a:r>
              <a:rPr lang="en-US" dirty="0" smtClean="0">
                <a:solidFill>
                  <a:srgbClr val="000000"/>
                </a:solidFill>
              </a:rPr>
              <a:t>hampered </a:t>
            </a:r>
            <a:r>
              <a:rPr lang="en-US" dirty="0">
                <a:solidFill>
                  <a:srgbClr val="000000"/>
                </a:solidFill>
              </a:rPr>
              <a:t>by </a:t>
            </a:r>
            <a:r>
              <a:rPr lang="en-US" dirty="0" smtClean="0">
                <a:solidFill>
                  <a:srgbClr val="000000"/>
                </a:solidFill>
              </a:rPr>
              <a:t>lung diseases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Respiratory </a:t>
            </a:r>
            <a:r>
              <a:rPr lang="en-US" dirty="0">
                <a:solidFill>
                  <a:srgbClr val="000000"/>
                </a:solidFill>
              </a:rPr>
              <a:t>alkalosis is a common result of hyperventilation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05E08-1D32-4980-9BC1-36F225AE3169}" type="slidenum">
              <a:rPr lang="en-US"/>
              <a:pPr/>
              <a:t>26</a:t>
            </a:fld>
            <a:endParaRPr lang="en-US"/>
          </a:p>
        </p:txBody>
      </p:sp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Metabolic Acidosis</a:t>
            </a:r>
            <a:endParaRPr lang="en-US"/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 smtClean="0">
                <a:solidFill>
                  <a:srgbClr val="000000"/>
                </a:solidFill>
              </a:rPr>
              <a:t>Metabolic </a:t>
            </a:r>
            <a:r>
              <a:rPr lang="en-US" dirty="0">
                <a:solidFill>
                  <a:srgbClr val="000000"/>
                </a:solidFill>
              </a:rPr>
              <a:t>acid-base </a:t>
            </a:r>
            <a:r>
              <a:rPr lang="en-US" dirty="0" smtClean="0">
                <a:solidFill>
                  <a:srgbClr val="000000"/>
                </a:solidFill>
              </a:rPr>
              <a:t>imbalance - bicarbonate </a:t>
            </a:r>
            <a:r>
              <a:rPr lang="en-US" dirty="0">
                <a:solidFill>
                  <a:srgbClr val="000000"/>
                </a:solidFill>
              </a:rPr>
              <a:t>ion levels above or below normal (22-26 </a:t>
            </a:r>
            <a:r>
              <a:rPr lang="en-US" dirty="0" err="1">
                <a:solidFill>
                  <a:srgbClr val="000000"/>
                </a:solidFill>
              </a:rPr>
              <a:t>mEq</a:t>
            </a:r>
            <a:r>
              <a:rPr lang="en-US" dirty="0">
                <a:solidFill>
                  <a:srgbClr val="000000"/>
                </a:solidFill>
              </a:rPr>
              <a:t>/L) </a:t>
            </a:r>
          </a:p>
          <a:p>
            <a:pPr>
              <a:lnSpc>
                <a:spcPct val="85000"/>
              </a:lnSpc>
            </a:pPr>
            <a:r>
              <a:rPr lang="en-US" dirty="0">
                <a:solidFill>
                  <a:srgbClr val="000000"/>
                </a:solidFill>
              </a:rPr>
              <a:t>Metabolic acidosis is </a:t>
            </a:r>
            <a:r>
              <a:rPr lang="en-US" dirty="0" smtClean="0">
                <a:solidFill>
                  <a:srgbClr val="000000"/>
                </a:solidFill>
              </a:rPr>
              <a:t>second </a:t>
            </a:r>
            <a:r>
              <a:rPr lang="en-US" dirty="0">
                <a:solidFill>
                  <a:srgbClr val="000000"/>
                </a:solidFill>
              </a:rPr>
              <a:t>most common cause of acid-base imbalance</a:t>
            </a:r>
          </a:p>
          <a:p>
            <a:pPr lvl="1">
              <a:lnSpc>
                <a:spcPct val="85000"/>
              </a:lnSpc>
            </a:pPr>
            <a:r>
              <a:rPr lang="en-US" dirty="0" smtClean="0">
                <a:solidFill>
                  <a:srgbClr val="000000"/>
                </a:solidFill>
              </a:rPr>
              <a:t>Ingestion, excessive formation </a:t>
            </a:r>
            <a:r>
              <a:rPr lang="en-US" dirty="0">
                <a:solidFill>
                  <a:srgbClr val="000000"/>
                </a:solidFill>
              </a:rPr>
              <a:t>of </a:t>
            </a:r>
            <a:r>
              <a:rPr lang="en-US" dirty="0" smtClean="0">
                <a:solidFill>
                  <a:srgbClr val="000000"/>
                </a:solidFill>
              </a:rPr>
              <a:t>acids</a:t>
            </a:r>
          </a:p>
          <a:p>
            <a:pPr lvl="1">
              <a:lnSpc>
                <a:spcPct val="85000"/>
              </a:lnSpc>
            </a:pPr>
            <a:r>
              <a:rPr lang="en-US" dirty="0" smtClean="0">
                <a:solidFill>
                  <a:srgbClr val="000000"/>
                </a:solidFill>
              </a:rPr>
              <a:t>Excessive </a:t>
            </a:r>
            <a:r>
              <a:rPr lang="en-US" dirty="0">
                <a:solidFill>
                  <a:srgbClr val="000000"/>
                </a:solidFill>
              </a:rPr>
              <a:t>loss of bicarbonate </a:t>
            </a:r>
            <a:r>
              <a:rPr lang="en-US" dirty="0" smtClean="0">
                <a:solidFill>
                  <a:srgbClr val="000000"/>
                </a:solidFill>
              </a:rPr>
              <a:t>ions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144E-3B77-4885-9A16-0EA01070D782}" type="slidenum">
              <a:rPr lang="en-US"/>
              <a:pPr/>
              <a:t>27</a:t>
            </a:fld>
            <a:endParaRPr lang="en-US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Metabolic Alkalosis</a:t>
            </a:r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Causes: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Vomiting (gastric acid)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Intake of excess base </a:t>
            </a:r>
            <a:r>
              <a:rPr lang="en-US" dirty="0" smtClean="0">
                <a:solidFill>
                  <a:srgbClr val="000000"/>
                </a:solidFill>
              </a:rPr>
              <a:t>(antacids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Constipation (excessive </a:t>
            </a:r>
            <a:r>
              <a:rPr lang="en-US" dirty="0">
                <a:solidFill>
                  <a:srgbClr val="000000"/>
                </a:solidFill>
              </a:rPr>
              <a:t>bicarbonate </a:t>
            </a:r>
            <a:r>
              <a:rPr lang="en-US" dirty="0" smtClean="0">
                <a:solidFill>
                  <a:srgbClr val="000000"/>
                </a:solidFill>
              </a:rPr>
              <a:t>reabsorption)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FAC9-2516-4DF6-A549-34F4635F5EC0}" type="slidenum">
              <a:rPr lang="en-US"/>
              <a:pPr/>
              <a:t>28</a:t>
            </a:fld>
            <a:endParaRPr lang="en-US"/>
          </a:p>
        </p:txBody>
      </p:sp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Respiratory and Renal Compensations</a:t>
            </a:r>
            <a:endParaRPr lang="en-US"/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Acid-base imbalance due to inadequacy of </a:t>
            </a:r>
            <a:r>
              <a:rPr lang="en-US" dirty="0" smtClean="0">
                <a:solidFill>
                  <a:srgbClr val="000000"/>
                </a:solidFill>
              </a:rPr>
              <a:t>physiological </a:t>
            </a:r>
            <a:r>
              <a:rPr lang="en-US" dirty="0">
                <a:solidFill>
                  <a:srgbClr val="000000"/>
                </a:solidFill>
              </a:rPr>
              <a:t>buffer system is compensated </a:t>
            </a:r>
            <a:r>
              <a:rPr lang="en-US" dirty="0" smtClean="0">
                <a:solidFill>
                  <a:srgbClr val="000000"/>
                </a:solidFill>
              </a:rPr>
              <a:t>by other </a:t>
            </a:r>
            <a:r>
              <a:rPr lang="en-US" dirty="0">
                <a:solidFill>
                  <a:srgbClr val="000000"/>
                </a:solidFill>
              </a:rPr>
              <a:t>system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Respiratory </a:t>
            </a:r>
            <a:r>
              <a:rPr lang="en-US" dirty="0">
                <a:solidFill>
                  <a:srgbClr val="000000"/>
                </a:solidFill>
              </a:rPr>
              <a:t>system will attempt to correct metabolic acid-base imbalances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Kidneys </a:t>
            </a:r>
            <a:r>
              <a:rPr lang="en-US" dirty="0" smtClean="0">
                <a:solidFill>
                  <a:srgbClr val="000000"/>
                </a:solidFill>
              </a:rPr>
              <a:t>attempt </a:t>
            </a:r>
            <a:r>
              <a:rPr lang="en-US" dirty="0" smtClean="0">
                <a:solidFill>
                  <a:srgbClr val="000000"/>
                </a:solidFill>
              </a:rPr>
              <a:t>correct respiratory acid-base imbalances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324D-805B-4DED-BB6D-5B79C497E699}" type="slidenum">
              <a:rPr lang="en-US"/>
              <a:pPr/>
              <a:t>29</a:t>
            </a:fld>
            <a:endParaRPr lang="en-US"/>
          </a:p>
        </p:txBody>
      </p:sp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Respiratory Compensation</a:t>
            </a:r>
            <a:endParaRPr lang="en-US"/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In metabolic acidosis: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Elevated rate, depth </a:t>
            </a:r>
            <a:r>
              <a:rPr lang="en-US" dirty="0">
                <a:solidFill>
                  <a:srgbClr val="000000"/>
                </a:solidFill>
              </a:rPr>
              <a:t>of </a:t>
            </a:r>
            <a:r>
              <a:rPr lang="en-US" dirty="0" smtClean="0">
                <a:solidFill>
                  <a:srgbClr val="000000"/>
                </a:solidFill>
              </a:rPr>
              <a:t>breathing 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Low blood pH, bicarbonate levels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As carbon dioxide is </a:t>
            </a:r>
            <a:r>
              <a:rPr lang="en-US" dirty="0" smtClean="0">
                <a:solidFill>
                  <a:srgbClr val="000000"/>
                </a:solidFill>
              </a:rPr>
              <a:t>eliminated, P</a:t>
            </a:r>
            <a:r>
              <a:rPr lang="en-US" baseline="-25000" dirty="0" smtClean="0">
                <a:solidFill>
                  <a:srgbClr val="000000"/>
                </a:solidFill>
              </a:rPr>
              <a:t>CO2</a:t>
            </a:r>
            <a:r>
              <a:rPr lang="en-US" dirty="0" smtClean="0">
                <a:solidFill>
                  <a:srgbClr val="000000"/>
                </a:solidFill>
              </a:rPr>
              <a:t> falls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8A5D7-626E-4D34-9776-5F5AB8D6E13C}" type="slidenum">
              <a:rPr lang="en-US"/>
              <a:pPr/>
              <a:t>3</a:t>
            </a:fld>
            <a:endParaRPr lang="en-US"/>
          </a:p>
        </p:txBody>
      </p:sp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Sources of Hydrogen Ions</a:t>
            </a:r>
            <a:endParaRPr lang="en-US"/>
          </a:p>
        </p:txBody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Cellular metabolism: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Breakdown of </a:t>
            </a:r>
            <a:r>
              <a:rPr lang="en-US" dirty="0" smtClean="0">
                <a:solidFill>
                  <a:srgbClr val="000000"/>
                </a:solidFill>
              </a:rPr>
              <a:t>phosphorus containing proteins - phosphoric </a:t>
            </a:r>
            <a:r>
              <a:rPr lang="en-US" dirty="0" smtClean="0">
                <a:solidFill>
                  <a:srgbClr val="000000"/>
                </a:solidFill>
              </a:rPr>
              <a:t>acid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Anaerobic </a:t>
            </a:r>
            <a:r>
              <a:rPr lang="en-US" dirty="0" smtClean="0">
                <a:solidFill>
                  <a:srgbClr val="000000"/>
                </a:solidFill>
              </a:rPr>
              <a:t>respiration - lactic </a:t>
            </a:r>
            <a:r>
              <a:rPr lang="en-US" dirty="0">
                <a:solidFill>
                  <a:srgbClr val="000000"/>
                </a:solidFill>
              </a:rPr>
              <a:t>acid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Fat </a:t>
            </a:r>
            <a:r>
              <a:rPr lang="en-US" dirty="0" smtClean="0">
                <a:solidFill>
                  <a:srgbClr val="000000"/>
                </a:solidFill>
              </a:rPr>
              <a:t>metabolism - organic acids, ketones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Carbon dioxide – release of hydrogen ions by bicarbonate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0198-D877-45B7-8572-2624058634E0}" type="slidenum">
              <a:rPr lang="en-US"/>
              <a:pPr/>
              <a:t>30</a:t>
            </a:fld>
            <a:endParaRPr lang="en-US"/>
          </a:p>
        </p:txBody>
      </p:sp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Respiratory Compensation</a:t>
            </a:r>
            <a:endParaRPr lang="en-US"/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In metabolic alkalosis: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Slow</a:t>
            </a:r>
            <a:r>
              <a:rPr lang="en-US" dirty="0">
                <a:solidFill>
                  <a:srgbClr val="000000"/>
                </a:solidFill>
              </a:rPr>
              <a:t>, shallow </a:t>
            </a:r>
            <a:r>
              <a:rPr lang="en-US" dirty="0" smtClean="0">
                <a:solidFill>
                  <a:srgbClr val="000000"/>
                </a:solidFill>
              </a:rPr>
              <a:t>breathing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High blood pH, bicarbonate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/>
              <a:t>Rising P</a:t>
            </a:r>
            <a:r>
              <a:rPr lang="en-US" baseline="-25000" dirty="0"/>
              <a:t>CO2 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9DC7-35F9-4297-BCA1-F04AA6CA5A54}" type="slidenum">
              <a:rPr lang="en-US"/>
              <a:pPr/>
              <a:t>31</a:t>
            </a:fld>
            <a:endParaRPr lang="en-US"/>
          </a:p>
        </p:txBody>
      </p:sp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Renal Compensation</a:t>
            </a:r>
            <a:endParaRPr lang="en-US"/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In respiratory acidosis: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High </a:t>
            </a:r>
            <a:r>
              <a:rPr lang="en-US" dirty="0">
                <a:solidFill>
                  <a:srgbClr val="000000"/>
                </a:solidFill>
              </a:rPr>
              <a:t>P</a:t>
            </a:r>
            <a:r>
              <a:rPr lang="en-US" baseline="-25000" dirty="0">
                <a:solidFill>
                  <a:srgbClr val="000000"/>
                </a:solidFill>
              </a:rPr>
              <a:t>CO2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(cause of acidosis)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High </a:t>
            </a:r>
            <a:r>
              <a:rPr lang="en-US" dirty="0">
                <a:solidFill>
                  <a:srgbClr val="000000"/>
                </a:solidFill>
              </a:rPr>
              <a:t>bicarbonate </a:t>
            </a:r>
            <a:r>
              <a:rPr lang="en-US" dirty="0" smtClean="0">
                <a:solidFill>
                  <a:srgbClr val="000000"/>
                </a:solidFill>
              </a:rPr>
              <a:t>levels (kidneys retaining bicarbonate)</a:t>
            </a:r>
            <a:endParaRPr lang="en-US" dirty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219F-7CD3-42D5-B484-C888503CE7C5}" type="slidenum">
              <a:rPr lang="en-US"/>
              <a:pPr/>
              <a:t>32</a:t>
            </a:fld>
            <a:endParaRPr lang="en-US"/>
          </a:p>
        </p:txBody>
      </p:sp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Renal Compensation</a:t>
            </a:r>
            <a:endParaRPr lang="en-US"/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10600" cy="495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In </a:t>
            </a:r>
            <a:r>
              <a:rPr lang="en-US" dirty="0" err="1" smtClean="0">
                <a:solidFill>
                  <a:srgbClr val="000000"/>
                </a:solidFill>
              </a:rPr>
              <a:t>repiratory</a:t>
            </a:r>
            <a:r>
              <a:rPr lang="en-US" dirty="0" smtClean="0">
                <a:solidFill>
                  <a:srgbClr val="000000"/>
                </a:solidFill>
              </a:rPr>
              <a:t> alkalosis: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Low P</a:t>
            </a:r>
            <a:r>
              <a:rPr lang="en-US" baseline="-25000" dirty="0" smtClean="0">
                <a:solidFill>
                  <a:srgbClr val="000000"/>
                </a:solidFill>
              </a:rPr>
              <a:t>CO2</a:t>
            </a:r>
          </a:p>
          <a:p>
            <a:pPr lvl="1"/>
            <a:r>
              <a:rPr lang="en-US" smtClean="0"/>
              <a:t>Low bicarbonate (kidneys </a:t>
            </a:r>
            <a:r>
              <a:rPr lang="en-US"/>
              <a:t>eliminate </a:t>
            </a:r>
            <a:r>
              <a:rPr lang="en-US" smtClean="0"/>
              <a:t>bicarbonate)</a:t>
            </a:r>
            <a:endParaRPr lang="en-US" dirty="0"/>
          </a:p>
        </p:txBody>
      </p:sp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1219200" y="5791200"/>
            <a:ext cx="7620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 i="1">
                <a:solidFill>
                  <a:srgbClr val="993333"/>
                </a:solidFill>
              </a:rPr>
              <a:t>InterActive Physiology</a:t>
            </a:r>
            <a:r>
              <a:rPr lang="en-US" sz="1600" b="1" baseline="30000">
                <a:solidFill>
                  <a:srgbClr val="993333"/>
                </a:solidFill>
              </a:rPr>
              <a:t>®</a:t>
            </a:r>
            <a:r>
              <a:rPr lang="en-US" sz="1600" b="1">
                <a:solidFill>
                  <a:srgbClr val="993333"/>
                </a:solidFill>
              </a:rPr>
              <a:t>: </a:t>
            </a:r>
            <a:br>
              <a:rPr lang="en-US" sz="1600" b="1">
                <a:solidFill>
                  <a:srgbClr val="993333"/>
                </a:solidFill>
              </a:rPr>
            </a:br>
            <a:r>
              <a:rPr lang="en-US" sz="1600" b="1">
                <a:solidFill>
                  <a:srgbClr val="993333"/>
                </a:solidFill>
              </a:rPr>
              <a:t>Fluid, Electrolyte, and Acid/Base Balance: Acid/Base Homeostasis</a:t>
            </a:r>
          </a:p>
        </p:txBody>
      </p:sp>
      <p:sp>
        <p:nvSpPr>
          <p:cNvPr id="627717" name="Oval 5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381000" y="5867400"/>
            <a:ext cx="762000" cy="4572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FFCC00"/>
                </a:solidFill>
                <a:latin typeface="Arial" charset="0"/>
              </a:rPr>
              <a:t>PLAY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6B45E-CB86-4FD0-B50D-4EB2B57A1A2D}" type="slidenum">
              <a:rPr lang="en-US"/>
              <a:pPr/>
              <a:t>4</a:t>
            </a:fld>
            <a:endParaRPr lang="en-US"/>
          </a:p>
        </p:txBody>
      </p:sp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Hydrogen Ion Regulation</a:t>
            </a:r>
            <a:endParaRPr lang="en-US"/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Sequentially by: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Chemical buffer </a:t>
            </a:r>
            <a:r>
              <a:rPr lang="en-US" dirty="0" smtClean="0">
                <a:solidFill>
                  <a:srgbClr val="000000"/>
                </a:solidFill>
              </a:rPr>
              <a:t>systems (within seconds)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The respiratory center in </a:t>
            </a:r>
            <a:r>
              <a:rPr lang="en-US" dirty="0" smtClean="0">
                <a:solidFill>
                  <a:srgbClr val="000000"/>
                </a:solidFill>
              </a:rPr>
              <a:t>brain stem (within minutes)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Renal </a:t>
            </a:r>
            <a:r>
              <a:rPr lang="en-US" dirty="0" smtClean="0">
                <a:solidFill>
                  <a:srgbClr val="000000"/>
                </a:solidFill>
              </a:rPr>
              <a:t>mechanisms (require </a:t>
            </a:r>
            <a:r>
              <a:rPr lang="en-US" dirty="0">
                <a:solidFill>
                  <a:srgbClr val="000000"/>
                </a:solidFill>
              </a:rPr>
              <a:t>hours to </a:t>
            </a:r>
            <a:r>
              <a:rPr lang="en-US" dirty="0" smtClean="0">
                <a:solidFill>
                  <a:srgbClr val="000000"/>
                </a:solidFill>
              </a:rPr>
              <a:t>days)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A06D2-EDA0-4F60-A089-19FB6A0253D1}" type="slidenum">
              <a:rPr lang="en-US"/>
              <a:pPr/>
              <a:t>5</a:t>
            </a:fld>
            <a:endParaRPr lang="en-US"/>
          </a:p>
        </p:txBody>
      </p:sp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Chemical Buffer Systems</a:t>
            </a:r>
            <a:endParaRPr lang="en-US"/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Strong acids – </a:t>
            </a:r>
            <a:r>
              <a:rPr lang="en-US" dirty="0" smtClean="0">
                <a:solidFill>
                  <a:srgbClr val="000000"/>
                </a:solidFill>
              </a:rPr>
              <a:t>complete dissociation of H</a:t>
            </a:r>
            <a:r>
              <a:rPr lang="en-US" baseline="30000" dirty="0">
                <a:solidFill>
                  <a:srgbClr val="000000"/>
                </a:solidFill>
              </a:rPr>
              <a:t>+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in water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Weak acids – </a:t>
            </a:r>
            <a:r>
              <a:rPr lang="en-US" dirty="0" smtClean="0">
                <a:solidFill>
                  <a:srgbClr val="000000"/>
                </a:solidFill>
              </a:rPr>
              <a:t>partial dissociation in water (prevent pH changes)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Strong </a:t>
            </a:r>
            <a:r>
              <a:rPr lang="en-US" dirty="0">
                <a:solidFill>
                  <a:srgbClr val="000000"/>
                </a:solidFill>
              </a:rPr>
              <a:t>bases – </a:t>
            </a:r>
            <a:r>
              <a:rPr lang="en-US" dirty="0" smtClean="0">
                <a:solidFill>
                  <a:srgbClr val="000000"/>
                </a:solidFill>
              </a:rPr>
              <a:t>easy dissociation in water, tie </a:t>
            </a:r>
            <a:r>
              <a:rPr lang="en-US" dirty="0">
                <a:solidFill>
                  <a:srgbClr val="000000"/>
                </a:solidFill>
              </a:rPr>
              <a:t>up H</a:t>
            </a:r>
            <a:r>
              <a:rPr lang="en-US" baseline="30000" dirty="0">
                <a:solidFill>
                  <a:srgbClr val="000000"/>
                </a:solidFill>
              </a:rPr>
              <a:t>+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Weak bases – accept H</a:t>
            </a:r>
            <a:r>
              <a:rPr lang="en-US" baseline="30000" dirty="0">
                <a:solidFill>
                  <a:srgbClr val="000000"/>
                </a:solidFill>
              </a:rPr>
              <a:t>+</a:t>
            </a:r>
            <a:r>
              <a:rPr lang="en-US" dirty="0">
                <a:solidFill>
                  <a:srgbClr val="000000"/>
                </a:solidFill>
              </a:rPr>
              <a:t> more slowly </a:t>
            </a:r>
            <a:r>
              <a:rPr lang="en-US" dirty="0" smtClean="0">
                <a:solidFill>
                  <a:srgbClr val="000000"/>
                </a:solidFill>
              </a:rPr>
              <a:t>(HCO</a:t>
            </a:r>
            <a:r>
              <a:rPr lang="en-US" baseline="-25000" dirty="0" smtClean="0">
                <a:solidFill>
                  <a:srgbClr val="000000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¯, NH</a:t>
            </a:r>
            <a:r>
              <a:rPr lang="en-US" baseline="-25000" dirty="0" smtClean="0">
                <a:solidFill>
                  <a:srgbClr val="000000"/>
                </a:solidFill>
              </a:rPr>
              <a:t>3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B1E5-8111-4D8A-A3DE-900C482A2DBA}" type="slidenum">
              <a:rPr lang="en-US"/>
              <a:pPr/>
              <a:t>6</a:t>
            </a:fld>
            <a:endParaRPr lang="en-US"/>
          </a:p>
        </p:txBody>
      </p:sp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Chemical Buffer Systems</a:t>
            </a:r>
            <a:endParaRPr lang="en-US"/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Three </a:t>
            </a:r>
            <a:r>
              <a:rPr lang="en-US" dirty="0">
                <a:solidFill>
                  <a:srgbClr val="000000"/>
                </a:solidFill>
              </a:rPr>
              <a:t>major </a:t>
            </a:r>
            <a:r>
              <a:rPr lang="en-US" dirty="0" smtClean="0">
                <a:solidFill>
                  <a:srgbClr val="000000"/>
                </a:solidFill>
              </a:rPr>
              <a:t>systems: 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Bicarbonate buffer system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Phosphate buffer system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Protein buffer system</a:t>
            </a:r>
          </a:p>
          <a:p>
            <a:r>
              <a:rPr lang="en-US" dirty="0">
                <a:solidFill>
                  <a:srgbClr val="000000"/>
                </a:solidFill>
              </a:rPr>
              <a:t>Any drifts in pH are resisted by the entire chemical buffering system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0C3A-AB59-4529-A602-34FD41EF3903}" type="slidenum">
              <a:rPr lang="en-US"/>
              <a:pPr/>
              <a:t>7</a:t>
            </a:fld>
            <a:endParaRPr lang="en-US"/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Bicarbonate Buffer System</a:t>
            </a:r>
            <a:endParaRPr lang="en-US"/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A mixture of carbonic acid (H</a:t>
            </a:r>
            <a:r>
              <a:rPr lang="en-US" baseline="-25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CO</a:t>
            </a:r>
            <a:r>
              <a:rPr lang="en-US" baseline="-25000" dirty="0">
                <a:solidFill>
                  <a:srgbClr val="000000"/>
                </a:solidFill>
              </a:rPr>
              <a:t>3</a:t>
            </a:r>
            <a:r>
              <a:rPr lang="en-US" dirty="0">
                <a:solidFill>
                  <a:srgbClr val="000000"/>
                </a:solidFill>
              </a:rPr>
              <a:t>) and its salt, sodium bicarbonate (</a:t>
            </a:r>
            <a:r>
              <a:rPr lang="en-US" dirty="0" smtClean="0">
                <a:solidFill>
                  <a:srgbClr val="000000"/>
                </a:solidFill>
              </a:rPr>
              <a:t>NaHCO</a:t>
            </a:r>
            <a:r>
              <a:rPr lang="en-US" baseline="-25000" dirty="0" smtClean="0">
                <a:solidFill>
                  <a:srgbClr val="000000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If </a:t>
            </a:r>
            <a:r>
              <a:rPr lang="en-US" dirty="0">
                <a:solidFill>
                  <a:srgbClr val="000000"/>
                </a:solidFill>
              </a:rPr>
              <a:t>strong acid is added: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Hydrogen ions released combine with </a:t>
            </a:r>
            <a:r>
              <a:rPr lang="en-US" dirty="0" smtClean="0">
                <a:solidFill>
                  <a:srgbClr val="000000"/>
                </a:solidFill>
              </a:rPr>
              <a:t>bicarbonate </a:t>
            </a:r>
            <a:r>
              <a:rPr lang="en-US" dirty="0">
                <a:solidFill>
                  <a:srgbClr val="000000"/>
                </a:solidFill>
              </a:rPr>
              <a:t>ions and form carbonic acid (a weak acid) </a:t>
            </a:r>
          </a:p>
          <a:p>
            <a:pPr algn="ctr">
              <a:buFontTx/>
              <a:buNone/>
            </a:pPr>
            <a:r>
              <a:rPr lang="en-US" dirty="0" err="1" smtClean="0"/>
              <a:t>HCl</a:t>
            </a:r>
            <a:r>
              <a:rPr lang="en-US" dirty="0" smtClean="0"/>
              <a:t> + NaHCO</a:t>
            </a:r>
            <a:r>
              <a:rPr lang="en-US" baseline="-25000" dirty="0" smtClean="0"/>
              <a:t>3</a:t>
            </a:r>
            <a:r>
              <a:rPr lang="en-US" dirty="0" smtClean="0"/>
              <a:t>  </a:t>
            </a:r>
            <a:r>
              <a:rPr lang="en-US" dirty="0" smtClean="0">
                <a:cs typeface="Arial" charset="0"/>
              </a:rPr>
              <a:t>↔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 </a:t>
            </a:r>
            <a:r>
              <a:rPr lang="en-US" dirty="0" smtClean="0"/>
              <a:t> + </a:t>
            </a:r>
            <a:r>
              <a:rPr lang="en-US" dirty="0" err="1" smtClean="0"/>
              <a:t>NaCl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 </a:t>
            </a:r>
            <a:r>
              <a:rPr lang="en-US" dirty="0">
                <a:solidFill>
                  <a:srgbClr val="000000"/>
                </a:solidFill>
              </a:rPr>
              <a:t>pH of the solution decreases only slightly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DA5B-0D9A-4D2C-B036-A804D980B025}" type="slidenum">
              <a:rPr lang="en-US"/>
              <a:pPr/>
              <a:t>8</a:t>
            </a:fld>
            <a:endParaRPr lang="en-US"/>
          </a:p>
        </p:txBody>
      </p:sp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Bicarbonate Buffer System</a:t>
            </a:r>
            <a:endParaRPr lang="en-US"/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If strong base is added: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It reacts with </a:t>
            </a:r>
            <a:r>
              <a:rPr lang="en-US" dirty="0" smtClean="0">
                <a:solidFill>
                  <a:srgbClr val="000000"/>
                </a:solidFill>
              </a:rPr>
              <a:t>carbonic </a:t>
            </a:r>
            <a:r>
              <a:rPr lang="en-US" dirty="0">
                <a:solidFill>
                  <a:srgbClr val="000000"/>
                </a:solidFill>
              </a:rPr>
              <a:t>acid to form sodium bicarbonate (a weak base)</a:t>
            </a:r>
          </a:p>
          <a:p>
            <a:pPr algn="ctr">
              <a:buFontTx/>
              <a:buNone/>
            </a:pPr>
            <a:r>
              <a:rPr lang="en-US" dirty="0" err="1" smtClean="0"/>
              <a:t>NaOH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 </a:t>
            </a:r>
            <a:r>
              <a:rPr lang="en-US" dirty="0" smtClean="0"/>
              <a:t> </a:t>
            </a:r>
            <a:r>
              <a:rPr lang="en-US" dirty="0" smtClean="0">
                <a:cs typeface="Arial" charset="0"/>
              </a:rPr>
              <a:t>↔ </a:t>
            </a:r>
            <a:r>
              <a:rPr lang="en-US" dirty="0" smtClean="0"/>
              <a:t>NaHCO</a:t>
            </a:r>
            <a:r>
              <a:rPr lang="en-US" baseline="-25000" dirty="0" smtClean="0"/>
              <a:t>3</a:t>
            </a:r>
            <a:r>
              <a:rPr lang="en-US" dirty="0" smtClean="0"/>
              <a:t>  +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 </a:t>
            </a:r>
            <a:r>
              <a:rPr lang="en-US" dirty="0">
                <a:solidFill>
                  <a:srgbClr val="000000"/>
                </a:solidFill>
              </a:rPr>
              <a:t>pH of the solution rises only slightly</a:t>
            </a:r>
          </a:p>
          <a:p>
            <a:r>
              <a:rPr lang="en-US" dirty="0">
                <a:solidFill>
                  <a:srgbClr val="000000"/>
                </a:solidFill>
              </a:rPr>
              <a:t>This system is </a:t>
            </a:r>
            <a:r>
              <a:rPr lang="en-US" dirty="0" smtClean="0">
                <a:solidFill>
                  <a:srgbClr val="000000"/>
                </a:solidFill>
              </a:rPr>
              <a:t>the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only important ECF buffer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26: Fluid, Electrolyte, and Acid-Base Balance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0806-5A2A-443D-B72B-58014BBC8AC5}" type="slidenum">
              <a:rPr lang="en-US"/>
              <a:pPr/>
              <a:t>9</a:t>
            </a:fld>
            <a:endParaRPr lang="en-US"/>
          </a:p>
        </p:txBody>
      </p:sp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0000"/>
                </a:solidFill>
              </a:rPr>
              <a:t>Phosphate Buffer System</a:t>
            </a:r>
            <a:endParaRPr lang="en-US"/>
          </a:p>
        </p:txBody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Nearly identical to </a:t>
            </a:r>
            <a:r>
              <a:rPr lang="en-US" dirty="0" smtClean="0">
                <a:solidFill>
                  <a:srgbClr val="000000"/>
                </a:solidFill>
              </a:rPr>
              <a:t>bicarbonate </a:t>
            </a:r>
            <a:r>
              <a:rPr lang="en-US" dirty="0">
                <a:solidFill>
                  <a:srgbClr val="000000"/>
                </a:solidFill>
              </a:rPr>
              <a:t>system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Components: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Sodium salts of </a:t>
            </a:r>
            <a:r>
              <a:rPr lang="en-US" dirty="0" err="1">
                <a:solidFill>
                  <a:srgbClr val="000000"/>
                </a:solidFill>
              </a:rPr>
              <a:t>dihydrogen</a:t>
            </a:r>
            <a:r>
              <a:rPr lang="en-US" dirty="0">
                <a:solidFill>
                  <a:srgbClr val="000000"/>
                </a:solidFill>
              </a:rPr>
              <a:t> phosphate (H</a:t>
            </a:r>
            <a:r>
              <a:rPr lang="en-US" baseline="-25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PO</a:t>
            </a:r>
            <a:r>
              <a:rPr lang="en-US" baseline="-25000" dirty="0">
                <a:solidFill>
                  <a:srgbClr val="000000"/>
                </a:solidFill>
              </a:rPr>
              <a:t>4</a:t>
            </a:r>
            <a:r>
              <a:rPr lang="en-US" dirty="0">
                <a:solidFill>
                  <a:srgbClr val="000000"/>
                </a:solidFill>
              </a:rPr>
              <a:t>¯), a weak acid</a:t>
            </a:r>
          </a:p>
          <a:p>
            <a:pPr lvl="1"/>
            <a:r>
              <a:rPr lang="en-US" dirty="0" err="1">
                <a:solidFill>
                  <a:srgbClr val="000000"/>
                </a:solidFill>
              </a:rPr>
              <a:t>Monohydrogen</a:t>
            </a:r>
            <a:r>
              <a:rPr lang="en-US" dirty="0">
                <a:solidFill>
                  <a:srgbClr val="000000"/>
                </a:solidFill>
              </a:rPr>
              <a:t> phosphate (HPO</a:t>
            </a:r>
            <a:r>
              <a:rPr lang="en-US" baseline="-25000" dirty="0">
                <a:solidFill>
                  <a:srgbClr val="000000"/>
                </a:solidFill>
              </a:rPr>
              <a:t>4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¯), a weak base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Effective </a:t>
            </a:r>
            <a:r>
              <a:rPr lang="en-US" dirty="0">
                <a:solidFill>
                  <a:srgbClr val="000000"/>
                </a:solidFill>
              </a:rPr>
              <a:t>buffer in </a:t>
            </a:r>
            <a:r>
              <a:rPr lang="en-US" dirty="0" smtClean="0">
                <a:solidFill>
                  <a:srgbClr val="000000"/>
                </a:solidFill>
              </a:rPr>
              <a:t>urine, intracellular </a:t>
            </a:r>
            <a:r>
              <a:rPr lang="en-US" dirty="0">
                <a:solidFill>
                  <a:srgbClr val="000000"/>
                </a:solidFill>
              </a:rPr>
              <a:t>fluid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1391</Words>
  <Application>Microsoft Office PowerPoint</Application>
  <PresentationFormat>On-screen Show (4:3)</PresentationFormat>
  <Paragraphs>227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Symbol</vt:lpstr>
      <vt:lpstr>Times New Roman</vt:lpstr>
      <vt:lpstr>Wingdings</vt:lpstr>
      <vt:lpstr>Blank</vt:lpstr>
      <vt:lpstr>PowerPoint Presentation</vt:lpstr>
      <vt:lpstr>Acid-Base Balance</vt:lpstr>
      <vt:lpstr>Sources of Hydrogen Ions</vt:lpstr>
      <vt:lpstr>Hydrogen Ion Regulation</vt:lpstr>
      <vt:lpstr>Chemical Buffer Systems</vt:lpstr>
      <vt:lpstr>Chemical Buffer Systems</vt:lpstr>
      <vt:lpstr>Bicarbonate Buffer System</vt:lpstr>
      <vt:lpstr>Bicarbonate Buffer System</vt:lpstr>
      <vt:lpstr>Phosphate Buffer System</vt:lpstr>
      <vt:lpstr>Protein Buffer System</vt:lpstr>
      <vt:lpstr>Physiological Buffer Systems</vt:lpstr>
      <vt:lpstr>Physiological Buffer Systems</vt:lpstr>
      <vt:lpstr>Renal Mechanisms of Acid-Base Balance</vt:lpstr>
      <vt:lpstr>Renal Mechanisms of Acid-Base Balance</vt:lpstr>
      <vt:lpstr>Renal Mechanisms of Acid-Base Balance</vt:lpstr>
      <vt:lpstr>Reabsorption of Bicarbonate</vt:lpstr>
      <vt:lpstr>Reabsorption of Bicarbonate</vt:lpstr>
      <vt:lpstr>Generating New Bicarbonate Ions</vt:lpstr>
      <vt:lpstr>Hydrogen Ion Excretion</vt:lpstr>
      <vt:lpstr>Hydrogen Ion Excretion</vt:lpstr>
      <vt:lpstr>Ammonium Ion Excretion</vt:lpstr>
      <vt:lpstr>Ammonium Ion Excretion</vt:lpstr>
      <vt:lpstr>Bicarbonate Ion Secretion</vt:lpstr>
      <vt:lpstr>Respiratory Acidosis and Alkalosis</vt:lpstr>
      <vt:lpstr>Respiratory Acidosis and Alkalosis</vt:lpstr>
      <vt:lpstr>Metabolic Acidosis</vt:lpstr>
      <vt:lpstr>Metabolic Alkalosis</vt:lpstr>
      <vt:lpstr>Respiratory and Renal Compensations</vt:lpstr>
      <vt:lpstr>Respiratory Compensation</vt:lpstr>
      <vt:lpstr>Respiratory Compensation</vt:lpstr>
      <vt:lpstr>Renal Compensation</vt:lpstr>
      <vt:lpstr>Renal Compensation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26: Fluid, Electrolyte, and Acid-Base Balance</dc:title>
  <dc:subject>Bio 122</dc:subject>
  <dc:creator>Dr. Enriquez</dc:creator>
  <cp:lastModifiedBy>mohammed ezzi</cp:lastModifiedBy>
  <cp:revision>149</cp:revision>
  <dcterms:created xsi:type="dcterms:W3CDTF">2002-11-19T06:42:31Z</dcterms:created>
  <dcterms:modified xsi:type="dcterms:W3CDTF">2015-01-12T19:47:42Z</dcterms:modified>
</cp:coreProperties>
</file>