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42"/>
  </p:notesMasterIdLst>
  <p:sldIdLst>
    <p:sldId id="256" r:id="rId2"/>
    <p:sldId id="282" r:id="rId3"/>
    <p:sldId id="291" r:id="rId4"/>
    <p:sldId id="271" r:id="rId5"/>
    <p:sldId id="276" r:id="rId6"/>
    <p:sldId id="277" r:id="rId7"/>
    <p:sldId id="257" r:id="rId8"/>
    <p:sldId id="258" r:id="rId9"/>
    <p:sldId id="259" r:id="rId10"/>
    <p:sldId id="286" r:id="rId11"/>
    <p:sldId id="273" r:id="rId12"/>
    <p:sldId id="272" r:id="rId13"/>
    <p:sldId id="295" r:id="rId14"/>
    <p:sldId id="260" r:id="rId15"/>
    <p:sldId id="287" r:id="rId16"/>
    <p:sldId id="261" r:id="rId17"/>
    <p:sldId id="288" r:id="rId18"/>
    <p:sldId id="262" r:id="rId19"/>
    <p:sldId id="263" r:id="rId20"/>
    <p:sldId id="264" r:id="rId21"/>
    <p:sldId id="279" r:id="rId22"/>
    <p:sldId id="280" r:id="rId23"/>
    <p:sldId id="283" r:id="rId24"/>
    <p:sldId id="268" r:id="rId25"/>
    <p:sldId id="265" r:id="rId26"/>
    <p:sldId id="289" r:id="rId27"/>
    <p:sldId id="296" r:id="rId28"/>
    <p:sldId id="274" r:id="rId29"/>
    <p:sldId id="266" r:id="rId30"/>
    <p:sldId id="275" r:id="rId31"/>
    <p:sldId id="285" r:id="rId32"/>
    <p:sldId id="269" r:id="rId33"/>
    <p:sldId id="267" r:id="rId34"/>
    <p:sldId id="284" r:id="rId35"/>
    <p:sldId id="270" r:id="rId36"/>
    <p:sldId id="292" r:id="rId37"/>
    <p:sldId id="278" r:id="rId38"/>
    <p:sldId id="293" r:id="rId39"/>
    <p:sldId id="294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26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B2954-BF09-48E9-93FD-17CC20BCC224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69F-30E0-4719-A459-17C76726C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6DDF-C1FF-4EE0-950B-729CD7604F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6DDF-C1FF-4EE0-950B-729CD7604F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69F-30E0-4719-A459-17C76726C9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98C3834-2E42-4F0F-99C4-0DBFF8F9FDE2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7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3EC-F9A5-45CC-BB94-0062522D2F28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780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3EC-F9A5-45CC-BB94-0062522D2F28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2806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3EC-F9A5-45CC-BB94-0062522D2F28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595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3EC-F9A5-45CC-BB94-0062522D2F28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505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3EC-F9A5-45CC-BB94-0062522D2F28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32519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63EC-F9A5-45CC-BB94-0062522D2F28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5039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915F-C6D6-48FD-8E9A-32191ECC4260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3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B20B-81DD-4FF4-B2B9-F56E70553BD6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4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F0EB-6752-4174-A9C0-ADCEEE8C5E39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6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97C-B61A-4CBB-9025-1E30AB62534C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3843-9F24-4822-9804-B736C2E43920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F1CA-75C0-474F-B827-5EA30639E13C}" type="datetime1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9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EC21-C438-4FCB-BCE1-368D8288C31C}" type="datetime1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0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7EF-742F-416C-BA39-DA26E383C9C5}" type="datetime1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1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22D2-6391-4A56-8D38-3A4370B32609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D5FF-088A-4E89-873C-0B0ED479587A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4163EC-F9A5-45CC-BB94-0062522D2F28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Digestive System 2018    awm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Neuromyogenic</a:t>
            </a:r>
            <a:r>
              <a:rPr lang="en-US" sz="4000" dirty="0"/>
              <a:t> control of digestive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Dr. A W </a:t>
            </a:r>
            <a:r>
              <a:rPr lang="en-US" sz="2800" dirty="0" err="1"/>
              <a:t>Muriithi</a:t>
            </a:r>
            <a:endParaRPr lang="en-US" sz="2800" dirty="0"/>
          </a:p>
          <a:p>
            <a:r>
              <a:rPr lang="en-US" sz="2000" dirty="0" err="1"/>
              <a:t>MBChB</a:t>
            </a:r>
            <a:r>
              <a:rPr lang="en-US" sz="2000" dirty="0"/>
              <a:t>, </a:t>
            </a:r>
            <a:r>
              <a:rPr lang="en-US" sz="2000" dirty="0" err="1"/>
              <a:t>BPharm</a:t>
            </a:r>
            <a:r>
              <a:rPr lang="en-US" sz="2000" dirty="0"/>
              <a:t>, BDS</a:t>
            </a:r>
          </a:p>
          <a:p>
            <a:r>
              <a:rPr lang="en-US" sz="2000" dirty="0"/>
              <a:t>February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Gut peptides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tx2"/>
              </a:buClr>
              <a:buFont typeface="Wingdings" pitchFamily="2" charset="2"/>
              <a:buChar char="¡"/>
            </a:pPr>
            <a:r>
              <a:rPr lang="en-US" sz="2600" dirty="0"/>
              <a:t>Examples include:</a:t>
            </a:r>
          </a:p>
          <a:p>
            <a:r>
              <a:rPr lang="en-US" dirty="0"/>
              <a:t>Acetylcholine, nor-epinephrine, ATP, serotonin (5HTP), dopamine, </a:t>
            </a:r>
            <a:r>
              <a:rPr lang="en-US" dirty="0" err="1"/>
              <a:t>cholecystokinin</a:t>
            </a:r>
            <a:r>
              <a:rPr lang="en-US" dirty="0"/>
              <a:t> (CCK), substance P, </a:t>
            </a:r>
            <a:r>
              <a:rPr lang="en-US" b="1" dirty="0" err="1"/>
              <a:t>v</a:t>
            </a:r>
            <a:r>
              <a:rPr lang="en-US" dirty="0" err="1"/>
              <a:t>asoactive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ntestinal </a:t>
            </a:r>
            <a:r>
              <a:rPr lang="en-US" b="1" u="sng" dirty="0"/>
              <a:t>p</a:t>
            </a:r>
            <a:r>
              <a:rPr lang="en-US" dirty="0"/>
              <a:t>olypeptide (VIP), </a:t>
            </a:r>
            <a:r>
              <a:rPr lang="en-US" dirty="0" err="1"/>
              <a:t>somatostatin</a:t>
            </a:r>
            <a:r>
              <a:rPr lang="en-US" dirty="0"/>
              <a:t> , </a:t>
            </a:r>
            <a:r>
              <a:rPr lang="en-US" dirty="0" err="1"/>
              <a:t>leu-enkephalin</a:t>
            </a:r>
            <a:r>
              <a:rPr lang="en-US" dirty="0"/>
              <a:t>, met-</a:t>
            </a:r>
            <a:r>
              <a:rPr lang="en-US" dirty="0" err="1"/>
              <a:t>enkephalin</a:t>
            </a:r>
            <a:r>
              <a:rPr lang="en-US" dirty="0"/>
              <a:t>, </a:t>
            </a:r>
            <a:r>
              <a:rPr lang="en-US" dirty="0" err="1"/>
              <a:t>bombesin</a:t>
            </a:r>
            <a:endParaRPr lang="en-US" dirty="0"/>
          </a:p>
          <a:p>
            <a:pPr lvl="1"/>
            <a:r>
              <a:rPr lang="en-US" dirty="0"/>
              <a:t>Are inhibitory or excitatory in nature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ENS-CNS dialogue </a:t>
            </a:r>
            <a:r>
              <a:rPr lang="en-US" sz="2400" dirty="0"/>
              <a:t>brain/gut axis</a:t>
            </a:r>
            <a:endParaRPr lang="en-US" dirty="0"/>
          </a:p>
        </p:txBody>
      </p:sp>
      <p:pic>
        <p:nvPicPr>
          <p:cNvPr id="6" name="Content Placeholder 5" descr="gut pepti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0469" y="2913063"/>
            <a:ext cx="4191000" cy="26003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Neural_control_g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6255" y="2490788"/>
            <a:ext cx="4499428" cy="34448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man too busy to take care of his health is like a mechanic too busy to take care of his tools</a:t>
            </a:r>
          </a:p>
          <a:p>
            <a:pPr>
              <a:buNone/>
            </a:pPr>
            <a:r>
              <a:rPr lang="en-US" dirty="0"/>
              <a:t>					Spanish proverb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Parasympathetic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Main nerve is the </a:t>
            </a:r>
            <a:r>
              <a:rPr lang="en-US" sz="2800" dirty="0" err="1"/>
              <a:t>vagus</a:t>
            </a:r>
            <a:r>
              <a:rPr lang="en-US" sz="2800" dirty="0"/>
              <a:t> (up to transverse colon)</a:t>
            </a:r>
          </a:p>
          <a:p>
            <a:r>
              <a:rPr lang="en-US" sz="2800" dirty="0"/>
              <a:t>Pelvic nerves (rest of colon, rectum and anus)</a:t>
            </a:r>
          </a:p>
          <a:p>
            <a:r>
              <a:rPr lang="en-US" sz="2800" dirty="0"/>
              <a:t>Most </a:t>
            </a:r>
            <a:r>
              <a:rPr lang="en-US" sz="2800" dirty="0" err="1"/>
              <a:t>fibres</a:t>
            </a:r>
            <a:r>
              <a:rPr lang="en-US" sz="2800" dirty="0"/>
              <a:t> are pre-</a:t>
            </a:r>
            <a:r>
              <a:rPr lang="en-US" sz="2800" dirty="0" err="1"/>
              <a:t>ganglionic</a:t>
            </a:r>
            <a:r>
              <a:rPr lang="en-US" sz="2800" dirty="0"/>
              <a:t> and predominantly cholinergic</a:t>
            </a:r>
          </a:p>
          <a:p>
            <a:r>
              <a:rPr lang="en-US" sz="2800" dirty="0"/>
              <a:t>Tend to terminate on the ganglion cells of intramural plexuses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Parasympathetic influence 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Excitation of parasympathetic system </a:t>
            </a:r>
            <a:r>
              <a:rPr lang="en-US" sz="3200" b="1" dirty="0"/>
              <a:t>stimulates</a:t>
            </a:r>
            <a:r>
              <a:rPr lang="en-US" sz="3200" dirty="0"/>
              <a:t> motor and sensory activities of the gastrointestinal tract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Sympathetic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Most </a:t>
            </a:r>
            <a:r>
              <a:rPr lang="en-US" sz="2800" dirty="0" err="1"/>
              <a:t>fibres</a:t>
            </a:r>
            <a:r>
              <a:rPr lang="en-US" sz="2800" dirty="0"/>
              <a:t> are post-</a:t>
            </a:r>
            <a:r>
              <a:rPr lang="en-US" sz="2800" dirty="0" err="1"/>
              <a:t>ganglionic</a:t>
            </a:r>
            <a:r>
              <a:rPr lang="en-US" sz="2800" dirty="0"/>
              <a:t> from pre-vertebral and </a:t>
            </a:r>
            <a:r>
              <a:rPr lang="en-US" sz="2800" dirty="0" err="1"/>
              <a:t>para</a:t>
            </a:r>
            <a:r>
              <a:rPr lang="en-US" sz="2800" dirty="0"/>
              <a:t>-vertebral ganglia</a:t>
            </a:r>
          </a:p>
          <a:p>
            <a:r>
              <a:rPr lang="en-US" sz="2800" dirty="0"/>
              <a:t>Celiac, superior and inferior mesenteric, </a:t>
            </a:r>
            <a:r>
              <a:rPr lang="en-US" sz="2800" dirty="0" err="1"/>
              <a:t>hypogastric</a:t>
            </a:r>
            <a:r>
              <a:rPr lang="en-US" sz="2800" dirty="0"/>
              <a:t> plexuses innervate the gut</a:t>
            </a:r>
          </a:p>
          <a:p>
            <a:r>
              <a:rPr lang="en-US" sz="2400" dirty="0"/>
              <a:t>Fibres terminate in intramural plexuses </a:t>
            </a:r>
            <a:r>
              <a:rPr lang="en-US" sz="2400" b="1" dirty="0"/>
              <a:t>but</a:t>
            </a:r>
          </a:p>
          <a:p>
            <a:pPr lvl="1"/>
            <a:r>
              <a:rPr lang="en-US" sz="2000" dirty="0"/>
              <a:t>Some </a:t>
            </a:r>
            <a:r>
              <a:rPr lang="en-US" sz="2000" dirty="0" err="1"/>
              <a:t>fibres</a:t>
            </a:r>
            <a:r>
              <a:rPr lang="en-US" sz="2000" dirty="0"/>
              <a:t> may directly innervate blood vessels of the g i tract </a:t>
            </a:r>
          </a:p>
          <a:p>
            <a:pPr lvl="1"/>
            <a:r>
              <a:rPr lang="en-US" sz="2000" dirty="0"/>
              <a:t>Others innervate glandular structures in the wall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Sympathetic influence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Stimulation of sympathetic n s inhibits motor activity of </a:t>
            </a:r>
            <a:r>
              <a:rPr lang="en-US" sz="3200" b="1" i="1" dirty="0" err="1"/>
              <a:t>muscularis</a:t>
            </a:r>
            <a:r>
              <a:rPr lang="en-US" sz="3200" b="1" i="1" dirty="0"/>
              <a:t> </a:t>
            </a:r>
            <a:r>
              <a:rPr lang="en-US" sz="3200" b="1" i="1" dirty="0" err="1"/>
              <a:t>externa</a:t>
            </a:r>
            <a:r>
              <a:rPr lang="en-US" sz="3200" dirty="0"/>
              <a:t>, but stimulates contraction of </a:t>
            </a:r>
            <a:r>
              <a:rPr lang="en-US" sz="3200" i="1" u="sng" dirty="0" err="1"/>
              <a:t>muscularis</a:t>
            </a:r>
            <a:r>
              <a:rPr lang="en-US" sz="3200" i="1" u="sng" dirty="0"/>
              <a:t> </a:t>
            </a:r>
            <a:r>
              <a:rPr lang="en-US" sz="3200" i="1" u="sng" dirty="0" err="1"/>
              <a:t>mucosae</a:t>
            </a:r>
            <a:r>
              <a:rPr lang="en-US" sz="3200" i="1" u="sng" dirty="0"/>
              <a:t> </a:t>
            </a:r>
            <a:r>
              <a:rPr lang="en-US" sz="3200" dirty="0"/>
              <a:t>and certain sphincters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Afferent sensory nerves from gut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enteric nervous system</a:t>
            </a:r>
          </a:p>
          <a:p>
            <a:pPr lvl="1"/>
            <a:r>
              <a:rPr lang="en-US" dirty="0"/>
              <a:t>Involved in local reflexes and other intrinsic reflexes</a:t>
            </a:r>
          </a:p>
          <a:p>
            <a:r>
              <a:rPr lang="en-US" dirty="0">
                <a:latin typeface="Calibri"/>
              </a:rPr>
              <a:t>⅔ </a:t>
            </a:r>
            <a:r>
              <a:rPr lang="en-US" dirty="0"/>
              <a:t>of all vagal afferent fibres are from the </a:t>
            </a:r>
            <a:r>
              <a:rPr lang="en-US" b="1" dirty="0"/>
              <a:t>stomach</a:t>
            </a:r>
            <a:r>
              <a:rPr lang="en-US" dirty="0"/>
              <a:t>. Carry sensation to the higher centres of the c n s</a:t>
            </a:r>
          </a:p>
          <a:p>
            <a:r>
              <a:rPr lang="en-US" dirty="0"/>
              <a:t>Sight, smell, taste, imagination, feel, memory – all influence activity in the digestive system or your perception and appreciation of food and eating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Gastrointestinal reflexes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100" b="1" dirty="0"/>
              <a:t>Intrinsic</a:t>
            </a:r>
          </a:p>
          <a:p>
            <a:pPr lvl="1"/>
            <a:r>
              <a:rPr lang="en-US" sz="2600" dirty="0"/>
              <a:t>Short (local)</a:t>
            </a:r>
          </a:p>
          <a:p>
            <a:pPr lvl="2"/>
            <a:r>
              <a:rPr lang="en-US" sz="2300" dirty="0"/>
              <a:t>From mucosa to </a:t>
            </a:r>
            <a:r>
              <a:rPr lang="en-US" sz="2300" dirty="0" err="1"/>
              <a:t>myenteric</a:t>
            </a:r>
            <a:r>
              <a:rPr lang="en-US" sz="2300" dirty="0"/>
              <a:t> plexus</a:t>
            </a:r>
          </a:p>
          <a:p>
            <a:pPr lvl="2"/>
            <a:r>
              <a:rPr lang="en-US" sz="2300" dirty="0"/>
              <a:t>From </a:t>
            </a:r>
            <a:r>
              <a:rPr lang="en-US" sz="2300" dirty="0" err="1"/>
              <a:t>myenteric</a:t>
            </a:r>
            <a:r>
              <a:rPr lang="en-US" sz="2300" dirty="0"/>
              <a:t> plexus to muscle or gland</a:t>
            </a:r>
          </a:p>
          <a:p>
            <a:pPr lvl="3"/>
            <a:r>
              <a:rPr lang="en-US" sz="2100" dirty="0"/>
              <a:t>i.e. within the gut wall and in the same region</a:t>
            </a:r>
          </a:p>
          <a:p>
            <a:pPr lvl="3"/>
            <a:r>
              <a:rPr lang="en-US" sz="2100" dirty="0"/>
              <a:t>Example: peristaltic reflex</a:t>
            </a:r>
          </a:p>
          <a:p>
            <a:pPr lvl="1"/>
            <a:r>
              <a:rPr lang="en-US" sz="2600" dirty="0"/>
              <a:t>Long (from one region to another)</a:t>
            </a:r>
          </a:p>
          <a:p>
            <a:pPr lvl="2"/>
            <a:r>
              <a:rPr lang="en-US" sz="2300" dirty="0"/>
              <a:t>From duodenum to pylorus: </a:t>
            </a:r>
            <a:r>
              <a:rPr lang="en-US" sz="2300" dirty="0" err="1"/>
              <a:t>duodenogastric</a:t>
            </a:r>
            <a:r>
              <a:rPr lang="en-US" sz="2300" dirty="0"/>
              <a:t> reflex</a:t>
            </a:r>
          </a:p>
          <a:p>
            <a:pPr lvl="2"/>
            <a:r>
              <a:rPr lang="en-US" sz="2300" dirty="0"/>
              <a:t>Along wall of segment of ileum: </a:t>
            </a:r>
            <a:r>
              <a:rPr lang="en-US" sz="2300" dirty="0" err="1"/>
              <a:t>ileo-ileal</a:t>
            </a:r>
            <a:r>
              <a:rPr lang="en-US" sz="2300" dirty="0"/>
              <a:t> reflex</a:t>
            </a:r>
          </a:p>
          <a:p>
            <a:r>
              <a:rPr lang="en-US" sz="3100" b="1" dirty="0"/>
              <a:t>Extrinsic</a:t>
            </a:r>
          </a:p>
          <a:p>
            <a:pPr lvl="1"/>
            <a:r>
              <a:rPr lang="en-US" sz="2600" dirty="0"/>
              <a:t>Involve sympathetic and parasympathetic nerves</a:t>
            </a:r>
          </a:p>
          <a:p>
            <a:pPr lvl="1"/>
            <a:r>
              <a:rPr lang="en-US" sz="2600" dirty="0"/>
              <a:t>Take shorter time (response is more rapid)</a:t>
            </a:r>
          </a:p>
          <a:p>
            <a:pPr lvl="1"/>
            <a:r>
              <a:rPr lang="en-US" sz="2600" dirty="0" err="1"/>
              <a:t>Gastrocolic</a:t>
            </a:r>
            <a:r>
              <a:rPr lang="en-US" sz="2600" dirty="0"/>
              <a:t>, </a:t>
            </a:r>
            <a:r>
              <a:rPr lang="en-US" sz="2600" dirty="0" err="1"/>
              <a:t>duodenogastric</a:t>
            </a:r>
            <a:r>
              <a:rPr lang="en-US" sz="2600" dirty="0"/>
              <a:t>,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gut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500" dirty="0" err="1"/>
              <a:t>Serosa</a:t>
            </a:r>
            <a:r>
              <a:rPr lang="en-US" sz="3500" dirty="0"/>
              <a:t>/Adventitia</a:t>
            </a:r>
          </a:p>
          <a:p>
            <a:r>
              <a:rPr lang="en-US" sz="3500" dirty="0"/>
              <a:t>Longitudinal muscle layer</a:t>
            </a:r>
          </a:p>
          <a:p>
            <a:pPr lvl="1"/>
            <a:r>
              <a:rPr lang="en-US" sz="3500" dirty="0" err="1">
                <a:solidFill>
                  <a:srgbClr val="FF0000"/>
                </a:solidFill>
              </a:rPr>
              <a:t>Myenteric</a:t>
            </a:r>
            <a:r>
              <a:rPr lang="en-US" sz="3500" dirty="0">
                <a:solidFill>
                  <a:srgbClr val="FF0000"/>
                </a:solidFill>
              </a:rPr>
              <a:t> plexus (</a:t>
            </a:r>
            <a:r>
              <a:rPr lang="en-US" sz="3500" dirty="0" err="1">
                <a:solidFill>
                  <a:srgbClr val="FF0000"/>
                </a:solidFill>
              </a:rPr>
              <a:t>Auerbach’s</a:t>
            </a:r>
            <a:r>
              <a:rPr lang="en-US" sz="3500" dirty="0">
                <a:solidFill>
                  <a:srgbClr val="FF0000"/>
                </a:solidFill>
              </a:rPr>
              <a:t>)</a:t>
            </a:r>
          </a:p>
          <a:p>
            <a:r>
              <a:rPr lang="en-US" sz="3500" dirty="0"/>
              <a:t>Circular muscle layer</a:t>
            </a:r>
          </a:p>
          <a:p>
            <a:r>
              <a:rPr lang="en-US" sz="3500" dirty="0"/>
              <a:t>Sub-mucosa</a:t>
            </a:r>
          </a:p>
          <a:p>
            <a:pPr lvl="1"/>
            <a:r>
              <a:rPr lang="en-US" sz="3500" dirty="0">
                <a:solidFill>
                  <a:srgbClr val="FF0000"/>
                </a:solidFill>
              </a:rPr>
              <a:t>Sub-mucosal plexus (</a:t>
            </a:r>
            <a:r>
              <a:rPr lang="en-US" sz="3500" dirty="0" err="1">
                <a:solidFill>
                  <a:srgbClr val="FF0000"/>
                </a:solidFill>
              </a:rPr>
              <a:t>Meissner’s</a:t>
            </a:r>
            <a:r>
              <a:rPr lang="en-US" sz="35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3000" dirty="0" err="1">
                <a:solidFill>
                  <a:schemeClr val="tx2"/>
                </a:solidFill>
              </a:rPr>
              <a:t>Muscularis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>
                <a:solidFill>
                  <a:schemeClr val="tx2"/>
                </a:solidFill>
              </a:rPr>
              <a:t>mucosae</a:t>
            </a:r>
            <a:endParaRPr lang="en-US" sz="3000" dirty="0">
              <a:solidFill>
                <a:schemeClr val="tx2"/>
              </a:solidFill>
            </a:endParaRPr>
          </a:p>
          <a:p>
            <a:r>
              <a:rPr lang="en-US" sz="3500" dirty="0"/>
              <a:t>Mucosa</a:t>
            </a:r>
          </a:p>
          <a:p>
            <a:pPr lvl="5"/>
            <a:r>
              <a:rPr lang="en-US" sz="2800" b="1" dirty="0"/>
              <a:t>LUMEN</a:t>
            </a:r>
          </a:p>
          <a:p>
            <a:r>
              <a:rPr lang="en-US" sz="2800" b="1" dirty="0"/>
              <a:t>G</a:t>
            </a:r>
            <a:r>
              <a:rPr lang="en-US" sz="2800" dirty="0"/>
              <a:t>ut </a:t>
            </a:r>
            <a:r>
              <a:rPr lang="en-US" sz="2800" b="1" dirty="0"/>
              <a:t>a</a:t>
            </a:r>
            <a:r>
              <a:rPr lang="en-US" sz="2800" dirty="0"/>
              <a:t>ssociated </a:t>
            </a:r>
            <a:r>
              <a:rPr lang="en-US" sz="2800" b="1" dirty="0"/>
              <a:t>l</a:t>
            </a:r>
            <a:r>
              <a:rPr lang="en-US" sz="2800" dirty="0"/>
              <a:t>ymphoid </a:t>
            </a:r>
            <a:r>
              <a:rPr lang="en-US" sz="2800" b="1" dirty="0"/>
              <a:t>t</a:t>
            </a:r>
            <a:r>
              <a:rPr lang="en-US" sz="2800" dirty="0"/>
              <a:t>issue (GALT)</a:t>
            </a:r>
          </a:p>
          <a:p>
            <a:pPr lvl="1"/>
            <a:r>
              <a:rPr lang="en-US" dirty="0" err="1"/>
              <a:t>Peyer’s</a:t>
            </a:r>
            <a:r>
              <a:rPr lang="en-US" dirty="0"/>
              <a:t> patches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musculature of the gut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b="1" dirty="0"/>
              <a:t>Smooth muscle</a:t>
            </a:r>
            <a:r>
              <a:rPr lang="en-US" sz="3100" dirty="0"/>
              <a:t>: Acts as a syncitium – cells are well-coupled electrically</a:t>
            </a:r>
          </a:p>
          <a:p>
            <a:r>
              <a:rPr lang="en-US" sz="3100" dirty="0"/>
              <a:t>Responsible for mechanical digestion and propulsion</a:t>
            </a:r>
          </a:p>
          <a:p>
            <a:r>
              <a:rPr lang="en-US" sz="3100" dirty="0"/>
              <a:t>Consists of a </a:t>
            </a:r>
            <a:r>
              <a:rPr lang="en-US" sz="3100" b="1" dirty="0"/>
              <a:t>thin</a:t>
            </a:r>
            <a:r>
              <a:rPr lang="en-US" sz="3100" dirty="0"/>
              <a:t> outer longitudinal layer and a </a:t>
            </a:r>
            <a:r>
              <a:rPr lang="en-US" sz="3100" b="1" dirty="0"/>
              <a:t>thick</a:t>
            </a:r>
            <a:r>
              <a:rPr lang="en-US" sz="3100" dirty="0"/>
              <a:t>, densely innervated circular layer</a:t>
            </a:r>
          </a:p>
          <a:p>
            <a:r>
              <a:rPr lang="en-US" dirty="0"/>
              <a:t>Gap junctions are abundant in circular and rare in longitudinal muscle layer</a:t>
            </a:r>
          </a:p>
          <a:p>
            <a:r>
              <a:rPr lang="en-US" dirty="0"/>
              <a:t>Resting membrane potential is smaller than that of skeletal muscle (-40 to -80 mV). It is generated by the electrogenic  Na</a:t>
            </a:r>
            <a:r>
              <a:rPr lang="en-US" dirty="0">
                <a:latin typeface="Constantia"/>
              </a:rPr>
              <a:t>⁺</a:t>
            </a:r>
            <a:r>
              <a:rPr lang="en-US" dirty="0"/>
              <a:t>, K</a:t>
            </a:r>
            <a:r>
              <a:rPr lang="en-US" dirty="0">
                <a:latin typeface="Constantia"/>
              </a:rPr>
              <a:t>⁺</a:t>
            </a:r>
            <a:r>
              <a:rPr lang="en-US" dirty="0"/>
              <a:t>-ATPase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musculature of the gut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resting membrane potential varies over time. Oscillations produce </a:t>
            </a:r>
            <a:r>
              <a:rPr lang="en-US" b="1" dirty="0"/>
              <a:t>slow waves </a:t>
            </a:r>
            <a:r>
              <a:rPr lang="en-US" dirty="0"/>
              <a:t>known as BER </a:t>
            </a:r>
            <a:r>
              <a:rPr lang="en-US" b="1" dirty="0"/>
              <a:t>B</a:t>
            </a:r>
            <a:r>
              <a:rPr lang="en-US" dirty="0"/>
              <a:t>asic </a:t>
            </a:r>
            <a:r>
              <a:rPr lang="en-US" b="1" dirty="0"/>
              <a:t>E</a:t>
            </a:r>
            <a:r>
              <a:rPr lang="en-US" dirty="0"/>
              <a:t>lectrical </a:t>
            </a:r>
            <a:r>
              <a:rPr lang="en-US" b="1" dirty="0"/>
              <a:t>R</a:t>
            </a:r>
            <a:r>
              <a:rPr lang="en-US" dirty="0"/>
              <a:t>hythm</a:t>
            </a:r>
          </a:p>
          <a:p>
            <a:r>
              <a:rPr lang="en-US" dirty="0"/>
              <a:t>The BER in man is</a:t>
            </a:r>
          </a:p>
          <a:p>
            <a:pPr lvl="1"/>
            <a:r>
              <a:rPr lang="en-US" dirty="0"/>
              <a:t>3 min</a:t>
            </a:r>
            <a:r>
              <a:rPr lang="en-US" dirty="0">
                <a:latin typeface="Constantia"/>
              </a:rPr>
              <a:t>⁻¹</a:t>
            </a:r>
            <a:r>
              <a:rPr lang="en-US" dirty="0"/>
              <a:t>  	-	in stomach </a:t>
            </a:r>
            <a:r>
              <a:rPr lang="en-US" dirty="0" err="1"/>
              <a:t>antrum</a:t>
            </a:r>
            <a:endParaRPr lang="en-US" dirty="0"/>
          </a:p>
          <a:p>
            <a:pPr lvl="1"/>
            <a:r>
              <a:rPr lang="en-US" dirty="0"/>
              <a:t>12 min</a:t>
            </a:r>
            <a:r>
              <a:rPr lang="en-US" dirty="0">
                <a:latin typeface="Constantia"/>
              </a:rPr>
              <a:t> ⁻¹		-	</a:t>
            </a:r>
            <a:r>
              <a:rPr lang="en-US" dirty="0"/>
              <a:t>in duodenum</a:t>
            </a:r>
          </a:p>
          <a:p>
            <a:pPr lvl="1"/>
            <a:r>
              <a:rPr lang="en-US" dirty="0"/>
              <a:t>8 min</a:t>
            </a:r>
            <a:r>
              <a:rPr lang="en-US" dirty="0">
                <a:latin typeface="Constantia"/>
              </a:rPr>
              <a:t> ⁻¹		-	</a:t>
            </a:r>
            <a:r>
              <a:rPr lang="en-US" dirty="0"/>
              <a:t>in ileum</a:t>
            </a:r>
          </a:p>
          <a:p>
            <a:pPr lvl="1"/>
            <a:r>
              <a:rPr lang="en-US" dirty="0"/>
              <a:t>6 – 10 min</a:t>
            </a:r>
            <a:r>
              <a:rPr lang="en-US" dirty="0">
                <a:latin typeface="Constantia"/>
              </a:rPr>
              <a:t> ⁻¹</a:t>
            </a:r>
            <a:r>
              <a:rPr lang="en-US" dirty="0"/>
              <a:t>  	-	in colon</a:t>
            </a:r>
          </a:p>
          <a:p>
            <a:pPr lvl="1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rhythmicity</a:t>
            </a:r>
            <a:r>
              <a:rPr lang="en-US" dirty="0"/>
              <a:t> of gut contractions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2800" dirty="0"/>
              <a:t>= Due to pacemaker cells known as</a:t>
            </a:r>
          </a:p>
          <a:p>
            <a:pPr lvl="1">
              <a:buNone/>
            </a:pPr>
            <a:r>
              <a:rPr lang="en-US" sz="2800" dirty="0"/>
              <a:t>- </a:t>
            </a:r>
            <a:r>
              <a:rPr lang="en-US" sz="2400" b="1" dirty="0"/>
              <a:t>Interstitial Cells of </a:t>
            </a:r>
            <a:r>
              <a:rPr lang="en-US" sz="2400" b="1" dirty="0" err="1"/>
              <a:t>Cajal</a:t>
            </a:r>
            <a:r>
              <a:rPr lang="en-US" sz="2400" dirty="0"/>
              <a:t> (ICC) (</a:t>
            </a:r>
            <a:r>
              <a:rPr lang="en-US" sz="2400" dirty="0" err="1"/>
              <a:t>myofibroblasts</a:t>
            </a:r>
            <a:r>
              <a:rPr lang="en-US" sz="2400" dirty="0"/>
              <a:t>)</a:t>
            </a:r>
            <a:endParaRPr lang="en-US" sz="2800" dirty="0"/>
          </a:p>
          <a:p>
            <a:r>
              <a:rPr lang="en-US" sz="2600" dirty="0"/>
              <a:t>ICC cells are equivalent to the Purkinje fibers of the heart. </a:t>
            </a:r>
          </a:p>
          <a:p>
            <a:r>
              <a:rPr lang="en-US" sz="2600" dirty="0"/>
              <a:t>They make contact with each other and with muscle cells and nerve terminals. </a:t>
            </a:r>
          </a:p>
          <a:p>
            <a:r>
              <a:rPr lang="en-US" sz="2400" dirty="0"/>
              <a:t>They function as the pacemakers in GI muscles by initiating rhythmic electrical activity (</a:t>
            </a:r>
            <a:r>
              <a:rPr lang="en-US" sz="2400" dirty="0" err="1"/>
              <a:t>Vanderwinden</a:t>
            </a:r>
            <a:r>
              <a:rPr lang="en-US" sz="2400" dirty="0"/>
              <a:t> 1999).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ICC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Loss of, or defects in, ICC cells can result in  abnormal gut motility: </a:t>
            </a:r>
          </a:p>
          <a:p>
            <a:r>
              <a:rPr lang="en-US" sz="1800" dirty="0"/>
              <a:t>gastric distension, abnormal small bowel motility, inflammatory bowel disease, chronic idiopathic intestinal pseudo-obstruction (CIP), </a:t>
            </a:r>
          </a:p>
          <a:p>
            <a:r>
              <a:rPr lang="en-US" sz="1800" dirty="0"/>
              <a:t>GI </a:t>
            </a:r>
            <a:r>
              <a:rPr lang="en-US" sz="1800" dirty="0" err="1"/>
              <a:t>stromal</a:t>
            </a:r>
            <a:r>
              <a:rPr lang="en-US" sz="1800" dirty="0"/>
              <a:t> tumors and multiple GI autonomic tumors, </a:t>
            </a:r>
          </a:p>
          <a:p>
            <a:r>
              <a:rPr lang="en-US" sz="1800" dirty="0"/>
              <a:t>achalasia, intestinal obstruction with hypertrophy in the small intestine, </a:t>
            </a:r>
          </a:p>
          <a:p>
            <a:r>
              <a:rPr lang="en-US" sz="1800" dirty="0"/>
              <a:t>Hirschsprung’s disease, juvenile and adult intestinal pseudo-obstruction,</a:t>
            </a:r>
          </a:p>
          <a:p>
            <a:r>
              <a:rPr lang="en-US" sz="1800" dirty="0"/>
              <a:t>slow transit constipation, </a:t>
            </a:r>
            <a:r>
              <a:rPr lang="en-US" sz="1800" dirty="0" err="1"/>
              <a:t>anorectal</a:t>
            </a:r>
            <a:r>
              <a:rPr lang="en-US" sz="1800" dirty="0"/>
              <a:t> malformations and </a:t>
            </a:r>
            <a:r>
              <a:rPr lang="en-US" sz="1800" dirty="0" err="1"/>
              <a:t>Chagas</a:t>
            </a:r>
            <a:r>
              <a:rPr lang="en-US" sz="1800" dirty="0"/>
              <a:t> disease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nne\My Documents\My Pictures\IXI40JCATAF3AYCA7QGFECCAWKXF9JCAT8NKEFCA89PHCFCANM4DRVCAZWCUGSCAOICC2OCAZSUQ1FCADYP3E1CAM1U4R2CA2WHQWVCA6XMSSKCAW0XV2BCA1PULUFCALUWQAMCASEDVJICAO2BZ2WCA317HV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2590800"/>
            <a:ext cx="4038600" cy="309527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activity of the gut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Contraction of smooth muscle</a:t>
            </a:r>
          </a:p>
          <a:p>
            <a:pPr lvl="1"/>
            <a:r>
              <a:rPr lang="en-US" dirty="0"/>
              <a:t>Synchronized contraction and relaxation of muscle</a:t>
            </a:r>
          </a:p>
          <a:p>
            <a:pPr lvl="1"/>
            <a:r>
              <a:rPr lang="en-US" dirty="0"/>
              <a:t>Amplitude and frequency of slow waves are altered by the activity of extrinsic, intrinsic nerves and circulating hormones</a:t>
            </a:r>
          </a:p>
          <a:p>
            <a:pPr lvl="1"/>
            <a:r>
              <a:rPr lang="en-US" b="1" dirty="0"/>
              <a:t>Sympathetic </a:t>
            </a:r>
            <a:r>
              <a:rPr lang="en-US" dirty="0"/>
              <a:t>– decreases amplitude / abolishes slow waves</a:t>
            </a:r>
          </a:p>
          <a:p>
            <a:pPr lvl="1"/>
            <a:r>
              <a:rPr lang="en-US" b="1" dirty="0"/>
              <a:t>Parasympathetic</a:t>
            </a:r>
            <a:r>
              <a:rPr lang="en-US" dirty="0"/>
              <a:t> – increases amplitude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activity of the gut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When threshold is achieved by the peak of a slow wave, action potentials are fired (the entry of Ca²</a:t>
            </a:r>
            <a:r>
              <a:rPr lang="en-US" dirty="0">
                <a:latin typeface="Constantia"/>
              </a:rPr>
              <a:t>⁺</a:t>
            </a:r>
            <a:r>
              <a:rPr lang="en-US" dirty="0"/>
              <a:t> initiates contraction)</a:t>
            </a:r>
          </a:p>
          <a:p>
            <a:pPr lvl="1"/>
            <a:r>
              <a:rPr lang="en-US" dirty="0"/>
              <a:t>The greater the number of action potentials occurring  at the peak of the slow wave, the more intense the contraction of smooth muscle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dirty="0"/>
              <a:t>roper </a:t>
            </a:r>
            <a:r>
              <a:rPr lang="en-US" b="1" dirty="0"/>
              <a:t>P</a:t>
            </a:r>
            <a:r>
              <a:rPr lang="en-US" dirty="0"/>
              <a:t>reparation </a:t>
            </a:r>
            <a:r>
              <a:rPr lang="en-US" b="1" dirty="0"/>
              <a:t>P</a:t>
            </a:r>
            <a:r>
              <a:rPr lang="en-US" dirty="0"/>
              <a:t>revents </a:t>
            </a:r>
            <a:r>
              <a:rPr lang="en-US" b="1" dirty="0"/>
              <a:t>P</a:t>
            </a:r>
            <a:r>
              <a:rPr lang="en-US" dirty="0"/>
              <a:t>oor </a:t>
            </a:r>
            <a:r>
              <a:rPr lang="en-US" b="1" dirty="0"/>
              <a:t>P</a:t>
            </a:r>
            <a:r>
              <a:rPr lang="en-US" dirty="0"/>
              <a:t>erformance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The </a:t>
            </a:r>
            <a:r>
              <a:rPr lang="en-GB" dirty="0"/>
              <a:t>athletes</a:t>
            </a:r>
            <a:r>
              <a:rPr lang="en-US" dirty="0"/>
              <a:t> five P mantra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PERISTALSIS</a:t>
            </a:r>
          </a:p>
        </p:txBody>
      </p:sp>
      <p:pic>
        <p:nvPicPr>
          <p:cNvPr id="6" name="Content Placeholder 5" descr="PERISTALS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52600"/>
            <a:ext cx="3733800" cy="40036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Peristalsis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= progressive contraction of successive sections of circular smooth muscle – [gut + gland ducts]</a:t>
            </a:r>
          </a:p>
          <a:p>
            <a:pPr lvl="1"/>
            <a:r>
              <a:rPr lang="en-US" sz="2400" u="sng" dirty="0"/>
              <a:t>One way movement</a:t>
            </a:r>
            <a:r>
              <a:rPr lang="en-US" sz="2400" dirty="0"/>
              <a:t>. Gut is polarized</a:t>
            </a:r>
          </a:p>
          <a:p>
            <a:pPr lvl="2"/>
            <a:r>
              <a:rPr lang="en-US" sz="2000" dirty="0"/>
              <a:t>Distention of wall by bolus causes reflex relaxation ahead of bolus (stretch releases of serotonin – activates sensory neurons – activates </a:t>
            </a:r>
            <a:r>
              <a:rPr lang="en-US" sz="2000" dirty="0" err="1"/>
              <a:t>myenteric</a:t>
            </a:r>
            <a:r>
              <a:rPr lang="en-US" sz="2000" dirty="0"/>
              <a:t> nerves). </a:t>
            </a:r>
          </a:p>
          <a:p>
            <a:pPr lvl="2"/>
            <a:r>
              <a:rPr lang="en-US" sz="2000" dirty="0"/>
              <a:t>Cholinergic nerves </a:t>
            </a:r>
            <a:r>
              <a:rPr lang="en-US" sz="2000" dirty="0">
                <a:solidFill>
                  <a:srgbClr val="FF0000"/>
                </a:solidFill>
              </a:rPr>
              <a:t>behind </a:t>
            </a:r>
            <a:r>
              <a:rPr lang="en-US" sz="2000" dirty="0"/>
              <a:t>the bolus release substance P and Acetylcholine and hence cause muscle contraction. Cholinergic nerves</a:t>
            </a:r>
            <a:r>
              <a:rPr lang="en-US" sz="2000" dirty="0">
                <a:solidFill>
                  <a:srgbClr val="FF0000"/>
                </a:solidFill>
              </a:rPr>
              <a:t> distal </a:t>
            </a:r>
            <a:r>
              <a:rPr lang="en-US" sz="2000" dirty="0"/>
              <a:t>to bolus activate neurons that secrete NO, VIP and ATP producing relaxation in front of bolus</a:t>
            </a:r>
          </a:p>
          <a:p>
            <a:r>
              <a:rPr lang="en-US" dirty="0"/>
              <a:t>LAW OF THE GUT</a:t>
            </a:r>
          </a:p>
          <a:p>
            <a:r>
              <a:rPr lang="en-US" dirty="0"/>
              <a:t> = a reflex. 1 stimulus, 2 responses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I’ve come to believe there are only two things you need in any new teaching situation to succeed—humility and inquiry.</a:t>
            </a:r>
          </a:p>
          <a:p>
            <a:pPr>
              <a:buNone/>
            </a:pPr>
            <a:r>
              <a:rPr lang="en-GB" i="1" dirty="0"/>
              <a:t>						Lisa </a:t>
            </a:r>
            <a:r>
              <a:rPr lang="en-GB" i="1" dirty="0" err="1"/>
              <a:t>Delpit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PERISTALSIS</a:t>
            </a:r>
          </a:p>
        </p:txBody>
      </p:sp>
      <p:pic>
        <p:nvPicPr>
          <p:cNvPr id="6" name="Content Placeholder 5" descr="peristalsis - mechanis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9115" y="2667000"/>
            <a:ext cx="4620666" cy="3124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peristaltic reflex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i="1" dirty="0"/>
              <a:t>peristaltic reflex </a:t>
            </a:r>
            <a:r>
              <a:rPr lang="en-US" sz="2800" dirty="0"/>
              <a:t>can be evoked by </a:t>
            </a:r>
            <a:r>
              <a:rPr lang="en-US" sz="2800" b="1" i="1" dirty="0"/>
              <a:t>stroking </a:t>
            </a:r>
            <a:r>
              <a:rPr lang="en-US" sz="2800" i="1" dirty="0"/>
              <a:t>the intestine </a:t>
            </a:r>
            <a:r>
              <a:rPr lang="en-US" sz="2800" dirty="0"/>
              <a:t>or by circumferential </a:t>
            </a:r>
            <a:r>
              <a:rPr lang="en-US" sz="2800" b="1" i="1" dirty="0"/>
              <a:t>stretch</a:t>
            </a:r>
          </a:p>
          <a:p>
            <a:pPr>
              <a:buNone/>
            </a:pPr>
            <a:endParaRPr lang="en-US" sz="2800" b="1" i="1" dirty="0"/>
          </a:p>
          <a:p>
            <a:r>
              <a:rPr lang="en-US" sz="2800" dirty="0"/>
              <a:t>The reflex consists of two components: </a:t>
            </a:r>
          </a:p>
          <a:p>
            <a:pPr lvl="1"/>
            <a:r>
              <a:rPr lang="en-US" sz="2400" u="sng" dirty="0"/>
              <a:t>descending</a:t>
            </a:r>
            <a:r>
              <a:rPr lang="en-US" sz="2400" dirty="0"/>
              <a:t> relaxation caudal and</a:t>
            </a:r>
          </a:p>
          <a:p>
            <a:pPr lvl="1"/>
            <a:r>
              <a:rPr lang="en-US" sz="2400" dirty="0"/>
              <a:t> </a:t>
            </a:r>
            <a:r>
              <a:rPr lang="en-US" sz="2400" u="sng" dirty="0"/>
              <a:t>ascending</a:t>
            </a:r>
            <a:r>
              <a:rPr lang="en-US" sz="2400" dirty="0"/>
              <a:t> contraction oral to the site of stimulus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Anne\My Documents\My Pictures\6J65N3CA9SO3MNCA9GDEUKCARDJ3CPCAH5H7YVCAW3MMJLCAFUVGZ1CACXI3KGCA4UWKOPCAU100QJCA9UIG2BCA3SKSNWCAAOYQX7CAJP8OG2CA5XRQF9CA84XWY9CAKPPDNSCAAWX43BCAO303W2CA9LWEZ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3810000" cy="4114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Two basic types: </a:t>
            </a:r>
            <a:r>
              <a:rPr lang="en-US" sz="3000" b="1" dirty="0"/>
              <a:t>tonic and rhythmic </a:t>
            </a:r>
            <a:r>
              <a:rPr lang="en-US" sz="3000" b="1" dirty="0" err="1"/>
              <a:t>phasic</a:t>
            </a:r>
            <a:r>
              <a:rPr lang="en-US" sz="3000" b="1" dirty="0"/>
              <a:t> </a:t>
            </a:r>
            <a:r>
              <a:rPr lang="en-US" sz="3000" dirty="0"/>
              <a:t>contractions</a:t>
            </a:r>
            <a:endParaRPr lang="en-US" sz="2800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800" dirty="0"/>
              <a:t>Propulsive, segmentation, tonic contractions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800" dirty="0"/>
              <a:t>Pendulous movements</a:t>
            </a:r>
          </a:p>
          <a:p>
            <a:r>
              <a:rPr lang="en-US" sz="2800" dirty="0"/>
              <a:t>Peristaltic waves travel at rates of 2 – 25 cm/s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contraction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/>
              <a:t>M</a:t>
            </a:r>
            <a:r>
              <a:rPr lang="en-US" sz="2600" dirty="0"/>
              <a:t>igratory </a:t>
            </a:r>
            <a:r>
              <a:rPr lang="en-US" sz="2600" b="1" dirty="0"/>
              <a:t>M</a:t>
            </a:r>
            <a:r>
              <a:rPr lang="en-US" sz="2600" dirty="0"/>
              <a:t>otor </a:t>
            </a:r>
            <a:r>
              <a:rPr lang="en-US" sz="2600" b="1" dirty="0"/>
              <a:t>C</a:t>
            </a:r>
            <a:r>
              <a:rPr lang="en-US" sz="2600" dirty="0"/>
              <a:t>omplex - MMC</a:t>
            </a:r>
          </a:p>
          <a:p>
            <a:pPr lvl="1"/>
            <a:r>
              <a:rPr lang="en-US" sz="2200" dirty="0"/>
              <a:t>Starts from stomach - travels distally to distal ileum</a:t>
            </a:r>
          </a:p>
          <a:p>
            <a:pPr lvl="1"/>
            <a:r>
              <a:rPr lang="en-US" sz="2200" dirty="0"/>
              <a:t>Occurs every 90 minutes</a:t>
            </a:r>
          </a:p>
          <a:p>
            <a:pPr lvl="1"/>
            <a:r>
              <a:rPr lang="en-US" sz="2200" dirty="0"/>
              <a:t>Travels at a rate of 5 cm/min</a:t>
            </a:r>
          </a:p>
          <a:p>
            <a:pPr lvl="1"/>
            <a:r>
              <a:rPr lang="en-US" sz="2200" dirty="0"/>
              <a:t>Occurs during fasting (</a:t>
            </a:r>
            <a:r>
              <a:rPr lang="en-US" sz="2200" b="1" dirty="0"/>
              <a:t>inter-digestive period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Stops immediately on the ingestion of food</a:t>
            </a:r>
          </a:p>
          <a:p>
            <a:pPr lvl="1">
              <a:spcBef>
                <a:spcPts val="0"/>
              </a:spcBef>
              <a:buNone/>
            </a:pPr>
            <a:endParaRPr lang="en-US" sz="3000" dirty="0"/>
          </a:p>
          <a:p>
            <a:pPr lvl="1">
              <a:buNone/>
            </a:pPr>
            <a:r>
              <a:rPr lang="en-US" sz="3000" dirty="0"/>
              <a:t>‘Mass movement’  - </a:t>
            </a:r>
            <a:r>
              <a:rPr lang="en-US" sz="2400" dirty="0"/>
              <a:t>only in colon</a:t>
            </a:r>
            <a:endParaRPr lang="en-US" sz="3000" dirty="0"/>
          </a:p>
          <a:p>
            <a:pPr lvl="1"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Anne\My Documents\My Pictures\NYJT26CAAWPS1GCAI7Q53OCAP1LHS0CAP315F9CAG3C8S4CAIUHYXHCA2T7DT1CAKPSXIFCAGBVMT0CAL2FXPNCAH3ZHM1CAT32WTRCA29131ECA67XNABCAVG0M1KCAR0GFDDCAN0MGWICA57Z1WICAGDOER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3124200" cy="38862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I've learned that people will forget what you said, people will forget what you did, but people will never forget how you made them feel.</a:t>
            </a:r>
          </a:p>
          <a:p>
            <a:pPr>
              <a:buNone/>
            </a:pPr>
            <a:r>
              <a:rPr lang="en-GB" i="1" dirty="0"/>
              <a:t>					Maya Angelou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629400" cy="34459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Enteric nervous system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/>
              <a:t>John B. Furness (2007), </a:t>
            </a:r>
            <a:r>
              <a:rPr lang="en-US" sz="2000" dirty="0" err="1"/>
              <a:t>Scholarpedia</a:t>
            </a:r>
            <a:r>
              <a:rPr lang="en-US" sz="2000" dirty="0"/>
              <a:t>, 2(10):4064.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Teaching basic gastrointestinal physiology using classic papers by Dr. Walter B. Cannon</a:t>
            </a:r>
          </a:p>
          <a:p>
            <a:pPr>
              <a:buNone/>
            </a:pPr>
            <a:r>
              <a:rPr lang="de-DE" dirty="0"/>
              <a:t>Paul P. Bertrand and Rebecca L. Bertrand</a:t>
            </a:r>
          </a:p>
          <a:p>
            <a:pPr lvl="1"/>
            <a:r>
              <a:rPr lang="en-US" i="1" dirty="0"/>
              <a:t>Adv </a:t>
            </a:r>
            <a:r>
              <a:rPr lang="en-US" i="1" dirty="0" err="1"/>
              <a:t>Physiol</a:t>
            </a:r>
            <a:r>
              <a:rPr lang="en-US" i="1" dirty="0"/>
              <a:t> </a:t>
            </a:r>
            <a:r>
              <a:rPr lang="en-US" i="1" dirty="0" err="1"/>
              <a:t>Educ</a:t>
            </a:r>
            <a:r>
              <a:rPr lang="en-US" i="1" dirty="0"/>
              <a:t> 31: 136–139, 2007;</a:t>
            </a:r>
          </a:p>
          <a:p>
            <a:pPr lvl="1"/>
            <a:r>
              <a:rPr lang="en-US" dirty="0"/>
              <a:t>doi:10.1152/advan.00112.2006.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>
                <a:latin typeface="+mj-lt"/>
              </a:rPr>
              <a:t>The autonomic nervous system. </a:t>
            </a:r>
            <a:r>
              <a:rPr lang="en-GB" sz="2800" dirty="0">
                <a:latin typeface="+mj-lt"/>
              </a:rPr>
              <a:t>Aidan O’Donnell and </a:t>
            </a:r>
            <a:r>
              <a:rPr lang="en-GB" sz="2800" dirty="0" err="1">
                <a:latin typeface="+mj-lt"/>
              </a:rPr>
              <a:t>Brigid</a:t>
            </a:r>
            <a:r>
              <a:rPr lang="en-GB" sz="2800" dirty="0">
                <a:latin typeface="+mj-lt"/>
              </a:rPr>
              <a:t> Glasgow</a:t>
            </a:r>
          </a:p>
          <a:p>
            <a:pPr>
              <a:buNone/>
            </a:pPr>
            <a:r>
              <a:rPr lang="en-GB" sz="2400" dirty="0">
                <a:latin typeface="+mj-lt"/>
              </a:rPr>
              <a:t>  The New Zealand Medical Student Journal Number 13 July 2011 P 11-13</a:t>
            </a:r>
          </a:p>
          <a:p>
            <a:pPr>
              <a:buNone/>
            </a:pPr>
            <a:endParaRPr lang="en-GB" sz="2400" dirty="0">
              <a:latin typeface="+mj-lt"/>
            </a:endParaRPr>
          </a:p>
          <a:p>
            <a:pPr>
              <a:buNone/>
            </a:pPr>
            <a:r>
              <a:rPr lang="en-GB" b="1" i="1" dirty="0">
                <a:latin typeface="+mj-lt"/>
              </a:rPr>
              <a:t>Glutamine Metabolism: Nutritional and Clinical Significance</a:t>
            </a:r>
            <a:r>
              <a:rPr lang="en-GB" dirty="0">
                <a:latin typeface="+mj-lt"/>
              </a:rPr>
              <a:t> Malcolm Watford </a:t>
            </a:r>
            <a:r>
              <a:rPr lang="en-GB" sz="2000" dirty="0">
                <a:latin typeface="+mj-lt"/>
              </a:rPr>
              <a:t>J. </a:t>
            </a:r>
            <a:r>
              <a:rPr lang="en-GB" sz="2000" dirty="0" err="1">
                <a:latin typeface="+mj-lt"/>
              </a:rPr>
              <a:t>Nutr</a:t>
            </a:r>
            <a:r>
              <a:rPr lang="en-GB" sz="2000" dirty="0">
                <a:latin typeface="+mj-lt"/>
              </a:rPr>
              <a:t>. 131: 2523S–2524S, 2001.</a:t>
            </a:r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/>
              <a:t>Smooth muscle contraction and relaxation </a:t>
            </a:r>
            <a:r>
              <a:rPr lang="en-GB" dirty="0"/>
              <a:t>R. Clinton Webb </a:t>
            </a:r>
            <a:r>
              <a:rPr lang="en-GB" sz="2400" i="1" dirty="0" err="1"/>
              <a:t>Advan</a:t>
            </a:r>
            <a:r>
              <a:rPr lang="en-GB" sz="2400" i="1" dirty="0"/>
              <a:t> in </a:t>
            </a:r>
            <a:r>
              <a:rPr lang="en-GB" sz="2400" i="1" dirty="0" err="1"/>
              <a:t>Physiol</a:t>
            </a:r>
            <a:r>
              <a:rPr lang="en-GB" sz="2400" i="1" dirty="0"/>
              <a:t> </a:t>
            </a:r>
            <a:r>
              <a:rPr lang="en-GB" sz="2400" i="1" dirty="0" err="1"/>
              <a:t>Edu</a:t>
            </a:r>
            <a:r>
              <a:rPr lang="en-GB" sz="2400" i="1" dirty="0"/>
              <a:t> 27:201-206, 2003</a:t>
            </a:r>
            <a:r>
              <a:rPr lang="en-GB" i="1" dirty="0"/>
              <a:t>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3810000" cy="4191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4800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 of the autonomic nervous system</a:t>
            </a:r>
          </a:p>
          <a:p>
            <a:r>
              <a:rPr lang="en-US" dirty="0"/>
              <a:t>ENS = an </a:t>
            </a:r>
            <a:r>
              <a:rPr lang="en-US" b="1" dirty="0"/>
              <a:t>independent</a:t>
            </a:r>
            <a:r>
              <a:rPr lang="en-US" dirty="0"/>
              <a:t> nervous system</a:t>
            </a:r>
          </a:p>
          <a:p>
            <a:pPr lvl="1"/>
            <a:r>
              <a:rPr lang="en-US" dirty="0"/>
              <a:t>Controls movement, secretion and blood flow</a:t>
            </a:r>
          </a:p>
          <a:p>
            <a:pPr lvl="1"/>
            <a:r>
              <a:rPr lang="en-US" dirty="0"/>
              <a:t>Sympathetic and parasympathetic systems can and do modulate activity of the ENS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= PLEXUS OF GANGLIA AND NERVES</a:t>
            </a:r>
          </a:p>
          <a:p>
            <a:r>
              <a:rPr lang="en-US" dirty="0"/>
              <a:t>Contains 1 x 10⁸ (100 million) neurons</a:t>
            </a:r>
          </a:p>
          <a:p>
            <a:pPr lvl="1"/>
            <a:r>
              <a:rPr lang="en-US" dirty="0"/>
              <a:t>Sensory, Motor, Secretor neurons and </a:t>
            </a:r>
            <a:r>
              <a:rPr lang="en-US" dirty="0" err="1"/>
              <a:t>Interneurons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connections</a:t>
            </a:r>
          </a:p>
        </p:txBody>
      </p:sp>
      <p:pic>
        <p:nvPicPr>
          <p:cNvPr id="6" name="Content Placeholder 5" descr="Neural_control_g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6255" y="2490788"/>
            <a:ext cx="4499428" cy="34448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Myenteric</a:t>
            </a:r>
            <a:r>
              <a:rPr lang="en-US" dirty="0"/>
              <a:t> plexus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Location</a:t>
            </a:r>
          </a:p>
          <a:p>
            <a:pPr lvl="1"/>
            <a:r>
              <a:rPr lang="en-US" dirty="0"/>
              <a:t>Gut wall; between </a:t>
            </a:r>
            <a:r>
              <a:rPr lang="en-US" u="sng" dirty="0"/>
              <a:t>longitudinal</a:t>
            </a:r>
            <a:r>
              <a:rPr lang="en-US" dirty="0"/>
              <a:t> and </a:t>
            </a:r>
            <a:r>
              <a:rPr lang="en-US" u="sng" dirty="0"/>
              <a:t>circular</a:t>
            </a:r>
            <a:r>
              <a:rPr lang="en-US" dirty="0"/>
              <a:t> muscle layers</a:t>
            </a:r>
          </a:p>
          <a:p>
            <a:r>
              <a:rPr lang="en-US" b="1" dirty="0"/>
              <a:t>Functions</a:t>
            </a:r>
          </a:p>
          <a:p>
            <a:pPr lvl="1"/>
            <a:r>
              <a:rPr lang="en-US" dirty="0"/>
              <a:t>Motility (movement)</a:t>
            </a:r>
          </a:p>
          <a:p>
            <a:pPr lvl="3"/>
            <a:r>
              <a:rPr lang="en-US" dirty="0"/>
              <a:t>Of gut;  propulsion of luminal contents</a:t>
            </a:r>
          </a:p>
          <a:p>
            <a:pPr lvl="1"/>
            <a:r>
              <a:rPr lang="en-US" dirty="0"/>
              <a:t>Integration of impulses</a:t>
            </a:r>
          </a:p>
          <a:p>
            <a:pPr lvl="1"/>
            <a:r>
              <a:rPr lang="en-US" dirty="0"/>
              <a:t>Mixing of luminal contents</a:t>
            </a:r>
          </a:p>
          <a:p>
            <a:pPr lvl="1"/>
            <a:r>
              <a:rPr lang="en-US" dirty="0"/>
              <a:t>Facilitates blood and lymph flow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Sub-mucosal plexus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Location</a:t>
            </a:r>
          </a:p>
          <a:p>
            <a:pPr lvl="1"/>
            <a:r>
              <a:rPr lang="en-US" dirty="0"/>
              <a:t>Deep in sub-mucosa</a:t>
            </a:r>
          </a:p>
          <a:p>
            <a:r>
              <a:rPr lang="en-US" b="1" dirty="0"/>
              <a:t>Functions</a:t>
            </a:r>
          </a:p>
          <a:p>
            <a:pPr lvl="1"/>
            <a:r>
              <a:rPr lang="en-US" u="sng" dirty="0"/>
              <a:t>Sensory</a:t>
            </a:r>
            <a:r>
              <a:rPr lang="en-US" dirty="0"/>
              <a:t>-sampling of luminal contents</a:t>
            </a:r>
          </a:p>
          <a:p>
            <a:pPr lvl="1"/>
            <a:r>
              <a:rPr lang="en-US" u="sng" dirty="0"/>
              <a:t>Secretion</a:t>
            </a:r>
            <a:r>
              <a:rPr lang="en-US" dirty="0"/>
              <a:t>-digestive enzymes, water, mucous, bicarbonate, bile, gut hormones/peptides</a:t>
            </a:r>
          </a:p>
          <a:p>
            <a:pPr lvl="1"/>
            <a:r>
              <a:rPr lang="en-US" u="sng" dirty="0"/>
              <a:t>Blood flow</a:t>
            </a:r>
          </a:p>
          <a:p>
            <a:pPr lvl="1"/>
            <a:r>
              <a:rPr lang="en-US" u="sng" dirty="0"/>
              <a:t>Integration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Enteric Neurotransmitters, peptides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Hormones</a:t>
            </a:r>
            <a:r>
              <a:rPr lang="en-US" dirty="0"/>
              <a:t> are released from endocrine cells </a:t>
            </a:r>
          </a:p>
          <a:p>
            <a:r>
              <a:rPr lang="en-US" b="1" dirty="0" err="1"/>
              <a:t>Paracrine</a:t>
            </a:r>
            <a:r>
              <a:rPr lang="en-US" dirty="0"/>
              <a:t> agonists are released from cells in the vicinity of target cells</a:t>
            </a:r>
          </a:p>
          <a:p>
            <a:r>
              <a:rPr lang="en-US" b="1" dirty="0" err="1"/>
              <a:t>Neurocrine</a:t>
            </a:r>
            <a:r>
              <a:rPr lang="en-US" b="1" dirty="0"/>
              <a:t> substances </a:t>
            </a:r>
            <a:r>
              <a:rPr lang="en-US" dirty="0"/>
              <a:t>are released from enteric nerves </a:t>
            </a:r>
          </a:p>
          <a:p>
            <a:pPr lvl="1"/>
            <a:r>
              <a:rPr lang="en-US" dirty="0"/>
              <a:t>These cells that release these chemicals all reside within the gut wall. </a:t>
            </a:r>
          </a:p>
          <a:p>
            <a:pPr lvl="1"/>
            <a:endParaRPr lang="en-US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¡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Digestive System 2018    awm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22062</TotalTime>
  <Words>1552</Words>
  <Application>Microsoft Office PowerPoint</Application>
  <PresentationFormat>On-screen Show (4:3)</PresentationFormat>
  <Paragraphs>275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Constantia</vt:lpstr>
      <vt:lpstr>Garamond</vt:lpstr>
      <vt:lpstr>Wingdings</vt:lpstr>
      <vt:lpstr>Organic</vt:lpstr>
      <vt:lpstr>Neuromyogenic control of digestive system</vt:lpstr>
      <vt:lpstr>Characteristics of gut wall</vt:lpstr>
      <vt:lpstr>PowerPoint Presentation</vt:lpstr>
      <vt:lpstr>PowerPoint Presentation</vt:lpstr>
      <vt:lpstr>Enteric Nervous System</vt:lpstr>
      <vt:lpstr>Neural connections</vt:lpstr>
      <vt:lpstr>Myenteric plexus </vt:lpstr>
      <vt:lpstr>Sub-mucosal plexus</vt:lpstr>
      <vt:lpstr>Enteric Neurotransmitters, peptides</vt:lpstr>
      <vt:lpstr>Gut peptides</vt:lpstr>
      <vt:lpstr>ENS-CNS dialogue brain/gut axis</vt:lpstr>
      <vt:lpstr>PowerPoint Presentation</vt:lpstr>
      <vt:lpstr>PowerPoint Presentation</vt:lpstr>
      <vt:lpstr>Parasympathetic influence</vt:lpstr>
      <vt:lpstr>Parasympathetic influence  (2)</vt:lpstr>
      <vt:lpstr>Sympathetic influence</vt:lpstr>
      <vt:lpstr>Sympathetic influence (2)</vt:lpstr>
      <vt:lpstr>Afferent sensory nerves from gut </vt:lpstr>
      <vt:lpstr>Gastrointestinal reflexes</vt:lpstr>
      <vt:lpstr>musculature of the gut</vt:lpstr>
      <vt:lpstr>musculature of the gut (2)</vt:lpstr>
      <vt:lpstr>rhythmicity of gut contractions</vt:lpstr>
      <vt:lpstr>Importance of ICC cells</vt:lpstr>
      <vt:lpstr>PowerPoint Presentation</vt:lpstr>
      <vt:lpstr>Motor activity of the gut</vt:lpstr>
      <vt:lpstr>Motor activity of the gut (2)</vt:lpstr>
      <vt:lpstr>PowerPoint Presentation</vt:lpstr>
      <vt:lpstr>PERISTALSIS</vt:lpstr>
      <vt:lpstr>Peristalsis</vt:lpstr>
      <vt:lpstr>PERISTALSIS</vt:lpstr>
      <vt:lpstr>The peristaltic reflex</vt:lpstr>
      <vt:lpstr>PowerPoint Presentation</vt:lpstr>
      <vt:lpstr>Types of contraction</vt:lpstr>
      <vt:lpstr>Types of contraction (2)</vt:lpstr>
      <vt:lpstr>PowerPoint Presentation</vt:lpstr>
      <vt:lpstr>PowerPoint Presentation</vt:lpstr>
      <vt:lpstr>Further reading</vt:lpstr>
      <vt:lpstr>Further reading</vt:lpstr>
      <vt:lpstr>Further reading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Neuromyogenic control of digestive system</dc:title>
  <dc:creator>Anne</dc:creator>
  <cp:lastModifiedBy>Anne Muriithi</cp:lastModifiedBy>
  <cp:revision>103</cp:revision>
  <dcterms:created xsi:type="dcterms:W3CDTF">2006-08-16T00:00:00Z</dcterms:created>
  <dcterms:modified xsi:type="dcterms:W3CDTF">2018-02-28T08:14:54Z</dcterms:modified>
</cp:coreProperties>
</file>