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2"/>
  </p:notesMasterIdLst>
  <p:sldIdLst>
    <p:sldId id="256" r:id="rId2"/>
    <p:sldId id="270" r:id="rId3"/>
    <p:sldId id="266" r:id="rId4"/>
    <p:sldId id="271" r:id="rId5"/>
    <p:sldId id="276" r:id="rId6"/>
    <p:sldId id="257" r:id="rId7"/>
    <p:sldId id="258" r:id="rId8"/>
    <p:sldId id="259" r:id="rId9"/>
    <p:sldId id="272" r:id="rId10"/>
    <p:sldId id="260" r:id="rId11"/>
    <p:sldId id="261" r:id="rId12"/>
    <p:sldId id="273" r:id="rId13"/>
    <p:sldId id="262" r:id="rId14"/>
    <p:sldId id="263" r:id="rId15"/>
    <p:sldId id="264" r:id="rId16"/>
    <p:sldId id="278" r:id="rId17"/>
    <p:sldId id="265" r:id="rId18"/>
    <p:sldId id="267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45F63-9EE1-40C7-A27C-4EC21382BBB6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ACF00-1C53-4A84-8891-AB6362A92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0404C-F05E-44A6-872D-E8AC29201FD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ACF00-1C53-4A84-8891-AB6362A927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E2E6AEE0-7577-4609-AD28-29ED50207C31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6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129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439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9444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7612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19930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66441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C5D-49A6-4124-82B1-4D6170316579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2D50-8648-4DF5-9595-A71AF922A55A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3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AF85-79A8-4C6D-8BD4-16639AD978EE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0201-68A3-4119-BAE1-BF12CC658577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06F4-E09B-4ABC-8641-7792F24D9FA4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7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05288-BE7A-4406-9312-4C755D84A5BD}" type="datetime1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60BF-04C1-473C-B8CD-2960AF195198}" type="datetime1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6606-E52E-43F8-804F-0BEFB832997D}" type="datetime1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1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79D8-1026-4B2A-9F8F-C95B730C835D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8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3DBF-E90B-4456-BB7E-1ADCD0D3B2E0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9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2910C5-5279-43E7-B3F0-0334C8414AA8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awm 2018   digestive system - humoral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35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Humoral control of alimentary function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Dr. A W Muriithi</a:t>
            </a:r>
          </a:p>
          <a:p>
            <a:r>
              <a:rPr lang="en-US" sz="1800" dirty="0"/>
              <a:t>MBChB, </a:t>
            </a:r>
            <a:r>
              <a:rPr lang="en-US" sz="1800" dirty="0" err="1"/>
              <a:t>BPharm</a:t>
            </a:r>
            <a:r>
              <a:rPr lang="en-US" sz="1800" dirty="0"/>
              <a:t>, BDS</a:t>
            </a:r>
            <a:endParaRPr lang="en-US" sz="2400" dirty="0"/>
          </a:p>
          <a:p>
            <a:r>
              <a:rPr lang="en-US" sz="2400" dirty="0"/>
              <a:t>February 2018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Cholecystokinin</a:t>
            </a:r>
            <a:r>
              <a:rPr lang="en-US" dirty="0"/>
              <a:t>  (CCK)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Produced by I cells of upper intestines, and nerves in distal ileum and colon</a:t>
            </a:r>
          </a:p>
          <a:p>
            <a:r>
              <a:rPr lang="en-US" dirty="0"/>
              <a:t>Effects:</a:t>
            </a:r>
          </a:p>
          <a:p>
            <a:pPr lvl="1"/>
            <a:r>
              <a:rPr lang="en-US" dirty="0"/>
              <a:t>Causes contraction of gall bladder and thus release of bile</a:t>
            </a:r>
          </a:p>
          <a:p>
            <a:pPr lvl="1"/>
            <a:r>
              <a:rPr lang="en-US" dirty="0"/>
              <a:t>Secretion of enzyme-rich pancreatic juice </a:t>
            </a:r>
          </a:p>
          <a:p>
            <a:pPr lvl="1"/>
            <a:r>
              <a:rPr lang="en-US" dirty="0"/>
              <a:t>Augments </a:t>
            </a:r>
            <a:r>
              <a:rPr lang="en-US" dirty="0" err="1"/>
              <a:t>secretin</a:t>
            </a:r>
            <a:r>
              <a:rPr lang="en-US" dirty="0"/>
              <a:t> action in producing bicarbonate-rich alkaline pancreatic juice</a:t>
            </a:r>
          </a:p>
          <a:p>
            <a:pPr lvl="1"/>
            <a:r>
              <a:rPr lang="en-US" dirty="0"/>
              <a:t>Inhibits gastric emptying</a:t>
            </a:r>
          </a:p>
          <a:p>
            <a:pPr lvl="1"/>
            <a:r>
              <a:rPr lang="en-US" u="sng" dirty="0"/>
              <a:t>In brain </a:t>
            </a:r>
            <a:r>
              <a:rPr lang="en-US" dirty="0"/>
              <a:t>– regulation of food intake, anxiety, analgesia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Secretin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1st demonstrated as hormone in 1902.  </a:t>
            </a:r>
          </a:p>
          <a:p>
            <a:r>
              <a:rPr lang="en-US" dirty="0"/>
              <a:t>Secreted by S cells located deep in glands of mucosa of upper small intestine 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/>
              <a:t>Secretion of </a:t>
            </a:r>
            <a:r>
              <a:rPr lang="en-US" dirty="0" err="1"/>
              <a:t>secretin</a:t>
            </a:r>
            <a:r>
              <a:rPr lang="en-US" dirty="0"/>
              <a:t> is stimulated by products of protein digestion and acid on the mucosa of upper intestine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Secretin</a:t>
            </a:r>
            <a:r>
              <a:rPr lang="en-GB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  <a:p>
            <a:r>
              <a:rPr lang="en-US" dirty="0"/>
              <a:t>Effects:</a:t>
            </a:r>
          </a:p>
          <a:p>
            <a:pPr lvl="1"/>
            <a:r>
              <a:rPr lang="en-US" dirty="0"/>
              <a:t>Increases bicarbonate secretion in pancreas and </a:t>
            </a:r>
            <a:r>
              <a:rPr lang="en-US" dirty="0" err="1"/>
              <a:t>biliary</a:t>
            </a:r>
            <a:r>
              <a:rPr lang="en-US" dirty="0"/>
              <a:t> tract  (reduces acidity of duodenal content)</a:t>
            </a:r>
          </a:p>
          <a:p>
            <a:pPr lvl="1"/>
            <a:r>
              <a:rPr lang="en-US" dirty="0"/>
              <a:t>Augments action of CCK on production of enzyme-rich pancreatic juice</a:t>
            </a:r>
          </a:p>
          <a:p>
            <a:pPr lvl="1"/>
            <a:r>
              <a:rPr lang="en-US" dirty="0"/>
              <a:t>Decreases gastric acid secretion</a:t>
            </a:r>
          </a:p>
          <a:p>
            <a:pPr lvl="1"/>
            <a:r>
              <a:rPr lang="en-US" dirty="0"/>
              <a:t>Inhibits/ reduces gastric emptying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Previously (</a:t>
            </a:r>
            <a:r>
              <a:rPr lang="en-US" b="1" u="sng" dirty="0"/>
              <a:t>G</a:t>
            </a:r>
            <a:r>
              <a:rPr lang="en-US" dirty="0"/>
              <a:t>astric </a:t>
            </a:r>
            <a:r>
              <a:rPr lang="en-US" b="1" u="sng" dirty="0"/>
              <a:t>i</a:t>
            </a:r>
            <a:r>
              <a:rPr lang="en-US" dirty="0"/>
              <a:t>nhibitory </a:t>
            </a:r>
            <a:r>
              <a:rPr lang="en-US" b="1" u="sng" dirty="0"/>
              <a:t>p</a:t>
            </a:r>
            <a:r>
              <a:rPr lang="en-US" dirty="0"/>
              <a:t>eptide)</a:t>
            </a:r>
          </a:p>
          <a:p>
            <a:r>
              <a:rPr lang="en-US" dirty="0"/>
              <a:t>Now known as </a:t>
            </a:r>
            <a:r>
              <a:rPr lang="en-US" b="1" u="sng" dirty="0"/>
              <a:t>G</a:t>
            </a:r>
            <a:r>
              <a:rPr lang="en-US" dirty="0"/>
              <a:t>lucose-dependent </a:t>
            </a:r>
            <a:r>
              <a:rPr lang="en-US" b="1" u="sng" dirty="0" err="1"/>
              <a:t>i</a:t>
            </a:r>
            <a:r>
              <a:rPr lang="en-US" dirty="0" err="1"/>
              <a:t>nsulinotropic</a:t>
            </a:r>
            <a:r>
              <a:rPr lang="en-US" dirty="0"/>
              <a:t> </a:t>
            </a:r>
            <a:r>
              <a:rPr lang="en-US" b="1" u="sng" dirty="0"/>
              <a:t>p</a:t>
            </a:r>
            <a:r>
              <a:rPr lang="en-US" dirty="0"/>
              <a:t>olypeptide</a:t>
            </a:r>
          </a:p>
          <a:p>
            <a:r>
              <a:rPr lang="en-US" dirty="0"/>
              <a:t>Produced by K cells of duodenum and jejunum</a:t>
            </a:r>
          </a:p>
          <a:p>
            <a:r>
              <a:rPr lang="en-US" dirty="0"/>
              <a:t>Secreted in response to glucose and fat in duodenum</a:t>
            </a:r>
          </a:p>
          <a:p>
            <a:r>
              <a:rPr lang="en-US" dirty="0"/>
              <a:t>In large doses, GIP inhibits gastric secretion and motility</a:t>
            </a:r>
          </a:p>
          <a:p>
            <a:r>
              <a:rPr lang="en-US" dirty="0"/>
              <a:t>Stimulates insulin secretion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 </a:t>
            </a:r>
            <a:r>
              <a:rPr lang="en-US" sz="4000" dirty="0" err="1"/>
              <a:t>Vasoactive</a:t>
            </a:r>
            <a:r>
              <a:rPr lang="en-US" sz="4000" dirty="0"/>
              <a:t> Intestinal Polypeptide (VIP)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Found in nerves of digestive tract</a:t>
            </a:r>
          </a:p>
          <a:p>
            <a:pPr lvl="1"/>
            <a:r>
              <a:rPr lang="en-US" dirty="0"/>
              <a:t>Also in the same neurons as Ach in brain and autonomic nerves </a:t>
            </a:r>
            <a:r>
              <a:rPr lang="en-US" b="1" u="sng" dirty="0"/>
              <a:t>but</a:t>
            </a:r>
            <a:r>
              <a:rPr lang="en-US" b="1" dirty="0"/>
              <a:t> </a:t>
            </a:r>
            <a:r>
              <a:rPr lang="en-US" dirty="0"/>
              <a:t>it does not coexist with Ach in digestive tract</a:t>
            </a:r>
          </a:p>
          <a:p>
            <a:pPr lvl="1">
              <a:buNone/>
            </a:pPr>
            <a:endParaRPr lang="en-US" sz="2800" dirty="0"/>
          </a:p>
          <a:p>
            <a:pPr lvl="1">
              <a:buNone/>
            </a:pPr>
            <a:r>
              <a:rPr lang="en-US" sz="2800" dirty="0"/>
              <a:t>Fat in duodenum is responsible for its release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Effects</a:t>
            </a:r>
          </a:p>
          <a:p>
            <a:pPr lvl="1"/>
            <a:r>
              <a:rPr lang="en-US" dirty="0"/>
              <a:t>Stimulates intestinal secretions of electrolytes and water</a:t>
            </a:r>
          </a:p>
          <a:p>
            <a:pPr lvl="1"/>
            <a:r>
              <a:rPr lang="en-US" dirty="0"/>
              <a:t>Relaxes intestinal smooth muscle and sphincters </a:t>
            </a:r>
          </a:p>
          <a:p>
            <a:pPr lvl="1"/>
            <a:r>
              <a:rPr lang="en-US" dirty="0"/>
              <a:t>Dilates peripheral blood vessels</a:t>
            </a:r>
          </a:p>
          <a:p>
            <a:pPr lvl="1"/>
            <a:r>
              <a:rPr lang="en-US" dirty="0"/>
              <a:t>Inhibits secretion of gastric acid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Motilin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Secreted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enterochromaffin</a:t>
            </a:r>
            <a:r>
              <a:rPr lang="en-US" dirty="0"/>
              <a:t> cells and Mo cells in stomach, small intestine and colon. (</a:t>
            </a:r>
            <a:r>
              <a:rPr lang="en-US" dirty="0" err="1"/>
              <a:t>ie</a:t>
            </a:r>
            <a:r>
              <a:rPr lang="en-US" dirty="0"/>
              <a:t> those that secrete serotonin as well)</a:t>
            </a:r>
          </a:p>
          <a:p>
            <a:r>
              <a:rPr lang="en-US" dirty="0"/>
              <a:t>Motilin acts on G protein-coupled receptors on the enteric neurons of the duodenum and colon</a:t>
            </a:r>
          </a:p>
          <a:p>
            <a:r>
              <a:rPr lang="en-US" dirty="0"/>
              <a:t>On injection, </a:t>
            </a:r>
            <a:r>
              <a:rPr lang="en-US" dirty="0" err="1"/>
              <a:t>motilin</a:t>
            </a:r>
            <a:r>
              <a:rPr lang="en-US" dirty="0"/>
              <a:t> produces contraction of gastric and intestinal smooth muscle</a:t>
            </a:r>
          </a:p>
          <a:p>
            <a:r>
              <a:rPr lang="en-US" dirty="0"/>
              <a:t>Thought to be a regulator of MMCs</a:t>
            </a:r>
          </a:p>
          <a:p>
            <a:r>
              <a:rPr lang="en-US" dirty="0"/>
              <a:t>Erythromycin useful in decreased g </a:t>
            </a:r>
            <a:r>
              <a:rPr lang="en-US" dirty="0" err="1"/>
              <a:t>i</a:t>
            </a:r>
            <a:r>
              <a:rPr lang="en-US" dirty="0"/>
              <a:t> motility since it binds onto </a:t>
            </a:r>
            <a:r>
              <a:rPr lang="en-US" dirty="0" err="1"/>
              <a:t>motilin</a:t>
            </a:r>
            <a:r>
              <a:rPr lang="en-US" dirty="0"/>
              <a:t> receptors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‘Man is the only animal that can remain on friendly terms with the victims he intends to eat until he eats them.’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Samuel Butler</a:t>
            </a:r>
          </a:p>
          <a:p>
            <a:pPr lvl="1">
              <a:buNone/>
            </a:pPr>
            <a:r>
              <a:rPr lang="en-US" dirty="0"/>
              <a:t>Victorian author,  Satirist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sz="3600" b="1" dirty="0"/>
              <a:t>Stimulatory </a:t>
            </a:r>
            <a:r>
              <a:rPr lang="en-US" sz="3600" dirty="0" err="1"/>
              <a:t>neurohumoral</a:t>
            </a:r>
            <a:r>
              <a:rPr lang="en-US" sz="3600" dirty="0"/>
              <a:t> substances on intestinal contraction </a:t>
            </a:r>
            <a:r>
              <a:rPr lang="en-US" sz="3600" i="1" dirty="0"/>
              <a:t>in vivo. </a:t>
            </a: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Ach			acetylcholine</a:t>
            </a:r>
          </a:p>
          <a:p>
            <a:r>
              <a:rPr lang="en-US" dirty="0"/>
              <a:t>Adenosine</a:t>
            </a:r>
          </a:p>
          <a:p>
            <a:r>
              <a:rPr lang="en-US" dirty="0"/>
              <a:t>Bombesin</a:t>
            </a:r>
          </a:p>
          <a:p>
            <a:r>
              <a:rPr lang="en-US" dirty="0"/>
              <a:t>CCK			</a:t>
            </a:r>
            <a:r>
              <a:rPr lang="en-US" b="1" dirty="0"/>
              <a:t>c</a:t>
            </a:r>
            <a:r>
              <a:rPr lang="en-US" dirty="0"/>
              <a:t>hole</a:t>
            </a:r>
            <a:r>
              <a:rPr lang="en-US" b="1" dirty="0"/>
              <a:t>c</a:t>
            </a:r>
            <a:r>
              <a:rPr lang="en-US" dirty="0"/>
              <a:t>ysto</a:t>
            </a:r>
            <a:r>
              <a:rPr lang="en-US" b="1" dirty="0"/>
              <a:t>k</a:t>
            </a:r>
            <a:r>
              <a:rPr lang="en-US" dirty="0"/>
              <a:t>inin</a:t>
            </a:r>
          </a:p>
          <a:p>
            <a:r>
              <a:rPr lang="en-US" dirty="0"/>
              <a:t>GRP			</a:t>
            </a:r>
            <a:r>
              <a:rPr lang="en-US" b="1" dirty="0"/>
              <a:t>g</a:t>
            </a:r>
            <a:r>
              <a:rPr lang="en-US" dirty="0"/>
              <a:t>astrin </a:t>
            </a:r>
            <a:r>
              <a:rPr lang="en-US" b="1" dirty="0"/>
              <a:t>r</a:t>
            </a:r>
            <a:r>
              <a:rPr lang="en-US" dirty="0"/>
              <a:t>eleasing </a:t>
            </a:r>
            <a:r>
              <a:rPr lang="en-US" b="1" dirty="0"/>
              <a:t>p</a:t>
            </a:r>
            <a:r>
              <a:rPr lang="en-US" dirty="0"/>
              <a:t>olypeptide</a:t>
            </a:r>
          </a:p>
          <a:p>
            <a:r>
              <a:rPr lang="en-US" dirty="0" err="1"/>
              <a:t>Histamin</a:t>
            </a:r>
            <a:endParaRPr lang="en-US" dirty="0"/>
          </a:p>
          <a:p>
            <a:r>
              <a:rPr lang="en-US" dirty="0"/>
              <a:t>Motilin</a:t>
            </a:r>
          </a:p>
          <a:p>
            <a:r>
              <a:rPr lang="en-US" dirty="0" err="1"/>
              <a:t>Neurokinin</a:t>
            </a:r>
            <a:r>
              <a:rPr lang="en-US" dirty="0"/>
              <a:t> A</a:t>
            </a:r>
          </a:p>
          <a:p>
            <a:r>
              <a:rPr lang="en-US" dirty="0" err="1"/>
              <a:t>Opioids</a:t>
            </a:r>
            <a:endParaRPr lang="en-US" dirty="0"/>
          </a:p>
          <a:p>
            <a:r>
              <a:rPr lang="en-US" dirty="0"/>
              <a:t>PGE2			prostaglandin E2</a:t>
            </a:r>
          </a:p>
          <a:p>
            <a:r>
              <a:rPr lang="en-US" dirty="0"/>
              <a:t>Serotonin</a:t>
            </a:r>
          </a:p>
          <a:p>
            <a:r>
              <a:rPr lang="en-US" dirty="0"/>
              <a:t>SP				substance P		</a:t>
            </a:r>
          </a:p>
          <a:p>
            <a:r>
              <a:rPr lang="en-US" dirty="0"/>
              <a:t>TRH			</a:t>
            </a:r>
            <a:r>
              <a:rPr lang="en-US" b="1" dirty="0" err="1"/>
              <a:t>t</a:t>
            </a:r>
            <a:r>
              <a:rPr lang="en-US" dirty="0" err="1"/>
              <a:t>hyrotropin</a:t>
            </a:r>
            <a:r>
              <a:rPr lang="en-US" dirty="0"/>
              <a:t>-</a:t>
            </a:r>
            <a:r>
              <a:rPr lang="en-US" b="1" dirty="0"/>
              <a:t>r</a:t>
            </a:r>
            <a:r>
              <a:rPr lang="en-US" dirty="0"/>
              <a:t>eleasing </a:t>
            </a:r>
            <a:r>
              <a:rPr lang="en-US" b="1" dirty="0"/>
              <a:t>h</a:t>
            </a:r>
            <a:r>
              <a:rPr lang="en-US" dirty="0"/>
              <a:t>ormone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Inhibitory </a:t>
            </a:r>
            <a:r>
              <a:rPr lang="en-US" sz="3200" dirty="0" err="1"/>
              <a:t>neurohumoral</a:t>
            </a:r>
            <a:r>
              <a:rPr lang="en-US" sz="3200" dirty="0"/>
              <a:t> substances on intestinal contraction </a:t>
            </a:r>
            <a:r>
              <a:rPr lang="en-US" sz="3200" i="1" dirty="0"/>
              <a:t>in vivo.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CGRP		</a:t>
            </a:r>
            <a:r>
              <a:rPr lang="en-US" b="1" i="1" dirty="0"/>
              <a:t> </a:t>
            </a:r>
            <a:r>
              <a:rPr lang="en-US" b="1" dirty="0" err="1"/>
              <a:t>c</a:t>
            </a:r>
            <a:r>
              <a:rPr lang="en-US" dirty="0" err="1"/>
              <a:t>alcitonin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ene-</a:t>
            </a:r>
            <a:r>
              <a:rPr lang="en-US" b="1" dirty="0"/>
              <a:t>r</a:t>
            </a:r>
            <a:r>
              <a:rPr lang="en-US" dirty="0"/>
              <a:t>egulated </a:t>
            </a:r>
            <a:r>
              <a:rPr lang="en-US" b="1" dirty="0"/>
              <a:t>p</a:t>
            </a:r>
            <a:r>
              <a:rPr lang="en-US" dirty="0"/>
              <a:t>eptide</a:t>
            </a:r>
          </a:p>
          <a:p>
            <a:r>
              <a:rPr lang="en-US" i="1" dirty="0"/>
              <a:t>GABA		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amma </a:t>
            </a:r>
            <a:r>
              <a:rPr lang="en-US" b="1" dirty="0"/>
              <a:t>a</a:t>
            </a:r>
            <a:r>
              <a:rPr lang="en-US" dirty="0"/>
              <a:t>mino </a:t>
            </a:r>
            <a:r>
              <a:rPr lang="en-US" b="1" dirty="0"/>
              <a:t>b</a:t>
            </a:r>
            <a:r>
              <a:rPr lang="en-US" dirty="0"/>
              <a:t>utyric </a:t>
            </a:r>
            <a:r>
              <a:rPr lang="en-US" b="1" dirty="0"/>
              <a:t>a</a:t>
            </a:r>
            <a:r>
              <a:rPr lang="en-US" dirty="0"/>
              <a:t>cid</a:t>
            </a:r>
          </a:p>
          <a:p>
            <a:r>
              <a:rPr lang="en-US" dirty="0" err="1"/>
              <a:t>Galanin</a:t>
            </a:r>
            <a:endParaRPr lang="en-US" dirty="0"/>
          </a:p>
          <a:p>
            <a:r>
              <a:rPr lang="en-US" dirty="0"/>
              <a:t>Glucagon</a:t>
            </a:r>
          </a:p>
          <a:p>
            <a:r>
              <a:rPr lang="en-US" dirty="0"/>
              <a:t>NPY		</a:t>
            </a:r>
            <a:r>
              <a:rPr lang="en-US" i="1" dirty="0"/>
              <a:t> </a:t>
            </a:r>
            <a:r>
              <a:rPr lang="en-US" dirty="0" err="1"/>
              <a:t>neuropeptide</a:t>
            </a:r>
            <a:r>
              <a:rPr lang="en-US" dirty="0"/>
              <a:t> Y</a:t>
            </a:r>
          </a:p>
          <a:p>
            <a:r>
              <a:rPr lang="en-US" dirty="0" err="1"/>
              <a:t>Neurotensin</a:t>
            </a:r>
            <a:endParaRPr lang="en-US" dirty="0"/>
          </a:p>
          <a:p>
            <a:r>
              <a:rPr lang="en-US" dirty="0"/>
              <a:t>NO			</a:t>
            </a:r>
            <a:r>
              <a:rPr lang="en-US" b="1" i="1" dirty="0"/>
              <a:t> </a:t>
            </a:r>
            <a:r>
              <a:rPr lang="en-US" b="1" dirty="0"/>
              <a:t>n</a:t>
            </a:r>
            <a:r>
              <a:rPr lang="en-US" dirty="0"/>
              <a:t>itric </a:t>
            </a:r>
            <a:r>
              <a:rPr lang="en-US" b="1" dirty="0"/>
              <a:t>o</a:t>
            </a:r>
            <a:r>
              <a:rPr lang="en-US" dirty="0"/>
              <a:t>xide</a:t>
            </a:r>
          </a:p>
          <a:p>
            <a:r>
              <a:rPr lang="en-US" dirty="0"/>
              <a:t>PACAP		 </a:t>
            </a:r>
            <a:r>
              <a:rPr lang="en-US" b="1" dirty="0"/>
              <a:t>p</a:t>
            </a:r>
            <a:r>
              <a:rPr lang="en-US" dirty="0"/>
              <a:t>ituitary </a:t>
            </a:r>
            <a:r>
              <a:rPr lang="en-US" b="1" dirty="0" err="1"/>
              <a:t>a</a:t>
            </a:r>
            <a:r>
              <a:rPr lang="en-US" dirty="0" err="1"/>
              <a:t>denylate</a:t>
            </a:r>
            <a:r>
              <a:rPr lang="en-US" dirty="0"/>
              <a:t> </a:t>
            </a:r>
            <a:r>
              <a:rPr lang="en-US" b="1" dirty="0" err="1"/>
              <a:t>c</a:t>
            </a:r>
            <a:r>
              <a:rPr lang="en-US" dirty="0" err="1"/>
              <a:t>yclase</a:t>
            </a:r>
            <a:r>
              <a:rPr lang="en-US" dirty="0"/>
              <a:t> </a:t>
            </a:r>
            <a:r>
              <a:rPr lang="en-US" b="1" dirty="0"/>
              <a:t>a</a:t>
            </a:r>
            <a:r>
              <a:rPr lang="en-US" dirty="0"/>
              <a:t>ctivating     			 </a:t>
            </a:r>
            <a:r>
              <a:rPr lang="en-US" b="1" dirty="0"/>
              <a:t>p</a:t>
            </a:r>
            <a:r>
              <a:rPr lang="en-US" dirty="0"/>
              <a:t>olypeptide</a:t>
            </a:r>
          </a:p>
          <a:p>
            <a:r>
              <a:rPr lang="en-US" dirty="0"/>
              <a:t>PHI			</a:t>
            </a:r>
            <a:r>
              <a:rPr lang="en-US" b="1" i="1" dirty="0"/>
              <a:t> </a:t>
            </a:r>
            <a:r>
              <a:rPr lang="en-US" b="1" dirty="0"/>
              <a:t>p</a:t>
            </a:r>
            <a:r>
              <a:rPr lang="en-US" dirty="0"/>
              <a:t>eptide </a:t>
            </a:r>
            <a:r>
              <a:rPr lang="en-US" b="1" dirty="0" err="1"/>
              <a:t>h</a:t>
            </a:r>
            <a:r>
              <a:rPr lang="en-US" dirty="0" err="1"/>
              <a:t>istidine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en-US" dirty="0" err="1"/>
              <a:t>soleucine</a:t>
            </a:r>
            <a:endParaRPr lang="en-US" dirty="0"/>
          </a:p>
          <a:p>
            <a:r>
              <a:rPr lang="en-US" dirty="0"/>
              <a:t>PYY		</a:t>
            </a:r>
            <a:r>
              <a:rPr lang="en-US" i="1" dirty="0"/>
              <a:t> </a:t>
            </a:r>
            <a:r>
              <a:rPr lang="en-US" dirty="0"/>
              <a:t>peptide YY</a:t>
            </a:r>
          </a:p>
          <a:p>
            <a:r>
              <a:rPr lang="en-US" dirty="0"/>
              <a:t>Secretin</a:t>
            </a:r>
          </a:p>
          <a:p>
            <a:r>
              <a:rPr lang="en-US" dirty="0"/>
              <a:t>Somatostatin</a:t>
            </a:r>
          </a:p>
          <a:p>
            <a:r>
              <a:rPr lang="en-US" dirty="0"/>
              <a:t>VIP			</a:t>
            </a:r>
            <a:r>
              <a:rPr lang="en-US" b="1" i="1" dirty="0"/>
              <a:t> </a:t>
            </a:r>
            <a:r>
              <a:rPr lang="en-US" b="1" dirty="0"/>
              <a:t>v</a:t>
            </a:r>
            <a:r>
              <a:rPr lang="en-US" dirty="0"/>
              <a:t>asoactive </a:t>
            </a:r>
            <a:r>
              <a:rPr lang="en-US" b="1" dirty="0"/>
              <a:t>i</a:t>
            </a:r>
            <a:r>
              <a:rPr lang="en-US" dirty="0"/>
              <a:t>ntestinal </a:t>
            </a:r>
            <a:r>
              <a:rPr lang="en-US" b="1" dirty="0"/>
              <a:t>p</a:t>
            </a:r>
            <a:r>
              <a:rPr lang="en-US" dirty="0"/>
              <a:t>olypeptide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Neurohumoral</a:t>
            </a:r>
            <a:r>
              <a:rPr lang="en-GB" b="1" dirty="0"/>
              <a:t> Control of Gastrointestinal Motility </a:t>
            </a:r>
            <a:r>
              <a:rPr lang="en-GB" sz="2800" dirty="0"/>
              <a:t>M. B. HANSEN </a:t>
            </a:r>
            <a:r>
              <a:rPr lang="en-GB" sz="2400" dirty="0"/>
              <a:t>MINIREVIEW</a:t>
            </a:r>
            <a:r>
              <a:rPr lang="en-GB" b="1" dirty="0"/>
              <a:t> </a:t>
            </a:r>
            <a:r>
              <a:rPr lang="en-GB" i="1" dirty="0"/>
              <a:t>Physiol. Res. 52: 1-30, 2003</a:t>
            </a:r>
          </a:p>
          <a:p>
            <a:r>
              <a:rPr lang="en-GB" b="1" dirty="0" err="1"/>
              <a:t>Ghrelin</a:t>
            </a:r>
            <a:r>
              <a:rPr lang="en-GB" b="1" dirty="0"/>
              <a:t>, appetite, and gastric motility: the emerging role of the stomach as an endocrine organ.</a:t>
            </a:r>
            <a:r>
              <a:rPr lang="en-GB" dirty="0"/>
              <a:t> </a:t>
            </a:r>
            <a:r>
              <a:rPr lang="en-GB" i="1"/>
              <a:t>(2004).</a:t>
            </a:r>
            <a:r>
              <a:rPr lang="en-GB" b="1"/>
              <a:t> </a:t>
            </a:r>
            <a:r>
              <a:rPr lang="en-GB" dirty="0"/>
              <a:t>A</a:t>
            </a:r>
            <a:r>
              <a:rPr lang="en-GB" b="1" dirty="0"/>
              <a:t> </a:t>
            </a:r>
            <a:r>
              <a:rPr lang="en-GB" dirty="0"/>
              <a:t>INUI et al. </a:t>
            </a:r>
            <a:r>
              <a:rPr lang="en-GB" i="1" dirty="0"/>
              <a:t>FASEB J. 18, 439–456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/>
              <a:t>   Let </a:t>
            </a:r>
            <a:r>
              <a:rPr lang="en-US" sz="4000" b="1" dirty="0"/>
              <a:t>food be your medicine and medicine be your food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Hippocrates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sz="5400" dirty="0"/>
          </a:p>
          <a:p>
            <a:endParaRPr lang="en-GB" sz="5400" dirty="0"/>
          </a:p>
          <a:p>
            <a:r>
              <a:rPr lang="en-GB" sz="5400" dirty="0"/>
              <a:t>Thank you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Gut peptides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different entities of gut motility can be generated and modulated by local and circulating </a:t>
            </a:r>
            <a:r>
              <a:rPr lang="en-US" dirty="0" err="1"/>
              <a:t>neurohumoral</a:t>
            </a:r>
            <a:r>
              <a:rPr lang="en-US" dirty="0"/>
              <a:t> substances</a:t>
            </a:r>
          </a:p>
          <a:p>
            <a:endParaRPr lang="en-US" dirty="0"/>
          </a:p>
          <a:p>
            <a:r>
              <a:rPr lang="en-US" dirty="0"/>
              <a:t>Gap junctions, abundant in circular and rare in longitudinal muscle layer, permit movement of intracellular regulatory molecules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Gut peptides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Hormones and neurotransmitters are the dominating components, which act and interact directly and indirectly on muscle cells</a:t>
            </a:r>
          </a:p>
          <a:p>
            <a:endParaRPr lang="en-US" dirty="0"/>
          </a:p>
          <a:p>
            <a:r>
              <a:rPr lang="en-US" dirty="0"/>
              <a:t>The hormonal influence and the interplay with the ENS, takes place after and in between meals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houses well stored with provisions are most likely to be full of mice, so the bodies of those that eat much are full of disease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Laertius</a:t>
            </a:r>
            <a:r>
              <a:rPr lang="en-US" dirty="0"/>
              <a:t> Diogenes</a:t>
            </a:r>
          </a:p>
          <a:p>
            <a:pPr>
              <a:buNone/>
            </a:pPr>
            <a:r>
              <a:rPr lang="en-US" dirty="0"/>
              <a:t>			Greek author, 3</a:t>
            </a:r>
            <a:r>
              <a:rPr lang="en-US" baseline="30000" dirty="0"/>
              <a:t>rd</a:t>
            </a:r>
            <a:r>
              <a:rPr lang="en-US" dirty="0"/>
              <a:t> century CE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Hormones/PEPTIDES of the digestive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Biologically active polypeptides secreted by nerve and gland cells in mucosa</a:t>
            </a:r>
          </a:p>
          <a:p>
            <a:r>
              <a:rPr lang="en-US" dirty="0"/>
              <a:t>Act in </a:t>
            </a:r>
            <a:r>
              <a:rPr lang="en-US" b="1" dirty="0" err="1"/>
              <a:t>paracrine</a:t>
            </a:r>
            <a:r>
              <a:rPr lang="en-US" dirty="0"/>
              <a:t> fashion, but also enter the circulation (</a:t>
            </a:r>
            <a:r>
              <a:rPr lang="en-US" b="1" dirty="0" err="1"/>
              <a:t>humoral</a:t>
            </a:r>
            <a:r>
              <a:rPr lang="en-US" dirty="0"/>
              <a:t>). Have short half- lives   (≈ 5 minutes)</a:t>
            </a:r>
          </a:p>
          <a:p>
            <a:r>
              <a:rPr lang="en-US" dirty="0"/>
              <a:t>When given in large doses, their actions overlap</a:t>
            </a:r>
          </a:p>
          <a:p>
            <a:r>
              <a:rPr lang="en-US" dirty="0" err="1"/>
              <a:t>Secretory</a:t>
            </a:r>
            <a:r>
              <a:rPr lang="en-US" dirty="0"/>
              <a:t> cells are typically flask-shaped, with a broad base and narrow apex that reaches mucosal surface. </a:t>
            </a:r>
            <a:r>
              <a:rPr lang="en-US" dirty="0" err="1"/>
              <a:t>Microvilli</a:t>
            </a:r>
            <a:r>
              <a:rPr lang="en-US" dirty="0"/>
              <a:t> project from apex into lumen and contain receptors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classes of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Gastrin</a:t>
            </a:r>
            <a:r>
              <a:rPr lang="en-US" dirty="0"/>
              <a:t> family</a:t>
            </a:r>
          </a:p>
          <a:p>
            <a:pPr lvl="1"/>
            <a:r>
              <a:rPr lang="en-US" dirty="0" err="1"/>
              <a:t>Gastrin</a:t>
            </a:r>
            <a:r>
              <a:rPr lang="en-US" dirty="0"/>
              <a:t>, CCK</a:t>
            </a:r>
          </a:p>
          <a:p>
            <a:r>
              <a:rPr lang="en-US" dirty="0" err="1"/>
              <a:t>Secretin</a:t>
            </a:r>
            <a:r>
              <a:rPr lang="en-US" dirty="0"/>
              <a:t> family</a:t>
            </a:r>
          </a:p>
          <a:p>
            <a:pPr lvl="1"/>
            <a:r>
              <a:rPr lang="en-US" dirty="0" err="1"/>
              <a:t>Secretin</a:t>
            </a:r>
            <a:r>
              <a:rPr lang="en-US" dirty="0"/>
              <a:t>, glucagon, </a:t>
            </a:r>
            <a:r>
              <a:rPr lang="en-US" dirty="0" err="1"/>
              <a:t>glicentin</a:t>
            </a:r>
            <a:r>
              <a:rPr lang="en-US" dirty="0"/>
              <a:t>, VIP, GIP</a:t>
            </a:r>
          </a:p>
          <a:p>
            <a:r>
              <a:rPr lang="en-US" dirty="0"/>
              <a:t>Others</a:t>
            </a:r>
          </a:p>
          <a:p>
            <a:pPr lvl="1"/>
            <a:r>
              <a:rPr lang="en-US" dirty="0" err="1"/>
              <a:t>Motilin</a:t>
            </a:r>
            <a:r>
              <a:rPr lang="en-US" dirty="0"/>
              <a:t>, Substance P, GRP, </a:t>
            </a:r>
            <a:r>
              <a:rPr lang="en-US" dirty="0" err="1"/>
              <a:t>guanylin</a:t>
            </a:r>
            <a:endParaRPr lang="en-US" dirty="0"/>
          </a:p>
          <a:p>
            <a:r>
              <a:rPr lang="en-US" dirty="0" err="1"/>
              <a:t>Enteroendocrine</a:t>
            </a:r>
            <a:r>
              <a:rPr lang="en-US" dirty="0"/>
              <a:t> cells found in stomach, small intestine and colon mucosa. They secrete only one hormone (G cells, S cells etc)</a:t>
            </a:r>
          </a:p>
          <a:p>
            <a:r>
              <a:rPr lang="en-US" dirty="0"/>
              <a:t>Different forms of a hormone have differing effects</a:t>
            </a:r>
          </a:p>
          <a:p>
            <a:pPr lvl="1"/>
            <a:r>
              <a:rPr lang="en-US" dirty="0"/>
              <a:t>Molecule length; terminal ends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Gastrin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Produced by G cells of </a:t>
            </a:r>
            <a:r>
              <a:rPr lang="en-US" dirty="0" err="1"/>
              <a:t>antral</a:t>
            </a:r>
            <a:r>
              <a:rPr lang="en-US" dirty="0"/>
              <a:t> mucosa</a:t>
            </a:r>
          </a:p>
          <a:p>
            <a:r>
              <a:rPr lang="en-US" dirty="0"/>
              <a:t>Presence of gastric acid (</a:t>
            </a:r>
            <a:r>
              <a:rPr lang="en-US" dirty="0" err="1"/>
              <a:t>HCl</a:t>
            </a:r>
            <a:r>
              <a:rPr lang="en-US" dirty="0"/>
              <a:t>) in the stomach lumen has negative feedback effects on G cells (</a:t>
            </a:r>
            <a:r>
              <a:rPr lang="en-US" dirty="0" err="1"/>
              <a:t>ie</a:t>
            </a:r>
            <a:r>
              <a:rPr lang="en-US" dirty="0"/>
              <a:t> it inhibits further </a:t>
            </a:r>
            <a:r>
              <a:rPr lang="en-US" dirty="0" err="1"/>
              <a:t>gastrin</a:t>
            </a:r>
            <a:r>
              <a:rPr lang="en-US" dirty="0"/>
              <a:t> release)</a:t>
            </a:r>
          </a:p>
          <a:p>
            <a:r>
              <a:rPr lang="en-US" dirty="0"/>
              <a:t>Main actions of </a:t>
            </a:r>
            <a:r>
              <a:rPr lang="en-US" dirty="0" err="1"/>
              <a:t>gastrin</a:t>
            </a:r>
            <a:r>
              <a:rPr lang="en-US" dirty="0"/>
              <a:t>: Stimulation of</a:t>
            </a:r>
          </a:p>
          <a:p>
            <a:pPr lvl="1"/>
            <a:r>
              <a:rPr lang="en-US" dirty="0"/>
              <a:t>Pepsin and gastric acid secretion</a:t>
            </a:r>
          </a:p>
          <a:p>
            <a:pPr lvl="1"/>
            <a:r>
              <a:rPr lang="en-US" dirty="0"/>
              <a:t>Mucosal growth in stomach and intestines</a:t>
            </a:r>
          </a:p>
          <a:p>
            <a:pPr lvl="1"/>
            <a:r>
              <a:rPr lang="en-US" dirty="0"/>
              <a:t>Gastric motility  -  relaxes pyloric sphincter</a:t>
            </a:r>
          </a:p>
          <a:p>
            <a:pPr lvl="1"/>
            <a:r>
              <a:rPr lang="en-GB" dirty="0"/>
              <a:t>Smooth muscle contraction in the stomach, small intestine, and large intestine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Gastrin</a:t>
            </a:r>
            <a:r>
              <a:rPr lang="en-GB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Gastrin secretion is affected by</a:t>
            </a:r>
          </a:p>
          <a:p>
            <a:pPr lvl="1"/>
            <a:r>
              <a:rPr lang="en-US" dirty="0"/>
              <a:t>Nature of the stomach contents (protein content)</a:t>
            </a:r>
          </a:p>
          <a:p>
            <a:pPr lvl="1"/>
            <a:r>
              <a:rPr lang="en-US" dirty="0"/>
              <a:t>Rate of discharge of the </a:t>
            </a:r>
            <a:r>
              <a:rPr lang="en-US" dirty="0" err="1"/>
              <a:t>vagus</a:t>
            </a:r>
            <a:r>
              <a:rPr lang="en-US" dirty="0"/>
              <a:t> nerve</a:t>
            </a:r>
          </a:p>
          <a:p>
            <a:pPr lvl="1"/>
            <a:r>
              <a:rPr lang="en-US" dirty="0"/>
              <a:t>Blood-borne factors (various hormones, Ca²</a:t>
            </a:r>
            <a:r>
              <a:rPr lang="en-US" dirty="0">
                <a:latin typeface="Constantia"/>
              </a:rPr>
              <a:t>⁺</a:t>
            </a:r>
            <a:r>
              <a:rPr lang="en-US" dirty="0"/>
              <a:t>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digestive system - humoral control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526</TotalTime>
  <Words>960</Words>
  <Application>Microsoft Office PowerPoint</Application>
  <PresentationFormat>On-screen Show (4:3)</PresentationFormat>
  <Paragraphs>178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Constantia</vt:lpstr>
      <vt:lpstr>Wingdings</vt:lpstr>
      <vt:lpstr>Celestial</vt:lpstr>
      <vt:lpstr>Humoral control of alimentary function</vt:lpstr>
      <vt:lpstr>PowerPoint Presentation</vt:lpstr>
      <vt:lpstr>Gut peptides</vt:lpstr>
      <vt:lpstr>Gut peptides</vt:lpstr>
      <vt:lpstr>PowerPoint Presentation</vt:lpstr>
      <vt:lpstr>Hormones/PEPTIDES of the digestive tract</vt:lpstr>
      <vt:lpstr>Major classes of hormones</vt:lpstr>
      <vt:lpstr>Gastrin</vt:lpstr>
      <vt:lpstr>Gastrin (2)</vt:lpstr>
      <vt:lpstr>Cholecystokinin  (CCK)</vt:lpstr>
      <vt:lpstr>Secretin</vt:lpstr>
      <vt:lpstr>Secretin (2)</vt:lpstr>
      <vt:lpstr>GIP</vt:lpstr>
      <vt:lpstr> Vasoactive Intestinal Polypeptide (VIP)</vt:lpstr>
      <vt:lpstr>Motilin</vt:lpstr>
      <vt:lpstr>PowerPoint Presentation</vt:lpstr>
      <vt:lpstr>  Stimulatory neurohumoral substances on intestinal contraction in vivo.   </vt:lpstr>
      <vt:lpstr>Inhibitory neurohumoral substances on intestinal contraction in vivo.</vt:lpstr>
      <vt:lpstr>Further reading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Humoral control of alimentary canal function</dc:title>
  <dc:creator>Anne</dc:creator>
  <cp:lastModifiedBy>Anne Muriithi</cp:lastModifiedBy>
  <cp:revision>65</cp:revision>
  <dcterms:created xsi:type="dcterms:W3CDTF">2006-08-16T00:00:00Z</dcterms:created>
  <dcterms:modified xsi:type="dcterms:W3CDTF">2018-02-13T21:11:52Z</dcterms:modified>
</cp:coreProperties>
</file>