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7"/>
  </p:notesMasterIdLst>
  <p:sldIdLst>
    <p:sldId id="256" r:id="rId2"/>
    <p:sldId id="267" r:id="rId3"/>
    <p:sldId id="258" r:id="rId4"/>
    <p:sldId id="265" r:id="rId5"/>
    <p:sldId id="257" r:id="rId6"/>
    <p:sldId id="269" r:id="rId7"/>
    <p:sldId id="260" r:id="rId8"/>
    <p:sldId id="280" r:id="rId9"/>
    <p:sldId id="276" r:id="rId10"/>
    <p:sldId id="279" r:id="rId11"/>
    <p:sldId id="281" r:id="rId12"/>
    <p:sldId id="283" r:id="rId13"/>
    <p:sldId id="266" r:id="rId14"/>
    <p:sldId id="262" r:id="rId15"/>
    <p:sldId id="263" r:id="rId16"/>
    <p:sldId id="270" r:id="rId17"/>
    <p:sldId id="271" r:id="rId18"/>
    <p:sldId id="277" r:id="rId19"/>
    <p:sldId id="272" r:id="rId20"/>
    <p:sldId id="273" r:id="rId21"/>
    <p:sldId id="285" r:id="rId22"/>
    <p:sldId id="282" r:id="rId23"/>
    <p:sldId id="286" r:id="rId24"/>
    <p:sldId id="284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27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96522-BAA9-4E75-9761-F975A678A343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370A0-336B-4436-8CBA-4868B83D9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370A0-336B-4436-8CBA-4868B83D94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7B69F-30E0-4719-A459-17C76726C96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370A0-336B-4436-8CBA-4868B83D94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370A0-336B-4436-8CBA-4868B83D94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370A0-336B-4436-8CBA-4868B83D949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370A0-336B-4436-8CBA-4868B83D949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DBD6-644B-4C31-9925-8C680DA4B869}" type="datetime1">
              <a:rPr lang="en-US" smtClean="0"/>
              <a:t>2/19/2018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DAE4-D20B-4E19-8276-08E8F69CCC04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FA5B0-C381-4A48-9A71-B34B2693BD40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A730-2F52-4F41-A566-0EC498C7F7EA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D46A-F074-465B-9CC0-AD04D2C8BA0F}" type="datetime1">
              <a:rPr lang="en-US" smtClean="0"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1C1C-1AE6-427D-964F-DF9AF3708E9B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6C91-A437-49E9-8C55-9EA121056DA1}" type="datetime1">
              <a:rPr lang="en-US" smtClean="0"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A166-EE3E-4C1C-A90A-0B4F13CA6286}" type="datetime1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FEC5-E388-419A-85B6-2E9DCDB0DC1E}" type="datetime1">
              <a:rPr lang="en-US" smtClean="0"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9C5CA-1362-4042-9F99-B5D9E6FA3EDB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68BD-6B64-4F6B-AF89-A4E058A0EEF6}" type="datetime1">
              <a:rPr lang="en-US" smtClean="0"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7A6223-283B-4BCB-B3D2-39DB278FA1BD}" type="datetime1">
              <a:rPr lang="en-US" smtClean="0"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awm 2018   GIT physiology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Dr. A W </a:t>
            </a:r>
            <a:r>
              <a:rPr lang="en-US" sz="3200" dirty="0" err="1"/>
              <a:t>Muriithi</a:t>
            </a:r>
            <a:endParaRPr lang="en-US" sz="3200" dirty="0"/>
          </a:p>
          <a:p>
            <a:r>
              <a:rPr lang="en-US" sz="2400" dirty="0" err="1"/>
              <a:t>MBChB</a:t>
            </a:r>
            <a:r>
              <a:rPr lang="en-US" sz="2400" dirty="0"/>
              <a:t>, </a:t>
            </a:r>
            <a:r>
              <a:rPr lang="en-US" sz="2400" dirty="0" err="1"/>
              <a:t>BPharm</a:t>
            </a:r>
            <a:r>
              <a:rPr lang="en-US" sz="2400" dirty="0"/>
              <a:t>, BDS</a:t>
            </a:r>
          </a:p>
          <a:p>
            <a:r>
              <a:rPr lang="en-US" sz="3200" dirty="0"/>
              <a:t>February 2018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Hepatic – Portal Circulation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Vasculature of a villous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 descr="intestinal villou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1370004"/>
            <a:ext cx="3992943" cy="495459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Brush border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32984" y="1752600"/>
            <a:ext cx="6578896" cy="4114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Content Placeholder 5" descr="vill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352800" y="1449604"/>
            <a:ext cx="2743199" cy="483712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Hepatic (functional) </a:t>
            </a:r>
            <a:r>
              <a:rPr lang="en-US" dirty="0" err="1"/>
              <a:t>acinous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 descr="hepatic lobule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981200"/>
            <a:ext cx="3276600" cy="3373437"/>
          </a:xfrm>
        </p:spPr>
      </p:pic>
      <p:pic>
        <p:nvPicPr>
          <p:cNvPr id="1026" name="Picture 2" descr="D:\Pictures - git\liver acin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990724"/>
            <a:ext cx="381000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of blood flow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Blood flow in portal venous and hepatic arterial systems varies reciprocally</a:t>
            </a:r>
          </a:p>
          <a:p>
            <a:pPr lvl="1"/>
            <a:r>
              <a:rPr lang="en-US" sz="2000" dirty="0"/>
              <a:t>When blood flow is reduced in one, it increases in the other;  but not perfectly.</a:t>
            </a:r>
          </a:p>
          <a:p>
            <a:r>
              <a:rPr lang="en-US" sz="2800" dirty="0"/>
              <a:t>Portal venous system </a:t>
            </a:r>
            <a:r>
              <a:rPr lang="en-US" sz="2800" u="sng" dirty="0"/>
              <a:t>does not</a:t>
            </a:r>
            <a:r>
              <a:rPr lang="en-US" sz="2800" dirty="0"/>
              <a:t> auto-regulate.  </a:t>
            </a:r>
          </a:p>
          <a:p>
            <a:pPr lvl="1"/>
            <a:r>
              <a:rPr lang="en-US" dirty="0"/>
              <a:t>As the portal venous pressure and flow are raised, resistance either remains constant or decreases</a:t>
            </a:r>
          </a:p>
          <a:p>
            <a:r>
              <a:rPr lang="en-US" sz="2800" dirty="0"/>
              <a:t>Hepatic arterial system </a:t>
            </a:r>
            <a:r>
              <a:rPr lang="en-US" sz="2800" u="sng" dirty="0"/>
              <a:t>does</a:t>
            </a:r>
            <a:r>
              <a:rPr lang="en-US" sz="2800" dirty="0"/>
              <a:t> auto-regulate </a:t>
            </a:r>
          </a:p>
          <a:p>
            <a:r>
              <a:rPr lang="en-US" sz="2400" dirty="0"/>
              <a:t>Sympathetic nerves constrict pre-sinusoidal resistance vessels in portal venous and hepatic arterial systems BUT neural effects (mediated by </a:t>
            </a:r>
            <a:r>
              <a:rPr lang="el-GR" sz="2400" b="1" dirty="0">
                <a:latin typeface="Constantia"/>
              </a:rPr>
              <a:t>α</a:t>
            </a:r>
            <a:r>
              <a:rPr lang="en-US" sz="2400" b="1" dirty="0"/>
              <a:t> receptors</a:t>
            </a:r>
            <a:r>
              <a:rPr lang="en-US" sz="2400" dirty="0"/>
              <a:t>) are the more important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Capacitance vessels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Liver contains 15% of total blood volume of the body</a:t>
            </a:r>
          </a:p>
          <a:p>
            <a:endParaRPr lang="en-US" sz="2800" dirty="0"/>
          </a:p>
          <a:p>
            <a:r>
              <a:rPr lang="en-US" sz="2800" dirty="0"/>
              <a:t>In humans, the liver is an important blood reservoir </a:t>
            </a:r>
          </a:p>
          <a:p>
            <a:endParaRPr lang="en-US" sz="2800" dirty="0"/>
          </a:p>
          <a:p>
            <a:r>
              <a:rPr lang="en-US" sz="2800" dirty="0"/>
              <a:t>About half the hepatic blood volume can be rapidly expelled in response to </a:t>
            </a:r>
            <a:r>
              <a:rPr lang="en-US" sz="2800" dirty="0" err="1"/>
              <a:t>haemorrhage</a:t>
            </a:r>
            <a:r>
              <a:rPr lang="en-US" sz="2800" dirty="0"/>
              <a:t> </a:t>
            </a:r>
          </a:p>
          <a:p>
            <a:pPr lvl="2"/>
            <a:r>
              <a:rPr lang="en-US" sz="2200" dirty="0"/>
              <a:t>SHOCK</a:t>
            </a:r>
          </a:p>
          <a:p>
            <a:pPr lvl="2"/>
            <a:endParaRPr lang="en-US" sz="2200" dirty="0"/>
          </a:p>
          <a:p>
            <a:r>
              <a:rPr lang="en-US" sz="2800" dirty="0"/>
              <a:t>In humans, the spleen is not so important a reservoir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Splanchnic</a:t>
            </a:r>
            <a:r>
              <a:rPr lang="en-US" dirty="0"/>
              <a:t> Circulation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Unusual</a:t>
            </a:r>
            <a:r>
              <a:rPr lang="en-US" dirty="0"/>
              <a:t> circulation because instead of </a:t>
            </a:r>
            <a:r>
              <a:rPr lang="en-US"/>
              <a:t>the intestinal venous </a:t>
            </a:r>
            <a:r>
              <a:rPr lang="en-US" dirty="0"/>
              <a:t>blood returning directly to the heart, most of it is directed to the liver via the hepatic portal vein</a:t>
            </a:r>
          </a:p>
          <a:p>
            <a:r>
              <a:rPr lang="en-US" dirty="0"/>
              <a:t>Blood flow to stomach, intestines, pancreas and liver – arranged in a series of parallel circuits</a:t>
            </a:r>
          </a:p>
          <a:p>
            <a:r>
              <a:rPr lang="en-US" dirty="0"/>
              <a:t>Blood from intestines and pancreas drains into liver via the hepatic portal vein</a:t>
            </a:r>
          </a:p>
          <a:p>
            <a:r>
              <a:rPr lang="en-US" dirty="0"/>
              <a:t>During fasting, the liver receives about</a:t>
            </a:r>
          </a:p>
          <a:p>
            <a:pPr lvl="1"/>
            <a:r>
              <a:rPr lang="en-US" dirty="0"/>
              <a:t>1300 ml/min from portal vein</a:t>
            </a:r>
          </a:p>
          <a:p>
            <a:pPr lvl="1"/>
            <a:r>
              <a:rPr lang="en-US" dirty="0"/>
              <a:t>500 ml/min from hepatic artery</a:t>
            </a:r>
          </a:p>
          <a:p>
            <a:r>
              <a:rPr lang="en-US" dirty="0"/>
              <a:t>NB - The portal supply increases further after meals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flow through the liver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Pressure in portal vein leading to the liver ≈ 9 mmHg</a:t>
            </a:r>
          </a:p>
          <a:p>
            <a:r>
              <a:rPr lang="en-US" dirty="0"/>
              <a:t>Pressure in hepatic vein leaving the liver = 0 mmHg</a:t>
            </a:r>
          </a:p>
          <a:p>
            <a:r>
              <a:rPr lang="en-US" u="sng" dirty="0"/>
              <a:t>Pressure difference </a:t>
            </a:r>
            <a:r>
              <a:rPr lang="en-US" dirty="0"/>
              <a:t>shows that resistance to blood flow through the sinusoids is normally very low (Flow rate through sinusoids is about 1350 ml/min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Cirrhosis of liver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Damaged liver parenchymal cells are replaced with fibrous tissue that contracts around blood vessels – impeding blood flow</a:t>
            </a:r>
          </a:p>
          <a:p>
            <a:endParaRPr lang="en-US" dirty="0"/>
          </a:p>
          <a:p>
            <a:r>
              <a:rPr lang="en-US" dirty="0"/>
              <a:t>Results from alcoholism, ingestion of poisons (</a:t>
            </a:r>
            <a:r>
              <a:rPr lang="en-US" dirty="0" err="1"/>
              <a:t>CCl</a:t>
            </a:r>
            <a:r>
              <a:rPr lang="en-US" dirty="0">
                <a:latin typeface="Calibri" pitchFamily="34" charset="0"/>
                <a:cs typeface="Calibri" pitchFamily="34" charset="0"/>
              </a:rPr>
              <a:t>₄</a:t>
            </a:r>
            <a:r>
              <a:rPr lang="en-US" dirty="0"/>
              <a:t>), viral disease (infectious hepatitis), obstruction or infection of bile ducts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Portal hypertension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Blockage of portal system </a:t>
            </a:r>
            <a:r>
              <a:rPr lang="en-US" dirty="0" err="1"/>
              <a:t>eg</a:t>
            </a:r>
            <a:r>
              <a:rPr lang="en-US" dirty="0"/>
              <a:t> by large clot  in portal vein or its branches, if sudden, leads to impedance of blood from intestine and spleen</a:t>
            </a:r>
          </a:p>
          <a:p>
            <a:r>
              <a:rPr lang="en-US" dirty="0"/>
              <a:t>Capillary pressure in intestinal wall is increased to 15-20 mmHg above normal</a:t>
            </a:r>
          </a:p>
          <a:p>
            <a:r>
              <a:rPr lang="en-US" dirty="0"/>
              <a:t>RESULT: (</a:t>
            </a:r>
            <a:r>
              <a:rPr lang="en-US" b="1" dirty="0"/>
              <a:t>extravasation</a:t>
            </a:r>
            <a:r>
              <a:rPr lang="en-US" dirty="0"/>
              <a:t>) Patient dies within a few hours due to excessive loss of fluid from capillaries into the lumen and walls of the intestines  (abdominal fluid accumulation - </a:t>
            </a:r>
            <a:r>
              <a:rPr lang="en-US" b="1" dirty="0"/>
              <a:t>ascites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supply to liver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Content Placeholder 5" descr="liver circulation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48012" y="1676400"/>
            <a:ext cx="3709988" cy="38100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facts about the liver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50% of all lymph formed in body under resting conditions is from the liver</a:t>
            </a:r>
          </a:p>
          <a:p>
            <a:pPr lvl="1"/>
            <a:r>
              <a:rPr lang="en-US" dirty="0"/>
              <a:t>Liver sinusoids are very permeable</a:t>
            </a:r>
          </a:p>
          <a:p>
            <a:pPr lvl="1"/>
            <a:r>
              <a:rPr lang="en-US" dirty="0"/>
              <a:t>Allow ready passage of fluid and proteins </a:t>
            </a:r>
          </a:p>
          <a:p>
            <a:r>
              <a:rPr lang="en-US" dirty="0"/>
              <a:t>Liver is capable of remarkable restoration of hepatic tissue loss </a:t>
            </a:r>
            <a:r>
              <a:rPr lang="en-US" b="1" dirty="0"/>
              <a:t>so long as </a:t>
            </a:r>
            <a:r>
              <a:rPr lang="en-US" dirty="0"/>
              <a:t>the damage is not complicated by viral infection or inflammation</a:t>
            </a:r>
          </a:p>
          <a:p>
            <a:r>
              <a:rPr lang="en-US" dirty="0"/>
              <a:t>When 70% of liver is </a:t>
            </a:r>
            <a:r>
              <a:rPr lang="en-US" dirty="0" err="1"/>
              <a:t>resected</a:t>
            </a:r>
            <a:r>
              <a:rPr lang="en-US" dirty="0"/>
              <a:t>, the organ has been shown to restore to its original size </a:t>
            </a:r>
          </a:p>
          <a:p>
            <a:r>
              <a:rPr lang="en-US" dirty="0"/>
              <a:t>Kupffer cells (large phagocytic macrophages) lining hepatic venous sinuses cleanse blood of bacteria – mostly colonic </a:t>
            </a:r>
            <a:r>
              <a:rPr lang="en-US" dirty="0" err="1"/>
              <a:t>baccilli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B3FFE-45F0-4440-8BF4-20336EBC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Gut microbiome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2E460-C0C9-441B-8B90-683756C83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22F8-A4EA-46CE-9484-8BD235DA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36C527-42B0-4EB0-826E-B3C45BAC9A6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Resident microbes along the digestive tract</a:t>
            </a:r>
          </a:p>
          <a:p>
            <a:r>
              <a:rPr lang="en-GB" dirty="0"/>
              <a:t>Symbiotic relationship between host and the microbes</a:t>
            </a:r>
          </a:p>
          <a:p>
            <a:r>
              <a:rPr lang="en-GB" dirty="0"/>
              <a:t>The microbes are normally commensals</a:t>
            </a:r>
          </a:p>
          <a:p>
            <a:r>
              <a:rPr lang="en-GB" dirty="0"/>
              <a:t>Species and number vary and differ along the gut – regional distribution according to the luminal environment</a:t>
            </a:r>
          </a:p>
          <a:p>
            <a:r>
              <a:rPr lang="en-GB" dirty="0"/>
              <a:t>For every one human cell there will be 10 microbial cells resident in the gut. Thus their genetic load is much greater than the individual human one</a:t>
            </a:r>
          </a:p>
          <a:p>
            <a:r>
              <a:rPr lang="en-GB" dirty="0"/>
              <a:t>Play a key role in immunity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483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Effects of gut </a:t>
            </a:r>
            <a:r>
              <a:rPr lang="en-GB" dirty="0" err="1"/>
              <a:t>microbiome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Content Placeholder 5" descr="nri2850-f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5208" y="1447800"/>
            <a:ext cx="4770783" cy="45720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4404F-A612-48AE-92DE-A6E31BF8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/>
              <a:t>One man’s </a:t>
            </a:r>
            <a:r>
              <a:rPr lang="en-GB" sz="3200" dirty="0"/>
              <a:t>meat is </a:t>
            </a:r>
            <a:r>
              <a:rPr lang="en-GB" sz="3200"/>
              <a:t>another man’s </a:t>
            </a:r>
            <a:r>
              <a:rPr lang="en-GB" sz="3200" dirty="0"/>
              <a:t>poison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D221C4-74DF-4ABF-B105-339B9D7BF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D7A18-64E2-4EFC-8AEC-17D53A957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2A2694-FA2E-4510-9CF5-5AD8515681F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173" y="1447800"/>
            <a:ext cx="6812854" cy="4572000"/>
          </a:xfrm>
        </p:spPr>
      </p:pic>
    </p:spTree>
    <p:extLst>
      <p:ext uri="{BB962C8B-B14F-4D97-AF65-F5344CB8AC3E}">
        <p14:creationId xmlns:p14="http://schemas.microsoft.com/office/powerpoint/2010/main" val="3308358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B1A3-D31E-4A9D-A768-669F9FBC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7FC657-C735-4AF7-9D2A-DA51AEC2B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A9B9-4905-4E2D-AA50-4BB21432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B664C04-C22C-4DFA-90EC-086A659C6C3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Food for thought (video)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03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5400" dirty="0"/>
              <a:t>Thank you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flow to </a:t>
            </a:r>
            <a:r>
              <a:rPr lang="en-US"/>
              <a:t>the gut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 err="1"/>
              <a:t>Splanchnic</a:t>
            </a:r>
            <a:r>
              <a:rPr lang="en-US" sz="2800" b="1" dirty="0"/>
              <a:t> circulation </a:t>
            </a:r>
            <a:r>
              <a:rPr lang="en-US" sz="2800" dirty="0"/>
              <a:t>= blood flow to g </a:t>
            </a:r>
            <a:r>
              <a:rPr lang="en-US" sz="2800" dirty="0" err="1"/>
              <a:t>i</a:t>
            </a:r>
            <a:r>
              <a:rPr lang="en-US" sz="2800" dirty="0"/>
              <a:t> tract, liver, spleen and pancreas</a:t>
            </a:r>
          </a:p>
          <a:p>
            <a:r>
              <a:rPr lang="en-US" sz="2800" dirty="0"/>
              <a:t>Two large capillary beds are partly in series with one another:</a:t>
            </a:r>
          </a:p>
          <a:p>
            <a:pPr lvl="1"/>
            <a:r>
              <a:rPr lang="en-US" sz="2800" dirty="0"/>
              <a:t>Small </a:t>
            </a:r>
            <a:r>
              <a:rPr lang="en-US" sz="2800" dirty="0" err="1"/>
              <a:t>splanchnic</a:t>
            </a:r>
            <a:r>
              <a:rPr lang="en-US" sz="2800" dirty="0"/>
              <a:t> arterial branches supply capillaries in  g </a:t>
            </a:r>
            <a:r>
              <a:rPr lang="en-US" sz="2800" dirty="0" err="1"/>
              <a:t>i</a:t>
            </a:r>
            <a:r>
              <a:rPr lang="en-US" sz="2800" dirty="0"/>
              <a:t> tract, liver, spleen and pancreas</a:t>
            </a:r>
          </a:p>
          <a:p>
            <a:r>
              <a:rPr lang="en-US" sz="2800" dirty="0"/>
              <a:t>From these capillary beds, venous blood flows into portal vein (provides most of blood to liver)</a:t>
            </a:r>
          </a:p>
          <a:p>
            <a:r>
              <a:rPr lang="en-US" sz="2800" dirty="0"/>
              <a:t>Hepatic artery supplies oxygenated blood to liver cells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Gut wall </a:t>
            </a:r>
            <a:r>
              <a:rPr lang="en-US" dirty="0" err="1"/>
              <a:t>vassculature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 descr="blood supply to gut wall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66393" y="1447800"/>
            <a:ext cx="3468414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Neural regulation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Control of mesenteric circulation is exclusively due to sympathetic stimulation which constricts mesenteric arterioles and capacitance vessels</a:t>
            </a:r>
          </a:p>
          <a:p>
            <a:r>
              <a:rPr lang="en-US" sz="2800" dirty="0"/>
              <a:t>Responses mediated by </a:t>
            </a:r>
            <a:r>
              <a:rPr lang="el-GR" sz="2800" b="1" u="sng" dirty="0">
                <a:latin typeface="Constantia"/>
              </a:rPr>
              <a:t>α</a:t>
            </a:r>
            <a:r>
              <a:rPr lang="en-US" sz="2800" b="1" u="sng" dirty="0"/>
              <a:t> receptors </a:t>
            </a:r>
            <a:r>
              <a:rPr lang="en-US" sz="2800" dirty="0"/>
              <a:t>and </a:t>
            </a:r>
            <a:r>
              <a:rPr lang="el-GR" sz="2800" dirty="0">
                <a:latin typeface="Constantia"/>
              </a:rPr>
              <a:t>β</a:t>
            </a:r>
            <a:r>
              <a:rPr lang="en-US" sz="2800" dirty="0"/>
              <a:t> receptors</a:t>
            </a:r>
          </a:p>
          <a:p>
            <a:pPr>
              <a:buNone/>
            </a:pPr>
            <a:endParaRPr lang="en-US" sz="2800" dirty="0"/>
          </a:p>
          <a:p>
            <a:r>
              <a:rPr lang="en-US" sz="3600" dirty="0"/>
              <a:t>Auto-regulation occurs:</a:t>
            </a:r>
          </a:p>
          <a:p>
            <a:r>
              <a:rPr lang="en-US" sz="2800" dirty="0"/>
              <a:t>Less well-developed than that in brain or kidney</a:t>
            </a:r>
          </a:p>
          <a:p>
            <a:r>
              <a:rPr lang="en-US" sz="2800" i="1" u="sng" dirty="0"/>
              <a:t>Metabolic principal</a:t>
            </a:r>
            <a:r>
              <a:rPr lang="en-US" sz="2800" dirty="0"/>
              <a:t> responsible for auto-regulation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Content Placeholder 5" descr="en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1219200"/>
            <a:ext cx="4191000" cy="4800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‘Functional hyperemia’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Intestinal blood flow increases on food ingestion</a:t>
            </a:r>
          </a:p>
          <a:p>
            <a:pPr lvl="1"/>
            <a:r>
              <a:rPr lang="en-US" sz="3200" dirty="0"/>
              <a:t>Muscle contraction</a:t>
            </a:r>
          </a:p>
          <a:p>
            <a:r>
              <a:rPr lang="en-US" sz="3600" dirty="0"/>
              <a:t>Ingestion of food also stimulates secretion of </a:t>
            </a:r>
            <a:r>
              <a:rPr lang="en-US" sz="3600" dirty="0" err="1"/>
              <a:t>gastrin</a:t>
            </a:r>
            <a:r>
              <a:rPr lang="en-US" sz="3600" dirty="0"/>
              <a:t> and </a:t>
            </a:r>
            <a:r>
              <a:rPr lang="en-US" sz="3600" dirty="0" err="1"/>
              <a:t>cholecystokinin</a:t>
            </a:r>
            <a:endParaRPr lang="en-US" sz="3600" dirty="0"/>
          </a:p>
          <a:p>
            <a:r>
              <a:rPr lang="en-US" sz="3600" dirty="0"/>
              <a:t>Absorption of food also increases intestinal blood flow</a:t>
            </a:r>
          </a:p>
          <a:p>
            <a:pPr lvl="1"/>
            <a:r>
              <a:rPr lang="en-US" sz="3200" dirty="0"/>
              <a:t>Mediated principally by glucose and fatty acids</a:t>
            </a:r>
          </a:p>
          <a:p>
            <a:pPr lvl="1"/>
            <a:r>
              <a:rPr lang="en-US" sz="3200" dirty="0"/>
              <a:t>METABOLIC PRINCIPLE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Content Placeholder 5" descr="blood supply to gu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44914" y="1905000"/>
            <a:ext cx="5119756" cy="4343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Countercurrent blood flow in </a:t>
            </a:r>
            <a:r>
              <a:rPr lang="en-US" dirty="0" err="1"/>
              <a:t>villi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awm 2018   GIT physiology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3200" dirty="0"/>
              <a:t>Vessels are in close proximity</a:t>
            </a:r>
          </a:p>
          <a:p>
            <a:pPr lvl="1"/>
            <a:r>
              <a:rPr lang="en-US" sz="3200" dirty="0"/>
              <a:t> At the base, O</a:t>
            </a:r>
            <a:r>
              <a:rPr lang="en-US" sz="3200" dirty="0">
                <a:latin typeface="Calibri"/>
              </a:rPr>
              <a:t>₂</a:t>
            </a:r>
            <a:r>
              <a:rPr lang="en-US" sz="3200" dirty="0"/>
              <a:t> easily diffuses from arteriole into </a:t>
            </a:r>
            <a:r>
              <a:rPr lang="en-US" sz="3200" dirty="0" err="1"/>
              <a:t>venule</a:t>
            </a:r>
            <a:r>
              <a:rPr lang="en-US" sz="3200" dirty="0"/>
              <a:t>;  bypassing the tip of the villous</a:t>
            </a:r>
          </a:p>
          <a:p>
            <a:pPr lvl="1"/>
            <a:r>
              <a:rPr lang="en-US" sz="3200" dirty="0"/>
              <a:t>In disease conditions, an oxygen deficit easily results in </a:t>
            </a:r>
            <a:r>
              <a:rPr lang="en-US" sz="3200" dirty="0" err="1"/>
              <a:t>ischaemic</a:t>
            </a:r>
            <a:r>
              <a:rPr lang="en-US" sz="3200" dirty="0"/>
              <a:t> death of villi </a:t>
            </a:r>
            <a:r>
              <a:rPr lang="en-US" sz="3200" dirty="0">
                <a:sym typeface="Wingdings 3"/>
              </a:rPr>
              <a:t>    short, blunted villi</a:t>
            </a:r>
            <a:endParaRPr lang="en-US" sz="3200" dirty="0"/>
          </a:p>
          <a:p>
            <a:pPr lvl="1"/>
            <a:r>
              <a:rPr lang="en-US" sz="3200" dirty="0"/>
              <a:t>(</a:t>
            </a:r>
            <a:r>
              <a:rPr lang="en-US" sz="3200" dirty="0" err="1"/>
              <a:t>eg</a:t>
            </a:r>
            <a:r>
              <a:rPr lang="en-US" sz="3200" dirty="0"/>
              <a:t> in Chron’s disease)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 net result = POOR ABSORPTION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21144</TotalTime>
  <Words>960</Words>
  <Application>Microsoft Office PowerPoint</Application>
  <PresentationFormat>On-screen Show (4:3)</PresentationFormat>
  <Paragraphs>146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Calibri</vt:lpstr>
      <vt:lpstr>Constantia</vt:lpstr>
      <vt:lpstr>Franklin Gothic Book</vt:lpstr>
      <vt:lpstr>Perpetua</vt:lpstr>
      <vt:lpstr>Wingdings 2</vt:lpstr>
      <vt:lpstr>Wingdings 3</vt:lpstr>
      <vt:lpstr>Equity</vt:lpstr>
      <vt:lpstr>Hepatic – Portal Circulation</vt:lpstr>
      <vt:lpstr>Blood supply to liver</vt:lpstr>
      <vt:lpstr>Blood flow to the gut</vt:lpstr>
      <vt:lpstr>Gut wall vassculature</vt:lpstr>
      <vt:lpstr>Neural regulation</vt:lpstr>
      <vt:lpstr>PowerPoint Presentation</vt:lpstr>
      <vt:lpstr>‘Functional hyperemia’</vt:lpstr>
      <vt:lpstr>PowerPoint Presentation</vt:lpstr>
      <vt:lpstr>Countercurrent blood flow in villi</vt:lpstr>
      <vt:lpstr>Vasculature of a villous</vt:lpstr>
      <vt:lpstr>Brush border</vt:lpstr>
      <vt:lpstr>PowerPoint Presentation</vt:lpstr>
      <vt:lpstr>Hepatic (functional) acinous</vt:lpstr>
      <vt:lpstr>Regulation of blood flow</vt:lpstr>
      <vt:lpstr>Capacitance vessels</vt:lpstr>
      <vt:lpstr>Splanchnic Circulation</vt:lpstr>
      <vt:lpstr>Blood flow through the liver</vt:lpstr>
      <vt:lpstr>Cirrhosis of liver</vt:lpstr>
      <vt:lpstr>Portal hypertension</vt:lpstr>
      <vt:lpstr>Other facts about the liver</vt:lpstr>
      <vt:lpstr>Gut microbiome</vt:lpstr>
      <vt:lpstr>Effects of gut microbiome</vt:lpstr>
      <vt:lpstr>One man’s meat is another man’s poison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Hepatic – Portal Circulation</dc:title>
  <dc:creator>Anne</dc:creator>
  <cp:lastModifiedBy>Anne Muriithi</cp:lastModifiedBy>
  <cp:revision>71</cp:revision>
  <dcterms:created xsi:type="dcterms:W3CDTF">2006-08-16T00:00:00Z</dcterms:created>
  <dcterms:modified xsi:type="dcterms:W3CDTF">2018-02-28T08:16:41Z</dcterms:modified>
</cp:coreProperties>
</file>