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9"/>
  </p:notesMasterIdLst>
  <p:sldIdLst>
    <p:sldId id="256" r:id="rId2"/>
    <p:sldId id="257" r:id="rId3"/>
    <p:sldId id="287" r:id="rId4"/>
    <p:sldId id="272" r:id="rId5"/>
    <p:sldId id="277" r:id="rId6"/>
    <p:sldId id="273" r:id="rId7"/>
    <p:sldId id="258" r:id="rId8"/>
    <p:sldId id="288" r:id="rId9"/>
    <p:sldId id="274" r:id="rId10"/>
    <p:sldId id="259" r:id="rId11"/>
    <p:sldId id="275" r:id="rId12"/>
    <p:sldId id="260" r:id="rId13"/>
    <p:sldId id="281" r:id="rId14"/>
    <p:sldId id="271" r:id="rId15"/>
    <p:sldId id="289" r:id="rId16"/>
    <p:sldId id="261" r:id="rId17"/>
    <p:sldId id="267" r:id="rId18"/>
    <p:sldId id="262" r:id="rId19"/>
    <p:sldId id="278" r:id="rId20"/>
    <p:sldId id="268" r:id="rId21"/>
    <p:sldId id="269" r:id="rId22"/>
    <p:sldId id="290" r:id="rId23"/>
    <p:sldId id="279" r:id="rId24"/>
    <p:sldId id="270" r:id="rId25"/>
    <p:sldId id="291" r:id="rId26"/>
    <p:sldId id="292" r:id="rId27"/>
    <p:sldId id="28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E5FAB8-5C32-4DCE-8EC1-9AE3CD35CD1C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75ABA-72E0-49FB-A641-64BCBA827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75ABA-72E0-49FB-A641-64BCBA827EC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75ABA-72E0-49FB-A641-64BCBA827EC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75ABA-72E0-49FB-A641-64BCBA827EC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75ABA-72E0-49FB-A641-64BCBA827EC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75ABA-72E0-49FB-A641-64BCBA827EC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75ABA-72E0-49FB-A641-64BCBA827EC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75ABA-72E0-49FB-A641-64BCBA827EC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75ABA-72E0-49FB-A641-64BCBA827EC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75ABA-72E0-49FB-A641-64BCBA827EC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75ABA-72E0-49FB-A641-64BCBA827EC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75ABA-72E0-49FB-A641-64BCBA827EC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11CD-9E71-41A5-B001-59ECFE13C04E}" type="datetime1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732B-38A1-4AFC-8B70-7786FFE05C32}" type="datetime1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F2FC-CEE0-41FE-87C9-B1E05D7A73AA}" type="datetime1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FEC0C-A30C-4966-8525-F200169A8E87}" type="datetime1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80DB4-04AC-4013-B1D5-02B8E1635167}" type="datetime1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0BEB-71F0-4FD4-8A57-2782C2766F98}" type="datetime1">
              <a:rPr lang="en-US" smtClean="0"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ABFB-23BB-4987-99AF-DD31E9C6047A}" type="datetime1">
              <a:rPr lang="en-US" smtClean="0"/>
              <a:t>2/14/2018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6A413-F65D-45E8-902A-7770F2E5FF6E}" type="datetime1">
              <a:rPr lang="en-US" smtClean="0"/>
              <a:t>2/14/2018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C2EC9-156D-4176-9929-54D279B4995C}" type="datetime1">
              <a:rPr lang="en-US" smtClean="0"/>
              <a:t>2/14/2018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56902-A082-47C2-AC30-D876E575A6FB}" type="datetime1">
              <a:rPr lang="en-US" smtClean="0"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CCDB6D4-308D-47BA-8BB2-6B9561BAEC2C}" type="datetime1">
              <a:rPr lang="en-US" smtClean="0"/>
              <a:t>2/14/2018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363C8E1-D9A4-4E6D-96DE-91808459448B}" type="datetime1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Motility of the gut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/>
              <a:t>Dr. A W </a:t>
            </a:r>
            <a:r>
              <a:rPr lang="en-US" sz="2400" dirty="0" err="1"/>
              <a:t>Muriithi</a:t>
            </a:r>
            <a:endParaRPr lang="en-US" sz="2400" dirty="0"/>
          </a:p>
          <a:p>
            <a:r>
              <a:rPr lang="en-US" dirty="0" err="1"/>
              <a:t>MBChB</a:t>
            </a:r>
            <a:r>
              <a:rPr lang="en-US" dirty="0"/>
              <a:t>, </a:t>
            </a:r>
            <a:r>
              <a:rPr lang="en-US" dirty="0" err="1"/>
              <a:t>BPharm</a:t>
            </a:r>
            <a:r>
              <a:rPr lang="en-US" dirty="0"/>
              <a:t>, BDS</a:t>
            </a:r>
          </a:p>
          <a:p>
            <a:r>
              <a:rPr lang="en-US" dirty="0"/>
              <a:t>February 2018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Gastric motility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Three</a:t>
            </a:r>
            <a:r>
              <a:rPr lang="en-US" dirty="0"/>
              <a:t> layers of muscle in wall</a:t>
            </a:r>
          </a:p>
          <a:p>
            <a:pPr lvl="1"/>
            <a:r>
              <a:rPr lang="en-US" dirty="0"/>
              <a:t>Surface area increased by: </a:t>
            </a:r>
            <a:r>
              <a:rPr lang="en-US" dirty="0" err="1"/>
              <a:t>Rugae</a:t>
            </a:r>
            <a:r>
              <a:rPr lang="en-US" dirty="0"/>
              <a:t>, </a:t>
            </a:r>
            <a:r>
              <a:rPr lang="en-US" dirty="0" err="1"/>
              <a:t>plica</a:t>
            </a:r>
            <a:r>
              <a:rPr lang="en-US" dirty="0"/>
              <a:t> </a:t>
            </a:r>
            <a:r>
              <a:rPr lang="en-US" dirty="0" err="1"/>
              <a:t>circulares</a:t>
            </a:r>
            <a:r>
              <a:rPr lang="en-US" dirty="0"/>
              <a:t> </a:t>
            </a:r>
          </a:p>
          <a:p>
            <a:r>
              <a:rPr lang="en-US" dirty="0"/>
              <a:t>Functions as a ‘blender’ (pylorus is tightly closed)</a:t>
            </a:r>
          </a:p>
          <a:p>
            <a:pPr lvl="1"/>
            <a:r>
              <a:rPr lang="en-US" dirty="0"/>
              <a:t>Mechanical digestion</a:t>
            </a:r>
          </a:p>
          <a:p>
            <a:pPr lvl="1"/>
            <a:r>
              <a:rPr lang="en-US" dirty="0"/>
              <a:t>Mixing of contents with gastric juice (protein  digestion)</a:t>
            </a:r>
          </a:p>
          <a:p>
            <a:pPr lvl="1"/>
            <a:r>
              <a:rPr lang="en-US" dirty="0"/>
              <a:t>Contractions move from </a:t>
            </a:r>
            <a:r>
              <a:rPr lang="en-US" dirty="0" err="1"/>
              <a:t>fundus</a:t>
            </a:r>
            <a:r>
              <a:rPr lang="en-US" dirty="0"/>
              <a:t> (weak) to pylorus (strong)</a:t>
            </a:r>
          </a:p>
          <a:p>
            <a:pPr lvl="1"/>
            <a:r>
              <a:rPr lang="en-US" b="1" u="sng" dirty="0"/>
              <a:t>Receptive relaxation</a:t>
            </a:r>
            <a:r>
              <a:rPr lang="en-US" b="1" dirty="0"/>
              <a:t> </a:t>
            </a:r>
            <a:r>
              <a:rPr lang="en-US" dirty="0"/>
              <a:t>of stomach accommodates 1 ½  </a:t>
            </a:r>
            <a:r>
              <a:rPr lang="en-US" dirty="0" err="1"/>
              <a:t>litre</a:t>
            </a:r>
            <a:r>
              <a:rPr lang="en-US" dirty="0"/>
              <a:t> without increase in pressure – mediated by 10</a:t>
            </a:r>
            <a:r>
              <a:rPr lang="en-US" baseline="30000" dirty="0"/>
              <a:t>th</a:t>
            </a:r>
            <a:r>
              <a:rPr lang="en-US" dirty="0"/>
              <a:t> c nerve</a:t>
            </a:r>
          </a:p>
          <a:p>
            <a:r>
              <a:rPr lang="en-US" b="1" dirty="0"/>
              <a:t>Gastric emptying: </a:t>
            </a:r>
            <a:r>
              <a:rPr lang="en-US" dirty="0"/>
              <a:t>critical to g </a:t>
            </a:r>
            <a:r>
              <a:rPr lang="en-US" dirty="0" err="1"/>
              <a:t>i</a:t>
            </a:r>
            <a:r>
              <a:rPr lang="en-US" dirty="0"/>
              <a:t> function</a:t>
            </a:r>
          </a:p>
          <a:p>
            <a:pPr lvl="1"/>
            <a:r>
              <a:rPr lang="en-US" dirty="0"/>
              <a:t>Fat  strongly inhibits emptying of the stomach</a:t>
            </a:r>
          </a:p>
          <a:p>
            <a:pPr lvl="1"/>
            <a:r>
              <a:rPr lang="en-US" dirty="0"/>
              <a:t>Acids, amino acids also inhibit emptying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" name="Content Placeholder 7" descr="gastric motilit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52600" y="1774825"/>
            <a:ext cx="4816980" cy="4854575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Small intestine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Chyme</a:t>
            </a:r>
            <a:r>
              <a:rPr lang="en-US" dirty="0"/>
              <a:t> takes 2 – 4 hours to traverse the small intestine  (5 m in length)</a:t>
            </a:r>
          </a:p>
          <a:p>
            <a:r>
              <a:rPr lang="en-US" dirty="0"/>
              <a:t>Rhythmic </a:t>
            </a:r>
            <a:r>
              <a:rPr lang="en-US" b="1" dirty="0"/>
              <a:t>segmental</a:t>
            </a:r>
            <a:r>
              <a:rPr lang="en-US" dirty="0"/>
              <a:t> contractions important for mixing of luminal contents</a:t>
            </a:r>
          </a:p>
          <a:p>
            <a:r>
              <a:rPr lang="en-US" dirty="0"/>
              <a:t>The BER of the small intestine is independent of extrinsic </a:t>
            </a:r>
            <a:r>
              <a:rPr lang="en-US" dirty="0" err="1"/>
              <a:t>innervation</a:t>
            </a:r>
            <a:r>
              <a:rPr lang="en-US" dirty="0"/>
              <a:t>       </a:t>
            </a:r>
            <a:r>
              <a:rPr lang="en-US" sz="3000" b="1" dirty="0"/>
              <a:t>(NB: ANS practical)</a:t>
            </a:r>
          </a:p>
          <a:p>
            <a:r>
              <a:rPr lang="en-US" dirty="0"/>
              <a:t>Agents of analgesia and </a:t>
            </a:r>
            <a:r>
              <a:rPr lang="en-US" dirty="0" err="1"/>
              <a:t>anaesthesia</a:t>
            </a:r>
            <a:r>
              <a:rPr lang="en-US" dirty="0"/>
              <a:t> will affect motility-</a:t>
            </a:r>
            <a:r>
              <a:rPr lang="en-US" sz="3000" dirty="0"/>
              <a:t> </a:t>
            </a:r>
            <a:r>
              <a:rPr lang="en-US" sz="3000" i="1" dirty="0"/>
              <a:t>pre-operative preparations </a:t>
            </a:r>
            <a:endParaRPr lang="en-US" i="1" dirty="0"/>
          </a:p>
          <a:p>
            <a:r>
              <a:rPr lang="en-US" i="1" u="sng" dirty="0" err="1"/>
              <a:t>Musculares</a:t>
            </a:r>
            <a:r>
              <a:rPr lang="en-US" i="1" u="sng" dirty="0"/>
              <a:t> </a:t>
            </a:r>
            <a:r>
              <a:rPr lang="en-US" i="1" u="sng" dirty="0" err="1"/>
              <a:t>mucosae</a:t>
            </a:r>
            <a:r>
              <a:rPr lang="en-US" i="1" u="sng" dirty="0"/>
              <a:t> </a:t>
            </a:r>
            <a:r>
              <a:rPr lang="en-US" dirty="0"/>
              <a:t>contracts irregularly – allows mucosa to interact with fresh </a:t>
            </a:r>
            <a:r>
              <a:rPr lang="en-US" dirty="0" err="1"/>
              <a:t>chyme</a:t>
            </a:r>
            <a:endParaRPr lang="en-US" dirty="0"/>
          </a:p>
          <a:p>
            <a:r>
              <a:rPr lang="en-US" dirty="0"/>
              <a:t>Intestinal </a:t>
            </a:r>
            <a:r>
              <a:rPr lang="en-US" dirty="0" err="1"/>
              <a:t>villi</a:t>
            </a:r>
            <a:r>
              <a:rPr lang="en-US" dirty="0"/>
              <a:t> also contract  (change length) – assist in lymph flow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segmentati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71600" y="2209800"/>
            <a:ext cx="5562600" cy="41910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Peristalsis in viv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86062" y="1981200"/>
            <a:ext cx="4833938" cy="43434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600" dirty="0">
              <a:latin typeface="Comic Sans MS" pitchFamily="66" charset="0"/>
            </a:endParaRPr>
          </a:p>
          <a:p>
            <a:endParaRPr lang="en-US" sz="3600" dirty="0">
              <a:latin typeface="Comic Sans MS" pitchFamily="66" charset="0"/>
            </a:endParaRPr>
          </a:p>
          <a:p>
            <a:endParaRPr lang="en-US" sz="3600" dirty="0">
              <a:latin typeface="Comic Sans MS" pitchFamily="66" charset="0"/>
            </a:endParaRPr>
          </a:p>
          <a:p>
            <a:r>
              <a:rPr lang="en-US" sz="3600" dirty="0" err="1">
                <a:latin typeface="Comic Sans MS" pitchFamily="66" charset="0"/>
              </a:rPr>
              <a:t>Taabu</a:t>
            </a:r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err="1">
                <a:latin typeface="Comic Sans MS" pitchFamily="66" charset="0"/>
              </a:rPr>
              <a:t>huisha</a:t>
            </a:r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err="1">
                <a:latin typeface="Comic Sans MS" pitchFamily="66" charset="0"/>
              </a:rPr>
              <a:t>lakini</a:t>
            </a:r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err="1">
                <a:latin typeface="Comic Sans MS" pitchFamily="66" charset="0"/>
              </a:rPr>
              <a:t>ujinga</a:t>
            </a:r>
            <a:r>
              <a:rPr lang="en-US" sz="3600" dirty="0">
                <a:latin typeface="Comic Sans MS" pitchFamily="66" charset="0"/>
              </a:rPr>
              <a:t> </a:t>
            </a:r>
            <a:r>
              <a:rPr lang="en-US" sz="3600" dirty="0" err="1">
                <a:latin typeface="Comic Sans MS" pitchFamily="66" charset="0"/>
              </a:rPr>
              <a:t>hudumu</a:t>
            </a:r>
            <a:endParaRPr lang="en-US" sz="3600" dirty="0">
              <a:latin typeface="Comic Sans MS" pitchFamily="66" charset="0"/>
            </a:endParaRPr>
          </a:p>
          <a:p>
            <a:pPr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Motility of colon:</a:t>
            </a:r>
          </a:p>
          <a:p>
            <a:pPr lvl="1"/>
            <a:r>
              <a:rPr lang="en-US" dirty="0"/>
              <a:t>Allows for final absorption of salts and water</a:t>
            </a:r>
          </a:p>
          <a:p>
            <a:pPr lvl="1"/>
            <a:r>
              <a:rPr lang="en-US" dirty="0"/>
              <a:t>Permits orderly evacuation of </a:t>
            </a:r>
            <a:r>
              <a:rPr lang="en-US" dirty="0" err="1"/>
              <a:t>faeces</a:t>
            </a:r>
            <a:r>
              <a:rPr lang="en-US" dirty="0"/>
              <a:t>.</a:t>
            </a:r>
          </a:p>
          <a:p>
            <a:r>
              <a:rPr lang="en-US" dirty="0"/>
              <a:t>Colon receives 500 – 1500 ml </a:t>
            </a:r>
            <a:r>
              <a:rPr lang="en-US" dirty="0" err="1"/>
              <a:t>chyme</a:t>
            </a:r>
            <a:r>
              <a:rPr lang="en-US" dirty="0"/>
              <a:t> per day</a:t>
            </a:r>
          </a:p>
          <a:p>
            <a:r>
              <a:rPr lang="en-US" dirty="0"/>
              <a:t>Contents progress slowly: 5-10 cm/hr</a:t>
            </a:r>
          </a:p>
          <a:p>
            <a:r>
              <a:rPr lang="en-US" dirty="0"/>
              <a:t>Mixing here is similar to a kneading process</a:t>
            </a:r>
          </a:p>
          <a:p>
            <a:r>
              <a:rPr lang="en-US" dirty="0"/>
              <a:t>‘</a:t>
            </a:r>
            <a:r>
              <a:rPr lang="en-US" i="1" dirty="0"/>
              <a:t>Mass movement’ – evacuation of content</a:t>
            </a:r>
          </a:p>
          <a:p>
            <a:pPr lvl="1"/>
            <a:r>
              <a:rPr lang="en-US" dirty="0" err="1"/>
              <a:t>Taenia</a:t>
            </a:r>
            <a:r>
              <a:rPr lang="en-US" dirty="0"/>
              <a:t> coli</a:t>
            </a:r>
          </a:p>
          <a:p>
            <a:pPr lvl="1"/>
            <a:r>
              <a:rPr lang="en-US" dirty="0" err="1"/>
              <a:t>Hirschsprung’s</a:t>
            </a:r>
            <a:r>
              <a:rPr lang="en-US" dirty="0"/>
              <a:t> disease (Congenital </a:t>
            </a:r>
            <a:r>
              <a:rPr lang="en-US" dirty="0" err="1"/>
              <a:t>megacolon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Reflexes in the colon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Gastro-colic reflex</a:t>
            </a:r>
          </a:p>
          <a:p>
            <a:pPr lvl="1"/>
            <a:r>
              <a:rPr lang="en-US" dirty="0"/>
              <a:t>Increase in frequency of </a:t>
            </a:r>
            <a:r>
              <a:rPr lang="en-US" i="1" u="sng" dirty="0"/>
              <a:t>mass movements </a:t>
            </a:r>
            <a:r>
              <a:rPr lang="en-US" dirty="0"/>
              <a:t>and increased motility of proximal and distal colon in response to meal entering the stomach</a:t>
            </a:r>
          </a:p>
          <a:p>
            <a:endParaRPr lang="en-US" dirty="0"/>
          </a:p>
          <a:p>
            <a:r>
              <a:rPr lang="en-US" dirty="0" err="1"/>
              <a:t>Colono</a:t>
            </a:r>
            <a:r>
              <a:rPr lang="en-US" dirty="0"/>
              <a:t>-colonic reflex</a:t>
            </a:r>
          </a:p>
          <a:p>
            <a:pPr lvl="1"/>
            <a:r>
              <a:rPr lang="en-US" dirty="0"/>
              <a:t>Distension of one part of the colon resulting in the reflex relaxation of other parts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Rectum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u="sng" dirty="0"/>
              <a:t>Defecation</a:t>
            </a:r>
            <a:r>
              <a:rPr lang="en-US" dirty="0"/>
              <a:t>: requires co-ordination of rectum and anal canal - complex </a:t>
            </a:r>
            <a:r>
              <a:rPr lang="en-US" dirty="0" err="1"/>
              <a:t>behaviour</a:t>
            </a:r>
            <a:r>
              <a:rPr lang="en-US" dirty="0"/>
              <a:t> involves </a:t>
            </a:r>
            <a:r>
              <a:rPr lang="en-US" b="1" dirty="0"/>
              <a:t>reflex</a:t>
            </a:r>
            <a:r>
              <a:rPr lang="en-US" dirty="0"/>
              <a:t> and </a:t>
            </a:r>
            <a:r>
              <a:rPr lang="en-US" b="1" dirty="0"/>
              <a:t>voluntary</a:t>
            </a:r>
            <a:r>
              <a:rPr lang="en-US" dirty="0"/>
              <a:t> actions</a:t>
            </a:r>
          </a:p>
          <a:p>
            <a:r>
              <a:rPr lang="en-US" dirty="0"/>
              <a:t>Integrating centre for defecation reflex lies in sacral spinal cord – failure: involuntary voiding</a:t>
            </a:r>
          </a:p>
          <a:p>
            <a:pPr lvl="1"/>
            <a:r>
              <a:rPr lang="en-US" dirty="0"/>
              <a:t>Modulation of the process is by higher </a:t>
            </a:r>
            <a:r>
              <a:rPr lang="en-US" dirty="0" err="1"/>
              <a:t>centres</a:t>
            </a:r>
            <a:r>
              <a:rPr lang="en-US" dirty="0"/>
              <a:t> </a:t>
            </a:r>
          </a:p>
          <a:p>
            <a:r>
              <a:rPr lang="en-US" dirty="0"/>
              <a:t>Normally rectum is empty. It has more active segmental contractions than the sigmoid colon</a:t>
            </a:r>
          </a:p>
          <a:p>
            <a:pPr lvl="1"/>
            <a:r>
              <a:rPr lang="en-US" dirty="0"/>
              <a:t>Rectal contents tend to move back into colon</a:t>
            </a:r>
          </a:p>
          <a:p>
            <a:r>
              <a:rPr lang="en-US" dirty="0"/>
              <a:t>Filling of rectum causes the urge to defecate:</a:t>
            </a:r>
          </a:p>
          <a:p>
            <a:pPr lvl="1"/>
            <a:r>
              <a:rPr lang="en-US" dirty="0"/>
              <a:t>Reflex relaxation of internal anal sphincter</a:t>
            </a:r>
          </a:p>
          <a:p>
            <a:pPr lvl="1"/>
            <a:r>
              <a:rPr lang="en-US" dirty="0"/>
              <a:t>Reflex contraction of external anal sphincter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rectu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752600"/>
            <a:ext cx="5734050" cy="44958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Oral cavity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Mastication (reflex </a:t>
            </a:r>
            <a:r>
              <a:rPr lang="en-US" dirty="0" err="1"/>
              <a:t>behaviour</a:t>
            </a:r>
            <a:r>
              <a:rPr lang="en-US" dirty="0"/>
              <a:t>) = semi-reflex</a:t>
            </a:r>
          </a:p>
          <a:p>
            <a:pPr lvl="1"/>
            <a:r>
              <a:rPr lang="en-US" dirty="0"/>
              <a:t>Skeletal muscle: Teeth, tongue, cheeks</a:t>
            </a:r>
          </a:p>
          <a:p>
            <a:pPr lvl="1"/>
            <a:r>
              <a:rPr lang="en-US" dirty="0" err="1"/>
              <a:t>Proprioceptive</a:t>
            </a:r>
            <a:r>
              <a:rPr lang="en-US" dirty="0"/>
              <a:t> receptors in </a:t>
            </a:r>
            <a:r>
              <a:rPr lang="en-US" dirty="0" err="1"/>
              <a:t>pdl</a:t>
            </a:r>
            <a:r>
              <a:rPr lang="en-US" dirty="0"/>
              <a:t> and muscles</a:t>
            </a:r>
          </a:p>
          <a:p>
            <a:r>
              <a:rPr lang="en-US" dirty="0"/>
              <a:t>Main functions:</a:t>
            </a:r>
          </a:p>
          <a:p>
            <a:pPr lvl="1"/>
            <a:r>
              <a:rPr lang="en-US" dirty="0"/>
              <a:t>Mechanical digestion</a:t>
            </a:r>
          </a:p>
          <a:p>
            <a:pPr lvl="1"/>
            <a:r>
              <a:rPr lang="en-US" dirty="0"/>
              <a:t>Mixing of food with saliva (wetting, chemical digestion)</a:t>
            </a:r>
          </a:p>
          <a:p>
            <a:pPr lvl="1"/>
            <a:r>
              <a:rPr lang="en-US" dirty="0"/>
              <a:t>L</a:t>
            </a:r>
            <a:r>
              <a:rPr lang="en-US"/>
              <a:t>ubrication </a:t>
            </a:r>
            <a:r>
              <a:rPr lang="en-US" dirty="0"/>
              <a:t>+ moistening , formation of bolus </a:t>
            </a:r>
          </a:p>
          <a:p>
            <a:r>
              <a:rPr lang="en-US" dirty="0"/>
              <a:t>Rhythmic jaw movements controlled by brainstem </a:t>
            </a:r>
            <a:r>
              <a:rPr lang="en-US" dirty="0" err="1"/>
              <a:t>centres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Defecation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Reflex reactions of sphincters to distension are </a:t>
            </a:r>
            <a:r>
              <a:rPr lang="en-US" u="sng" dirty="0"/>
              <a:t>transient</a:t>
            </a:r>
            <a:r>
              <a:rPr lang="en-US" dirty="0"/>
              <a:t>. When defecation is postponed, then the sphincters regain normal tone and the urge </a:t>
            </a:r>
            <a:r>
              <a:rPr lang="en-US" b="1" dirty="0"/>
              <a:t>temporarily</a:t>
            </a:r>
            <a:r>
              <a:rPr lang="en-US" dirty="0"/>
              <a:t> subsides</a:t>
            </a:r>
          </a:p>
          <a:p>
            <a:r>
              <a:rPr lang="en-US" dirty="0"/>
              <a:t>At appropriate circumstances, voluntary relaxation of the external anal sphincter allows defecation to proceed</a:t>
            </a:r>
          </a:p>
          <a:p>
            <a:r>
              <a:rPr lang="en-US" dirty="0"/>
              <a:t>Efferent pathways are cholinergic parasympathetic </a:t>
            </a:r>
            <a:r>
              <a:rPr lang="en-US" dirty="0" err="1"/>
              <a:t>fibres</a:t>
            </a:r>
            <a:r>
              <a:rPr lang="en-US" dirty="0"/>
              <a:t> in pelvic nerves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involved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1. External anal sphincter is voluntarily held in relaxed state</a:t>
            </a:r>
          </a:p>
          <a:p>
            <a:r>
              <a:rPr lang="en-US" dirty="0"/>
              <a:t>2. Pressure in abdomen is elevated to aid in expulsion of </a:t>
            </a:r>
            <a:r>
              <a:rPr lang="en-US" dirty="0" err="1"/>
              <a:t>faeces</a:t>
            </a:r>
            <a:endParaRPr lang="en-US" dirty="0"/>
          </a:p>
          <a:p>
            <a:r>
              <a:rPr lang="en-US" dirty="0"/>
              <a:t>3. Deep breath moves diaphragm downwards</a:t>
            </a:r>
          </a:p>
          <a:p>
            <a:r>
              <a:rPr lang="en-US" dirty="0"/>
              <a:t>4. Glottis is closed.</a:t>
            </a:r>
          </a:p>
          <a:p>
            <a:r>
              <a:rPr lang="en-US" dirty="0"/>
              <a:t>5. Contraction of respiratory muscles elevates intra-thoracic and intra-abdominal pressures.</a:t>
            </a:r>
          </a:p>
          <a:p>
            <a:pPr lvl="1"/>
            <a:r>
              <a:rPr lang="en-US" dirty="0" err="1"/>
              <a:t>Valsalva’s</a:t>
            </a:r>
            <a:r>
              <a:rPr lang="en-US" dirty="0"/>
              <a:t> maneuver </a:t>
            </a:r>
          </a:p>
          <a:p>
            <a:r>
              <a:rPr lang="en-US" dirty="0"/>
              <a:t>6. Contraction of abdominal wall further increases intra-abdominal pressure. Pelvic  floor is lowered</a:t>
            </a:r>
          </a:p>
          <a:p>
            <a:r>
              <a:rPr lang="en-US" dirty="0"/>
              <a:t>7.Faeces is forced through the relaxed sphincters.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P</a:t>
            </a:r>
            <a:r>
              <a:rPr lang="en-US" sz="3600" dirty="0"/>
              <a:t>roper </a:t>
            </a:r>
            <a:r>
              <a:rPr lang="en-US" sz="3600" b="1" dirty="0"/>
              <a:t>P</a:t>
            </a:r>
            <a:r>
              <a:rPr lang="en-US" sz="3600" dirty="0"/>
              <a:t>reparation </a:t>
            </a:r>
            <a:r>
              <a:rPr lang="en-US" sz="3600" b="1" dirty="0"/>
              <a:t>P</a:t>
            </a:r>
            <a:r>
              <a:rPr lang="en-US" sz="3600" dirty="0"/>
              <a:t>revents </a:t>
            </a:r>
            <a:r>
              <a:rPr lang="en-US" sz="3600" b="1" dirty="0"/>
              <a:t>P</a:t>
            </a:r>
            <a:r>
              <a:rPr lang="en-US" sz="3600" dirty="0"/>
              <a:t>oor </a:t>
            </a:r>
            <a:r>
              <a:rPr lang="en-US" sz="3600" b="1" dirty="0"/>
              <a:t>P</a:t>
            </a:r>
            <a:r>
              <a:rPr lang="en-US" sz="3600" dirty="0"/>
              <a:t>erformance</a:t>
            </a:r>
          </a:p>
          <a:p>
            <a:endParaRPr lang="en-GB" dirty="0"/>
          </a:p>
          <a:p>
            <a:pPr lvl="1"/>
            <a:r>
              <a:rPr lang="en-US" dirty="0"/>
              <a:t>The </a:t>
            </a:r>
            <a:r>
              <a:rPr lang="en-GB" dirty="0"/>
              <a:t>athletes</a:t>
            </a:r>
            <a:r>
              <a:rPr lang="en-US" dirty="0"/>
              <a:t> five P mantra 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defposition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95400" y="2438400"/>
            <a:ext cx="4724400" cy="35814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Constipation</a:t>
            </a:r>
          </a:p>
          <a:p>
            <a:pPr lvl="1"/>
            <a:r>
              <a:rPr lang="en-US" dirty="0"/>
              <a:t>Role of </a:t>
            </a:r>
            <a:r>
              <a:rPr lang="en-US" dirty="0" err="1"/>
              <a:t>fibre</a:t>
            </a:r>
            <a:r>
              <a:rPr lang="en-US" dirty="0"/>
              <a:t>, water in diet</a:t>
            </a:r>
          </a:p>
          <a:p>
            <a:pPr lvl="1"/>
            <a:r>
              <a:rPr lang="en-US" dirty="0"/>
              <a:t>Laxatives, exercise</a:t>
            </a:r>
          </a:p>
          <a:p>
            <a:endParaRPr lang="en-US" dirty="0"/>
          </a:p>
          <a:p>
            <a:r>
              <a:rPr lang="en-US" dirty="0"/>
              <a:t>Overfilling of intestines and colon leads to</a:t>
            </a:r>
          </a:p>
          <a:p>
            <a:pPr lvl="1"/>
            <a:r>
              <a:rPr lang="en-US" dirty="0"/>
              <a:t>Putrefaction of luminal contents</a:t>
            </a:r>
          </a:p>
          <a:p>
            <a:pPr lvl="1"/>
            <a:r>
              <a:rPr lang="en-US" dirty="0" err="1"/>
              <a:t>Atony</a:t>
            </a:r>
            <a:r>
              <a:rPr lang="en-US" dirty="0"/>
              <a:t> of smooth muscle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Clinical application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Abdominal fat </a:t>
            </a:r>
            <a:r>
              <a:rPr lang="en-US" sz="2400" dirty="0"/>
              <a:t>(hard, difficult to get rid of)</a:t>
            </a:r>
          </a:p>
          <a:p>
            <a:endParaRPr lang="en-US" dirty="0"/>
          </a:p>
          <a:p>
            <a:r>
              <a:rPr lang="en-US" dirty="0"/>
              <a:t>Waist-hip ratio - measure of obesity</a:t>
            </a:r>
          </a:p>
          <a:p>
            <a:endParaRPr lang="en-US" dirty="0"/>
          </a:p>
          <a:p>
            <a:r>
              <a:rPr lang="en-US" dirty="0"/>
              <a:t>Rectal temperature (core)</a:t>
            </a:r>
          </a:p>
          <a:p>
            <a:endParaRPr lang="en-US" dirty="0"/>
          </a:p>
          <a:p>
            <a:r>
              <a:rPr lang="en-US" dirty="0"/>
              <a:t>Administration of drugs -  </a:t>
            </a:r>
            <a:r>
              <a:rPr lang="en-US" i="1" dirty="0"/>
              <a:t>par rectum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‘You can get help from teachers, but you are going to have to learn a lot by yourself, sitting alone in a room.’</a:t>
            </a:r>
          </a:p>
          <a:p>
            <a:endParaRPr lang="en-GB" dirty="0"/>
          </a:p>
          <a:p>
            <a:endParaRPr lang="en-GB" dirty="0"/>
          </a:p>
          <a:p>
            <a:pPr>
              <a:buNone/>
            </a:pPr>
            <a:r>
              <a:rPr lang="en-US" dirty="0"/>
              <a:t>Dr. Seuss</a:t>
            </a:r>
          </a:p>
          <a:p>
            <a:pPr>
              <a:buNone/>
            </a:pPr>
            <a:r>
              <a:rPr lang="en-US" dirty="0"/>
              <a:t>American writer and cartoonist (1904-1991)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71227" y="2967335"/>
            <a:ext cx="40015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THANK YOU</a:t>
            </a:r>
          </a:p>
        </p:txBody>
      </p:sp>
      <p:sp>
        <p:nvSpPr>
          <p:cNvPr id="7" name="Rectangle 6"/>
          <p:cNvSpPr/>
          <p:nvPr/>
        </p:nvSpPr>
        <p:spPr>
          <a:xfrm>
            <a:off x="2600081" y="2967335"/>
            <a:ext cx="44935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THANK 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Swallowing (deglutition)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sz="3200" dirty="0" err="1"/>
              <a:t>Reflexly</a:t>
            </a:r>
            <a:r>
              <a:rPr lang="en-US" sz="3200" dirty="0"/>
              <a:t> coordinated (swallowing </a:t>
            </a:r>
            <a:r>
              <a:rPr lang="en-US" sz="3200" dirty="0" err="1"/>
              <a:t>centres</a:t>
            </a:r>
            <a:r>
              <a:rPr lang="en-US" sz="3200" dirty="0"/>
              <a:t>)</a:t>
            </a:r>
          </a:p>
          <a:p>
            <a:pPr lvl="1"/>
            <a:r>
              <a:rPr lang="en-US" sz="3200" dirty="0"/>
              <a:t>Three phases:</a:t>
            </a:r>
          </a:p>
          <a:p>
            <a:pPr lvl="2"/>
            <a:r>
              <a:rPr lang="en-US" sz="2800" dirty="0"/>
              <a:t>Oral		-	voluntary</a:t>
            </a:r>
          </a:p>
          <a:p>
            <a:pPr lvl="2"/>
            <a:r>
              <a:rPr lang="en-US" sz="2800" dirty="0"/>
              <a:t>Pharyngeal       </a:t>
            </a:r>
          </a:p>
          <a:p>
            <a:pPr lvl="2"/>
            <a:r>
              <a:rPr lang="en-US" sz="2800" dirty="0" err="1"/>
              <a:t>Oesophageal</a:t>
            </a:r>
            <a:r>
              <a:rPr lang="en-US" sz="2800" dirty="0"/>
              <a:t>   	</a:t>
            </a:r>
          </a:p>
          <a:p>
            <a:pPr lvl="1"/>
            <a:r>
              <a:rPr lang="en-US" sz="3200" dirty="0"/>
              <a:t>Temporary interruption of breathing</a:t>
            </a:r>
          </a:p>
          <a:p>
            <a:pPr lvl="1"/>
            <a:r>
              <a:rPr lang="en-US" sz="3200" dirty="0"/>
              <a:t>Rapid contraction and relaxation of skeletal muscles; </a:t>
            </a:r>
            <a:r>
              <a:rPr lang="en-US" sz="2600" dirty="0"/>
              <a:t>thus necessity for reflex coordination</a:t>
            </a:r>
            <a:endParaRPr lang="en-US" sz="3200" dirty="0"/>
          </a:p>
          <a:p>
            <a:pPr lvl="1"/>
            <a:r>
              <a:rPr lang="en-US" sz="3200" dirty="0"/>
              <a:t>Infantile swallow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swallow_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9200" y="2057400"/>
            <a:ext cx="5895975" cy="41910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Suckling</a:t>
            </a:r>
          </a:p>
        </p:txBody>
      </p:sp>
      <p:pic>
        <p:nvPicPr>
          <p:cNvPr id="6" name="Content Placeholder 5" descr="suck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52600" y="1981200"/>
            <a:ext cx="4343400" cy="44958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Tongue thrusting</a:t>
            </a:r>
          </a:p>
        </p:txBody>
      </p:sp>
      <p:pic>
        <p:nvPicPr>
          <p:cNvPr id="6" name="Content Placeholder 5" descr="tongue thrus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00200" y="1905000"/>
            <a:ext cx="4724400" cy="44958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Oesophagus</a:t>
            </a:r>
            <a:r>
              <a:rPr lang="en-US" dirty="0"/>
              <a:t>	- motility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Successive contraction of constrictor muscles</a:t>
            </a:r>
          </a:p>
          <a:p>
            <a:r>
              <a:rPr lang="en-US" dirty="0"/>
              <a:t>Gravity assists when in an upright position (bolus traverses in less than 10 s</a:t>
            </a:r>
            <a:r>
              <a:rPr lang="en-US" sz="2800" dirty="0"/>
              <a:t> [</a:t>
            </a:r>
            <a:r>
              <a:rPr lang="en-US" sz="2400" dirty="0"/>
              <a:t>4 cm/s</a:t>
            </a:r>
            <a:r>
              <a:rPr lang="en-US" sz="2800" dirty="0"/>
              <a:t>]</a:t>
            </a:r>
            <a:r>
              <a:rPr lang="en-US" dirty="0"/>
              <a:t>)</a:t>
            </a:r>
          </a:p>
          <a:p>
            <a:r>
              <a:rPr lang="en-US" dirty="0"/>
              <a:t>Skeletal and smooth muscle </a:t>
            </a:r>
          </a:p>
          <a:p>
            <a:r>
              <a:rPr lang="en-US" b="1" dirty="0"/>
              <a:t>L</a:t>
            </a:r>
            <a:r>
              <a:rPr lang="en-US" dirty="0"/>
              <a:t>ower </a:t>
            </a:r>
            <a:r>
              <a:rPr lang="en-US" dirty="0" err="1"/>
              <a:t>o</a:t>
            </a:r>
            <a:r>
              <a:rPr lang="en-US" b="1" dirty="0" err="1"/>
              <a:t>e</a:t>
            </a:r>
            <a:r>
              <a:rPr lang="en-US" dirty="0" err="1"/>
              <a:t>sophageal</a:t>
            </a:r>
            <a:r>
              <a:rPr lang="en-US" dirty="0"/>
              <a:t> </a:t>
            </a:r>
            <a:r>
              <a:rPr lang="en-US" b="1" dirty="0"/>
              <a:t>s</a:t>
            </a:r>
            <a:r>
              <a:rPr lang="en-US" dirty="0"/>
              <a:t>phincter - LES</a:t>
            </a:r>
          </a:p>
          <a:p>
            <a:pPr lvl="1"/>
            <a:r>
              <a:rPr lang="en-US" dirty="0" err="1"/>
              <a:t>Oesophagus</a:t>
            </a:r>
            <a:r>
              <a:rPr lang="en-US" dirty="0"/>
              <a:t> passes through diaphragm</a:t>
            </a:r>
          </a:p>
          <a:p>
            <a:pPr lvl="1"/>
            <a:r>
              <a:rPr lang="en-US" dirty="0"/>
              <a:t>Enters stomach at an angle</a:t>
            </a:r>
          </a:p>
          <a:p>
            <a:r>
              <a:rPr lang="en-US" sz="2800" dirty="0"/>
              <a:t>Achalasia </a:t>
            </a:r>
            <a:r>
              <a:rPr lang="en-US" sz="2400" i="1" dirty="0"/>
              <a:t>– failure of muscle to relax</a:t>
            </a:r>
          </a:p>
          <a:p>
            <a:r>
              <a:rPr lang="en-US" sz="2800" b="1" dirty="0"/>
              <a:t>G</a:t>
            </a:r>
            <a:r>
              <a:rPr lang="en-US" sz="2800" dirty="0"/>
              <a:t>astro-o</a:t>
            </a:r>
            <a:r>
              <a:rPr lang="en-US" sz="2800" b="1" dirty="0"/>
              <a:t>e</a:t>
            </a:r>
            <a:r>
              <a:rPr lang="en-US" sz="2800" dirty="0"/>
              <a:t>sophageal </a:t>
            </a:r>
            <a:r>
              <a:rPr lang="en-US" sz="2800" b="1" dirty="0"/>
              <a:t>r</a:t>
            </a:r>
            <a:r>
              <a:rPr lang="en-US" sz="2800" dirty="0"/>
              <a:t>eflux </a:t>
            </a:r>
            <a:r>
              <a:rPr lang="en-US" sz="2800" b="1" dirty="0"/>
              <a:t>d</a:t>
            </a:r>
            <a:r>
              <a:rPr lang="en-US" sz="2800" dirty="0"/>
              <a:t>iseases (GERDs)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4000" b="1" dirty="0" err="1">
                <a:latin typeface="Bradley Hand ITC" pitchFamily="66" charset="0"/>
              </a:rPr>
              <a:t>Heri</a:t>
            </a:r>
            <a:r>
              <a:rPr lang="en-US" sz="4000" b="1" dirty="0">
                <a:latin typeface="Bradley Hand ITC" pitchFamily="66" charset="0"/>
              </a:rPr>
              <a:t> </a:t>
            </a:r>
            <a:r>
              <a:rPr lang="en-US" sz="4000" b="1" dirty="0" err="1">
                <a:latin typeface="Bradley Hand ITC" pitchFamily="66" charset="0"/>
              </a:rPr>
              <a:t>nguo</a:t>
            </a:r>
            <a:r>
              <a:rPr lang="en-US" sz="4000" b="1" dirty="0">
                <a:latin typeface="Bradley Hand ITC" pitchFamily="66" charset="0"/>
              </a:rPr>
              <a:t> </a:t>
            </a:r>
            <a:r>
              <a:rPr lang="en-US" sz="4000" b="1" dirty="0" err="1">
                <a:latin typeface="Bradley Hand ITC" pitchFamily="66" charset="0"/>
              </a:rPr>
              <a:t>ziraruke</a:t>
            </a:r>
            <a:r>
              <a:rPr lang="en-US" sz="4000" b="1" dirty="0">
                <a:latin typeface="Bradley Hand ITC" pitchFamily="66" charset="0"/>
              </a:rPr>
              <a:t> </a:t>
            </a:r>
            <a:r>
              <a:rPr lang="en-US" sz="4000" b="1" dirty="0" err="1">
                <a:latin typeface="Bradley Hand ITC" pitchFamily="66" charset="0"/>
              </a:rPr>
              <a:t>kuliko</a:t>
            </a:r>
            <a:r>
              <a:rPr lang="en-US" sz="4000" b="1" dirty="0">
                <a:latin typeface="Bradley Hand ITC" pitchFamily="66" charset="0"/>
              </a:rPr>
              <a:t> </a:t>
            </a:r>
            <a:r>
              <a:rPr lang="en-US" sz="4000" b="1" dirty="0" err="1">
                <a:latin typeface="Bradley Hand ITC" pitchFamily="66" charset="0"/>
              </a:rPr>
              <a:t>akili</a:t>
            </a:r>
            <a:endParaRPr lang="en-US" sz="4000" b="1" dirty="0">
              <a:latin typeface="Bradley Hand ITC" pitchFamily="66" charset="0"/>
            </a:endParaRPr>
          </a:p>
          <a:p>
            <a:pPr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peristalsis in oesophagus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1752600"/>
            <a:ext cx="5791200" cy="48006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awm 2018   GIT physiology (motility)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397</TotalTime>
  <Words>975</Words>
  <Application>Microsoft Office PowerPoint</Application>
  <PresentationFormat>On-screen Show (4:3)</PresentationFormat>
  <Paragraphs>187</Paragraphs>
  <Slides>27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Bradley Hand ITC</vt:lpstr>
      <vt:lpstr>Calibri</vt:lpstr>
      <vt:lpstr>Comic Sans MS</vt:lpstr>
      <vt:lpstr>Corbel</vt:lpstr>
      <vt:lpstr>Wingdings</vt:lpstr>
      <vt:lpstr>Wingdings 2</vt:lpstr>
      <vt:lpstr>Wingdings 3</vt:lpstr>
      <vt:lpstr>Module</vt:lpstr>
      <vt:lpstr>Motility of the gut</vt:lpstr>
      <vt:lpstr>Oral cavity</vt:lpstr>
      <vt:lpstr>Swallowing (deglutition)</vt:lpstr>
      <vt:lpstr>PowerPoint Presentation</vt:lpstr>
      <vt:lpstr>Suckling</vt:lpstr>
      <vt:lpstr>Tongue thrusting</vt:lpstr>
      <vt:lpstr>Oesophagus - motility</vt:lpstr>
      <vt:lpstr>PowerPoint Presentation</vt:lpstr>
      <vt:lpstr>PowerPoint Presentation</vt:lpstr>
      <vt:lpstr>Gastric motility</vt:lpstr>
      <vt:lpstr>PowerPoint Presentation</vt:lpstr>
      <vt:lpstr>Small intestine</vt:lpstr>
      <vt:lpstr>PowerPoint Presentation</vt:lpstr>
      <vt:lpstr>PowerPoint Presentation</vt:lpstr>
      <vt:lpstr>PowerPoint Presentation</vt:lpstr>
      <vt:lpstr>Colon</vt:lpstr>
      <vt:lpstr>Reflexes in the colon</vt:lpstr>
      <vt:lpstr>Rectum </vt:lpstr>
      <vt:lpstr>PowerPoint Presentation</vt:lpstr>
      <vt:lpstr>Defecation </vt:lpstr>
      <vt:lpstr>Steps involved</vt:lpstr>
      <vt:lpstr>PowerPoint Presentation</vt:lpstr>
      <vt:lpstr>PowerPoint Presentation</vt:lpstr>
      <vt:lpstr>Clinical application</vt:lpstr>
      <vt:lpstr>Clinical application (2)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Motility of the gut</dc:title>
  <dc:creator>Anne</dc:creator>
  <cp:lastModifiedBy>Anne Muriithi</cp:lastModifiedBy>
  <cp:revision>67</cp:revision>
  <dcterms:created xsi:type="dcterms:W3CDTF">2006-08-16T00:00:00Z</dcterms:created>
  <dcterms:modified xsi:type="dcterms:W3CDTF">2018-02-13T21:42:06Z</dcterms:modified>
</cp:coreProperties>
</file>