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951" r:id="rId2"/>
    <p:sldId id="952" r:id="rId3"/>
    <p:sldId id="695" r:id="rId4"/>
    <p:sldId id="929" r:id="rId5"/>
    <p:sldId id="758" r:id="rId6"/>
    <p:sldId id="759" r:id="rId7"/>
    <p:sldId id="953" r:id="rId8"/>
    <p:sldId id="609" r:id="rId9"/>
    <p:sldId id="761" r:id="rId10"/>
    <p:sldId id="931" r:id="rId11"/>
    <p:sldId id="611" r:id="rId12"/>
    <p:sldId id="932" r:id="rId13"/>
    <p:sldId id="763" r:id="rId14"/>
    <p:sldId id="944" r:id="rId15"/>
    <p:sldId id="945" r:id="rId16"/>
    <p:sldId id="946" r:id="rId17"/>
    <p:sldId id="764" r:id="rId18"/>
    <p:sldId id="934" r:id="rId19"/>
    <p:sldId id="765" r:id="rId20"/>
    <p:sldId id="935" r:id="rId21"/>
    <p:sldId id="942" r:id="rId22"/>
    <p:sldId id="938" r:id="rId23"/>
    <p:sldId id="939" r:id="rId24"/>
    <p:sldId id="940" r:id="rId25"/>
    <p:sldId id="941" r:id="rId26"/>
    <p:sldId id="768" r:id="rId27"/>
    <p:sldId id="947" r:id="rId28"/>
    <p:sldId id="948" r:id="rId29"/>
    <p:sldId id="773" r:id="rId30"/>
    <p:sldId id="949" r:id="rId31"/>
    <p:sldId id="950" r:id="rId32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3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 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7200" b="1" dirty="0" smtClean="0">
                <a:solidFill>
                  <a:schemeClr val="tx1"/>
                </a:solidFill>
              </a:rPr>
              <a:t>GASTROINTESTINAL</a:t>
            </a:r>
            <a:r>
              <a:rPr lang="en-US" sz="8000" b="1" dirty="0" smtClean="0">
                <a:solidFill>
                  <a:schemeClr val="tx1"/>
                </a:solidFill>
              </a:rPr>
              <a:t> SECRETIONS</a:t>
            </a:r>
            <a:endParaRPr lang="en-US" sz="8000" b="1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SECRETORY SALIVARY CELLS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SEROUS SALIVARY ACINAR CELLS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</a:rPr>
              <a:t>PROTEINACEOUS COMPONENTS</a:t>
            </a:r>
            <a:endParaRPr lang="en-US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MUCOUS SALIVARY ACINAR CELLS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</a:rPr>
              <a:t>MUCINOUS COMPONENTS</a:t>
            </a:r>
            <a:endParaRPr lang="en-US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SALIVARY GLANDS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PAROTID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glands-fairly watery saliva – serous – low 	glycoprotein content but enriched in 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-amylase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SUBMANDIBULAR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glands-viscid saliva – 	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seromucous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secretion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SUBLINGUAL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glands-viscid saliva –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seromucous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	secretion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Labial,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Buccal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, &amp; Palatal glands in the lips, 	cheeks, &amp; palate – a mucous secretion – enriched in 	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mucin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(glycoprotein)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Lingual glands in the tongue – a mucous secretion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SALIVARY GLANDS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algn="l"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Extremely active - ~90% three major salivary 	glands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~10% minor salivary glands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Blood vessels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Basal rate ~0.5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 min (K</a:t>
            </a:r>
            <a:r>
              <a:rPr lang="en-US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rich, hypotonic)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Stimulated – 10-fold increase over the basal rate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1000-1500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</a:rPr>
              <a:t>mL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 per day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Oral pH at about 7.0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Always hypotonic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Salivary [K</a:t>
            </a:r>
            <a:r>
              <a:rPr lang="en-US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 always greater than plasma [K</a:t>
            </a:r>
            <a:r>
              <a:rPr lang="en-US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ORGANIC &amp; INORGANIC COMPONENTS OF SALIVA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Sodium, Chloride, Potassium, Bicarbonate, 	Calcium, Phosphate,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Thiocyanate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Alpha-amylase, Lingual lipase,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Lysozymes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Proline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-Rich Proteins,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Mucin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Glycoproteins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Immunoglobulin A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HUMAN SALIVA CONTAINS SMALL AMOUNTS OF:-</a:t>
            </a:r>
            <a:endParaRPr lang="sw-K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LIPASE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NUCLEASES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PEROXIDASES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LACTOFERRIN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SECRETORY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IgA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GROWTH FACTORS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REGULATORY PEPTIDE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VASOACTIVE PROTEASES  -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Kallikrein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 &amp;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</a:rPr>
              <a:t>Renin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PROLINE-RICH SALIVARY PROTEINS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algn="l"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Abundant in parotid &amp;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submandibular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saliva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Antimicrobial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Neutralize dietary tannins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Lubricate ingested foods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Enhance tooth integrity 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SALIVARY ALPHA (</a:t>
            </a:r>
            <a:r>
              <a:rPr lang="el-GR" sz="3600" b="1" dirty="0" smtClean="0"/>
              <a:t>α</a:t>
            </a:r>
            <a:r>
              <a:rPr lang="en-US" sz="3600" b="1" dirty="0" smtClean="0"/>
              <a:t>) AMYLASE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lnSpcReduction="1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Major constituent of saliva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Digest starch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Not essential for effective CHO 	digestion &amp; absorption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Pancreatic insufficiency - 	(dysfunction)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Partially compensate for CHO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maldigestion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FUNCTIONS OF SALIVA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Antibacterial, antifungal, antiviral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Digestion of starch &amp; fat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Sense of taste - solvent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Protective coating – soft &amp; hard tissues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Lubrication –oral cavity, speech, mastication, 	swallowing-FOOD BOLUS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Buffering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FUNCTIONS OF SALIVA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</a:rPr>
              <a:t>Facilitates swallowing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Keeps mouth moist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Wash away food particles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Aids speech – lips &amp; tongue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Keeps mouth &amp; teeth clean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Antibacterial action (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lysozyme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IgA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Maintain proper oral hygiene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Overall dental integrity</a:t>
            </a: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6" name="Picture 2" descr="38-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0"/>
            <a:ext cx="73914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Department of Medical 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           College of Health Sciences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smtClean="0">
                <a:solidFill>
                  <a:schemeClr val="tx1"/>
                </a:solidFill>
              </a:rPr>
              <a:t>           UNIVERSITY </a:t>
            </a:r>
            <a:r>
              <a:rPr lang="en-US" sz="2400" b="1" dirty="0" smtClean="0">
                <a:solidFill>
                  <a:schemeClr val="tx1"/>
                </a:solidFill>
              </a:rPr>
              <a:t>OF NAIROBI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MODIFICATION OF IONIC CONTENT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&amp; 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extracted/Salivary duct cells absorb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&amp; 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added/salivary duct cells secrete 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Ducts relatively impermeable to H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Loss of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hypotonic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SALIVARY DUCT MEMBRANE TRANSPORTERS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7200" b="1" dirty="0" smtClean="0">
                <a:solidFill>
                  <a:schemeClr val="tx1"/>
                </a:solidFill>
                <a:latin typeface="Times New Roman" pitchFamily="18" charset="0"/>
              </a:rPr>
              <a:t>SALIVARY </a:t>
            </a:r>
          </a:p>
          <a:p>
            <a:pPr algn="l">
              <a:defRPr/>
            </a:pPr>
            <a:r>
              <a:rPr lang="en-US" sz="7200" b="1" dirty="0" smtClean="0">
                <a:solidFill>
                  <a:schemeClr val="tx1"/>
                </a:solidFill>
                <a:latin typeface="Times New Roman" pitchFamily="18" charset="0"/>
              </a:rPr>
              <a:t>		DUCT</a:t>
            </a:r>
          </a:p>
          <a:p>
            <a:pPr algn="l">
              <a:defRPr/>
            </a:pPr>
            <a:r>
              <a:rPr lang="en-US" sz="7200" b="1" dirty="0" smtClean="0">
                <a:solidFill>
                  <a:schemeClr val="tx1"/>
                </a:solidFill>
                <a:latin typeface="Times New Roman" pitchFamily="18" charset="0"/>
              </a:rPr>
              <a:t> TRANSPORTERS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REABSORPTION OF 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enters salivary duct cells from the lumen through apical epithelial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channels (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ENaCs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</a:p>
          <a:p>
            <a:pPr>
              <a:buBlip>
                <a:blip r:embed="rId2"/>
              </a:buBlip>
              <a:defRPr/>
            </a:pP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Basolateral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pump extrudes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REABSORPTION OF CI</a:t>
            </a:r>
            <a:r>
              <a:rPr lang="en-US" sz="3600" b="1" baseline="30000" dirty="0" smtClean="0"/>
              <a:t>-</a:t>
            </a:r>
            <a:r>
              <a:rPr lang="en-US" sz="3600" b="1" dirty="0" smtClean="0"/>
              <a:t>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enters salivary duct cells from the lumen through apical membrane 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/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exchangers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Apical 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channels recycle the 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that is absorbed by 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/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exchangers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exit duct cells through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asolateral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channels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SECRETION OF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smtClean="0"/>
              <a:t>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Secretion of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enters occurs through apical membrane CI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/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exchangers</a:t>
            </a:r>
          </a:p>
          <a:p>
            <a:pPr>
              <a:buBlip>
                <a:blip r:embed="rId2"/>
              </a:buBlip>
              <a:defRPr/>
            </a:pP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enters duct cells through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 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/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cotransporters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SECRETION OF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sw-KE" sz="3600" b="1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Secretion of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occurs through apical membrane 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/H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exchangers</a:t>
            </a:r>
          </a:p>
          <a:p>
            <a:pPr>
              <a:buBlip>
                <a:blip r:embed="rId2"/>
              </a:buBlip>
              <a:defRPr/>
            </a:pP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enters duct cells through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basolateral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Na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/K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pump </a:t>
            </a: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6" name="Picture 2" descr="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14400"/>
            <a:ext cx="8656638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PARASYMPATHETIC NERVOUS SYSTEM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algn="l"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Most important physiological regulator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ACh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8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 [Ca</a:t>
            </a:r>
            <a:r>
              <a:rPr lang="en-US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Taste, tactile stimuli, sight, smell, thinking,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nauses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GLANDULAR ATROPHY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Maintaining normal mass of salivary glands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SYMPATHETIC NERVOUS SYSTEM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Noradrenergic stimulation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 -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adrenoceptors</a:t>
            </a:r>
            <a:endParaRPr lang="en-US" sz="2800" b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 [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Slightly modifies the composition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Increases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proteinaceous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content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Little influence on volume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5" name="Content Placeholder 4" descr="!737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38200" y="0"/>
            <a:ext cx="7723188" cy="67945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</a:t>
            </a:r>
            <a:r>
              <a:rPr lang="en-US" sz="3600" b="1" dirty="0" smtClean="0"/>
              <a:t>/NOV/DEC/2016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7200" b="1" dirty="0" smtClean="0">
                <a:solidFill>
                  <a:schemeClr val="tx1"/>
                </a:solidFill>
              </a:rPr>
              <a:t>GASTROINTESTINAL SECRETIONS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SJÖGREN'S SYNDROME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algn="l"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chronic &amp; progressive autoimmune disease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Antibodies that react primarily with salivary &amp; 	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lacrimal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glands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Immunologic injury to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acini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Loss of salivary functions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XEROSTOMIA-  dry mouth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KERATOCONJUNCTIVITIS SICCA- dry eyes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Dental carries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Dental fractures 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Loss of dentition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FF00"/>
              </a:buClr>
              <a:defRPr/>
            </a:pPr>
            <a:endParaRPr lang="en-GB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/>
            <a:endParaRPr lang="en-US" dirty="0" smtClean="0"/>
          </a:p>
          <a:p>
            <a:pPr algn="l"/>
            <a:endParaRPr lang="sw-KE" dirty="0"/>
          </a:p>
        </p:txBody>
      </p:sp>
      <p:sp>
        <p:nvSpPr>
          <p:cNvPr id="5" name="Rectangle 4"/>
          <p:cNvSpPr/>
          <p:nvPr/>
        </p:nvSpPr>
        <p:spPr>
          <a:xfrm>
            <a:off x="344816" y="3244334"/>
            <a:ext cx="84543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w-KE" sz="9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PARTS of the Gastrointestinal (GI) Tract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</a:rPr>
              <a:t>MOUTH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</a:rPr>
              <a:t>ESOPHAGUS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</a:rPr>
              <a:t>STOMACH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DUODENUM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JEJUNUM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ILEUM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CECUM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COLON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RECTUM</a:t>
            </a: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ANUS</a:t>
            </a:r>
          </a:p>
          <a:p>
            <a:pPr>
              <a:defRPr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</a:rPr>
              <a:t>PANCREAS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</a:rPr>
              <a:t>LIVER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GASTROINTESTINAL (GI) SECRETIONS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SALIVA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STOMACH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PANCREAS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LIVER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GI SECRETIONS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FUNCTIONS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COMPOSITION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ORIGIN OF EACH COMPONENT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MECHANISM OF SECRETION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CONTROL/REGULATION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  <a:t>SALIVA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5" name="Picture 2" descr="24-7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6" name="Picture 2" descr="24-7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0"/>
            <a:ext cx="45275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500</Words>
  <Application>Microsoft Office PowerPoint</Application>
  <PresentationFormat>On-screen Show (4:3)</PresentationFormat>
  <Paragraphs>213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HMP200/UPC203/VMP200 NOV/DEC/2016 </vt:lpstr>
      <vt:lpstr>REFERENCES</vt:lpstr>
      <vt:lpstr>HMP200/UPC203/VMP200/NOV/DEC/2016</vt:lpstr>
      <vt:lpstr>PARTS of the Gastrointestinal (GI) Tract</vt:lpstr>
      <vt:lpstr>GASTROINTESTINAL (GI) SECRETIONS</vt:lpstr>
      <vt:lpstr>GI SECRETIONS</vt:lpstr>
      <vt:lpstr>SALIVA</vt:lpstr>
      <vt:lpstr>Slide 8</vt:lpstr>
      <vt:lpstr>Slide 9</vt:lpstr>
      <vt:lpstr>SECRETORY SALIVARY CELLS</vt:lpstr>
      <vt:lpstr>SALIVARY GLANDS</vt:lpstr>
      <vt:lpstr>SALIVARY GLANDS</vt:lpstr>
      <vt:lpstr>ORGANIC &amp; INORGANIC COMPONENTS OF SALIVA</vt:lpstr>
      <vt:lpstr>HUMAN SALIVA CONTAINS SMALL AMOUNTS OF:-</vt:lpstr>
      <vt:lpstr>PROLINE-RICH SALIVARY PROTEINS</vt:lpstr>
      <vt:lpstr>SALIVARY ALPHA (α) AMYLASE</vt:lpstr>
      <vt:lpstr>FUNCTIONS OF SALIVA</vt:lpstr>
      <vt:lpstr>FUNCTIONS OF SALIVA</vt:lpstr>
      <vt:lpstr>Slide 19</vt:lpstr>
      <vt:lpstr>MODIFICATION OF IONIC CONTENT </vt:lpstr>
      <vt:lpstr>SALIVARY DUCT MEMBRANE TRANSPORTERS</vt:lpstr>
      <vt:lpstr>REABSORPTION OF Na+ </vt:lpstr>
      <vt:lpstr>REABSORPTION OF CI- </vt:lpstr>
      <vt:lpstr>SECRETION OF HCO3- </vt:lpstr>
      <vt:lpstr>SECRETION OF K+</vt:lpstr>
      <vt:lpstr>Slide 26</vt:lpstr>
      <vt:lpstr>PARASYMPATHETIC NERVOUS SYSTEM</vt:lpstr>
      <vt:lpstr>SYMPATHETIC NERVOUS SYSTEM</vt:lpstr>
      <vt:lpstr>Slide 29</vt:lpstr>
      <vt:lpstr>SJÖGREN'S SYNDROME</vt:lpstr>
      <vt:lpstr>Slide 31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249</cp:revision>
  <dcterms:created xsi:type="dcterms:W3CDTF">2016-10-18T07:56:55Z</dcterms:created>
  <dcterms:modified xsi:type="dcterms:W3CDTF">2016-12-10T13:37:11Z</dcterms:modified>
</cp:coreProperties>
</file>