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69" d="100"/>
          <a:sy n="69" d="100"/>
        </p:scale>
        <p:origin x="-696" y="-96"/>
      </p:cViewPr>
      <p:guideLst>
        <p:guide orient="horz" pos="2160"/>
        <p:guide pos="3840"/>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t>9/27/2018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t>9/27/2018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t>9/27/2018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E934FF-F4E1-47C5-9CA5-30A81DDE2BE4}" type="datetimeFigureOut">
              <a:rPr lang="en-US" smtClean="0"/>
              <a:t>9/27/2018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E934FF-F4E1-47C5-9CA5-30A81DDE2BE4}" type="datetimeFigureOut">
              <a:rPr lang="en-US" smtClean="0"/>
              <a:t>9/27/2018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E934FF-F4E1-47C5-9CA5-30A81DDE2BE4}" type="datetimeFigureOut">
              <a:rPr lang="en-US" smtClean="0"/>
              <a:t>9/27/2018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3561BA9-CDCF-4958-B8AB-66F3BF063E13}"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t>9/27/2018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t>9/27/2018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3561BA9-CDCF-4958-B8AB-66F3BF063E1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E934FF-F4E1-47C5-9CA5-30A81DDE2BE4}" type="datetimeFigureOut">
              <a:rPr lang="en-US" smtClean="0"/>
              <a:t>9/27/2018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t>9/27/2018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E934FF-F4E1-47C5-9CA5-30A81DDE2BE4}" type="datetimeFigureOut">
              <a:rPr lang="en-US" smtClean="0"/>
              <a:t>9/27/2018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61BA9-CDCF-4958-B8AB-66F3BF063E13}"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MOTOR SYSTEMS</a:t>
            </a:r>
          </a:p>
        </p:txBody>
      </p:sp>
      <p:sp>
        <p:nvSpPr>
          <p:cNvPr id="3" name="Subtitle 2"/>
          <p:cNvSpPr>
            <a:spLocks noGrp="1"/>
          </p:cNvSpPr>
          <p:nvPr>
            <p:ph type="subTitle" idx="1"/>
          </p:nvPr>
        </p:nvSpPr>
        <p:spPr/>
        <p:txBody>
          <a:bodyPr/>
          <a:lstStyle/>
          <a:p>
            <a:r>
              <a:rPr lang="en-US" dirty="0" smtClean="0"/>
              <a:t>Isaac </a:t>
            </a:r>
            <a:r>
              <a:rPr lang="en-US" dirty="0" err="1"/>
              <a:t>O</a:t>
            </a:r>
            <a:r>
              <a:rPr lang="en-US" dirty="0" err="1" smtClean="0"/>
              <a:t>chieng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SOMATOTOPIC ORGANISATION IS PLASTIC</a:t>
            </a:r>
          </a:p>
        </p:txBody>
      </p:sp>
      <p:sp>
        <p:nvSpPr>
          <p:cNvPr id="3" name="Content Placeholder 2"/>
          <p:cNvSpPr>
            <a:spLocks noGrp="1"/>
          </p:cNvSpPr>
          <p:nvPr>
            <p:ph idx="1"/>
          </p:nvPr>
        </p:nvSpPr>
        <p:spPr/>
        <p:txBody>
          <a:bodyPr/>
          <a:lstStyle/>
          <a:p>
            <a:r>
              <a:rPr lang="en-US" dirty="0"/>
              <a:t>The </a:t>
            </a:r>
            <a:r>
              <a:rPr lang="en-US" dirty="0" err="1"/>
              <a:t>somatotopic</a:t>
            </a:r>
            <a:r>
              <a:rPr lang="en-US" dirty="0"/>
              <a:t> </a:t>
            </a:r>
            <a:r>
              <a:rPr lang="en-US" dirty="0" err="1"/>
              <a:t>organisation</a:t>
            </a:r>
            <a:r>
              <a:rPr lang="en-US" dirty="0"/>
              <a:t> of the motor cortex is not fixed but can be altered during motor learning and following injury</a:t>
            </a:r>
            <a:r>
              <a:rPr lang="en-US" dirty="0" smtClean="0"/>
              <a:t>.</a:t>
            </a:r>
          </a:p>
          <a:p>
            <a:r>
              <a:rPr lang="en-US" dirty="0" smtClean="0"/>
              <a:t>It is the ability of the CNS to compensate for damage caused </a:t>
            </a:r>
          </a:p>
          <a:p>
            <a:r>
              <a:rPr lang="en-US" dirty="0" smtClean="0"/>
              <a:t>Also used in the process of learning</a:t>
            </a:r>
          </a:p>
          <a:p>
            <a:r>
              <a:rPr lang="en-US" dirty="0" smtClean="0"/>
              <a:t>Sprouting of axons to repair damaged tissue</a:t>
            </a:r>
          </a:p>
          <a:p>
            <a:r>
              <a:rPr lang="en-US" dirty="0" smtClean="0"/>
              <a:t>Increase number of receptors </a:t>
            </a:r>
          </a:p>
          <a:p>
            <a:r>
              <a:rPr lang="en-US" dirty="0"/>
              <a:t>R</a:t>
            </a:r>
            <a:r>
              <a:rPr lang="en-US" dirty="0" smtClean="0"/>
              <a:t>emaining receptors are made more sensitive.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HUMAN STUDIES</a:t>
            </a:r>
          </a:p>
        </p:txBody>
      </p:sp>
      <p:sp>
        <p:nvSpPr>
          <p:cNvPr id="3" name="Content Placeholder 2"/>
          <p:cNvSpPr>
            <a:spLocks noGrp="1"/>
          </p:cNvSpPr>
          <p:nvPr>
            <p:ph idx="1"/>
          </p:nvPr>
        </p:nvSpPr>
        <p:spPr/>
        <p:txBody>
          <a:bodyPr>
            <a:normAutofit fontScale="87500" lnSpcReduction="20000"/>
          </a:bodyPr>
          <a:lstStyle/>
          <a:p>
            <a:r>
              <a:rPr lang="en-US"/>
              <a:t>A characteristic feature of voluntary movements is that they improve with practice. This may be associated with cortical reorganization.</a:t>
            </a:r>
          </a:p>
          <a:p>
            <a:r>
              <a:rPr lang="en-US"/>
              <a:t>Experiment in which subjects were asked to practice a finger opposition task for 20 minutes every day.</a:t>
            </a:r>
          </a:p>
          <a:p>
            <a:r>
              <a:rPr lang="en-US"/>
              <a:t>Performance curve reached asymptote in about 3 weeks.</a:t>
            </a:r>
          </a:p>
          <a:p>
            <a:r>
              <a:rPr lang="en-US"/>
              <a:t>Functional(fMRI) scans revealed that the area of the cortex activated during performance of trained sequence was larger than that activated during a novel untrained sequence.</a:t>
            </a:r>
          </a:p>
          <a:p>
            <a:r>
              <a:rPr lang="en-US"/>
              <a:t>The speed of finger movements does not explain the difference.</a:t>
            </a:r>
          </a:p>
          <a:p>
            <a:r>
              <a:rPr lang="en-US"/>
              <a:t>Practice with one finger sequence did not facilitate performance of a new sequence nor did it transfer to the untrained hand.</a:t>
            </a:r>
          </a:p>
          <a:p>
            <a:r>
              <a:rPr lang="en-US"/>
              <a:t>Hand areas are unique in that they are not connected across the corpus callosum.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G_20180927_051051_328"/>
          <p:cNvPicPr>
            <a:picLocks noGrp="1" noChangeAspect="1"/>
          </p:cNvPicPr>
          <p:nvPr>
            <p:ph idx="1"/>
          </p:nvPr>
        </p:nvPicPr>
        <p:blipFill>
          <a:blip r:embed="rId2"/>
          <a:stretch>
            <a:fillRect/>
          </a:stretch>
        </p:blipFill>
        <p:spPr>
          <a:xfrm>
            <a:off x="727710" y="1690370"/>
            <a:ext cx="10124440" cy="507111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BASAL GANGLIA</a:t>
            </a:r>
          </a:p>
        </p:txBody>
      </p:sp>
      <p:sp>
        <p:nvSpPr>
          <p:cNvPr id="3" name="Content Placeholder 2"/>
          <p:cNvSpPr>
            <a:spLocks noGrp="1"/>
          </p:cNvSpPr>
          <p:nvPr>
            <p:ph idx="1"/>
          </p:nvPr>
        </p:nvSpPr>
        <p:spPr/>
        <p:txBody>
          <a:bodyPr/>
          <a:lstStyle/>
          <a:p>
            <a:r>
              <a:rPr lang="en-US" dirty="0"/>
              <a:t>The principal nuclei of the basal ganglia are</a:t>
            </a:r>
          </a:p>
          <a:p>
            <a:r>
              <a:rPr lang="en-US" dirty="0"/>
              <a:t>1: Striatum -three areas</a:t>
            </a:r>
          </a:p>
          <a:p>
            <a:r>
              <a:rPr lang="en-US" dirty="0"/>
              <a:t>2: Globus pallidus(or pallidum) - two segments</a:t>
            </a:r>
          </a:p>
          <a:p>
            <a:r>
              <a:rPr lang="en-US" dirty="0"/>
              <a:t>3: substantia </a:t>
            </a:r>
            <a:r>
              <a:rPr lang="en-US" dirty="0" err="1"/>
              <a:t>nigra</a:t>
            </a:r>
            <a:r>
              <a:rPr lang="en-US" dirty="0"/>
              <a:t> -two areas</a:t>
            </a:r>
          </a:p>
          <a:p>
            <a:r>
              <a:rPr lang="en-US" dirty="0"/>
              <a:t>4: The </a:t>
            </a:r>
            <a:r>
              <a:rPr lang="en-US" dirty="0" err="1"/>
              <a:t>subthalamic</a:t>
            </a:r>
            <a:r>
              <a:rPr lang="en-US" dirty="0"/>
              <a:t> </a:t>
            </a:r>
            <a:r>
              <a:rPr lang="en-US" dirty="0" smtClean="0"/>
              <a:t>nuclei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Cerebellar functions</a:t>
            </a:r>
          </a:p>
        </p:txBody>
      </p:sp>
      <p:sp>
        <p:nvSpPr>
          <p:cNvPr id="3" name="Content Placeholder 2"/>
          <p:cNvSpPr>
            <a:spLocks noGrp="1"/>
          </p:cNvSpPr>
          <p:nvPr>
            <p:ph idx="1"/>
          </p:nvPr>
        </p:nvSpPr>
        <p:spPr/>
        <p:txBody>
          <a:bodyPr>
            <a:normAutofit fontScale="92500" lnSpcReduction="10000"/>
          </a:bodyPr>
          <a:lstStyle/>
          <a:p>
            <a:r>
              <a:rPr lang="en-US" dirty="0"/>
              <a:t>The cerebellum influences the motor system</a:t>
            </a:r>
          </a:p>
          <a:p>
            <a:r>
              <a:rPr lang="en-US" dirty="0"/>
              <a:t>Evaluation of disparities between the intention and action</a:t>
            </a:r>
          </a:p>
          <a:p>
            <a:r>
              <a:rPr lang="en-US" dirty="0"/>
              <a:t>Adjustment of the operation of motor centers in the cortex and the brain stem while movement is in progress</a:t>
            </a:r>
          </a:p>
          <a:p>
            <a:r>
              <a:rPr lang="en-US" dirty="0"/>
              <a:t>Also during repetitions of the same </a:t>
            </a:r>
            <a:r>
              <a:rPr lang="en-US" dirty="0" smtClean="0"/>
              <a:t>movement</a:t>
            </a:r>
          </a:p>
          <a:p>
            <a:r>
              <a:rPr lang="en-US" b="1" dirty="0" smtClean="0"/>
              <a:t>Maintenance of balance and posture</a:t>
            </a:r>
          </a:p>
          <a:p>
            <a:r>
              <a:rPr lang="en-US" b="1" dirty="0" smtClean="0"/>
              <a:t>Coordination of body movements</a:t>
            </a:r>
          </a:p>
          <a:p>
            <a:r>
              <a:rPr lang="en-US" b="1" dirty="0" smtClean="0"/>
              <a:t>Coordination of fine </a:t>
            </a:r>
            <a:r>
              <a:rPr lang="en-US" b="1" dirty="0" smtClean="0"/>
              <a:t>movements</a:t>
            </a:r>
          </a:p>
          <a:p>
            <a:r>
              <a:rPr lang="en-US" dirty="0" smtClean="0"/>
              <a:t>It contains 50% of the neurons in the brain</a:t>
            </a:r>
          </a:p>
          <a:p>
            <a:r>
              <a:rPr lang="en-US" dirty="0" smtClean="0"/>
              <a:t>Involved in the learning of new languages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Vestibulocerebellum</a:t>
            </a:r>
            <a:br>
              <a:rPr lang="en-US"/>
            </a:br>
            <a:r>
              <a:rPr lang="en-US"/>
              <a:t>(Flocculonodular lobe)</a:t>
            </a:r>
          </a:p>
        </p:txBody>
      </p:sp>
      <p:sp>
        <p:nvSpPr>
          <p:cNvPr id="3" name="Content Placeholder 2"/>
          <p:cNvSpPr>
            <a:spLocks noGrp="1"/>
          </p:cNvSpPr>
          <p:nvPr>
            <p:ph idx="1"/>
          </p:nvPr>
        </p:nvSpPr>
        <p:spPr/>
        <p:txBody>
          <a:bodyPr/>
          <a:lstStyle/>
          <a:p>
            <a:r>
              <a:rPr lang="en-US" dirty="0"/>
              <a:t>Most primitive</a:t>
            </a:r>
          </a:p>
          <a:p>
            <a:r>
              <a:rPr lang="en-US" dirty="0"/>
              <a:t>Input directly from the primary vestibular nuclei</a:t>
            </a:r>
          </a:p>
          <a:p>
            <a:r>
              <a:rPr lang="en-US" dirty="0"/>
              <a:t>Project to the lateral vestibular nuclei</a:t>
            </a:r>
          </a:p>
          <a:p>
            <a:r>
              <a:rPr lang="en-US" dirty="0"/>
              <a:t>Function</a:t>
            </a:r>
          </a:p>
          <a:p>
            <a:r>
              <a:rPr lang="en-US" dirty="0"/>
              <a:t>    -</a:t>
            </a:r>
            <a:r>
              <a:rPr lang="en-US" b="1" dirty="0"/>
              <a:t>balance and eye movement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cerebrocerebellum</a:t>
            </a:r>
            <a:br>
              <a:rPr lang="en-US"/>
            </a:br>
            <a:r>
              <a:rPr lang="en-US"/>
              <a:t>(Lateral parts of the hemisphere)</a:t>
            </a:r>
          </a:p>
        </p:txBody>
      </p:sp>
      <p:sp>
        <p:nvSpPr>
          <p:cNvPr id="3" name="Content Placeholder 2"/>
          <p:cNvSpPr>
            <a:spLocks noGrp="1"/>
          </p:cNvSpPr>
          <p:nvPr>
            <p:ph idx="1"/>
          </p:nvPr>
        </p:nvSpPr>
        <p:spPr/>
        <p:txBody>
          <a:bodyPr/>
          <a:lstStyle/>
          <a:p>
            <a:r>
              <a:rPr lang="en-US" dirty="0"/>
              <a:t>Receives input exclusively from the cerebral cortex</a:t>
            </a:r>
          </a:p>
          <a:p>
            <a:r>
              <a:rPr lang="en-US" dirty="0"/>
              <a:t>Projects via the </a:t>
            </a:r>
            <a:r>
              <a:rPr lang="en-US" dirty="0" err="1"/>
              <a:t>dendate</a:t>
            </a:r>
            <a:r>
              <a:rPr lang="en-US" dirty="0"/>
              <a:t> nucleus to the motor, premotor and prefrontal cortices.</a:t>
            </a:r>
          </a:p>
          <a:p>
            <a:r>
              <a:rPr lang="en-US" dirty="0"/>
              <a:t>Function</a:t>
            </a:r>
          </a:p>
          <a:p>
            <a:r>
              <a:rPr lang="en-US" b="1" dirty="0"/>
              <a:t>    -Planning and mental rehearsal of motor actions</a:t>
            </a:r>
          </a:p>
          <a:p>
            <a:r>
              <a:rPr lang="en-US" b="1" dirty="0"/>
              <a:t>    -</a:t>
            </a:r>
            <a:r>
              <a:rPr lang="en-US" b="1" dirty="0" err="1"/>
              <a:t>Concious</a:t>
            </a:r>
            <a:r>
              <a:rPr lang="en-US" b="1" dirty="0"/>
              <a:t> assessment of movement errors</a:t>
            </a:r>
            <a:r>
              <a:rPr lang="en-US" dirty="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Hypotonia</a:t>
            </a:r>
          </a:p>
        </p:txBody>
      </p:sp>
      <p:sp>
        <p:nvSpPr>
          <p:cNvPr id="3" name="Content Placeholder 2"/>
          <p:cNvSpPr>
            <a:spLocks noGrp="1"/>
          </p:cNvSpPr>
          <p:nvPr>
            <p:ph idx="1"/>
          </p:nvPr>
        </p:nvSpPr>
        <p:spPr/>
        <p:txBody>
          <a:bodyPr/>
          <a:lstStyle/>
          <a:p>
            <a:r>
              <a:rPr lang="en-US"/>
              <a:t>Reduced resistance to passive limb displacements.</a:t>
            </a:r>
          </a:p>
          <a:p>
            <a:r>
              <a:rPr lang="en-US"/>
              <a:t>Pendular reflexes.</a:t>
            </a:r>
          </a:p>
          <a:p>
            <a:r>
              <a:rPr lang="en-US"/>
              <a:t>Leg oscillation up to 6-8 times following knee jerk reflex</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Ataxia</a:t>
            </a:r>
          </a:p>
        </p:txBody>
      </p:sp>
      <p:sp>
        <p:nvSpPr>
          <p:cNvPr id="3" name="Content Placeholder 2"/>
          <p:cNvSpPr>
            <a:spLocks noGrp="1"/>
          </p:cNvSpPr>
          <p:nvPr>
            <p:ph idx="1"/>
          </p:nvPr>
        </p:nvSpPr>
        <p:spPr/>
        <p:txBody>
          <a:bodyPr/>
          <a:lstStyle/>
          <a:p>
            <a:r>
              <a:rPr lang="en-US"/>
              <a:t>Abnormalities in voluntary movement.</a:t>
            </a:r>
          </a:p>
          <a:p>
            <a:r>
              <a:rPr lang="en-US"/>
              <a:t>Delay in initiation of movement</a:t>
            </a:r>
          </a:p>
          <a:p>
            <a:r>
              <a:rPr lang="en-US"/>
              <a:t>Errors in range of movement - dysmetria</a:t>
            </a:r>
          </a:p>
          <a:p>
            <a:r>
              <a:rPr lang="en-US"/>
              <a:t>Errors in rate and regularity of movements-dysdiadochokinesia</a:t>
            </a:r>
          </a:p>
          <a:p>
            <a:r>
              <a:rPr lang="en-US"/>
              <a:t>Errors in relative timing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Action or intention tremor</a:t>
            </a:r>
          </a:p>
        </p:txBody>
      </p:sp>
      <p:sp>
        <p:nvSpPr>
          <p:cNvPr id="3" name="Content Placeholder 2"/>
          <p:cNvSpPr>
            <a:spLocks noGrp="1"/>
          </p:cNvSpPr>
          <p:nvPr>
            <p:ph idx="1"/>
          </p:nvPr>
        </p:nvSpPr>
        <p:spPr/>
        <p:txBody>
          <a:bodyPr/>
          <a:lstStyle/>
          <a:p>
            <a:r>
              <a:rPr lang="en-US"/>
              <a:t>Most marked at the end of a movement</a:t>
            </a:r>
          </a:p>
          <a:p>
            <a:r>
              <a:rPr lang="en-US"/>
              <a:t>A range of movement due to failure of adaptive control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Motor systems produce movement by changing muscle force or muscle length </a:t>
            </a:r>
          </a:p>
          <a:p>
            <a:r>
              <a:rPr lang="en-US" dirty="0"/>
              <a:t>Motor system plans, coordinates, </a:t>
            </a:r>
            <a:r>
              <a:rPr lang="en-US" dirty="0" smtClean="0"/>
              <a:t>executes </a:t>
            </a:r>
            <a:r>
              <a:rPr lang="en-US" dirty="0"/>
              <a:t>movement.</a:t>
            </a:r>
          </a:p>
          <a:p>
            <a:r>
              <a:rPr lang="en-US" dirty="0"/>
              <a:t>Once trained, the motor systems </a:t>
            </a:r>
            <a:r>
              <a:rPr lang="en-US" dirty="0" smtClean="0"/>
              <a:t>execute </a:t>
            </a:r>
            <a:r>
              <a:rPr lang="en-US" dirty="0"/>
              <a:t>the motor programs for each of these skills with ease and for the most part automatically.</a:t>
            </a:r>
          </a:p>
          <a:p>
            <a:r>
              <a:rPr lang="en-US" dirty="0"/>
              <a:t>The ability of humans to carry out skilled movements while still performing cognitive tasks-such as thinking while using tools or speaking while walking requires flexibility and skills.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Reflexes -Introduction</a:t>
            </a:r>
          </a:p>
        </p:txBody>
      </p:sp>
      <p:sp>
        <p:nvSpPr>
          <p:cNvPr id="3" name="Content Placeholder 2"/>
          <p:cNvSpPr>
            <a:spLocks noGrp="1"/>
          </p:cNvSpPr>
          <p:nvPr>
            <p:ph idx="1"/>
          </p:nvPr>
        </p:nvSpPr>
        <p:spPr/>
        <p:txBody>
          <a:bodyPr/>
          <a:lstStyle/>
          <a:p>
            <a:r>
              <a:rPr lang="en-US"/>
              <a:t>Coordinated, involuntary motor responses initiated by a stimulus applied to peripheral receptors.</a:t>
            </a:r>
          </a:p>
          <a:p>
            <a:r>
              <a:rPr lang="en-US"/>
              <a:t>Some reflexes initiate movements to avoid potentially hazardous situations, whereas others automatically adapt motor patterns to maintain or achieve a behavioral goal.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sym typeface="+mn-ea"/>
              </a:rPr>
              <a:t>Reflexes -Introduction</a:t>
            </a:r>
            <a:r>
              <a:rPr lang="en-US"/>
              <a:t/>
            </a:r>
            <a:br>
              <a:rPr lang="en-US"/>
            </a:br>
            <a:endParaRPr lang="en-US"/>
          </a:p>
        </p:txBody>
      </p:sp>
      <p:sp>
        <p:nvSpPr>
          <p:cNvPr id="3" name="Content Placeholder 2"/>
          <p:cNvSpPr>
            <a:spLocks noGrp="1"/>
          </p:cNvSpPr>
          <p:nvPr>
            <p:ph idx="1"/>
          </p:nvPr>
        </p:nvSpPr>
        <p:spPr/>
        <p:txBody>
          <a:bodyPr/>
          <a:lstStyle/>
          <a:p>
            <a:r>
              <a:rPr lang="en-US"/>
              <a:t>Reflexes are stereotyped movements elicited by activation of receptors in the skin or muscle and form basic units of movement.</a:t>
            </a:r>
          </a:p>
          <a:p>
            <a:r>
              <a:rPr lang="en-US"/>
              <a:t>The sensory stimuli for spinal reflexes arise from receptors in the muscle, joints and skin and the neural circuit responsible for the motor response is entirely in the spinal cord or the brain stem</a:t>
            </a:r>
          </a:p>
          <a:p>
            <a:r>
              <a:rPr lang="en-US"/>
              <a:t>Under normal conditions reflexes can be modified to adapt to the task</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Sensory/receptor                  Afferent path</a:t>
            </a:r>
          </a:p>
          <a:p>
            <a:endParaRPr lang="en-US"/>
          </a:p>
          <a:p>
            <a:r>
              <a:rPr lang="en-US"/>
              <a:t>                                                                                    </a:t>
            </a:r>
          </a:p>
          <a:p>
            <a:r>
              <a:rPr lang="en-US"/>
              <a:t>                                                                                 Cerntral neuron</a:t>
            </a:r>
          </a:p>
          <a:p>
            <a:endParaRPr lang="en-US"/>
          </a:p>
          <a:p>
            <a:endParaRPr lang="en-US"/>
          </a:p>
          <a:p>
            <a:r>
              <a:rPr lang="en-US"/>
              <a:t>Effector/muscles               Efferent path</a:t>
            </a:r>
          </a:p>
        </p:txBody>
      </p:sp>
      <p:cxnSp>
        <p:nvCxnSpPr>
          <p:cNvPr id="4" name="Straight Arrow Connector 3"/>
          <p:cNvCxnSpPr/>
          <p:nvPr/>
        </p:nvCxnSpPr>
        <p:spPr>
          <a:xfrm>
            <a:off x="3756025" y="2139315"/>
            <a:ext cx="131572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Elbow Connector 4"/>
          <p:cNvCxnSpPr/>
          <p:nvPr/>
        </p:nvCxnSpPr>
        <p:spPr>
          <a:xfrm>
            <a:off x="7158355" y="2073275"/>
            <a:ext cx="1475105" cy="1102995"/>
          </a:xfrm>
          <a:prstGeom prst="bentConnector3">
            <a:avLst>
              <a:gd name="adj1" fmla="val 5002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Elbow Connector 5"/>
          <p:cNvCxnSpPr/>
          <p:nvPr/>
        </p:nvCxnSpPr>
        <p:spPr>
          <a:xfrm rot="10800000" flipV="1">
            <a:off x="6719570" y="3880485"/>
            <a:ext cx="1449070" cy="1342390"/>
          </a:xfrm>
          <a:prstGeom prst="bentConnector3">
            <a:avLst>
              <a:gd name="adj1" fmla="val 49956"/>
            </a:avLst>
          </a:prstGeom>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flipV="1">
            <a:off x="3609975" y="5182870"/>
            <a:ext cx="1036320" cy="266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Stretch reflex</a:t>
            </a:r>
          </a:p>
        </p:txBody>
      </p:sp>
      <p:sp>
        <p:nvSpPr>
          <p:cNvPr id="3" name="Content Placeholder 2"/>
          <p:cNvSpPr>
            <a:spLocks noGrp="1"/>
          </p:cNvSpPr>
          <p:nvPr>
            <p:ph idx="1"/>
          </p:nvPr>
        </p:nvSpPr>
        <p:spPr/>
        <p:txBody>
          <a:bodyPr>
            <a:normAutofit fontScale="92500" lnSpcReduction="10000"/>
          </a:bodyPr>
          <a:lstStyle/>
          <a:p>
            <a:r>
              <a:rPr lang="en-US" dirty="0"/>
              <a:t>The most important and certainly the most studied reflex is the </a:t>
            </a:r>
            <a:r>
              <a:rPr lang="en-US" dirty="0">
                <a:sym typeface="+mn-ea"/>
              </a:rPr>
              <a:t>Stretch reflex</a:t>
            </a:r>
            <a:endParaRPr lang="en-US" dirty="0"/>
          </a:p>
          <a:p>
            <a:r>
              <a:rPr lang="en-US" dirty="0"/>
              <a:t>A contraction of the muscle that occurs when the muscle is lengthened</a:t>
            </a:r>
          </a:p>
          <a:p>
            <a:r>
              <a:rPr lang="en-US" dirty="0"/>
              <a:t>Muscle spindle:</a:t>
            </a:r>
          </a:p>
          <a:p>
            <a:r>
              <a:rPr lang="en-US" dirty="0"/>
              <a:t>   -senses the change in muscle length</a:t>
            </a:r>
          </a:p>
          <a:p>
            <a:r>
              <a:rPr lang="en-US" dirty="0"/>
              <a:t>    -afferent nerve from the muscle spindle makes a direct excitatory connection to alpha motor neurons.</a:t>
            </a:r>
          </a:p>
          <a:p>
            <a:r>
              <a:rPr lang="en-US" dirty="0"/>
              <a:t>Sherrington discovered the stretch reflex.</a:t>
            </a:r>
          </a:p>
          <a:p>
            <a:r>
              <a:rPr lang="en-US" dirty="0"/>
              <a:t>When he attempted to flex passively the rigidly extended </a:t>
            </a:r>
            <a:r>
              <a:rPr lang="en-US" dirty="0" err="1"/>
              <a:t>hindlimb</a:t>
            </a:r>
            <a:r>
              <a:rPr lang="en-US" dirty="0"/>
              <a:t> of a </a:t>
            </a:r>
            <a:r>
              <a:rPr lang="en-US" dirty="0" err="1"/>
              <a:t>decerebrate</a:t>
            </a:r>
            <a:r>
              <a:rPr lang="en-US" dirty="0"/>
              <a:t> cat, he felt increased contraction of the muscle.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Inverse stretch reflex</a:t>
            </a:r>
          </a:p>
        </p:txBody>
      </p:sp>
      <p:sp>
        <p:nvSpPr>
          <p:cNvPr id="3" name="Content Placeholder 2"/>
          <p:cNvSpPr>
            <a:spLocks noGrp="1"/>
          </p:cNvSpPr>
          <p:nvPr>
            <p:ph idx="1"/>
          </p:nvPr>
        </p:nvSpPr>
        <p:spPr/>
        <p:txBody>
          <a:bodyPr>
            <a:normAutofit fontScale="92500" lnSpcReduction="10000"/>
          </a:bodyPr>
          <a:lstStyle/>
          <a:p>
            <a:r>
              <a:rPr lang="en-US" dirty="0"/>
              <a:t>Compared to the action of stretch reflex, the inverse stretch reflex causes relaxation of the muscle.</a:t>
            </a:r>
          </a:p>
          <a:p>
            <a:r>
              <a:rPr lang="en-US" dirty="0"/>
              <a:t>The receptor is Golgi tendon organ located in the muscle tendon.</a:t>
            </a:r>
          </a:p>
          <a:p>
            <a:r>
              <a:rPr lang="en-US" dirty="0"/>
              <a:t>The afferent nerve is the </a:t>
            </a:r>
            <a:r>
              <a:rPr lang="en-US" dirty="0" smtClean="0"/>
              <a:t>1b</a:t>
            </a:r>
          </a:p>
          <a:p>
            <a:r>
              <a:rPr lang="en-US" b="1" dirty="0" err="1" smtClean="0"/>
              <a:t>Bisynaptic</a:t>
            </a:r>
            <a:endParaRPr lang="en-US" b="1" dirty="0" smtClean="0"/>
          </a:p>
          <a:p>
            <a:r>
              <a:rPr lang="en-US" b="1" dirty="0" smtClean="0"/>
              <a:t>Innervated by 1b</a:t>
            </a:r>
          </a:p>
          <a:p>
            <a:r>
              <a:rPr lang="en-US" b="1" dirty="0" smtClean="0"/>
              <a:t>Slow stretch reflex</a:t>
            </a:r>
          </a:p>
          <a:p>
            <a:r>
              <a:rPr lang="en-US" b="1" dirty="0" smtClean="0"/>
              <a:t>Golgi tendon</a:t>
            </a:r>
          </a:p>
          <a:p>
            <a:r>
              <a:rPr lang="en-US" b="1" dirty="0" smtClean="0"/>
              <a:t>Inhibits alpha motor neurons causing muscle relaxation</a:t>
            </a:r>
          </a:p>
          <a:p>
            <a:r>
              <a:rPr lang="en-US" b="1" dirty="0" smtClean="0"/>
              <a:t>Prevents excessive muscle tension</a:t>
            </a:r>
            <a:endParaRPr lang="en-US"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Flexion-withdrawal reflex</a:t>
            </a:r>
          </a:p>
        </p:txBody>
      </p:sp>
      <p:sp>
        <p:nvSpPr>
          <p:cNvPr id="3" name="Content Placeholder 2"/>
          <p:cNvSpPr>
            <a:spLocks noGrp="1"/>
          </p:cNvSpPr>
          <p:nvPr>
            <p:ph idx="1"/>
          </p:nvPr>
        </p:nvSpPr>
        <p:spPr/>
        <p:txBody>
          <a:bodyPr>
            <a:normAutofit fontScale="87500" lnSpcReduction="20000"/>
          </a:bodyPr>
          <a:lstStyle/>
          <a:p>
            <a:r>
              <a:rPr lang="en-US"/>
              <a:t>The limb is quickly withdrawn from a painful stimulus, usually by contraction of all the flexor muscles in the limb.</a:t>
            </a:r>
          </a:p>
          <a:p>
            <a:r>
              <a:rPr lang="en-US"/>
              <a:t>It is spinal reflex because it persists after spinal transection.</a:t>
            </a:r>
          </a:p>
          <a:p>
            <a:r>
              <a:rPr lang="en-US"/>
              <a:t>A protective reflex in which a discrete stimulus causes muscles to contract in a coordinated fashion at multiple joints. Through a divergent polysynaptic pathways the sensory signal both excites motor neurons that innervate flexor muscles of the stimulated limb and inhibits motor neurons that innervate extensor muscles of the limb.</a:t>
            </a:r>
          </a:p>
          <a:p>
            <a:r>
              <a:rPr lang="en-US"/>
              <a:t>Excitation of one group of muscles and inhibition of their antagonists is called reciprocal innervation.</a:t>
            </a:r>
          </a:p>
          <a:p>
            <a:r>
              <a:rPr lang="en-US"/>
              <a:t>Along with flexion of the stimulated limb, the reflex can produce an opposite effect in the contralateral limb, that is, excitation of extensor muscles and inhibition of flexor muscles-crossed extensor reflex,which serves to enhance the postural support.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Proprioceptors in reflex activity</a:t>
            </a:r>
          </a:p>
        </p:txBody>
      </p:sp>
      <p:sp>
        <p:nvSpPr>
          <p:cNvPr id="3" name="Content Placeholder 2"/>
          <p:cNvSpPr>
            <a:spLocks noGrp="1"/>
          </p:cNvSpPr>
          <p:nvPr>
            <p:ph idx="1"/>
          </p:nvPr>
        </p:nvSpPr>
        <p:spPr/>
        <p:txBody>
          <a:bodyPr/>
          <a:lstStyle/>
          <a:p>
            <a:r>
              <a:rPr lang="en-US"/>
              <a:t>All movements activate receptors in the muscles, joints and skin. The sensory signals generated by the body's own movement were referred to as proprioceptive by Sherrington. They control important aspects of normal movement.</a:t>
            </a:r>
          </a:p>
          <a:p>
            <a:r>
              <a:rPr lang="en-US"/>
              <a:t>Eg. Hering-Breuer reflex which regulates the amplitude of inspiration. Stretch receptors in the lungs are activated during inspiration and the </a:t>
            </a:r>
            <a:r>
              <a:rPr lang="en-US">
                <a:sym typeface="+mn-ea"/>
              </a:rPr>
              <a:t>Hering-Breuer reflex eventually triggers the transition from inspiration to expiration </a:t>
            </a:r>
            <a:r>
              <a:rPr lang="en-US"/>
              <a:t> when the lungs expand.</a:t>
            </a:r>
          </a:p>
          <a:p>
            <a:r>
              <a:rPr lang="en-US"/>
              <a:t>In walking, sensory signals generated at the end of the stance phase initiate the onset of the swing phase.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CNS damage</a:t>
            </a:r>
          </a:p>
        </p:txBody>
      </p:sp>
      <p:sp>
        <p:nvSpPr>
          <p:cNvPr id="3" name="Content Placeholder 2"/>
          <p:cNvSpPr>
            <a:spLocks noGrp="1"/>
          </p:cNvSpPr>
          <p:nvPr>
            <p:ph idx="1"/>
          </p:nvPr>
        </p:nvSpPr>
        <p:spPr/>
        <p:txBody>
          <a:bodyPr>
            <a:normAutofit fontScale="90000" lnSpcReduction="20000"/>
          </a:bodyPr>
          <a:lstStyle/>
          <a:p>
            <a:r>
              <a:rPr lang="en-US"/>
              <a:t>Stretch reflexes can be evoked in many muscles throughout the body and are routinely used in clinical examinations of patients with neurological disorders.</a:t>
            </a:r>
          </a:p>
          <a:p>
            <a:r>
              <a:rPr lang="en-US"/>
              <a:t>They are typically evoked by sharply tapping the tendon of a muscle with a reflex hammer-hence tendon reflexes of tendon jerks- although the receptor is in the muscle belly not in the tendon.</a:t>
            </a:r>
          </a:p>
          <a:p>
            <a:r>
              <a:rPr lang="en-US"/>
              <a:t>Absence or weak stretch reflexes often indicate a disorder of one or more components of the reflex arc:</a:t>
            </a:r>
          </a:p>
          <a:p>
            <a:r>
              <a:rPr lang="en-US"/>
              <a:t>Sensory or motor axons</a:t>
            </a:r>
          </a:p>
          <a:p>
            <a:r>
              <a:rPr lang="en-US"/>
              <a:t>Cell bodies of the motor neuron or muscle</a:t>
            </a:r>
          </a:p>
          <a:p>
            <a:r>
              <a:rPr lang="en-US"/>
              <a:t>Excitability of motor neuron is dependent on both excitatory and inhibitory descending influences either hyperactive or hypoactive reflexes can result from lesion of CNS.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Spasticity</a:t>
            </a:r>
            <a:br>
              <a:rPr lang="en-US"/>
            </a:br>
            <a:endParaRPr lang="en-US"/>
          </a:p>
        </p:txBody>
      </p:sp>
      <p:sp>
        <p:nvSpPr>
          <p:cNvPr id="3" name="Content Placeholder 2"/>
          <p:cNvSpPr>
            <a:spLocks noGrp="1"/>
          </p:cNvSpPr>
          <p:nvPr>
            <p:ph idx="1"/>
          </p:nvPr>
        </p:nvSpPr>
        <p:spPr/>
        <p:txBody>
          <a:bodyPr/>
          <a:lstStyle/>
          <a:p>
            <a:r>
              <a:rPr lang="en-US"/>
              <a:t>Disorders of muscle tone are frequently associated with lesions of the motor system especially those that interfer with descending motor pathways because the strength of stretch reflexes is controlled by higher brain centers.</a:t>
            </a:r>
          </a:p>
          <a:p>
            <a:r>
              <a:rPr lang="en-US"/>
              <a:t>This may involve abnormal increases in tone(hypertonus) and decreaseshypotonus. The most common form of hypertonus is spasticity, characterized by hyperactive tendon reflexes and increased resistance to rapid muscle stretch.</a:t>
            </a:r>
          </a:p>
          <a:p>
            <a:r>
              <a:rPr lang="en-US"/>
              <a:t>A common procedure is to give baclofen, an agonist of GABA (B) receptor which are present on the 1a terminals intrathecally.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83370578"/>
              </p:ext>
            </p:extLst>
          </p:nvPr>
        </p:nvGraphicFramePr>
        <p:xfrm>
          <a:off x="838200" y="1825625"/>
          <a:ext cx="10515600" cy="1854200"/>
        </p:xfrm>
        <a:graphic>
          <a:graphicData uri="http://schemas.openxmlformats.org/drawingml/2006/table">
            <a:tbl>
              <a:tblPr firstRow="1" bandRow="1">
                <a:tableStyleId>{5C22544A-7EE6-4342-B048-85BDC9FD1C3A}</a:tableStyleId>
              </a:tblPr>
              <a:tblGrid>
                <a:gridCol w="5257800"/>
                <a:gridCol w="5257800"/>
              </a:tblGrid>
              <a:tr h="370840">
                <a:tc>
                  <a:txBody>
                    <a:bodyPr/>
                    <a:lstStyle/>
                    <a:p>
                      <a:r>
                        <a:rPr lang="en-US" dirty="0" smtClean="0"/>
                        <a:t>VOLUNTARY MOVEMENTS</a:t>
                      </a:r>
                      <a:endParaRPr lang="en-US" dirty="0"/>
                    </a:p>
                  </a:txBody>
                  <a:tcPr/>
                </a:tc>
                <a:tc>
                  <a:txBody>
                    <a:bodyPr/>
                    <a:lstStyle/>
                    <a:p>
                      <a:r>
                        <a:rPr lang="en-US" dirty="0" smtClean="0"/>
                        <a:t>REFLEXES</a:t>
                      </a:r>
                      <a:endParaRPr lang="en-US" dirty="0"/>
                    </a:p>
                  </a:txBody>
                  <a:tcPr/>
                </a:tc>
              </a:tr>
              <a:tr h="370840">
                <a:tc>
                  <a:txBody>
                    <a:bodyPr/>
                    <a:lstStyle/>
                    <a:p>
                      <a:r>
                        <a:rPr lang="en-US" dirty="0" smtClean="0"/>
                        <a:t>Repertory of movement well pronounced</a:t>
                      </a:r>
                      <a:endParaRPr lang="en-US" dirty="0"/>
                    </a:p>
                  </a:txBody>
                  <a:tcPr/>
                </a:tc>
                <a:tc>
                  <a:txBody>
                    <a:bodyPr/>
                    <a:lstStyle/>
                    <a:p>
                      <a:r>
                        <a:rPr lang="en-US" dirty="0" smtClean="0"/>
                        <a:t>Stereotyped movements</a:t>
                      </a:r>
                      <a:endParaRPr lang="en-US" dirty="0"/>
                    </a:p>
                  </a:txBody>
                  <a:tcPr/>
                </a:tc>
              </a:tr>
              <a:tr h="370840">
                <a:tc>
                  <a:txBody>
                    <a:bodyPr/>
                    <a:lstStyle/>
                    <a:p>
                      <a:r>
                        <a:rPr lang="en-US" dirty="0" smtClean="0"/>
                        <a:t>Gets better with practice</a:t>
                      </a:r>
                      <a:endParaRPr lang="en-US" dirty="0"/>
                    </a:p>
                  </a:txBody>
                  <a:tcPr/>
                </a:tc>
                <a:tc>
                  <a:txBody>
                    <a:bodyPr/>
                    <a:lstStyle/>
                    <a:p>
                      <a:r>
                        <a:rPr lang="en-US" dirty="0" smtClean="0"/>
                        <a:t>Genetically determined, no modification with practice</a:t>
                      </a:r>
                      <a:endParaRPr lang="en-US" dirty="0"/>
                    </a:p>
                  </a:txBody>
                  <a:tcPr/>
                </a:tc>
              </a:tr>
              <a:tr h="370840">
                <a:tc>
                  <a:txBody>
                    <a:bodyPr/>
                    <a:lstStyle/>
                    <a:p>
                      <a:r>
                        <a:rPr lang="en-US" dirty="0" smtClean="0"/>
                        <a:t>Internal in </a:t>
                      </a:r>
                      <a:r>
                        <a:rPr lang="en-US" dirty="0" smtClean="0"/>
                        <a:t>origin </a:t>
                      </a:r>
                      <a:r>
                        <a:rPr lang="en-US" dirty="0" err="1" smtClean="0"/>
                        <a:t>i.e</a:t>
                      </a:r>
                      <a:r>
                        <a:rPr lang="en-US" dirty="0" smtClean="0"/>
                        <a:t> planned</a:t>
                      </a:r>
                      <a:endParaRPr lang="en-US" dirty="0"/>
                    </a:p>
                  </a:txBody>
                  <a:tcPr/>
                </a:tc>
                <a:tc>
                  <a:txBody>
                    <a:bodyPr/>
                    <a:lstStyle/>
                    <a:p>
                      <a:r>
                        <a:rPr lang="en-US" dirty="0" smtClean="0"/>
                        <a:t>Elicited by external stimulus</a:t>
                      </a:r>
                      <a:endParaRPr lang="en-US" dirty="0"/>
                    </a:p>
                  </a:txBody>
                  <a:tcPr/>
                </a:tc>
              </a:tr>
              <a:tr h="370840">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133275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IMG_20180927_050136_080"/>
          <p:cNvPicPr>
            <a:picLocks noGrp="1" noChangeAspect="1"/>
          </p:cNvPicPr>
          <p:nvPr>
            <p:ph idx="1"/>
          </p:nvPr>
        </p:nvPicPr>
        <p:blipFill>
          <a:blip r:embed="rId2"/>
          <a:stretch>
            <a:fillRect/>
          </a:stretch>
        </p:blipFill>
        <p:spPr>
          <a:xfrm>
            <a:off x="725805" y="1639570"/>
            <a:ext cx="9994265" cy="513715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PARKINSON’S DISEASE</a:t>
            </a:r>
            <a:endParaRPr lang="en-US" dirty="0"/>
          </a:p>
        </p:txBody>
      </p:sp>
      <p:sp>
        <p:nvSpPr>
          <p:cNvPr id="3" name="Content Placeholder 2"/>
          <p:cNvSpPr>
            <a:spLocks noGrp="1"/>
          </p:cNvSpPr>
          <p:nvPr>
            <p:ph idx="1"/>
          </p:nvPr>
        </p:nvSpPr>
        <p:spPr/>
        <p:txBody>
          <a:bodyPr/>
          <a:lstStyle/>
          <a:p>
            <a:r>
              <a:rPr lang="en-US" dirty="0" smtClean="0"/>
              <a:t>Reduced movement</a:t>
            </a:r>
          </a:p>
          <a:p>
            <a:r>
              <a:rPr lang="en-US" dirty="0" smtClean="0"/>
              <a:t>Akinesia </a:t>
            </a:r>
          </a:p>
          <a:p>
            <a:r>
              <a:rPr lang="en-US" dirty="0" smtClean="0"/>
              <a:t>Small shuffling quick steps</a:t>
            </a:r>
          </a:p>
          <a:p>
            <a:r>
              <a:rPr lang="en-US" dirty="0" smtClean="0"/>
              <a:t>Rigidity in joints producing cogwheel movement</a:t>
            </a:r>
          </a:p>
          <a:p>
            <a:r>
              <a:rPr lang="en-US" dirty="0" smtClean="0"/>
              <a:t>Treated with administration of levodopa</a:t>
            </a:r>
          </a:p>
          <a:p>
            <a:r>
              <a:rPr lang="en-US" dirty="0" smtClean="0"/>
              <a:t>Dopamine agonists</a:t>
            </a:r>
          </a:p>
          <a:p>
            <a:r>
              <a:rPr lang="en-US" dirty="0" err="1" smtClean="0"/>
              <a:t>Neuromeliline</a:t>
            </a:r>
            <a:r>
              <a:rPr lang="en-US" dirty="0" smtClean="0"/>
              <a:t> is black in </a:t>
            </a:r>
            <a:r>
              <a:rPr lang="en-US" dirty="0" err="1" smtClean="0"/>
              <a:t>colour</a:t>
            </a:r>
            <a:r>
              <a:rPr lang="en-US" dirty="0" smtClean="0"/>
              <a:t> from breakdown of dopamine</a:t>
            </a:r>
          </a:p>
          <a:p>
            <a:endParaRPr lang="en-US" dirty="0"/>
          </a:p>
        </p:txBody>
      </p:sp>
    </p:spTree>
    <p:extLst>
      <p:ext uri="{BB962C8B-B14F-4D97-AF65-F5344CB8AC3E}">
        <p14:creationId xmlns:p14="http://schemas.microsoft.com/office/powerpoint/2010/main" val="10514044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Huntington’s chorea</a:t>
            </a:r>
            <a:endParaRPr lang="en-US" dirty="0"/>
          </a:p>
        </p:txBody>
      </p:sp>
      <p:sp>
        <p:nvSpPr>
          <p:cNvPr id="3" name="Content Placeholder 2"/>
          <p:cNvSpPr>
            <a:spLocks noGrp="1"/>
          </p:cNvSpPr>
          <p:nvPr>
            <p:ph idx="1"/>
          </p:nvPr>
        </p:nvSpPr>
        <p:spPr/>
        <p:txBody>
          <a:bodyPr/>
          <a:lstStyle/>
          <a:p>
            <a:r>
              <a:rPr lang="en-US" dirty="0" smtClean="0"/>
              <a:t>Chorea- dance-like movement</a:t>
            </a:r>
          </a:p>
          <a:p>
            <a:r>
              <a:rPr lang="en-US" dirty="0" smtClean="0"/>
              <a:t>Excessive unnecessary movements</a:t>
            </a:r>
          </a:p>
          <a:p>
            <a:r>
              <a:rPr lang="en-US" dirty="0" smtClean="0"/>
              <a:t>Hyperkinetic disorders</a:t>
            </a:r>
            <a:endParaRPr lang="en-US" dirty="0"/>
          </a:p>
        </p:txBody>
      </p:sp>
    </p:spTree>
    <p:extLst>
      <p:ext uri="{BB962C8B-B14F-4D97-AF65-F5344CB8AC3E}">
        <p14:creationId xmlns:p14="http://schemas.microsoft.com/office/powerpoint/2010/main" val="833576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Motor unit</a:t>
            </a:r>
            <a:endParaRPr lang="en-US" b="1" dirty="0"/>
          </a:p>
        </p:txBody>
      </p:sp>
      <p:sp>
        <p:nvSpPr>
          <p:cNvPr id="3" name="Content Placeholder 2"/>
          <p:cNvSpPr>
            <a:spLocks noGrp="1"/>
          </p:cNvSpPr>
          <p:nvPr>
            <p:ph idx="1"/>
          </p:nvPr>
        </p:nvSpPr>
        <p:spPr/>
        <p:txBody>
          <a:bodyPr/>
          <a:lstStyle/>
          <a:p>
            <a:r>
              <a:rPr lang="en-US" dirty="0" smtClean="0"/>
              <a:t>Final pathway</a:t>
            </a:r>
          </a:p>
          <a:p>
            <a:r>
              <a:rPr lang="en-US" dirty="0" smtClean="0"/>
              <a:t>All motor nerves are passed through this to produce movement.</a:t>
            </a:r>
          </a:p>
          <a:p>
            <a:r>
              <a:rPr lang="en-US" dirty="0" smtClean="0"/>
              <a:t>Recruited by both voluntary movements and reflexes.</a:t>
            </a:r>
          </a:p>
          <a:p>
            <a:r>
              <a:rPr lang="en-US" dirty="0" smtClean="0"/>
              <a:t>Single motor neuron</a:t>
            </a:r>
            <a:endParaRPr lang="en-US" dirty="0"/>
          </a:p>
        </p:txBody>
      </p:sp>
    </p:spTree>
    <p:extLst>
      <p:ext uri="{BB962C8B-B14F-4D97-AF65-F5344CB8AC3E}">
        <p14:creationId xmlns:p14="http://schemas.microsoft.com/office/powerpoint/2010/main" val="3479046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VOLUNTARY MOVEMENTS</a:t>
            </a:r>
            <a:br>
              <a:rPr lang="en-US" dirty="0"/>
            </a:br>
            <a:r>
              <a:rPr lang="en-US" dirty="0"/>
              <a:t>Introduction</a:t>
            </a:r>
          </a:p>
        </p:txBody>
      </p:sp>
      <p:sp>
        <p:nvSpPr>
          <p:cNvPr id="3" name="Content Placeholder 2"/>
          <p:cNvSpPr>
            <a:spLocks noGrp="1"/>
          </p:cNvSpPr>
          <p:nvPr>
            <p:ph idx="1"/>
          </p:nvPr>
        </p:nvSpPr>
        <p:spPr/>
        <p:txBody>
          <a:bodyPr/>
          <a:lstStyle/>
          <a:p>
            <a:r>
              <a:rPr lang="en-US" dirty="0"/>
              <a:t>Spinal and brain stem circuits can organize elementary movement patterns in response to somatosensory, vestibular and other stimuli.</a:t>
            </a:r>
          </a:p>
          <a:p>
            <a:r>
              <a:rPr lang="en-US" dirty="0"/>
              <a:t>Reflex actions are stereotyped and the repertory of movement is limited.</a:t>
            </a:r>
          </a:p>
          <a:p>
            <a:r>
              <a:rPr lang="en-US" dirty="0"/>
              <a:t>Motor areas of the cerebral cortex integrate visual, proprioceptive and other information to produce the more elaborate voluntary movements that require planning.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VOLUNTARY MOVEMENTS</a:t>
            </a:r>
          </a:p>
        </p:txBody>
      </p:sp>
      <p:sp>
        <p:nvSpPr>
          <p:cNvPr id="3" name="Content Placeholder 2"/>
          <p:cNvSpPr>
            <a:spLocks noGrp="1"/>
          </p:cNvSpPr>
          <p:nvPr>
            <p:ph idx="1"/>
          </p:nvPr>
        </p:nvSpPr>
        <p:spPr/>
        <p:txBody>
          <a:bodyPr/>
          <a:lstStyle/>
          <a:p>
            <a:r>
              <a:rPr lang="en-US" dirty="0"/>
              <a:t>Organized around the performance of a purposeful task.</a:t>
            </a:r>
          </a:p>
          <a:p>
            <a:r>
              <a:rPr lang="en-US" dirty="0"/>
              <a:t>Selection of which joints and body segments will be used for a movement depends on the goal of the movement.</a:t>
            </a:r>
          </a:p>
          <a:p>
            <a:r>
              <a:rPr lang="en-US" dirty="0"/>
              <a:t>Vary in response to the same stimulus depending on the behavioral tasks.</a:t>
            </a:r>
          </a:p>
          <a:p>
            <a:r>
              <a:rPr lang="en-US" dirty="0"/>
              <a:t>The effectiveness improves with experience and learning.</a:t>
            </a:r>
          </a:p>
          <a:p>
            <a:r>
              <a:rPr lang="en-US" dirty="0"/>
              <a:t>Not mere responses to environmental stimuli but can be generated internally.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PRIMARY MOTOR CORTEX CONTROLS SIMPLE FEATURES OF MOVEMENT</a:t>
            </a:r>
          </a:p>
        </p:txBody>
      </p:sp>
      <p:sp>
        <p:nvSpPr>
          <p:cNvPr id="3" name="Content Placeholder 2"/>
          <p:cNvSpPr>
            <a:spLocks noGrp="1"/>
          </p:cNvSpPr>
          <p:nvPr>
            <p:ph idx="1"/>
          </p:nvPr>
        </p:nvSpPr>
        <p:spPr/>
        <p:txBody>
          <a:bodyPr/>
          <a:lstStyle/>
          <a:p>
            <a:r>
              <a:rPr lang="en-US" dirty="0"/>
              <a:t>The experiment of </a:t>
            </a:r>
            <a:r>
              <a:rPr lang="en-US" dirty="0" err="1"/>
              <a:t>Hertig</a:t>
            </a:r>
            <a:r>
              <a:rPr lang="en-US" dirty="0"/>
              <a:t> and Fitz (1870)</a:t>
            </a:r>
          </a:p>
          <a:p>
            <a:r>
              <a:rPr lang="en-US" dirty="0"/>
              <a:t>In the early 20th century, electrical stimulation was used to identify specific motor effects of discrete sites in the frontal lobe</a:t>
            </a:r>
          </a:p>
          <a:p>
            <a:r>
              <a:rPr lang="en-US" dirty="0"/>
              <a:t>The resulting motor maps were correlated with anatomical and clinical observations on the effects of local lesions.</a:t>
            </a:r>
          </a:p>
          <a:p>
            <a:r>
              <a:rPr lang="en-US" dirty="0"/>
              <a:t>The contralateral precentral gyrus(</a:t>
            </a:r>
            <a:r>
              <a:rPr lang="en-US" dirty="0" err="1"/>
              <a:t>Brodman's</a:t>
            </a:r>
            <a:r>
              <a:rPr lang="en-US" dirty="0"/>
              <a:t> area 4)the region now called the primary motor cortex proved to be the area in which the lowest intensity stimulation elicited movements.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MOTOR MAPS</a:t>
            </a:r>
          </a:p>
        </p:txBody>
      </p:sp>
      <p:sp>
        <p:nvSpPr>
          <p:cNvPr id="3" name="Content Placeholder 2"/>
          <p:cNvSpPr>
            <a:spLocks noGrp="1"/>
          </p:cNvSpPr>
          <p:nvPr>
            <p:ph idx="1"/>
          </p:nvPr>
        </p:nvSpPr>
        <p:spPr/>
        <p:txBody>
          <a:bodyPr/>
          <a:lstStyle/>
          <a:p>
            <a:r>
              <a:rPr lang="en-US"/>
              <a:t>There is an orderly arrangement along the gyrus of control areas for the face, digits, hand, arm, trunk,leg, and foot.</a:t>
            </a:r>
          </a:p>
          <a:p>
            <a:r>
              <a:rPr lang="en-US"/>
              <a:t>Areas of the fingers, hands, and face have disproportionbly large representations.</a:t>
            </a:r>
          </a:p>
          <a:p>
            <a:r>
              <a:rPr lang="en-US"/>
              <a:t>Lesions in the arm representation lead to degeneration of myelinated fibres in the cervical cord while lesions in the leg representations produce degeneration extending all the way to the lumbar cord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PREMOTOR CORTICAL AREAS</a:t>
            </a:r>
          </a:p>
        </p:txBody>
      </p:sp>
      <p:sp>
        <p:nvSpPr>
          <p:cNvPr id="3" name="Content Placeholder 2"/>
          <p:cNvSpPr>
            <a:spLocks noGrp="1"/>
          </p:cNvSpPr>
          <p:nvPr>
            <p:ph idx="1"/>
          </p:nvPr>
        </p:nvSpPr>
        <p:spPr/>
        <p:txBody>
          <a:bodyPr/>
          <a:lstStyle/>
          <a:p>
            <a:r>
              <a:rPr lang="en-US"/>
              <a:t>In the late 1930S it was discovered that movement can also be elicited by direct electrical stimulation of the premotor areas Brodman's area 6.</a:t>
            </a:r>
          </a:p>
          <a:p>
            <a:r>
              <a:rPr lang="en-US"/>
              <a:t>There are motor maps and stimulation often evokes more complex movement like hand shaping and reaching rather than simple movements at the joint.</a:t>
            </a:r>
          </a:p>
          <a:p>
            <a:r>
              <a:rPr lang="en-US"/>
              <a:t>Stimulation of the nedial parts of area 6, supplementary motor area can give rise to bilateral movements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G_20180927_050740_303"/>
          <p:cNvPicPr>
            <a:picLocks noGrp="1" noChangeAspect="1"/>
          </p:cNvPicPr>
          <p:nvPr>
            <p:ph idx="1"/>
          </p:nvPr>
        </p:nvPicPr>
        <p:blipFill>
          <a:blip r:embed="rId2"/>
          <a:stretch>
            <a:fillRect/>
          </a:stretch>
        </p:blipFill>
        <p:spPr>
          <a:xfrm>
            <a:off x="685800" y="1690370"/>
            <a:ext cx="10668635" cy="513842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1674</Words>
  <Application>Microsoft Office PowerPoint</Application>
  <PresentationFormat>Custom</PresentationFormat>
  <Paragraphs>165</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MOTOR SYSTEMS</vt:lpstr>
      <vt:lpstr>INTRODUCTION</vt:lpstr>
      <vt:lpstr>PowerPoint Presentation</vt:lpstr>
      <vt:lpstr>VOLUNTARY MOVEMENTS Introduction</vt:lpstr>
      <vt:lpstr>VOLUNTARY MOVEMENTS</vt:lpstr>
      <vt:lpstr>THE PRIMARY MOTOR CORTEX CONTROLS SIMPLE FEATURES OF MOVEMENT</vt:lpstr>
      <vt:lpstr>MOTOR MAPS</vt:lpstr>
      <vt:lpstr>PREMOTOR CORTICAL AREAS</vt:lpstr>
      <vt:lpstr>PowerPoint Presentation</vt:lpstr>
      <vt:lpstr>SOMATOTOPIC ORGANISATION IS PLASTIC</vt:lpstr>
      <vt:lpstr>HUMAN STUDIES</vt:lpstr>
      <vt:lpstr>PowerPoint Presentation</vt:lpstr>
      <vt:lpstr>BASAL GANGLIA</vt:lpstr>
      <vt:lpstr>Cerebellar functions</vt:lpstr>
      <vt:lpstr>Vestibulocerebellum (Flocculonodular lobe)</vt:lpstr>
      <vt:lpstr>cerebrocerebellum (Lateral parts of the hemisphere)</vt:lpstr>
      <vt:lpstr>Hypotonia</vt:lpstr>
      <vt:lpstr>Ataxia</vt:lpstr>
      <vt:lpstr>Action or intention tremor</vt:lpstr>
      <vt:lpstr>Reflexes -Introduction</vt:lpstr>
      <vt:lpstr>Reflexes -Introduction </vt:lpstr>
      <vt:lpstr>PowerPoint Presentation</vt:lpstr>
      <vt:lpstr>Stretch reflex</vt:lpstr>
      <vt:lpstr>Inverse stretch reflex</vt:lpstr>
      <vt:lpstr>Flexion-withdrawal reflex</vt:lpstr>
      <vt:lpstr>Proprioceptors in reflex activity</vt:lpstr>
      <vt:lpstr>CNS damage</vt:lpstr>
      <vt:lpstr>Spasticity </vt:lpstr>
      <vt:lpstr> </vt:lpstr>
      <vt:lpstr>PARKINSON’S DISEASE</vt:lpstr>
      <vt:lpstr>Huntington’s chorea</vt:lpstr>
      <vt:lpstr>Motor unit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MOTOR SYSTEMS</dc:title>
  <dc:creator>Isaac Ochieng</dc:creator>
  <cp:lastModifiedBy>Isaac Ochieng</cp:lastModifiedBy>
  <cp:revision>6</cp:revision>
  <dcterms:created xsi:type="dcterms:W3CDTF">2018-09-27T02:13:58Z</dcterms:created>
  <dcterms:modified xsi:type="dcterms:W3CDTF">2018-09-27T04:46:13Z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1033-10.2.0.7456</vt:lpwstr>
  </property>
</Properties>
</file>