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n-US"/>
              <a:t>CONTROL OF POSTURE AND BALANCE</a:t>
            </a:r>
            <a:endParaRPr lang="en-US"/>
          </a:p>
        </p:txBody>
      </p:sp>
      <p:sp>
        <p:nvSpPr>
          <p:cNvPr id="3"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Otolith organs</a:t>
            </a:r>
            <a:endParaRPr lang="en-US"/>
          </a:p>
        </p:txBody>
      </p:sp>
      <p:sp>
        <p:nvSpPr>
          <p:cNvPr id="3" name="Content Placeholder 2"/>
          <p:cNvSpPr>
            <a:spLocks noGrp="1"/>
          </p:cNvSpPr>
          <p:nvPr>
            <p:ph idx="1"/>
          </p:nvPr>
        </p:nvSpPr>
        <p:spPr/>
        <p:txBody>
          <a:bodyPr/>
          <a:p>
            <a:r>
              <a:rPr lang="en-US"/>
              <a:t>Effected by linear acceleration and gravity</a:t>
            </a:r>
            <a:endParaRPr lang="en-US"/>
          </a:p>
          <a:p>
            <a:r>
              <a:rPr lang="en-US"/>
              <a:t>Provide information on the change in head position- tilt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importance of support</a:t>
            </a:r>
            <a:endParaRPr lang="en-US"/>
          </a:p>
        </p:txBody>
      </p:sp>
      <p:sp>
        <p:nvSpPr>
          <p:cNvPr id="3" name="Content Placeholder 2"/>
          <p:cNvSpPr>
            <a:spLocks noGrp="1"/>
          </p:cNvSpPr>
          <p:nvPr>
            <p:ph sz="half" idx="1"/>
          </p:nvPr>
        </p:nvSpPr>
        <p:spPr/>
        <p:txBody>
          <a:bodyPr/>
          <a:p>
            <a:r>
              <a:rPr lang="en-US"/>
              <a:t>Maintaining the center of mass(CM) within the supports</a:t>
            </a:r>
            <a:endParaRPr lang="en-US"/>
          </a:p>
          <a:p>
            <a:endParaRPr lang="en-US"/>
          </a:p>
        </p:txBody>
      </p:sp>
      <p:pic>
        <p:nvPicPr>
          <p:cNvPr id="4" name="Content Placeholder 3" descr="IMG_20180927_140302_060"/>
          <p:cNvPicPr>
            <a:picLocks noChangeAspect="1"/>
          </p:cNvPicPr>
          <p:nvPr>
            <p:ph sz="half" idx="2"/>
          </p:nvPr>
        </p:nvPicPr>
        <p:blipFill>
          <a:blip r:embed="rId1"/>
          <a:stretch>
            <a:fillRect/>
          </a:stretch>
        </p:blipFill>
        <p:spPr>
          <a:xfrm>
            <a:off x="1308735" y="2708275"/>
            <a:ext cx="10045065" cy="362140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Pressure Receptors</a:t>
            </a:r>
            <a:endParaRPr lang="en-US"/>
          </a:p>
        </p:txBody>
      </p:sp>
      <p:sp>
        <p:nvSpPr>
          <p:cNvPr id="3" name="Content Placeholder 2"/>
          <p:cNvSpPr>
            <a:spLocks noGrp="1"/>
          </p:cNvSpPr>
          <p:nvPr>
            <p:ph idx="1"/>
          </p:nvPr>
        </p:nvSpPr>
        <p:spPr/>
        <p:txBody>
          <a:bodyPr/>
          <a:p>
            <a:r>
              <a:rPr lang="en-US"/>
              <a:t>Design of the Mars Explorer</a:t>
            </a:r>
            <a:endParaRPr lang="en-US"/>
          </a:p>
          <a:p>
            <a:r>
              <a:rPr lang="en-US"/>
              <a:t>Simple rule:</a:t>
            </a:r>
            <a:endParaRPr lang="en-US"/>
          </a:p>
          <a:p>
            <a:r>
              <a:rPr lang="en-US"/>
              <a:t> -If pressure increases, extend the limb if pressure reduces, flex the limb.</a:t>
            </a:r>
            <a:endParaRPr lang="en-US"/>
          </a:p>
          <a:p>
            <a:r>
              <a:rPr lang="en-US"/>
              <a:t>Postural sway reaction</a:t>
            </a:r>
            <a:endParaRPr lang="en-US"/>
          </a:p>
          <a:p>
            <a:r>
              <a:rPr lang="en-US"/>
              <a:t>Stepping response</a:t>
            </a:r>
            <a:endParaRPr lang="en-US"/>
          </a:p>
          <a:p>
            <a:r>
              <a:rPr lang="en-US"/>
              <a:t>Hopping reaction</a:t>
            </a:r>
            <a:endParaRPr lang="en-US"/>
          </a:p>
          <a:p>
            <a:r>
              <a:rPr lang="en-US"/>
              <a:t>Placing reactions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Tonic neck reflex</a:t>
            </a:r>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Postural and balance as a whole uses several sensory inputs</a:t>
            </a:r>
            <a:endParaRPr lang="en-US"/>
          </a:p>
          <a:p>
            <a:r>
              <a:rPr lang="en-US"/>
              <a:t>Vestibular</a:t>
            </a:r>
            <a:endParaRPr lang="en-US"/>
          </a:p>
          <a:p>
            <a:r>
              <a:rPr lang="en-US"/>
              <a:t>Visual</a:t>
            </a:r>
            <a:endParaRPr lang="en-US"/>
          </a:p>
          <a:p>
            <a:r>
              <a:rPr lang="en-US"/>
              <a:t>Proprioceptive</a:t>
            </a:r>
            <a:endParaRPr lang="en-US"/>
          </a:p>
          <a:p>
            <a:r>
              <a:rPr lang="en-US"/>
              <a:t>Somatosensory-pressure, touch</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3" name="Content Placeholder 2"/>
          <p:cNvSpPr>
            <a:spLocks noGrp="1"/>
          </p:cNvSpPr>
          <p:nvPr>
            <p:ph idx="1"/>
          </p:nvPr>
        </p:nvSpPr>
        <p:spPr/>
        <p:txBody>
          <a:bodyPr/>
          <a:p>
            <a:r>
              <a:rPr lang="en-US"/>
              <a:t>All living organisms on earth have the ability to sense and respond appropriately to changes in their internal and external environment. Organisms including humans must sense accurately before they react to survival.</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Posture</a:t>
            </a:r>
            <a:endParaRPr lang="en-US"/>
          </a:p>
        </p:txBody>
      </p:sp>
      <p:sp>
        <p:nvSpPr>
          <p:cNvPr id="3" name="Content Placeholder 2"/>
          <p:cNvSpPr>
            <a:spLocks noGrp="1"/>
          </p:cNvSpPr>
          <p:nvPr>
            <p:ph idx="1"/>
          </p:nvPr>
        </p:nvSpPr>
        <p:spPr/>
        <p:txBody>
          <a:bodyPr/>
          <a:p>
            <a:r>
              <a:rPr lang="en-US"/>
              <a:t>The human body has the ability to sense body movement and maintain balance(equilibrium).</a:t>
            </a:r>
            <a:endParaRPr lang="en-US"/>
          </a:p>
          <a:p>
            <a:r>
              <a:rPr lang="en-US"/>
              <a:t>Also the ability to sense and determine the direction and speed in which it is moving and maintain balance (postural equilibrium)</a:t>
            </a:r>
            <a:endParaRPr lang="en-US"/>
          </a:p>
          <a:p>
            <a:r>
              <a:rPr lang="en-US"/>
              <a:t> -Walk on a tight rope, combine twists and turns in diving or gymnastics.</a:t>
            </a:r>
            <a:endParaRPr lang="en-US"/>
          </a:p>
          <a:p>
            <a:r>
              <a:rPr lang="en-US"/>
              <a:t>Keep a track of the relative position of arms and legs with the rest of the body.</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sym typeface="+mn-ea"/>
              </a:rPr>
              <a:t>Posture</a:t>
            </a:r>
            <a:br>
              <a:rPr lang="en-US"/>
            </a:br>
            <a:endParaRPr lang="en-US"/>
          </a:p>
        </p:txBody>
      </p:sp>
      <p:sp>
        <p:nvSpPr>
          <p:cNvPr id="3" name="Content Placeholder 2"/>
          <p:cNvSpPr>
            <a:spLocks noGrp="1"/>
          </p:cNvSpPr>
          <p:nvPr>
            <p:ph idx="1"/>
          </p:nvPr>
        </p:nvSpPr>
        <p:spPr/>
        <p:txBody>
          <a:bodyPr/>
          <a:p>
            <a:r>
              <a:rPr lang="en-US"/>
              <a:t>Requires integration of</a:t>
            </a:r>
            <a:endParaRPr lang="en-US"/>
          </a:p>
          <a:p>
            <a:r>
              <a:rPr lang="en-US"/>
              <a:t>visual</a:t>
            </a:r>
            <a:endParaRPr lang="en-US"/>
          </a:p>
          <a:p>
            <a:r>
              <a:rPr lang="en-US"/>
              <a:t>vestibular</a:t>
            </a:r>
            <a:endParaRPr lang="en-US"/>
          </a:p>
          <a:p>
            <a:r>
              <a:rPr lang="en-US"/>
              <a:t>somatosensory(touch, posture, muscle spindles of the stretch receptors)</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IMG_20180927_135743_460"/>
          <p:cNvPicPr>
            <a:picLocks noChangeAspect="1"/>
          </p:cNvPicPr>
          <p:nvPr>
            <p:ph idx="1"/>
          </p:nvPr>
        </p:nvPicPr>
        <p:blipFill>
          <a:blip r:embed="rId1"/>
          <a:stretch>
            <a:fillRect/>
          </a:stretch>
        </p:blipFill>
        <p:spPr>
          <a:xfrm>
            <a:off x="983615" y="1704975"/>
            <a:ext cx="10027920" cy="51968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Vestibular system</a:t>
            </a:r>
            <a:endParaRPr lang="en-US"/>
          </a:p>
        </p:txBody>
      </p:sp>
      <p:sp>
        <p:nvSpPr>
          <p:cNvPr id="3" name="Content Placeholder 2"/>
          <p:cNvSpPr>
            <a:spLocks noGrp="1"/>
          </p:cNvSpPr>
          <p:nvPr>
            <p:ph idx="1"/>
          </p:nvPr>
        </p:nvSpPr>
        <p:spPr/>
        <p:txBody>
          <a:bodyPr/>
          <a:p>
            <a:r>
              <a:rPr lang="en-US"/>
              <a:t>Saccule and utricle (otolith organs)</a:t>
            </a:r>
            <a:endParaRPr lang="en-US"/>
          </a:p>
          <a:p>
            <a:r>
              <a:rPr lang="en-US"/>
              <a:t>sense direction and speed of linear acceleration</a:t>
            </a:r>
            <a:endParaRPr lang="en-US"/>
          </a:p>
          <a:p>
            <a:r>
              <a:rPr lang="en-US"/>
              <a:t>Semicircular canals</a:t>
            </a:r>
            <a:endParaRPr lang="en-US"/>
          </a:p>
          <a:p>
            <a:r>
              <a:rPr lang="en-US"/>
              <a:t> -sense direction and sprrd of angular acceleration</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Linear and angular Acceleration</a:t>
            </a:r>
            <a:endParaRPr lang="en-US"/>
          </a:p>
        </p:txBody>
      </p:sp>
      <p:sp>
        <p:nvSpPr>
          <p:cNvPr id="3" name="Content Placeholder 2"/>
          <p:cNvSpPr>
            <a:spLocks noGrp="1"/>
          </p:cNvSpPr>
          <p:nvPr>
            <p:ph idx="1"/>
          </p:nvPr>
        </p:nvSpPr>
        <p:spPr/>
        <p:txBody>
          <a:bodyPr/>
          <a:p>
            <a:r>
              <a:rPr lang="en-US"/>
              <a:t>Linear - change in velocity without change in direction</a:t>
            </a:r>
            <a:endParaRPr lang="en-US"/>
          </a:p>
          <a:p>
            <a:r>
              <a:rPr lang="en-US"/>
              <a:t>Angular - change in velocity and direction at the same time</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Gaze control</a:t>
            </a:r>
            <a:endParaRPr lang="en-US"/>
          </a:p>
        </p:txBody>
      </p:sp>
      <p:sp>
        <p:nvSpPr>
          <p:cNvPr id="3" name="Content Placeholder 2"/>
          <p:cNvSpPr>
            <a:spLocks noGrp="1"/>
          </p:cNvSpPr>
          <p:nvPr>
            <p:ph idx="1"/>
          </p:nvPr>
        </p:nvSpPr>
        <p:spPr/>
        <p:txBody>
          <a:bodyPr/>
          <a:p>
            <a:r>
              <a:rPr lang="en-US"/>
              <a:t>With slow movement, the eyes can be kept stationary by visual mechanisms.</a:t>
            </a:r>
            <a:endParaRPr lang="en-US"/>
          </a:p>
          <a:p>
            <a:r>
              <a:rPr lang="en-US"/>
              <a:t>As the speed of movement increases, the vestibular system takes over the image stabilization process.</a:t>
            </a:r>
            <a:endParaRPr lang="en-US"/>
          </a:p>
          <a:p>
            <a:r>
              <a:rPr lang="en-US"/>
              <a:t>Reflexive eye movement - nystagmus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IMG_20180927_140052_342"/>
          <p:cNvPicPr>
            <a:picLocks noChangeAspect="1"/>
          </p:cNvPicPr>
          <p:nvPr>
            <p:ph idx="1"/>
          </p:nvPr>
        </p:nvPicPr>
        <p:blipFill>
          <a:blip r:embed="rId1"/>
          <a:stretch>
            <a:fillRect/>
          </a:stretch>
        </p:blipFill>
        <p:spPr>
          <a:xfrm>
            <a:off x="838200" y="1825625"/>
            <a:ext cx="10093325" cy="480314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1829</Words>
  <Application>WPS Presentation</Application>
  <PresentationFormat>Widescreen</PresentationFormat>
  <Paragraphs>68</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SimSun</vt:lpstr>
      <vt:lpstr>Wingdings</vt:lpstr>
      <vt:lpstr>Arial Unicode MS</vt:lpstr>
      <vt:lpstr>Calibri Light</vt:lpstr>
      <vt:lpstr>Calibri</vt:lpstr>
      <vt:lpstr>Microsoft YaHei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OF POSTURE AND BALANCE</dc:title>
  <dc:creator>Isaac Ochieng</dc:creator>
  <cp:lastModifiedBy>Isaac Ochieng</cp:lastModifiedBy>
  <cp:revision>1</cp:revision>
  <dcterms:created xsi:type="dcterms:W3CDTF">2018-09-27T11:04:11Z</dcterms:created>
  <dcterms:modified xsi:type="dcterms:W3CDTF">2018-09-27T11:04:11Z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1033-10.2.0.7456</vt:lpwstr>
  </property>
</Properties>
</file>