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56" r:id="rId2"/>
    <p:sldId id="276" r:id="rId3"/>
    <p:sldId id="277" r:id="rId4"/>
    <p:sldId id="271" r:id="rId5"/>
    <p:sldId id="272" r:id="rId6"/>
    <p:sldId id="275" r:id="rId7"/>
    <p:sldId id="279" r:id="rId8"/>
    <p:sldId id="280" r:id="rId9"/>
    <p:sldId id="273" r:id="rId10"/>
    <p:sldId id="278" r:id="rId11"/>
    <p:sldId id="274" r:id="rId12"/>
    <p:sldId id="281" r:id="rId13"/>
    <p:sldId id="282" r:id="rId14"/>
    <p:sldId id="283" r:id="rId15"/>
    <p:sldId id="290" r:id="rId16"/>
    <p:sldId id="284" r:id="rId17"/>
    <p:sldId id="285" r:id="rId18"/>
    <p:sldId id="286" r:id="rId19"/>
    <p:sldId id="287" r:id="rId20"/>
    <p:sldId id="288" r:id="rId21"/>
    <p:sldId id="289" r:id="rId22"/>
    <p:sldId id="257" r:id="rId23"/>
    <p:sldId id="258" r:id="rId24"/>
    <p:sldId id="259" r:id="rId25"/>
    <p:sldId id="260" r:id="rId26"/>
    <p:sldId id="261" r:id="rId27"/>
    <p:sldId id="262" r:id="rId28"/>
    <p:sldId id="263" r:id="rId29"/>
    <p:sldId id="264" r:id="rId30"/>
    <p:sldId id="265" r:id="rId31"/>
    <p:sldId id="266" r:id="rId32"/>
    <p:sldId id="269" r:id="rId33"/>
    <p:sldId id="291"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78" y="12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E59F611-C353-4660-A5C5-BC3DDDC99211}" type="datetimeFigureOut">
              <a:rPr lang="en-US" smtClean="0"/>
              <a:pPr/>
              <a:t>8/15/2018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B91B206-D605-4D1F-86EE-D047465C684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Slide Image Placeholder 1"/>
          <p:cNvSpPr>
            <a:spLocks noGrp="1" noRot="1" noChangeAspect="1" noTextEdit="1"/>
          </p:cNvSpPr>
          <p:nvPr>
            <p:ph type="sldImg"/>
          </p:nvPr>
        </p:nvSpPr>
        <p:spPr>
          <a:ln/>
        </p:spPr>
      </p:sp>
      <p:sp>
        <p:nvSpPr>
          <p:cNvPr id="272387" name="Notes Placeholder 2"/>
          <p:cNvSpPr>
            <a:spLocks noGrp="1"/>
          </p:cNvSpPr>
          <p:nvPr>
            <p:ph type="body" idx="1"/>
          </p:nvPr>
        </p:nvSpPr>
        <p:spPr>
          <a:noFill/>
          <a:ln/>
        </p:spPr>
        <p:txBody>
          <a:bodyPr/>
          <a:lstStyle/>
          <a:p>
            <a:endParaRPr lang="en-US"/>
          </a:p>
        </p:txBody>
      </p:sp>
      <p:sp>
        <p:nvSpPr>
          <p:cNvPr id="272388" name="Slide Number Placeholder 3"/>
          <p:cNvSpPr>
            <a:spLocks noGrp="1"/>
          </p:cNvSpPr>
          <p:nvPr>
            <p:ph type="sldNum" sz="quarter" idx="5"/>
          </p:nvPr>
        </p:nvSpPr>
        <p:spPr>
          <a:noFill/>
        </p:spPr>
        <p:txBody>
          <a:bodyPr/>
          <a:lstStyle/>
          <a:p>
            <a:fld id="{B9AEB400-BF8A-4A86-B761-EB8D426017FB}" type="slidenum">
              <a:rPr lang="en-US" smtClean="0"/>
              <a:pPr/>
              <a:t>13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10" name="Slide Image Placeholder 1"/>
          <p:cNvSpPr>
            <a:spLocks noGrp="1" noRot="1" noChangeAspect="1" noTextEdit="1"/>
          </p:cNvSpPr>
          <p:nvPr>
            <p:ph type="sldImg"/>
          </p:nvPr>
        </p:nvSpPr>
        <p:spPr>
          <a:ln/>
        </p:spPr>
      </p:sp>
      <p:sp>
        <p:nvSpPr>
          <p:cNvPr id="273411" name="Notes Placeholder 2"/>
          <p:cNvSpPr>
            <a:spLocks noGrp="1"/>
          </p:cNvSpPr>
          <p:nvPr>
            <p:ph type="body" idx="1"/>
          </p:nvPr>
        </p:nvSpPr>
        <p:spPr>
          <a:noFill/>
          <a:ln/>
        </p:spPr>
        <p:txBody>
          <a:bodyPr/>
          <a:lstStyle/>
          <a:p>
            <a:endParaRPr lang="en-US"/>
          </a:p>
        </p:txBody>
      </p:sp>
      <p:sp>
        <p:nvSpPr>
          <p:cNvPr id="273412" name="Slide Number Placeholder 3"/>
          <p:cNvSpPr>
            <a:spLocks noGrp="1"/>
          </p:cNvSpPr>
          <p:nvPr>
            <p:ph type="sldNum" sz="quarter" idx="5"/>
          </p:nvPr>
        </p:nvSpPr>
        <p:spPr>
          <a:noFill/>
        </p:spPr>
        <p:txBody>
          <a:bodyPr/>
          <a:lstStyle/>
          <a:p>
            <a:fld id="{1049C973-469C-4514-852F-8B64D9B93382}" type="slidenum">
              <a:rPr lang="en-US" smtClean="0"/>
              <a:pPr/>
              <a:t>18</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Slide Image Placeholder 1"/>
          <p:cNvSpPr>
            <a:spLocks noGrp="1" noRot="1" noChangeAspect="1" noTextEdit="1"/>
          </p:cNvSpPr>
          <p:nvPr>
            <p:ph type="sldImg"/>
          </p:nvPr>
        </p:nvSpPr>
        <p:spPr>
          <a:ln/>
        </p:spPr>
      </p:sp>
      <p:sp>
        <p:nvSpPr>
          <p:cNvPr id="274435" name="Notes Placeholder 2"/>
          <p:cNvSpPr>
            <a:spLocks noGrp="1"/>
          </p:cNvSpPr>
          <p:nvPr>
            <p:ph type="body" idx="1"/>
          </p:nvPr>
        </p:nvSpPr>
        <p:spPr>
          <a:noFill/>
          <a:ln/>
        </p:spPr>
        <p:txBody>
          <a:bodyPr/>
          <a:lstStyle/>
          <a:p>
            <a:endParaRPr lang="en-US"/>
          </a:p>
        </p:txBody>
      </p:sp>
      <p:sp>
        <p:nvSpPr>
          <p:cNvPr id="274436" name="Slide Number Placeholder 3"/>
          <p:cNvSpPr>
            <a:spLocks noGrp="1"/>
          </p:cNvSpPr>
          <p:nvPr>
            <p:ph type="sldNum" sz="quarter" idx="5"/>
          </p:nvPr>
        </p:nvSpPr>
        <p:spPr>
          <a:noFill/>
        </p:spPr>
        <p:txBody>
          <a:bodyPr/>
          <a:lstStyle/>
          <a:p>
            <a:fld id="{2804527E-7310-4D60-A613-5A1567C97E20}" type="slidenum">
              <a:rPr lang="en-US" smtClean="0"/>
              <a:pPr/>
              <a:t>19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DF907A8-4931-4A5C-A66F-B894429609AB}" type="datetime1">
              <a:rPr lang="en-US" smtClean="0"/>
              <a:pPr/>
              <a:t>8/15/2018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544211-E1B2-4CAC-9A5A-374D9F365EC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66E06AA-B678-4DCE-8C9F-67BD4EA8276F}" type="datetime1">
              <a:rPr lang="en-US" smtClean="0"/>
              <a:pPr/>
              <a:t>8/15/2018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544211-E1B2-4CAC-9A5A-374D9F365EC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7E7DFC6-6809-4F67-9FA1-F1DB231DE773}" type="datetime1">
              <a:rPr lang="en-US" smtClean="0"/>
              <a:pPr/>
              <a:t>8/15/2018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544211-E1B2-4CAC-9A5A-374D9F365EC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76745FB-D187-4C52-AF97-CAA99AA6E63E}" type="datetime1">
              <a:rPr lang="en-US" smtClean="0"/>
              <a:pPr/>
              <a:t>8/15/2018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544211-E1B2-4CAC-9A5A-374D9F365EC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6D4A0F7-73B0-4B1E-9D8B-1B099D8DBDB9}" type="datetime1">
              <a:rPr lang="en-US" smtClean="0"/>
              <a:pPr/>
              <a:t>8/15/2018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544211-E1B2-4CAC-9A5A-374D9F365EC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18F5FF1-6C27-460D-A76F-CA09219E5F08}" type="datetime1">
              <a:rPr lang="en-US" smtClean="0"/>
              <a:pPr/>
              <a:t>8/15/2018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544211-E1B2-4CAC-9A5A-374D9F365EC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DF701D-CB8F-4A58-B690-7F1C73C94D20}" type="datetime1">
              <a:rPr lang="en-US" smtClean="0"/>
              <a:pPr/>
              <a:t>8/15/2018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544211-E1B2-4CAC-9A5A-374D9F365EC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7B3F52B-D86C-4718-9BDA-4FAE504050BE}" type="datetime1">
              <a:rPr lang="en-US" smtClean="0"/>
              <a:pPr/>
              <a:t>8/15/2018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544211-E1B2-4CAC-9A5A-374D9F365EC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8B2637-1AD7-4F35-AC2D-E6D43AD10B20}" type="datetime1">
              <a:rPr lang="en-US" smtClean="0"/>
              <a:pPr/>
              <a:t>8/15/2018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544211-E1B2-4CAC-9A5A-374D9F365EC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E55746F-E984-4411-B30B-95973B36C5AD}" type="datetime1">
              <a:rPr lang="en-US" smtClean="0"/>
              <a:pPr/>
              <a:t>8/15/2018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544211-E1B2-4CAC-9A5A-374D9F365EC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0F14744-D11E-45C1-9665-4C0A3571289A}" type="datetime1">
              <a:rPr lang="en-US" smtClean="0"/>
              <a:pPr/>
              <a:t>8/15/2018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544211-E1B2-4CAC-9A5A-374D9F365EC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014998-3C98-4B02-9754-D2698B6262A7}" type="datetime1">
              <a:rPr lang="en-US" smtClean="0"/>
              <a:pPr/>
              <a:t>8/15/2018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544211-E1B2-4CAC-9A5A-374D9F365EC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en.wikipedia.org/wiki/Electroencephalography" TargetMode="External"/><Relationship Id="rId2" Type="http://schemas.openxmlformats.org/officeDocument/2006/relationships/hyperlink" Target="http://en.wikipedia.org/wiki/Hans_Berger" TargetMode="External"/><Relationship Id="rId1" Type="http://schemas.openxmlformats.org/officeDocument/2006/relationships/slideLayout" Target="../slideLayouts/slideLayout2.xml"/><Relationship Id="rId4" Type="http://schemas.openxmlformats.org/officeDocument/2006/relationships/hyperlink" Target="http://en.wikipedia.org/wiki/Absence_seizure"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en.wikipedia.org/wiki/Neural_synchronization" TargetMode="External"/><Relationship Id="rId2" Type="http://schemas.openxmlformats.org/officeDocument/2006/relationships/hyperlink" Target="http://en.wikipedia.org/wiki/Neuron"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13800" dirty="0"/>
              <a:t>EEG</a:t>
            </a:r>
          </a:p>
        </p:txBody>
      </p:sp>
      <p:sp>
        <p:nvSpPr>
          <p:cNvPr id="3" name="Subtitle 2"/>
          <p:cNvSpPr>
            <a:spLocks noGrp="1"/>
          </p:cNvSpPr>
          <p:nvPr>
            <p:ph type="subTitle" idx="1"/>
          </p:nvPr>
        </p:nvSpPr>
        <p:spPr/>
        <p:txBody>
          <a:bodyPr/>
          <a:lstStyle/>
          <a:p>
            <a:r>
              <a:rPr lang="en-US" b="1" u="sng" dirty="0"/>
              <a:t>BASIC </a:t>
            </a:r>
            <a:r>
              <a:rPr lang="en-US" b="1" u="sng"/>
              <a:t>AND APPLIED</a:t>
            </a:r>
          </a:p>
          <a:p>
            <a:r>
              <a:rPr lang="en-US" b="1" u="sng"/>
              <a:t>2016</a:t>
            </a:r>
            <a:endParaRPr lang="en-US" b="1" u="sng" dirty="0"/>
          </a:p>
        </p:txBody>
      </p:sp>
      <p:sp>
        <p:nvSpPr>
          <p:cNvPr id="4" name="Slide Number Placeholder 3"/>
          <p:cNvSpPr>
            <a:spLocks noGrp="1"/>
          </p:cNvSpPr>
          <p:nvPr>
            <p:ph type="sldNum" sz="quarter" idx="12"/>
          </p:nvPr>
        </p:nvSpPr>
        <p:spPr/>
        <p:txBody>
          <a:bodyPr/>
          <a:lstStyle/>
          <a:p>
            <a:fld id="{07544211-E1B2-4CAC-9A5A-374D9F365ECC}"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Title 1"/>
          <p:cNvSpPr>
            <a:spLocks noGrp="1"/>
          </p:cNvSpPr>
          <p:nvPr>
            <p:ph type="title"/>
          </p:nvPr>
        </p:nvSpPr>
        <p:spPr>
          <a:xfrm>
            <a:off x="457200" y="0"/>
            <a:ext cx="8229600" cy="838200"/>
          </a:xfrm>
        </p:spPr>
        <p:txBody>
          <a:bodyPr/>
          <a:lstStyle/>
          <a:p>
            <a:endParaRPr lang="en-US"/>
          </a:p>
        </p:txBody>
      </p:sp>
      <p:sp>
        <p:nvSpPr>
          <p:cNvPr id="113667" name="Date Placeholder 3"/>
          <p:cNvSpPr>
            <a:spLocks noGrp="1"/>
          </p:cNvSpPr>
          <p:nvPr>
            <p:ph type="dt" sz="quarter" idx="10"/>
          </p:nvPr>
        </p:nvSpPr>
        <p:spPr>
          <a:noFill/>
        </p:spPr>
        <p:txBody>
          <a:bodyPr/>
          <a:lstStyle/>
          <a:p>
            <a:fld id="{70CE473D-1F35-4B2B-8D4C-981FD970124D}" type="datetime1">
              <a:rPr lang="en-US" smtClean="0"/>
              <a:pPr/>
              <a:t>8/15/2018</a:t>
            </a:fld>
            <a:endParaRPr lang="en-US"/>
          </a:p>
        </p:txBody>
      </p:sp>
      <p:sp>
        <p:nvSpPr>
          <p:cNvPr id="113668" name="Slide Number Placeholder 4"/>
          <p:cNvSpPr>
            <a:spLocks noGrp="1"/>
          </p:cNvSpPr>
          <p:nvPr>
            <p:ph type="sldNum" sz="quarter" idx="12"/>
          </p:nvPr>
        </p:nvSpPr>
        <p:spPr>
          <a:noFill/>
        </p:spPr>
        <p:txBody>
          <a:bodyPr/>
          <a:lstStyle/>
          <a:p>
            <a:fld id="{74F1A177-0BE8-4EE8-8B64-10E9BF580D30}" type="slidenum">
              <a:rPr lang="en-US" smtClean="0"/>
              <a:pPr/>
              <a:t>10</a:t>
            </a:fld>
            <a:endParaRPr lang="en-US"/>
          </a:p>
        </p:txBody>
      </p:sp>
      <p:pic>
        <p:nvPicPr>
          <p:cNvPr id="113669" name="Content Placeholder 5" descr="https://encrypted-tbn0.gstatic.com/images?q=tbn:ANd9GcRJ6N5PbhXPbPs0eHKnbTHgiZzgXvqqa4PdbM_mF3HKZw33-55pMQ"/>
          <p:cNvPicPr>
            <a:picLocks noGrp="1"/>
          </p:cNvPicPr>
          <p:nvPr>
            <p:ph idx="1"/>
          </p:nvPr>
        </p:nvPicPr>
        <p:blipFill>
          <a:blip r:embed="rId2" cstate="print"/>
          <a:srcRect/>
          <a:stretch>
            <a:fillRect/>
          </a:stretch>
        </p:blipFill>
        <p:spPr>
          <a:xfrm>
            <a:off x="2667000" y="914400"/>
            <a:ext cx="4648200" cy="5334000"/>
          </a:xfr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Title 1"/>
          <p:cNvSpPr>
            <a:spLocks noGrp="1"/>
          </p:cNvSpPr>
          <p:nvPr>
            <p:ph type="title"/>
          </p:nvPr>
        </p:nvSpPr>
        <p:spPr>
          <a:xfrm>
            <a:off x="457200" y="0"/>
            <a:ext cx="8229600" cy="609600"/>
          </a:xfrm>
        </p:spPr>
        <p:txBody>
          <a:bodyPr>
            <a:normAutofit fontScale="90000"/>
          </a:bodyPr>
          <a:lstStyle/>
          <a:p>
            <a:r>
              <a:rPr lang="en-US" dirty="0"/>
              <a:t>AN EEG MONTAGE</a:t>
            </a:r>
          </a:p>
        </p:txBody>
      </p:sp>
      <p:sp>
        <p:nvSpPr>
          <p:cNvPr id="108547" name="Date Placeholder 3"/>
          <p:cNvSpPr>
            <a:spLocks noGrp="1"/>
          </p:cNvSpPr>
          <p:nvPr>
            <p:ph type="dt" sz="quarter" idx="10"/>
          </p:nvPr>
        </p:nvSpPr>
        <p:spPr>
          <a:noFill/>
        </p:spPr>
        <p:txBody>
          <a:bodyPr/>
          <a:lstStyle/>
          <a:p>
            <a:fld id="{60F8807E-38D3-4AEF-ADE7-4DD566E1D893}" type="datetime1">
              <a:rPr lang="en-US" smtClean="0"/>
              <a:pPr/>
              <a:t>8/15/2018</a:t>
            </a:fld>
            <a:endParaRPr lang="en-US"/>
          </a:p>
        </p:txBody>
      </p:sp>
      <p:sp>
        <p:nvSpPr>
          <p:cNvPr id="108548" name="Slide Number Placeholder 4"/>
          <p:cNvSpPr>
            <a:spLocks noGrp="1"/>
          </p:cNvSpPr>
          <p:nvPr>
            <p:ph type="sldNum" sz="quarter" idx="12"/>
          </p:nvPr>
        </p:nvSpPr>
        <p:spPr>
          <a:noFill/>
        </p:spPr>
        <p:txBody>
          <a:bodyPr/>
          <a:lstStyle/>
          <a:p>
            <a:fld id="{567FBD7A-5166-4FEA-B624-25FEBEB0908F}" type="slidenum">
              <a:rPr lang="en-US" smtClean="0"/>
              <a:pPr/>
              <a:t>11</a:t>
            </a:fld>
            <a:endParaRPr lang="en-US"/>
          </a:p>
        </p:txBody>
      </p:sp>
      <p:pic>
        <p:nvPicPr>
          <p:cNvPr id="108549" name="Content Placeholder 5" descr="http://www.biomedresearches.com/root/images/1020system5.jpg"/>
          <p:cNvPicPr>
            <a:picLocks noGrp="1"/>
          </p:cNvPicPr>
          <p:nvPr>
            <p:ph idx="1"/>
          </p:nvPr>
        </p:nvPicPr>
        <p:blipFill>
          <a:blip r:embed="rId2" cstate="print"/>
          <a:srcRect/>
          <a:stretch>
            <a:fillRect/>
          </a:stretch>
        </p:blipFill>
        <p:spPr>
          <a:xfrm>
            <a:off x="1752600" y="838200"/>
            <a:ext cx="6248400" cy="5486400"/>
          </a:xfr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Title 1"/>
          <p:cNvSpPr>
            <a:spLocks noGrp="1"/>
          </p:cNvSpPr>
          <p:nvPr>
            <p:ph type="title"/>
          </p:nvPr>
        </p:nvSpPr>
        <p:spPr>
          <a:xfrm>
            <a:off x="457200" y="0"/>
            <a:ext cx="8229600" cy="762000"/>
          </a:xfrm>
        </p:spPr>
        <p:txBody>
          <a:bodyPr/>
          <a:lstStyle/>
          <a:p>
            <a:r>
              <a:rPr lang="en-US" sz="4000" u="sng"/>
              <a:t>CLINICAL APPLICATION OF EEG</a:t>
            </a:r>
            <a:endParaRPr lang="en-US"/>
          </a:p>
        </p:txBody>
      </p:sp>
      <p:sp>
        <p:nvSpPr>
          <p:cNvPr id="123907" name="Content Placeholder 2"/>
          <p:cNvSpPr>
            <a:spLocks noGrp="1"/>
          </p:cNvSpPr>
          <p:nvPr>
            <p:ph idx="1"/>
          </p:nvPr>
        </p:nvSpPr>
        <p:spPr>
          <a:xfrm>
            <a:off x="457200" y="685800"/>
            <a:ext cx="8229600" cy="5440363"/>
          </a:xfrm>
        </p:spPr>
        <p:txBody>
          <a:bodyPr/>
          <a:lstStyle/>
          <a:p>
            <a:pPr>
              <a:buFontTx/>
              <a:buNone/>
            </a:pPr>
            <a:r>
              <a:rPr lang="en-US" sz="2400" u="sng"/>
              <a:t>Localization of lesions</a:t>
            </a:r>
            <a:endParaRPr lang="en-US" sz="2400"/>
          </a:p>
          <a:p>
            <a:r>
              <a:rPr lang="en-US" sz="2400"/>
              <a:t>Fluid over cortex-decreased local EEG voltage e.g. sob-dorsalis</a:t>
            </a:r>
          </a:p>
          <a:p>
            <a:r>
              <a:rPr lang="en-US" sz="2400"/>
              <a:t>Local cortical lesions-local irregular slow waves</a:t>
            </a:r>
          </a:p>
          <a:p>
            <a:r>
              <a:rPr lang="en-US" sz="2400"/>
              <a:t>Epileptogenic foci- produce high voltage localized waves</a:t>
            </a:r>
          </a:p>
          <a:p>
            <a:pPr>
              <a:buFontTx/>
              <a:buNone/>
            </a:pPr>
            <a:r>
              <a:rPr lang="en-US" sz="2400" u="sng"/>
              <a:t>Epilepsy</a:t>
            </a:r>
          </a:p>
          <a:p>
            <a:r>
              <a:rPr lang="en-US" sz="2400"/>
              <a:t>partial or local seizures i.e. one hemisphere only</a:t>
            </a:r>
          </a:p>
          <a:p>
            <a:r>
              <a:rPr lang="en-US" sz="2400"/>
              <a:t>general onset seizures-</a:t>
            </a:r>
          </a:p>
          <a:p>
            <a:r>
              <a:rPr lang="en-US" sz="2400"/>
              <a:t>grand mal- tonic clonic spiked waves(slow before each jerk)-fast EEG.</a:t>
            </a:r>
          </a:p>
          <a:p>
            <a:r>
              <a:rPr lang="en-US" sz="2400"/>
              <a:t>Petit mal-absence of seizures doublets of spikes and rounded waves. After seizure, slow waves then normal again.</a:t>
            </a:r>
          </a:p>
          <a:p>
            <a:endParaRPr lang="en-US"/>
          </a:p>
        </p:txBody>
      </p:sp>
      <p:sp>
        <p:nvSpPr>
          <p:cNvPr id="123908" name="Date Placeholder 3"/>
          <p:cNvSpPr>
            <a:spLocks noGrp="1"/>
          </p:cNvSpPr>
          <p:nvPr>
            <p:ph type="dt" sz="quarter" idx="10"/>
          </p:nvPr>
        </p:nvSpPr>
        <p:spPr>
          <a:noFill/>
        </p:spPr>
        <p:txBody>
          <a:bodyPr/>
          <a:lstStyle/>
          <a:p>
            <a:fld id="{BA149043-DD9B-42BC-B556-85C2D5DF9854}" type="datetime1">
              <a:rPr lang="en-US" smtClean="0"/>
              <a:pPr/>
              <a:t>8/15/2018</a:t>
            </a:fld>
            <a:endParaRPr lang="en-US"/>
          </a:p>
        </p:txBody>
      </p:sp>
      <p:sp>
        <p:nvSpPr>
          <p:cNvPr id="123909" name="Slide Number Placeholder 4"/>
          <p:cNvSpPr>
            <a:spLocks noGrp="1"/>
          </p:cNvSpPr>
          <p:nvPr>
            <p:ph type="sldNum" sz="quarter" idx="12"/>
          </p:nvPr>
        </p:nvSpPr>
        <p:spPr>
          <a:noFill/>
        </p:spPr>
        <p:txBody>
          <a:bodyPr/>
          <a:lstStyle/>
          <a:p>
            <a:fld id="{7E2B08A1-2613-4550-8AFB-D23A6BAE0EDE}"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Title 1"/>
          <p:cNvSpPr>
            <a:spLocks noGrp="1"/>
          </p:cNvSpPr>
          <p:nvPr>
            <p:ph type="title"/>
          </p:nvPr>
        </p:nvSpPr>
        <p:spPr>
          <a:xfrm>
            <a:off x="457200" y="0"/>
            <a:ext cx="8229600" cy="685800"/>
          </a:xfrm>
        </p:spPr>
        <p:txBody>
          <a:bodyPr>
            <a:normAutofit fontScale="90000"/>
          </a:bodyPr>
          <a:lstStyle/>
          <a:p>
            <a:r>
              <a:rPr lang="en-US"/>
              <a:t>MEANING OF EEG</a:t>
            </a:r>
          </a:p>
        </p:txBody>
      </p:sp>
      <p:sp>
        <p:nvSpPr>
          <p:cNvPr id="124931" name="Content Placeholder 2"/>
          <p:cNvSpPr>
            <a:spLocks noGrp="1"/>
          </p:cNvSpPr>
          <p:nvPr>
            <p:ph idx="1"/>
          </p:nvPr>
        </p:nvSpPr>
        <p:spPr>
          <a:xfrm>
            <a:off x="457200" y="609600"/>
            <a:ext cx="8229600" cy="5516563"/>
          </a:xfrm>
        </p:spPr>
        <p:txBody>
          <a:bodyPr>
            <a:normAutofit fontScale="92500" lnSpcReduction="10000"/>
          </a:bodyPr>
          <a:lstStyle/>
          <a:p>
            <a:r>
              <a:rPr lang="en-US" sz="2800" dirty="0"/>
              <a:t>Record of neuronal discharges in a volume conductor-dipole movements. Activity of most superficial layers picked up by EEG i.e. mainly dendrites &amp; few axons, very few cell bodies.</a:t>
            </a:r>
          </a:p>
          <a:p>
            <a:r>
              <a:rPr lang="en-US" sz="2800" dirty="0"/>
              <a:t>Electrical “Dipoles” are set between- dendrites &amp; cell bodies.</a:t>
            </a:r>
          </a:p>
          <a:p>
            <a:r>
              <a:rPr lang="en-US" sz="2800" dirty="0"/>
              <a:t>NB. Dendrites-subject to increase &amp; decrease polarization and </a:t>
            </a:r>
            <a:r>
              <a:rPr lang="en-US" sz="2800" dirty="0" err="1"/>
              <a:t>electroto</a:t>
            </a:r>
            <a:r>
              <a:rPr lang="en-US" sz="2800" dirty="0"/>
              <a:t> </a:t>
            </a:r>
            <a:r>
              <a:rPr lang="en-US" sz="2800" dirty="0" err="1"/>
              <a:t>nic</a:t>
            </a:r>
            <a:r>
              <a:rPr lang="en-US" sz="2800" dirty="0"/>
              <a:t> spread</a:t>
            </a:r>
          </a:p>
          <a:p>
            <a:r>
              <a:rPr lang="en-US" sz="2800" dirty="0" err="1"/>
              <a:t>Dendritic</a:t>
            </a:r>
            <a:r>
              <a:rPr lang="en-US" sz="2800" dirty="0"/>
              <a:t> stimulation does not always  lead to action potentials i.e. this is not an “all or none” phenomenon like a simple nerve </a:t>
            </a:r>
            <a:r>
              <a:rPr lang="en-US" sz="2800" dirty="0" err="1"/>
              <a:t>fibre</a:t>
            </a:r>
            <a:r>
              <a:rPr lang="en-US" sz="2800" dirty="0"/>
              <a:t> action potential</a:t>
            </a:r>
          </a:p>
          <a:p>
            <a:r>
              <a:rPr lang="en-US" sz="2800" dirty="0"/>
              <a:t>EEG waves also seen in </a:t>
            </a:r>
            <a:r>
              <a:rPr lang="en-US" sz="2800" dirty="0" err="1"/>
              <a:t>cerebellar</a:t>
            </a:r>
            <a:r>
              <a:rPr lang="en-US" sz="2800" dirty="0"/>
              <a:t> cortex &amp; </a:t>
            </a:r>
            <a:r>
              <a:rPr lang="en-US" sz="2800" dirty="0" err="1"/>
              <a:t>hippocampal</a:t>
            </a:r>
            <a:r>
              <a:rPr lang="en-US" sz="2800" dirty="0"/>
              <a:t> cortex thus </a:t>
            </a:r>
            <a:r>
              <a:rPr lang="en-US" sz="2800" dirty="0" err="1"/>
              <a:t>dendritic</a:t>
            </a:r>
            <a:r>
              <a:rPr lang="en-US" sz="2800" dirty="0"/>
              <a:t> &amp; cell arrangement that can generate EEGs found in other parts of the brain. </a:t>
            </a:r>
          </a:p>
          <a:p>
            <a:endParaRPr lang="en-US" dirty="0"/>
          </a:p>
        </p:txBody>
      </p:sp>
      <p:sp>
        <p:nvSpPr>
          <p:cNvPr id="124932" name="Date Placeholder 3"/>
          <p:cNvSpPr>
            <a:spLocks noGrp="1"/>
          </p:cNvSpPr>
          <p:nvPr>
            <p:ph type="dt" sz="quarter" idx="10"/>
          </p:nvPr>
        </p:nvSpPr>
        <p:spPr>
          <a:noFill/>
        </p:spPr>
        <p:txBody>
          <a:bodyPr/>
          <a:lstStyle/>
          <a:p>
            <a:fld id="{10669B8A-2606-4319-B636-4C1DAEC78F63}" type="datetime1">
              <a:rPr lang="en-US" smtClean="0"/>
              <a:pPr/>
              <a:t>8/15/2018</a:t>
            </a:fld>
            <a:endParaRPr lang="en-US"/>
          </a:p>
        </p:txBody>
      </p:sp>
      <p:sp>
        <p:nvSpPr>
          <p:cNvPr id="124933" name="Slide Number Placeholder 4"/>
          <p:cNvSpPr>
            <a:spLocks noGrp="1"/>
          </p:cNvSpPr>
          <p:nvPr>
            <p:ph type="sldNum" sz="quarter" idx="12"/>
          </p:nvPr>
        </p:nvSpPr>
        <p:spPr>
          <a:noFill/>
        </p:spPr>
        <p:txBody>
          <a:bodyPr/>
          <a:lstStyle/>
          <a:p>
            <a:fld id="{39D92F9B-7A2D-4D7D-ABCF-C904AFF35D2B}"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Title 1"/>
          <p:cNvSpPr>
            <a:spLocks noGrp="1"/>
          </p:cNvSpPr>
          <p:nvPr>
            <p:ph type="title"/>
          </p:nvPr>
        </p:nvSpPr>
        <p:spPr>
          <a:xfrm>
            <a:off x="457200" y="0"/>
            <a:ext cx="8229600" cy="685800"/>
          </a:xfrm>
        </p:spPr>
        <p:txBody>
          <a:bodyPr>
            <a:normAutofit fontScale="90000"/>
          </a:bodyPr>
          <a:lstStyle/>
          <a:p>
            <a:r>
              <a:rPr lang="en-US"/>
              <a:t>MEANING OF EEG -cont</a:t>
            </a:r>
          </a:p>
        </p:txBody>
      </p:sp>
      <p:sp>
        <p:nvSpPr>
          <p:cNvPr id="125955" name="Content Placeholder 2"/>
          <p:cNvSpPr>
            <a:spLocks noGrp="1"/>
          </p:cNvSpPr>
          <p:nvPr>
            <p:ph idx="1"/>
          </p:nvPr>
        </p:nvSpPr>
        <p:spPr>
          <a:xfrm>
            <a:off x="457200" y="838200"/>
            <a:ext cx="8229600" cy="5287963"/>
          </a:xfrm>
        </p:spPr>
        <p:txBody>
          <a:bodyPr/>
          <a:lstStyle/>
          <a:p>
            <a:pPr>
              <a:buFontTx/>
              <a:buNone/>
            </a:pPr>
            <a:r>
              <a:rPr lang="en-US" sz="2800" b="1" u="sng" dirty="0"/>
              <a:t>Arousal EEG</a:t>
            </a:r>
            <a:endParaRPr lang="en-US" sz="2800" b="1" dirty="0"/>
          </a:p>
          <a:p>
            <a:r>
              <a:rPr lang="en-US" sz="2800" dirty="0"/>
              <a:t>stimulation of specific afferent to mid brain level</a:t>
            </a:r>
          </a:p>
          <a:p>
            <a:r>
              <a:rPr lang="en-US" sz="2800" dirty="0"/>
              <a:t>stimulation specific thalamic relay nuclei</a:t>
            </a:r>
          </a:p>
          <a:p>
            <a:r>
              <a:rPr lang="en-US" sz="2800" dirty="0"/>
              <a:t>stimulation of cortex primary receiving areas</a:t>
            </a:r>
          </a:p>
          <a:p>
            <a:r>
              <a:rPr lang="en-US" sz="2800" dirty="0"/>
              <a:t>BUT high frequency stimulation of :</a:t>
            </a:r>
          </a:p>
          <a:p>
            <a:r>
              <a:rPr lang="en-US" sz="2800" dirty="0"/>
              <a:t>reticular formation-midbrain </a:t>
            </a:r>
            <a:r>
              <a:rPr lang="en-US" sz="2800" dirty="0" err="1"/>
              <a:t>tegmentum</a:t>
            </a:r>
            <a:r>
              <a:rPr lang="en-US" sz="2800" dirty="0"/>
              <a:t> base</a:t>
            </a:r>
          </a:p>
          <a:p>
            <a:r>
              <a:rPr lang="en-US" sz="2800" dirty="0"/>
              <a:t>non-specific thalamic nuclei i.e. RAS is responsible hence decrease in the activity of the midbrain </a:t>
            </a:r>
            <a:r>
              <a:rPr lang="en-US" sz="2800" dirty="0" err="1"/>
              <a:t>tegmentum</a:t>
            </a:r>
            <a:r>
              <a:rPr lang="en-US" sz="2800" dirty="0"/>
              <a:t> </a:t>
            </a:r>
            <a:r>
              <a:rPr lang="en-US" sz="2800" dirty="0" err="1"/>
              <a:t>e.g</a:t>
            </a:r>
            <a:r>
              <a:rPr lang="en-US" sz="2800" dirty="0"/>
              <a:t> in coma causes decrease in RAS activity</a:t>
            </a:r>
            <a:endParaRPr lang="en-US" sz="1800" dirty="0"/>
          </a:p>
          <a:p>
            <a:pPr>
              <a:buFontTx/>
              <a:buNone/>
            </a:pPr>
            <a:endParaRPr lang="en-US" sz="1800" dirty="0"/>
          </a:p>
          <a:p>
            <a:endParaRPr lang="en-US" dirty="0"/>
          </a:p>
        </p:txBody>
      </p:sp>
      <p:sp>
        <p:nvSpPr>
          <p:cNvPr id="125956" name="Date Placeholder 3"/>
          <p:cNvSpPr>
            <a:spLocks noGrp="1"/>
          </p:cNvSpPr>
          <p:nvPr>
            <p:ph type="dt" sz="quarter" idx="10"/>
          </p:nvPr>
        </p:nvSpPr>
        <p:spPr>
          <a:noFill/>
        </p:spPr>
        <p:txBody>
          <a:bodyPr/>
          <a:lstStyle/>
          <a:p>
            <a:fld id="{93067E1C-221D-4485-81F3-FD38ABEEB65F}" type="datetime1">
              <a:rPr lang="en-US" smtClean="0"/>
              <a:pPr/>
              <a:t>8/15/2018</a:t>
            </a:fld>
            <a:endParaRPr lang="en-US"/>
          </a:p>
        </p:txBody>
      </p:sp>
      <p:sp>
        <p:nvSpPr>
          <p:cNvPr id="125957" name="Slide Number Placeholder 4"/>
          <p:cNvSpPr>
            <a:spLocks noGrp="1"/>
          </p:cNvSpPr>
          <p:nvPr>
            <p:ph type="sldNum" sz="quarter" idx="12"/>
          </p:nvPr>
        </p:nvSpPr>
        <p:spPr>
          <a:noFill/>
        </p:spPr>
        <p:txBody>
          <a:bodyPr/>
          <a:lstStyle/>
          <a:p>
            <a:fld id="{4E87A165-D3BB-43C9-A1DF-4630290FB25A}"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228600"/>
          </a:xfrm>
        </p:spPr>
        <p:txBody>
          <a:bodyPr>
            <a:normAutofit fontScale="90000"/>
          </a:bodyPr>
          <a:lstStyle/>
          <a:p>
            <a:endParaRPr lang="en-US" dirty="0"/>
          </a:p>
        </p:txBody>
      </p:sp>
      <p:sp>
        <p:nvSpPr>
          <p:cNvPr id="3" name="Content Placeholder 2"/>
          <p:cNvSpPr>
            <a:spLocks noGrp="1"/>
          </p:cNvSpPr>
          <p:nvPr>
            <p:ph idx="1"/>
          </p:nvPr>
        </p:nvSpPr>
        <p:spPr>
          <a:xfrm>
            <a:off x="457200" y="381000"/>
            <a:ext cx="8229600" cy="5745163"/>
          </a:xfrm>
        </p:spPr>
        <p:txBody>
          <a:bodyPr>
            <a:normAutofit/>
          </a:bodyPr>
          <a:lstStyle/>
          <a:p>
            <a:pPr>
              <a:buFontTx/>
              <a:buNone/>
            </a:pPr>
            <a:r>
              <a:rPr lang="en-US" sz="2800" b="1" u="sng" dirty="0"/>
              <a:t>RAS</a:t>
            </a:r>
          </a:p>
          <a:p>
            <a:pPr lvl="1"/>
            <a:r>
              <a:rPr lang="en-US" sz="2400" dirty="0"/>
              <a:t>gets inputs that converge from:</a:t>
            </a:r>
          </a:p>
          <a:p>
            <a:pPr lvl="2"/>
            <a:r>
              <a:rPr lang="en-US" sz="2000" dirty="0"/>
              <a:t>ascending sensory spinal fibers</a:t>
            </a:r>
          </a:p>
          <a:p>
            <a:pPr lvl="2"/>
            <a:r>
              <a:rPr lang="en-US" sz="2000" dirty="0"/>
              <a:t>special senses</a:t>
            </a:r>
          </a:p>
          <a:p>
            <a:r>
              <a:rPr lang="en-US" sz="2800" dirty="0"/>
              <a:t>these are non-specific stimulation of RAS by any sensory input cf. modality specific sensory pathways</a:t>
            </a:r>
          </a:p>
          <a:p>
            <a:pPr lvl="1"/>
            <a:r>
              <a:rPr lang="en-US" sz="2400" dirty="0"/>
              <a:t>part of RAS bypasses thalamus and diffuse  projection to cortex</a:t>
            </a:r>
          </a:p>
          <a:p>
            <a:pPr lvl="1"/>
            <a:r>
              <a:rPr lang="en-US" sz="2400" dirty="0"/>
              <a:t>part-specific thalamic nuclei-specific areas of cortex</a:t>
            </a:r>
          </a:p>
          <a:p>
            <a:r>
              <a:rPr lang="en-US" sz="2800" dirty="0"/>
              <a:t>-intra lamina thalamic nuclei  have diffuse projection to whole </a:t>
            </a:r>
            <a:r>
              <a:rPr lang="en-US" sz="2800" dirty="0" err="1"/>
              <a:t>neocortex</a:t>
            </a:r>
            <a:r>
              <a:rPr lang="en-US" sz="2400" dirty="0"/>
              <a:t>.</a:t>
            </a:r>
            <a:endParaRPr lang="en-US" sz="4000" dirty="0"/>
          </a:p>
        </p:txBody>
      </p:sp>
      <p:sp>
        <p:nvSpPr>
          <p:cNvPr id="4" name="Slide Number Placeholder 3"/>
          <p:cNvSpPr>
            <a:spLocks noGrp="1"/>
          </p:cNvSpPr>
          <p:nvPr>
            <p:ph type="sldNum" sz="quarter" idx="12"/>
          </p:nvPr>
        </p:nvSpPr>
        <p:spPr/>
        <p:txBody>
          <a:bodyPr/>
          <a:lstStyle/>
          <a:p>
            <a:fld id="{07544211-E1B2-4CAC-9A5A-374D9F365ECC}"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Title 1"/>
          <p:cNvSpPr>
            <a:spLocks noGrp="1"/>
          </p:cNvSpPr>
          <p:nvPr>
            <p:ph type="title"/>
          </p:nvPr>
        </p:nvSpPr>
        <p:spPr>
          <a:xfrm>
            <a:off x="609600" y="0"/>
            <a:ext cx="8229600" cy="914400"/>
          </a:xfrm>
        </p:spPr>
        <p:txBody>
          <a:bodyPr/>
          <a:lstStyle/>
          <a:p>
            <a:r>
              <a:rPr lang="en-US" sz="3600" u="sng">
                <a:solidFill>
                  <a:schemeClr val="tx1"/>
                </a:solidFill>
              </a:rPr>
              <a:t>AROUSAL AND EEG</a:t>
            </a:r>
            <a:endParaRPr lang="en-US" sz="2400"/>
          </a:p>
        </p:txBody>
      </p:sp>
      <p:sp>
        <p:nvSpPr>
          <p:cNvPr id="126979" name="Content Placeholder 2"/>
          <p:cNvSpPr>
            <a:spLocks noGrp="1"/>
          </p:cNvSpPr>
          <p:nvPr>
            <p:ph idx="1"/>
          </p:nvPr>
        </p:nvSpPr>
        <p:spPr>
          <a:xfrm>
            <a:off x="457200" y="685800"/>
            <a:ext cx="8229600" cy="5440363"/>
          </a:xfrm>
        </p:spPr>
        <p:txBody>
          <a:bodyPr/>
          <a:lstStyle/>
          <a:p>
            <a:endParaRPr lang="en-US" sz="1200" dirty="0"/>
          </a:p>
          <a:p>
            <a:pPr>
              <a:buNone/>
            </a:pPr>
            <a:r>
              <a:rPr lang="en-US" sz="1200" dirty="0"/>
              <a:t> </a:t>
            </a:r>
          </a:p>
          <a:p>
            <a:pPr>
              <a:buNone/>
            </a:pPr>
            <a:r>
              <a:rPr lang="en-US" sz="1200" dirty="0"/>
              <a:t> </a:t>
            </a:r>
          </a:p>
          <a:p>
            <a:pPr>
              <a:buFontTx/>
              <a:buNone/>
            </a:pPr>
            <a:r>
              <a:rPr lang="en-US" sz="2400" b="1" u="sng" dirty="0"/>
              <a:t>Arousal</a:t>
            </a:r>
          </a:p>
          <a:p>
            <a:r>
              <a:rPr lang="en-US" sz="2400" dirty="0"/>
              <a:t>EEG arousal is not same as behavioral arousal e.g. REM sleep.-paradoxical sleep with fast waves and slow voltage</a:t>
            </a:r>
          </a:p>
          <a:p>
            <a:pPr lvl="1"/>
            <a:r>
              <a:rPr lang="en-US" sz="2000" dirty="0"/>
              <a:t> Behavioral arousal depends on posterior hypothalamus</a:t>
            </a:r>
          </a:p>
          <a:p>
            <a:r>
              <a:rPr lang="en-US" sz="2400" dirty="0"/>
              <a:t>EEG arousal depends on midbrain </a:t>
            </a:r>
            <a:r>
              <a:rPr lang="en-US" sz="2400" dirty="0" err="1"/>
              <a:t>tegmentum</a:t>
            </a:r>
            <a:r>
              <a:rPr lang="en-US" sz="2400" dirty="0"/>
              <a:t>- RAS</a:t>
            </a:r>
          </a:p>
          <a:p>
            <a:r>
              <a:rPr lang="en-US" dirty="0"/>
              <a:t>painful stimulation in sleep causes-</a:t>
            </a:r>
          </a:p>
          <a:p>
            <a:pPr lvl="2"/>
            <a:r>
              <a:rPr lang="en-US" dirty="0"/>
              <a:t>behavioral arousal with sleep EEG- if midbrain </a:t>
            </a:r>
            <a:r>
              <a:rPr lang="en-US" dirty="0" err="1"/>
              <a:t>tegmentum</a:t>
            </a:r>
            <a:r>
              <a:rPr lang="en-US" dirty="0"/>
              <a:t> is cut</a:t>
            </a:r>
          </a:p>
          <a:p>
            <a:pPr lvl="2"/>
            <a:r>
              <a:rPr lang="en-US" dirty="0"/>
              <a:t>EEG arousal with behavioral arousal- if posterior hypothalamus is inhibited</a:t>
            </a:r>
            <a:endParaRPr lang="en-US" sz="5400" dirty="0"/>
          </a:p>
          <a:p>
            <a:endParaRPr lang="en-US" dirty="0"/>
          </a:p>
        </p:txBody>
      </p:sp>
      <p:sp>
        <p:nvSpPr>
          <p:cNvPr id="126980" name="Date Placeholder 3"/>
          <p:cNvSpPr>
            <a:spLocks noGrp="1"/>
          </p:cNvSpPr>
          <p:nvPr>
            <p:ph type="dt" sz="quarter" idx="10"/>
          </p:nvPr>
        </p:nvSpPr>
        <p:spPr>
          <a:noFill/>
        </p:spPr>
        <p:txBody>
          <a:bodyPr/>
          <a:lstStyle/>
          <a:p>
            <a:fld id="{A20C6B5B-6B28-4FE8-B1ED-F492A01D37C5}" type="datetime1">
              <a:rPr lang="en-US" smtClean="0"/>
              <a:pPr/>
              <a:t>8/15/2018</a:t>
            </a:fld>
            <a:endParaRPr lang="en-US"/>
          </a:p>
        </p:txBody>
      </p:sp>
      <p:sp>
        <p:nvSpPr>
          <p:cNvPr id="126981" name="Slide Number Placeholder 4"/>
          <p:cNvSpPr>
            <a:spLocks noGrp="1"/>
          </p:cNvSpPr>
          <p:nvPr>
            <p:ph type="sldNum" sz="quarter" idx="12"/>
          </p:nvPr>
        </p:nvSpPr>
        <p:spPr>
          <a:noFill/>
        </p:spPr>
        <p:txBody>
          <a:bodyPr/>
          <a:lstStyle/>
          <a:p>
            <a:fld id="{80C589CC-F9B4-4218-BE7F-B5159B8B1D46}" type="slidenum">
              <a:rPr lang="en-US" smtClean="0"/>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Title 1"/>
          <p:cNvSpPr>
            <a:spLocks noGrp="1"/>
          </p:cNvSpPr>
          <p:nvPr>
            <p:ph type="title"/>
          </p:nvPr>
        </p:nvSpPr>
        <p:spPr>
          <a:xfrm>
            <a:off x="457200" y="0"/>
            <a:ext cx="8229600" cy="609600"/>
          </a:xfrm>
        </p:spPr>
        <p:txBody>
          <a:bodyPr>
            <a:normAutofit fontScale="90000"/>
          </a:bodyPr>
          <a:lstStyle/>
          <a:p>
            <a:r>
              <a:rPr lang="en-US" sz="3600">
                <a:solidFill>
                  <a:schemeClr val="tx1"/>
                </a:solidFill>
              </a:rPr>
              <a:t>AROUSAL EEG</a:t>
            </a:r>
            <a:endParaRPr lang="en-US" sz="3600"/>
          </a:p>
        </p:txBody>
      </p:sp>
      <p:sp>
        <p:nvSpPr>
          <p:cNvPr id="128003" name="Content Placeholder 2"/>
          <p:cNvSpPr>
            <a:spLocks noGrp="1"/>
          </p:cNvSpPr>
          <p:nvPr>
            <p:ph idx="1"/>
          </p:nvPr>
        </p:nvSpPr>
        <p:spPr>
          <a:xfrm>
            <a:off x="457200" y="609600"/>
            <a:ext cx="8229600" cy="5516563"/>
          </a:xfrm>
        </p:spPr>
        <p:txBody>
          <a:bodyPr>
            <a:normAutofit lnSpcReduction="10000"/>
          </a:bodyPr>
          <a:lstStyle/>
          <a:p>
            <a:pPr>
              <a:buFontTx/>
              <a:buNone/>
            </a:pPr>
            <a:r>
              <a:rPr lang="en-US" sz="1400" b="1"/>
              <a:t>CAUSED BY</a:t>
            </a:r>
          </a:p>
          <a:p>
            <a:r>
              <a:rPr lang="en-US" sz="1400"/>
              <a:t>stimulation of specific afferent to mid brain level</a:t>
            </a:r>
          </a:p>
          <a:p>
            <a:r>
              <a:rPr lang="en-US" sz="1400"/>
              <a:t>stimulation specific thalamic relay nuclei</a:t>
            </a:r>
          </a:p>
          <a:p>
            <a:r>
              <a:rPr lang="en-US" sz="1400"/>
              <a:t>stimulation of cortex primary receiving areas</a:t>
            </a:r>
          </a:p>
          <a:p>
            <a:pPr>
              <a:buFontTx/>
              <a:buNone/>
            </a:pPr>
            <a:r>
              <a:rPr lang="en-US" sz="1400" b="1"/>
              <a:t>BUT high frequency stimulation of :</a:t>
            </a:r>
          </a:p>
          <a:p>
            <a:r>
              <a:rPr lang="en-US" sz="1400"/>
              <a:t>reticular formation-midbrain tegmentum base</a:t>
            </a:r>
          </a:p>
          <a:p>
            <a:r>
              <a:rPr lang="en-US" sz="1400"/>
              <a:t>non-specific thalamic nuclei i.e. RAS is responsible hence decrease midbrain tegmentum-coma-decrease of RAS</a:t>
            </a:r>
          </a:p>
          <a:p>
            <a:pPr>
              <a:buFontTx/>
              <a:buNone/>
            </a:pPr>
            <a:r>
              <a:rPr lang="en-US" sz="1400" b="1"/>
              <a:t>RAS</a:t>
            </a:r>
          </a:p>
          <a:p>
            <a:r>
              <a:rPr lang="en-US" sz="1600"/>
              <a:t>gets inputs that converge from:</a:t>
            </a:r>
          </a:p>
          <a:p>
            <a:pPr lvl="1"/>
            <a:r>
              <a:rPr lang="en-US" sz="1500"/>
              <a:t>ascending sensory spinal fibers</a:t>
            </a:r>
          </a:p>
          <a:p>
            <a:pPr lvl="1"/>
            <a:r>
              <a:rPr lang="en-US" sz="1500"/>
              <a:t>special senses</a:t>
            </a:r>
          </a:p>
          <a:p>
            <a:r>
              <a:rPr lang="en-US" sz="1400"/>
              <a:t>these are non-specific stimulation of RAS by any sensory input cf. modality specific sensory pathways</a:t>
            </a:r>
          </a:p>
          <a:p>
            <a:pPr lvl="1"/>
            <a:r>
              <a:rPr lang="en-US" sz="1200"/>
              <a:t>part of RAS bypasses thalamus and diffuse  projection to cortex</a:t>
            </a:r>
          </a:p>
          <a:p>
            <a:pPr lvl="1"/>
            <a:r>
              <a:rPr lang="en-US" sz="1200"/>
              <a:t>part-specific thalamic nuclei-specific areas of cortex</a:t>
            </a:r>
          </a:p>
          <a:p>
            <a:r>
              <a:rPr lang="en-US" sz="1400"/>
              <a:t>-intra laminate thalamic nuclei diffuse projection to whole neocortex. </a:t>
            </a:r>
          </a:p>
          <a:p>
            <a:r>
              <a:rPr lang="en-US" sz="1400" b="1" u="sng"/>
              <a:t>Arousal</a:t>
            </a:r>
          </a:p>
          <a:p>
            <a:r>
              <a:rPr lang="en-US" sz="1400"/>
              <a:t>EEG arousal is not same as behavioral arousal e.g. REM sleep.-paradoxical sleep with fast waves and slow voltage</a:t>
            </a:r>
          </a:p>
          <a:p>
            <a:pPr lvl="1"/>
            <a:r>
              <a:rPr lang="en-US" sz="1200"/>
              <a:t> Behavioral arousal depends on posterior hypothalamus</a:t>
            </a:r>
          </a:p>
          <a:p>
            <a:r>
              <a:rPr lang="en-US" sz="1400"/>
              <a:t>EEG arousal depends on midbrain tegmentum- RAS</a:t>
            </a:r>
          </a:p>
          <a:p>
            <a:pPr lvl="1"/>
            <a:r>
              <a:rPr lang="en-US" sz="1200"/>
              <a:t>painful stimulation in sleep-</a:t>
            </a:r>
          </a:p>
          <a:p>
            <a:pPr lvl="2"/>
            <a:r>
              <a:rPr lang="en-US" sz="1100"/>
              <a:t>behavioral arousal with sleep EEG- if midbrain tegmentum is cut</a:t>
            </a:r>
          </a:p>
          <a:p>
            <a:pPr lvl="2"/>
            <a:r>
              <a:rPr lang="en-US" sz="1100"/>
              <a:t>EEG arousal with behavioral arousal- if posterior hypothalamus is inhibited</a:t>
            </a:r>
            <a:endParaRPr lang="en-US" sz="1800"/>
          </a:p>
          <a:p>
            <a:endParaRPr lang="en-US"/>
          </a:p>
        </p:txBody>
      </p:sp>
      <p:sp>
        <p:nvSpPr>
          <p:cNvPr id="128004" name="Date Placeholder 3"/>
          <p:cNvSpPr>
            <a:spLocks noGrp="1"/>
          </p:cNvSpPr>
          <p:nvPr>
            <p:ph type="dt" sz="quarter" idx="10"/>
          </p:nvPr>
        </p:nvSpPr>
        <p:spPr>
          <a:noFill/>
        </p:spPr>
        <p:txBody>
          <a:bodyPr/>
          <a:lstStyle/>
          <a:p>
            <a:fld id="{D9C4F9B0-F512-40AD-9AFB-FE5B1B1FE873}" type="datetime1">
              <a:rPr lang="en-US" smtClean="0"/>
              <a:pPr/>
              <a:t>8/15/2018</a:t>
            </a:fld>
            <a:endParaRPr lang="en-US"/>
          </a:p>
        </p:txBody>
      </p:sp>
      <p:sp>
        <p:nvSpPr>
          <p:cNvPr id="128005" name="Slide Number Placeholder 4"/>
          <p:cNvSpPr>
            <a:spLocks noGrp="1"/>
          </p:cNvSpPr>
          <p:nvPr>
            <p:ph type="sldNum" sz="quarter" idx="12"/>
          </p:nvPr>
        </p:nvSpPr>
        <p:spPr>
          <a:noFill/>
        </p:spPr>
        <p:txBody>
          <a:bodyPr/>
          <a:lstStyle/>
          <a:p>
            <a:fld id="{D667CF92-C013-4F5E-95D3-8C6860F3659A}" type="slidenum">
              <a:rPr lang="en-US" smtClean="0"/>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Title 1"/>
          <p:cNvSpPr>
            <a:spLocks noGrp="1"/>
          </p:cNvSpPr>
          <p:nvPr>
            <p:ph type="title"/>
          </p:nvPr>
        </p:nvSpPr>
        <p:spPr>
          <a:xfrm>
            <a:off x="457200" y="274638"/>
            <a:ext cx="8229600" cy="639762"/>
          </a:xfrm>
        </p:spPr>
        <p:txBody>
          <a:bodyPr>
            <a:normAutofit fontScale="90000"/>
          </a:bodyPr>
          <a:lstStyle/>
          <a:p>
            <a:r>
              <a:rPr lang="en-US" sz="6000">
                <a:solidFill>
                  <a:schemeClr val="tx1"/>
                </a:solidFill>
              </a:rPr>
              <a:t>RAS</a:t>
            </a:r>
          </a:p>
        </p:txBody>
      </p:sp>
      <p:sp>
        <p:nvSpPr>
          <p:cNvPr id="129027" name="Content Placeholder 2"/>
          <p:cNvSpPr>
            <a:spLocks noGrp="1"/>
          </p:cNvSpPr>
          <p:nvPr>
            <p:ph idx="1"/>
          </p:nvPr>
        </p:nvSpPr>
        <p:spPr>
          <a:xfrm>
            <a:off x="457200" y="1066800"/>
            <a:ext cx="8229600" cy="5059363"/>
          </a:xfrm>
        </p:spPr>
        <p:txBody>
          <a:bodyPr/>
          <a:lstStyle/>
          <a:p>
            <a:r>
              <a:rPr lang="en-US" sz="1800"/>
              <a:t>stimulation of specific afferent to mid brain level</a:t>
            </a:r>
          </a:p>
          <a:p>
            <a:r>
              <a:rPr lang="en-US" sz="1800"/>
              <a:t>stimulation specific thalamic relay nuclei</a:t>
            </a:r>
          </a:p>
          <a:p>
            <a:r>
              <a:rPr lang="en-US" sz="1800"/>
              <a:t>stimulation of cortex primary receiving areas</a:t>
            </a:r>
          </a:p>
          <a:p>
            <a:r>
              <a:rPr lang="en-US" sz="1800"/>
              <a:t>BUT high frequency stimulation of :</a:t>
            </a:r>
          </a:p>
          <a:p>
            <a:r>
              <a:rPr lang="en-US" sz="1800"/>
              <a:t>reticular formation-midbrain tegmentum base</a:t>
            </a:r>
          </a:p>
          <a:p>
            <a:r>
              <a:rPr lang="en-US" sz="1800"/>
              <a:t>non-specific thalamic nuclei i.e. RAS is responsible hence decrease midbrain tegmentum-coma-decrease of RAS</a:t>
            </a:r>
          </a:p>
          <a:p>
            <a:pPr lvl="1"/>
            <a:r>
              <a:rPr lang="en-US" sz="1600"/>
              <a:t>gets inputs that converge from:</a:t>
            </a:r>
          </a:p>
          <a:p>
            <a:pPr lvl="2"/>
            <a:r>
              <a:rPr lang="en-US" sz="1400"/>
              <a:t>ascending sensory spinal fibers</a:t>
            </a:r>
          </a:p>
          <a:p>
            <a:pPr lvl="2"/>
            <a:r>
              <a:rPr lang="en-US" sz="1400"/>
              <a:t>special senses</a:t>
            </a:r>
          </a:p>
          <a:p>
            <a:r>
              <a:rPr lang="en-US" sz="1800"/>
              <a:t>these are non-specific stimulation of RAS by any sensory input cf. modality specific sensory pathways</a:t>
            </a:r>
          </a:p>
          <a:p>
            <a:pPr lvl="1"/>
            <a:r>
              <a:rPr lang="en-US" sz="1600"/>
              <a:t>part of RAS bypasses thalamus and diffuse  projection to cortex</a:t>
            </a:r>
          </a:p>
          <a:p>
            <a:pPr lvl="1"/>
            <a:r>
              <a:rPr lang="en-US" sz="1600"/>
              <a:t>part-specific thalamic nuclei-specific areas of cortex</a:t>
            </a:r>
          </a:p>
          <a:p>
            <a:r>
              <a:rPr lang="en-US" sz="1800"/>
              <a:t>-intra laminate thalamic nuclei diffuse projection to whole neocortex.</a:t>
            </a:r>
            <a:endParaRPr lang="en-US" sz="4400"/>
          </a:p>
        </p:txBody>
      </p:sp>
      <p:sp>
        <p:nvSpPr>
          <p:cNvPr id="129028" name="Date Placeholder 3"/>
          <p:cNvSpPr>
            <a:spLocks noGrp="1"/>
          </p:cNvSpPr>
          <p:nvPr>
            <p:ph type="dt" sz="quarter" idx="10"/>
          </p:nvPr>
        </p:nvSpPr>
        <p:spPr>
          <a:noFill/>
        </p:spPr>
        <p:txBody>
          <a:bodyPr/>
          <a:lstStyle/>
          <a:p>
            <a:fld id="{BC0AB572-4B6E-4044-BDA0-0819E5C80F98}" type="datetime1">
              <a:rPr lang="en-US" smtClean="0"/>
              <a:pPr/>
              <a:t>8/15/2018</a:t>
            </a:fld>
            <a:endParaRPr lang="en-US"/>
          </a:p>
        </p:txBody>
      </p:sp>
      <p:sp>
        <p:nvSpPr>
          <p:cNvPr id="129029" name="Slide Number Placeholder 4"/>
          <p:cNvSpPr>
            <a:spLocks noGrp="1"/>
          </p:cNvSpPr>
          <p:nvPr>
            <p:ph type="sldNum" sz="quarter" idx="12"/>
          </p:nvPr>
        </p:nvSpPr>
        <p:spPr>
          <a:noFill/>
        </p:spPr>
        <p:txBody>
          <a:bodyPr/>
          <a:lstStyle/>
          <a:p>
            <a:fld id="{800CBD92-E208-47A9-BD08-B05D2B7B29B8}" type="slidenum">
              <a:rPr lang="en-US" smtClean="0"/>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Title 1"/>
          <p:cNvSpPr>
            <a:spLocks noGrp="1"/>
          </p:cNvSpPr>
          <p:nvPr>
            <p:ph type="title"/>
          </p:nvPr>
        </p:nvSpPr>
        <p:spPr>
          <a:xfrm>
            <a:off x="457200" y="0"/>
            <a:ext cx="8229600" cy="762000"/>
          </a:xfrm>
        </p:spPr>
        <p:txBody>
          <a:bodyPr/>
          <a:lstStyle/>
          <a:p>
            <a:r>
              <a:rPr lang="en-US" sz="3600"/>
              <a:t>RAS AND CORTICAL FUNCTION</a:t>
            </a:r>
          </a:p>
        </p:txBody>
      </p:sp>
      <p:sp>
        <p:nvSpPr>
          <p:cNvPr id="130051" name="Content Placeholder 2"/>
          <p:cNvSpPr>
            <a:spLocks noGrp="1"/>
          </p:cNvSpPr>
          <p:nvPr>
            <p:ph idx="1"/>
          </p:nvPr>
        </p:nvSpPr>
        <p:spPr>
          <a:xfrm>
            <a:off x="457200" y="762000"/>
            <a:ext cx="8229600" cy="5364163"/>
          </a:xfrm>
        </p:spPr>
        <p:txBody>
          <a:bodyPr/>
          <a:lstStyle/>
          <a:p>
            <a:r>
              <a:rPr lang="en-US" sz="2400"/>
              <a:t>Arousal:</a:t>
            </a:r>
          </a:p>
          <a:p>
            <a:r>
              <a:rPr lang="en-US" sz="2400"/>
              <a:t>Frequency and amplitude shift and 35HZ frequency from slow waves</a:t>
            </a:r>
          </a:p>
          <a:p>
            <a:r>
              <a:rPr lang="en-US" sz="2400"/>
              <a:t>Thalamo-cortical feed-back</a:t>
            </a:r>
          </a:p>
          <a:p>
            <a:r>
              <a:rPr lang="en-US" sz="2400"/>
              <a:t>Increased sensitivity of cortical neurons</a:t>
            </a:r>
          </a:p>
          <a:p>
            <a:r>
              <a:rPr lang="en-US" sz="2400"/>
              <a:t>High frequency small waves enable all cortex to receive more simultaneous sensory information from thalamus and more coordinated fire from cortical neurons.</a:t>
            </a:r>
          </a:p>
          <a:p>
            <a:r>
              <a:rPr lang="en-US" sz="2400"/>
              <a:t>When all parts of the cortex are firing in this co-coordinated manner, one experiences consciousness and conscious perception.</a:t>
            </a:r>
          </a:p>
          <a:p>
            <a:r>
              <a:rPr lang="en-US" sz="2400"/>
              <a:t>But meditation- transidential consciousness with parietal lobe.</a:t>
            </a:r>
          </a:p>
          <a:p>
            <a:endParaRPr lang="en-US"/>
          </a:p>
        </p:txBody>
      </p:sp>
      <p:sp>
        <p:nvSpPr>
          <p:cNvPr id="130052" name="Date Placeholder 3"/>
          <p:cNvSpPr>
            <a:spLocks noGrp="1"/>
          </p:cNvSpPr>
          <p:nvPr>
            <p:ph type="dt" sz="quarter" idx="10"/>
          </p:nvPr>
        </p:nvSpPr>
        <p:spPr>
          <a:noFill/>
        </p:spPr>
        <p:txBody>
          <a:bodyPr/>
          <a:lstStyle/>
          <a:p>
            <a:fld id="{82C94829-063A-4CB3-B3A8-5CEF76F8B32D}" type="datetime1">
              <a:rPr lang="en-US" smtClean="0"/>
              <a:pPr/>
              <a:t>8/15/2018</a:t>
            </a:fld>
            <a:endParaRPr lang="en-US"/>
          </a:p>
        </p:txBody>
      </p:sp>
      <p:sp>
        <p:nvSpPr>
          <p:cNvPr id="130053" name="Slide Number Placeholder 4"/>
          <p:cNvSpPr>
            <a:spLocks noGrp="1"/>
          </p:cNvSpPr>
          <p:nvPr>
            <p:ph type="sldNum" sz="quarter" idx="12"/>
          </p:nvPr>
        </p:nvSpPr>
        <p:spPr>
          <a:noFill/>
        </p:spPr>
        <p:txBody>
          <a:bodyPr/>
          <a:lstStyle/>
          <a:p>
            <a:fld id="{F0A64FEE-624F-46EF-8B75-B76FC7889D9D}" type="slidenum">
              <a:rPr lang="en-US" smtClean="0"/>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Title 1"/>
          <p:cNvSpPr>
            <a:spLocks noGrp="1"/>
          </p:cNvSpPr>
          <p:nvPr>
            <p:ph type="title"/>
          </p:nvPr>
        </p:nvSpPr>
        <p:spPr>
          <a:xfrm>
            <a:off x="457200" y="304800"/>
            <a:ext cx="8229600" cy="685800"/>
          </a:xfrm>
        </p:spPr>
        <p:txBody>
          <a:bodyPr>
            <a:normAutofit fontScale="90000"/>
          </a:bodyPr>
          <a:lstStyle/>
          <a:p>
            <a:r>
              <a:rPr lang="en-US" dirty="0"/>
              <a:t>EEG ---cont </a:t>
            </a:r>
          </a:p>
        </p:txBody>
      </p:sp>
      <p:sp>
        <p:nvSpPr>
          <p:cNvPr id="110595" name="Content Placeholder 2"/>
          <p:cNvSpPr>
            <a:spLocks noGrp="1"/>
          </p:cNvSpPr>
          <p:nvPr>
            <p:ph idx="1"/>
          </p:nvPr>
        </p:nvSpPr>
        <p:spPr>
          <a:xfrm>
            <a:off x="457200" y="1447800"/>
            <a:ext cx="8229600" cy="4343400"/>
          </a:xfrm>
        </p:spPr>
        <p:txBody>
          <a:bodyPr>
            <a:normAutofit lnSpcReduction="10000"/>
          </a:bodyPr>
          <a:lstStyle/>
          <a:p>
            <a:r>
              <a:rPr lang="en-US" sz="2800" dirty="0"/>
              <a:t>Hans Berger German psychiatrist (1873-1941) discovered the EEG and gave it the term. EEG used to be called “Berger Waves”</a:t>
            </a:r>
          </a:p>
          <a:p>
            <a:r>
              <a:rPr lang="en-US" sz="2800" dirty="0"/>
              <a:t>Berger called the waves he claimed to have recorded  from the scalp surface i.e. skin surface of the head “EEG” using  electrodes. </a:t>
            </a:r>
          </a:p>
          <a:p>
            <a:r>
              <a:rPr lang="en-US" sz="2800" dirty="0"/>
              <a:t>At first no one believed him. </a:t>
            </a:r>
          </a:p>
          <a:p>
            <a:r>
              <a:rPr lang="en-US" sz="2800" dirty="0"/>
              <a:t>EEGs can also be recorded from the surface of the cortex.</a:t>
            </a:r>
          </a:p>
          <a:p>
            <a:r>
              <a:rPr lang="en-US" sz="2800" dirty="0"/>
              <a:t>The waves are then termed </a:t>
            </a:r>
            <a:r>
              <a:rPr lang="en-US" sz="2800" dirty="0" err="1"/>
              <a:t>Electrocorticogram</a:t>
            </a:r>
            <a:r>
              <a:rPr lang="en-US" sz="2800" dirty="0"/>
              <a:t> </a:t>
            </a:r>
            <a:r>
              <a:rPr lang="en-US" sz="2800" dirty="0" err="1"/>
              <a:t>ECoG</a:t>
            </a:r>
            <a:endParaRPr lang="en-US" sz="4000" dirty="0"/>
          </a:p>
          <a:p>
            <a:endParaRPr lang="en-US" sz="1200" dirty="0"/>
          </a:p>
          <a:p>
            <a:endParaRPr lang="en-US" dirty="0"/>
          </a:p>
        </p:txBody>
      </p:sp>
      <p:sp>
        <p:nvSpPr>
          <p:cNvPr id="110596" name="Date Placeholder 3"/>
          <p:cNvSpPr>
            <a:spLocks noGrp="1"/>
          </p:cNvSpPr>
          <p:nvPr>
            <p:ph type="dt" sz="quarter" idx="10"/>
          </p:nvPr>
        </p:nvSpPr>
        <p:spPr>
          <a:noFill/>
        </p:spPr>
        <p:txBody>
          <a:bodyPr/>
          <a:lstStyle/>
          <a:p>
            <a:fld id="{A97FC173-8FBC-4F2A-950E-66045DA761DB}" type="datetime1">
              <a:rPr lang="en-US" smtClean="0"/>
              <a:pPr/>
              <a:t>8/15/2018</a:t>
            </a:fld>
            <a:endParaRPr lang="en-US"/>
          </a:p>
        </p:txBody>
      </p:sp>
      <p:sp>
        <p:nvSpPr>
          <p:cNvPr id="110597" name="Slide Number Placeholder 4"/>
          <p:cNvSpPr>
            <a:spLocks noGrp="1"/>
          </p:cNvSpPr>
          <p:nvPr>
            <p:ph type="sldNum" sz="quarter" idx="12"/>
          </p:nvPr>
        </p:nvSpPr>
        <p:spPr>
          <a:noFill/>
        </p:spPr>
        <p:txBody>
          <a:bodyPr/>
          <a:lstStyle/>
          <a:p>
            <a:fld id="{B1093605-548F-44E6-B5F2-2DB0944B78AB}" type="slidenum">
              <a:rPr lang="en-US" smtClean="0"/>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Title 1"/>
          <p:cNvSpPr>
            <a:spLocks noGrp="1"/>
          </p:cNvSpPr>
          <p:nvPr>
            <p:ph type="title"/>
          </p:nvPr>
        </p:nvSpPr>
        <p:spPr>
          <a:xfrm>
            <a:off x="457200" y="0"/>
            <a:ext cx="8229600" cy="685800"/>
          </a:xfrm>
        </p:spPr>
        <p:txBody>
          <a:bodyPr/>
          <a:lstStyle/>
          <a:p>
            <a:r>
              <a:rPr lang="en-US" sz="3200"/>
              <a:t>AROUSAL AND CORTEX STIMULATION</a:t>
            </a:r>
            <a:endParaRPr lang="en-US" sz="4800"/>
          </a:p>
        </p:txBody>
      </p:sp>
      <p:sp>
        <p:nvSpPr>
          <p:cNvPr id="131075" name="Content Placeholder 2"/>
          <p:cNvSpPr>
            <a:spLocks noGrp="1"/>
          </p:cNvSpPr>
          <p:nvPr>
            <p:ph idx="1"/>
          </p:nvPr>
        </p:nvSpPr>
        <p:spPr>
          <a:xfrm>
            <a:off x="457200" y="685800"/>
            <a:ext cx="8229600" cy="5440363"/>
          </a:xfrm>
        </p:spPr>
        <p:txBody>
          <a:bodyPr/>
          <a:lstStyle/>
          <a:p>
            <a:r>
              <a:rPr lang="en-US" sz="2400"/>
              <a:t>Orbital surface of frontal lobe- monkeys</a:t>
            </a:r>
          </a:p>
          <a:p>
            <a:r>
              <a:rPr lang="en-US" sz="2400"/>
              <a:t>Superior temporal gyrus</a:t>
            </a:r>
          </a:p>
          <a:p>
            <a:r>
              <a:rPr lang="en-US" sz="2400"/>
              <a:t>Electrical stimulation increases RAS and EEG arousal leading to sleeping- waking up with motor activity but if awake stimulation has no effect thus neocortical events can cause arousal.</a:t>
            </a:r>
          </a:p>
          <a:p>
            <a:r>
              <a:rPr lang="en-US" sz="2400"/>
              <a:t>This type of cortical activity is emotional and psychic and not generated by external stimulation.  Cortex can sometimes wake up “alone” – no ability to move</a:t>
            </a:r>
          </a:p>
          <a:p>
            <a:r>
              <a:rPr lang="en-US" sz="2400"/>
              <a:t>NB: circadian rhythm of supra-chiasmatic nucleus has intrinsic 25-30hrs cycle modified by light from retinohypothalamic pathway.</a:t>
            </a:r>
          </a:p>
          <a:p>
            <a:endParaRPr lang="en-US"/>
          </a:p>
        </p:txBody>
      </p:sp>
      <p:sp>
        <p:nvSpPr>
          <p:cNvPr id="131076" name="Date Placeholder 3"/>
          <p:cNvSpPr>
            <a:spLocks noGrp="1"/>
          </p:cNvSpPr>
          <p:nvPr>
            <p:ph type="dt" sz="quarter" idx="10"/>
          </p:nvPr>
        </p:nvSpPr>
        <p:spPr>
          <a:noFill/>
        </p:spPr>
        <p:txBody>
          <a:bodyPr/>
          <a:lstStyle/>
          <a:p>
            <a:fld id="{2418EAE1-5E28-460A-AEA7-DCAC3FA58208}" type="datetime1">
              <a:rPr lang="en-US" smtClean="0"/>
              <a:pPr/>
              <a:t>8/15/2018</a:t>
            </a:fld>
            <a:endParaRPr lang="en-US"/>
          </a:p>
        </p:txBody>
      </p:sp>
      <p:sp>
        <p:nvSpPr>
          <p:cNvPr id="131077" name="Slide Number Placeholder 4"/>
          <p:cNvSpPr>
            <a:spLocks noGrp="1"/>
          </p:cNvSpPr>
          <p:nvPr>
            <p:ph type="sldNum" sz="quarter" idx="12"/>
          </p:nvPr>
        </p:nvSpPr>
        <p:spPr>
          <a:noFill/>
        </p:spPr>
        <p:txBody>
          <a:bodyPr/>
          <a:lstStyle/>
          <a:p>
            <a:fld id="{9F31B03D-B92D-42A6-AEDB-1A0F07B5B730}" type="slidenum">
              <a:rPr lang="en-US" smtClean="0"/>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Title 1"/>
          <p:cNvSpPr>
            <a:spLocks noGrp="1"/>
          </p:cNvSpPr>
          <p:nvPr>
            <p:ph type="title"/>
          </p:nvPr>
        </p:nvSpPr>
        <p:spPr>
          <a:xfrm>
            <a:off x="457200" y="0"/>
            <a:ext cx="8229600" cy="1219200"/>
          </a:xfrm>
        </p:spPr>
        <p:txBody>
          <a:bodyPr/>
          <a:lstStyle/>
          <a:p>
            <a:r>
              <a:rPr lang="en-US" sz="3600"/>
              <a:t>EEG SYNCHRONIZATION( WHY WAVE FORMS OCCUR)</a:t>
            </a:r>
            <a:endParaRPr lang="en-US"/>
          </a:p>
        </p:txBody>
      </p:sp>
      <p:sp>
        <p:nvSpPr>
          <p:cNvPr id="132099" name="Content Placeholder 2"/>
          <p:cNvSpPr>
            <a:spLocks noGrp="1"/>
          </p:cNvSpPr>
          <p:nvPr>
            <p:ph idx="1"/>
          </p:nvPr>
        </p:nvSpPr>
        <p:spPr>
          <a:xfrm>
            <a:off x="457200" y="1219200"/>
            <a:ext cx="8229600" cy="5105400"/>
          </a:xfrm>
        </p:spPr>
        <p:txBody>
          <a:bodyPr/>
          <a:lstStyle/>
          <a:p>
            <a:r>
              <a:rPr lang="en-US" sz="2800"/>
              <a:t>Waveforms come from a multitude of neurons and dendrites firing in unison. Caused by :</a:t>
            </a:r>
          </a:p>
          <a:p>
            <a:r>
              <a:rPr lang="en-US" sz="2800"/>
              <a:t>Rhythmic thalamic fire e.g. reticular nuclei</a:t>
            </a:r>
          </a:p>
          <a:p>
            <a:r>
              <a:rPr lang="en-US" sz="2800"/>
              <a:t>Influence of active cortical cells on their surrounding via collaterals reccurent inhibition followed by rebound hyper excitation.</a:t>
            </a:r>
          </a:p>
          <a:p>
            <a:r>
              <a:rPr lang="en-US" sz="2800"/>
              <a:t>To a small extent, electro-tonic spread of depolarization to parallel axons and dendrites in a volume card – dipoles. Physiology of  slow waves sleep and EEG associated with it.</a:t>
            </a:r>
            <a:endParaRPr lang="en-US"/>
          </a:p>
          <a:p>
            <a:endParaRPr lang="en-US"/>
          </a:p>
        </p:txBody>
      </p:sp>
      <p:sp>
        <p:nvSpPr>
          <p:cNvPr id="132100" name="Date Placeholder 3"/>
          <p:cNvSpPr>
            <a:spLocks noGrp="1"/>
          </p:cNvSpPr>
          <p:nvPr>
            <p:ph type="dt" sz="quarter" idx="10"/>
          </p:nvPr>
        </p:nvSpPr>
        <p:spPr>
          <a:noFill/>
        </p:spPr>
        <p:txBody>
          <a:bodyPr/>
          <a:lstStyle/>
          <a:p>
            <a:fld id="{5038E04C-5521-4929-8C45-E30DE0A3E91A}" type="datetime1">
              <a:rPr lang="en-US" smtClean="0"/>
              <a:pPr/>
              <a:t>8/15/2018</a:t>
            </a:fld>
            <a:endParaRPr lang="en-US"/>
          </a:p>
        </p:txBody>
      </p:sp>
      <p:sp>
        <p:nvSpPr>
          <p:cNvPr id="132101" name="Slide Number Placeholder 4"/>
          <p:cNvSpPr>
            <a:spLocks noGrp="1"/>
          </p:cNvSpPr>
          <p:nvPr>
            <p:ph type="sldNum" sz="quarter" idx="12"/>
          </p:nvPr>
        </p:nvSpPr>
        <p:spPr>
          <a:noFill/>
        </p:spPr>
        <p:txBody>
          <a:bodyPr/>
          <a:lstStyle/>
          <a:p>
            <a:fld id="{6CCCEECF-00BE-4BCF-83CE-8D90C0C9901E}" type="slidenum">
              <a:rPr lang="en-US" smtClean="0"/>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fontScale="90000"/>
          </a:bodyPr>
          <a:lstStyle/>
          <a:p>
            <a:r>
              <a:rPr lang="en-US" dirty="0"/>
              <a:t>REFERENCE WIKIPEDIA</a:t>
            </a:r>
          </a:p>
        </p:txBody>
      </p:sp>
      <p:sp>
        <p:nvSpPr>
          <p:cNvPr id="3" name="Content Placeholder 2"/>
          <p:cNvSpPr>
            <a:spLocks noGrp="1"/>
          </p:cNvSpPr>
          <p:nvPr>
            <p:ph idx="1"/>
          </p:nvPr>
        </p:nvSpPr>
        <p:spPr>
          <a:xfrm>
            <a:off x="457200" y="1066800"/>
            <a:ext cx="8229600" cy="5059363"/>
          </a:xfrm>
        </p:spPr>
        <p:txBody>
          <a:bodyPr>
            <a:normAutofit fontScale="70000" lnSpcReduction="20000"/>
          </a:bodyPr>
          <a:lstStyle/>
          <a:p>
            <a:r>
              <a:rPr lang="en-US" dirty="0"/>
              <a:t>German physiologist and psychiatrist </a:t>
            </a:r>
            <a:r>
              <a:rPr lang="en-US" dirty="0">
                <a:hlinkClick r:id="rId2" tooltip="Hans Berger"/>
              </a:rPr>
              <a:t>Hans Berger</a:t>
            </a:r>
            <a:r>
              <a:rPr lang="en-US" dirty="0"/>
              <a:t> (1873–1941) recorded the first human EEG in 1924.</a:t>
            </a:r>
            <a:r>
              <a:rPr lang="en-US" baseline="30000" dirty="0">
                <a:hlinkClick r:id="rId3"/>
              </a:rPr>
              <a:t>[6]</a:t>
            </a:r>
            <a:endParaRPr lang="en-US" baseline="30000" dirty="0"/>
          </a:p>
          <a:p>
            <a:r>
              <a:rPr lang="en-US" dirty="0"/>
              <a:t> Berger also invented the electroencephalogram (giving the device its name), an invention described "as one of the most surprising, remarkable, and momentous developments in the history of clinical neurology".</a:t>
            </a:r>
            <a:r>
              <a:rPr lang="en-US" baseline="30000" dirty="0">
                <a:hlinkClick r:id="rId3"/>
              </a:rPr>
              <a:t>[7]</a:t>
            </a:r>
            <a:r>
              <a:rPr lang="en-US" dirty="0"/>
              <a:t> </a:t>
            </a:r>
          </a:p>
          <a:p>
            <a:r>
              <a:rPr lang="en-US" dirty="0"/>
              <a:t>In 1934, </a:t>
            </a:r>
            <a:r>
              <a:rPr lang="en-US" dirty="0" err="1"/>
              <a:t>Fishfirst</a:t>
            </a:r>
            <a:r>
              <a:rPr lang="en-US" dirty="0"/>
              <a:t> demonstration of EEG </a:t>
            </a:r>
            <a:r>
              <a:rPr lang="en-US" dirty="0" err="1"/>
              <a:t>epileptiform</a:t>
            </a:r>
            <a:r>
              <a:rPr lang="en-US" dirty="0"/>
              <a:t> “spikes”. </a:t>
            </a:r>
          </a:p>
          <a:p>
            <a:r>
              <a:rPr lang="en-US" dirty="0"/>
              <a:t>In 1935 inter </a:t>
            </a:r>
            <a:r>
              <a:rPr lang="en-US" dirty="0" err="1"/>
              <a:t>ictal</a:t>
            </a:r>
            <a:r>
              <a:rPr lang="en-US" dirty="0"/>
              <a:t> (ictus means epileptic seizure) “spike waves” and the 3 cycles/s pattern of clinical </a:t>
            </a:r>
            <a:r>
              <a:rPr lang="en-US" dirty="0">
                <a:hlinkClick r:id="rId4" tooltip="Absence seizure"/>
              </a:rPr>
              <a:t>absence </a:t>
            </a:r>
            <a:r>
              <a:rPr lang="en-US" dirty="0" err="1">
                <a:hlinkClick r:id="rId4" tooltip="Absence seizure"/>
              </a:rPr>
              <a:t>seizures</a:t>
            </a:r>
            <a:r>
              <a:rPr lang="en-US" dirty="0" err="1"/>
              <a:t>were</a:t>
            </a:r>
            <a:r>
              <a:rPr lang="en-US" dirty="0"/>
              <a:t> described</a:t>
            </a:r>
          </a:p>
          <a:p>
            <a:r>
              <a:rPr lang="en-US" dirty="0"/>
              <a:t>In 1936 the inter-</a:t>
            </a:r>
            <a:r>
              <a:rPr lang="en-US" dirty="0" err="1"/>
              <a:t>ictal</a:t>
            </a:r>
            <a:r>
              <a:rPr lang="en-US" dirty="0"/>
              <a:t> spike as the focal signature of epilepsy. The same year, the first EEG laboratory opened at Massachusetts General Hospital.</a:t>
            </a:r>
          </a:p>
          <a:p>
            <a:r>
              <a:rPr lang="en-US" dirty="0"/>
              <a:t>Then followed the development of the earliest EEG machines and recorders</a:t>
            </a:r>
          </a:p>
          <a:p>
            <a:r>
              <a:rPr lang="en-US" dirty="0"/>
              <a:t> </a:t>
            </a:r>
          </a:p>
        </p:txBody>
      </p:sp>
      <p:sp>
        <p:nvSpPr>
          <p:cNvPr id="4" name="Slide Number Placeholder 3"/>
          <p:cNvSpPr>
            <a:spLocks noGrp="1"/>
          </p:cNvSpPr>
          <p:nvPr>
            <p:ph type="sldNum" sz="quarter" idx="12"/>
          </p:nvPr>
        </p:nvSpPr>
        <p:spPr/>
        <p:txBody>
          <a:bodyPr/>
          <a:lstStyle/>
          <a:p>
            <a:fld id="{07544211-E1B2-4CAC-9A5A-374D9F365ECC}" type="slidenum">
              <a:rPr lang="en-US" smtClean="0"/>
              <a:pPr/>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SOURCE OF EEG ACTIVITY</a:t>
            </a:r>
          </a:p>
        </p:txBody>
      </p:sp>
      <p:sp>
        <p:nvSpPr>
          <p:cNvPr id="3" name="Content Placeholder 2"/>
          <p:cNvSpPr>
            <a:spLocks noGrp="1"/>
          </p:cNvSpPr>
          <p:nvPr>
            <p:ph idx="1"/>
          </p:nvPr>
        </p:nvSpPr>
        <p:spPr>
          <a:xfrm>
            <a:off x="685800" y="1524000"/>
            <a:ext cx="8229600" cy="4525963"/>
          </a:xfrm>
        </p:spPr>
        <p:txBody>
          <a:bodyPr>
            <a:normAutofit fontScale="70000" lnSpcReduction="20000"/>
          </a:bodyPr>
          <a:lstStyle/>
          <a:p>
            <a:r>
              <a:rPr lang="en-US" dirty="0"/>
              <a:t>The brain's electrical charge is maintained by billions of </a:t>
            </a:r>
            <a:r>
              <a:rPr lang="en-US" dirty="0">
                <a:hlinkClick r:id="rId2" tooltip="Neuron"/>
              </a:rPr>
              <a:t>neurons</a:t>
            </a:r>
            <a:r>
              <a:rPr lang="en-US" dirty="0"/>
              <a:t>. Neurons are electrically charged (or "polarized“)</a:t>
            </a:r>
          </a:p>
          <a:p>
            <a:r>
              <a:rPr lang="en-US" dirty="0"/>
              <a:t>The brain behaves like an electrical volume conductor. </a:t>
            </a:r>
          </a:p>
          <a:p>
            <a:r>
              <a:rPr lang="en-US" dirty="0"/>
              <a:t>Waves of depolarization and </a:t>
            </a:r>
            <a:r>
              <a:rPr lang="en-US" dirty="0" err="1"/>
              <a:t>repolarization</a:t>
            </a:r>
            <a:r>
              <a:rPr lang="en-US" dirty="0"/>
              <a:t> in the mass conductor picked by electrodes placed on the scalp, as a constantly changing voltage The Recording trace of these voltage changes are the EEG. The voltage generated by an individual neuron is far too small to be picked up by EEG electrodes </a:t>
            </a:r>
          </a:p>
          <a:p>
            <a:r>
              <a:rPr lang="en-US" dirty="0"/>
              <a:t>The  EEG is produced by the summation of the </a:t>
            </a:r>
            <a:r>
              <a:rPr lang="en-US" dirty="0">
                <a:hlinkClick r:id="rId3" tooltip="Neural synchronization"/>
              </a:rPr>
              <a:t>synchronous activity</a:t>
            </a:r>
            <a:r>
              <a:rPr lang="en-US" dirty="0"/>
              <a:t> of thousands or millions of neurons that have similar spatial orientation such as the cortical pyramidal cells. </a:t>
            </a:r>
          </a:p>
          <a:p>
            <a:endParaRPr lang="en-US" dirty="0"/>
          </a:p>
          <a:p>
            <a:endParaRPr lang="en-US" dirty="0"/>
          </a:p>
        </p:txBody>
      </p:sp>
      <p:sp>
        <p:nvSpPr>
          <p:cNvPr id="4" name="Slide Number Placeholder 3"/>
          <p:cNvSpPr>
            <a:spLocks noGrp="1"/>
          </p:cNvSpPr>
          <p:nvPr>
            <p:ph type="sldNum" sz="quarter" idx="12"/>
          </p:nvPr>
        </p:nvSpPr>
        <p:spPr/>
        <p:txBody>
          <a:bodyPr/>
          <a:lstStyle/>
          <a:p>
            <a:fld id="{07544211-E1B2-4CAC-9A5A-374D9F365ECC}" type="slidenum">
              <a:rPr lang="en-US" smtClean="0"/>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noAutofit/>
          </a:bodyPr>
          <a:lstStyle/>
          <a:p>
            <a:r>
              <a:rPr lang="en-US" sz="2400" b="1" dirty="0"/>
              <a:t>EEG CHANGES WITH CHANGES IN STATE OF BRAIN ACTIVITY</a:t>
            </a:r>
          </a:p>
        </p:txBody>
      </p:sp>
      <p:sp>
        <p:nvSpPr>
          <p:cNvPr id="3" name="Content Placeholder 2"/>
          <p:cNvSpPr>
            <a:spLocks noGrp="1"/>
          </p:cNvSpPr>
          <p:nvPr>
            <p:ph idx="1"/>
          </p:nvPr>
        </p:nvSpPr>
        <p:spPr>
          <a:xfrm>
            <a:off x="457200" y="762001"/>
            <a:ext cx="8229600" cy="5638800"/>
          </a:xfrm>
        </p:spPr>
        <p:txBody>
          <a:bodyPr>
            <a:normAutofit fontScale="70000" lnSpcReduction="20000"/>
          </a:bodyPr>
          <a:lstStyle/>
          <a:p>
            <a:r>
              <a:rPr lang="en-US" dirty="0"/>
              <a:t>EEG activity shows </a:t>
            </a:r>
            <a:r>
              <a:rPr lang="en-US" b="1" dirty="0"/>
              <a:t>oscillations</a:t>
            </a:r>
            <a:r>
              <a:rPr lang="en-US" dirty="0"/>
              <a:t> which have a variety of</a:t>
            </a:r>
            <a:r>
              <a:rPr lang="en-US" b="1" dirty="0"/>
              <a:t> frequencies </a:t>
            </a:r>
            <a:r>
              <a:rPr lang="en-US" dirty="0"/>
              <a:t>which and wave forms which g=have been classified as Alpha, Beta, Delta, Gamma waves . </a:t>
            </a:r>
          </a:p>
          <a:p>
            <a:r>
              <a:rPr lang="en-US" dirty="0"/>
              <a:t>These waves spatial distributions and are associated with different states of brain functioning (e.g., </a:t>
            </a:r>
          </a:p>
          <a:p>
            <a:r>
              <a:rPr lang="en-US" dirty="0"/>
              <a:t>waking and the various sleep phases or stages). These </a:t>
            </a:r>
            <a:r>
              <a:rPr lang="en-US" dirty="0">
                <a:solidFill>
                  <a:schemeClr val="tx1">
                    <a:lumMod val="95000"/>
                    <a:lumOff val="5000"/>
                  </a:schemeClr>
                </a:solidFill>
              </a:rPr>
              <a:t>synchronized </a:t>
            </a:r>
            <a:r>
              <a:rPr lang="en-US" dirty="0"/>
              <a:t>oscillations represent</a:t>
            </a:r>
            <a:r>
              <a:rPr lang="en-US" dirty="0">
                <a:solidFill>
                  <a:schemeClr val="tx1">
                    <a:lumMod val="95000"/>
                    <a:lumOff val="5000"/>
                  </a:schemeClr>
                </a:solidFill>
              </a:rPr>
              <a:t>  activity</a:t>
            </a:r>
            <a:r>
              <a:rPr lang="en-US" dirty="0"/>
              <a:t> over a network of neurons. </a:t>
            </a:r>
          </a:p>
          <a:p>
            <a:r>
              <a:rPr lang="en-US" dirty="0"/>
              <a:t>The neuronal networks underlying some of these oscillations are </a:t>
            </a:r>
            <a:r>
              <a:rPr lang="en-US" dirty="0" err="1"/>
              <a:t>jnown</a:t>
            </a:r>
            <a:r>
              <a:rPr lang="en-US" dirty="0"/>
              <a:t>(e.g.,</a:t>
            </a:r>
          </a:p>
          <a:p>
            <a:pPr lvl="1"/>
            <a:r>
              <a:rPr lang="en-US" dirty="0"/>
              <a:t> </a:t>
            </a:r>
            <a:r>
              <a:rPr lang="en-US" sz="3400" b="1" dirty="0"/>
              <a:t>the thalamocortical resonance underlying sleep spindles that are seen in some stages of NON-REM sleep,</a:t>
            </a:r>
            <a:r>
              <a:rPr lang="en-US" dirty="0"/>
              <a:t> </a:t>
            </a:r>
          </a:p>
          <a:p>
            <a:pPr lvl="1"/>
            <a:r>
              <a:rPr lang="en-US" sz="3400" b="1" dirty="0"/>
              <a:t>The PGO (Ponto </a:t>
            </a:r>
            <a:r>
              <a:rPr lang="en-US" sz="3400" b="1" dirty="0" err="1"/>
              <a:t>Genicolo</a:t>
            </a:r>
            <a:r>
              <a:rPr lang="en-US" sz="3400" b="1" dirty="0"/>
              <a:t> Occipital lobe) spikes of REM sleep</a:t>
            </a:r>
          </a:p>
          <a:p>
            <a:r>
              <a:rPr lang="en-US" dirty="0"/>
              <a:t>Others are not (e.g., </a:t>
            </a:r>
          </a:p>
          <a:p>
            <a:r>
              <a:rPr lang="en-US" dirty="0"/>
              <a:t>The </a:t>
            </a:r>
            <a:r>
              <a:rPr lang="en-US" b="1" dirty="0"/>
              <a:t>Gamma waves (in alert person)</a:t>
            </a:r>
            <a:r>
              <a:rPr lang="en-US" dirty="0"/>
              <a:t> and </a:t>
            </a:r>
            <a:r>
              <a:rPr lang="en-US" b="1" dirty="0"/>
              <a:t>Delta</a:t>
            </a:r>
            <a:r>
              <a:rPr lang="en-US" dirty="0"/>
              <a:t> </a:t>
            </a:r>
            <a:r>
              <a:rPr lang="en-US" b="1" dirty="0"/>
              <a:t>waves</a:t>
            </a:r>
            <a:r>
              <a:rPr lang="en-US" dirty="0"/>
              <a:t>( in stage four of deep non-REM sleep) are associated with cerebral neuron electrical activity. </a:t>
            </a:r>
          </a:p>
        </p:txBody>
      </p:sp>
      <p:sp>
        <p:nvSpPr>
          <p:cNvPr id="4" name="Slide Number Placeholder 3"/>
          <p:cNvSpPr>
            <a:spLocks noGrp="1"/>
          </p:cNvSpPr>
          <p:nvPr>
            <p:ph type="sldNum" sz="quarter" idx="12"/>
          </p:nvPr>
        </p:nvSpPr>
        <p:spPr/>
        <p:txBody>
          <a:bodyPr/>
          <a:lstStyle/>
          <a:p>
            <a:fld id="{07544211-E1B2-4CAC-9A5A-374D9F365ECC}" type="slidenum">
              <a:rPr lang="en-US" smtClean="0"/>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fontScale="90000"/>
          </a:bodyPr>
          <a:lstStyle/>
          <a:p>
            <a:r>
              <a:rPr lang="en-US" dirty="0"/>
              <a:t>CLINICAL USES OF EEGs</a:t>
            </a:r>
          </a:p>
        </p:txBody>
      </p:sp>
      <p:sp>
        <p:nvSpPr>
          <p:cNvPr id="3" name="Content Placeholder 2"/>
          <p:cNvSpPr>
            <a:spLocks noGrp="1"/>
          </p:cNvSpPr>
          <p:nvPr>
            <p:ph idx="1"/>
          </p:nvPr>
        </p:nvSpPr>
        <p:spPr>
          <a:xfrm>
            <a:off x="609600" y="838200"/>
            <a:ext cx="8229600" cy="5410201"/>
          </a:xfrm>
        </p:spPr>
        <p:txBody>
          <a:bodyPr>
            <a:normAutofit fontScale="62500" lnSpcReduction="20000"/>
          </a:bodyPr>
          <a:lstStyle/>
          <a:p>
            <a:pPr>
              <a:buNone/>
            </a:pPr>
            <a:r>
              <a:rPr lang="en-US" b="1" dirty="0"/>
              <a:t>A routine clinical EEG recording involves recording from scalp electrodes. Electroencephalography is used in the following clinical circumstances:</a:t>
            </a:r>
          </a:p>
          <a:p>
            <a:pPr lvl="0"/>
            <a:r>
              <a:rPr lang="en-US" dirty="0"/>
              <a:t>Distinguish epileptic seizures from other similar conditions e.g.:-</a:t>
            </a:r>
          </a:p>
          <a:p>
            <a:pPr marL="971550" lvl="1" indent="-514350">
              <a:buFont typeface="+mj-lt"/>
              <a:buAutoNum type="arabicPeriod"/>
            </a:pPr>
            <a:r>
              <a:rPr lang="en-US" sz="3300" b="1" dirty="0"/>
              <a:t>psychogenic non-epileptic seizures, </a:t>
            </a:r>
          </a:p>
          <a:p>
            <a:pPr marL="971550" lvl="1" indent="-514350">
              <a:buFont typeface="+mj-lt"/>
              <a:buAutoNum type="arabicPeriod"/>
            </a:pPr>
            <a:r>
              <a:rPr lang="en-US" sz="3300" b="1" dirty="0"/>
              <a:t>syncope (fainting) </a:t>
            </a:r>
          </a:p>
          <a:p>
            <a:pPr marL="971550" lvl="1" indent="-514350">
              <a:buFont typeface="+mj-lt"/>
              <a:buAutoNum type="arabicPeriod"/>
            </a:pPr>
            <a:r>
              <a:rPr lang="en-US" sz="3300" b="1" dirty="0"/>
              <a:t>sub-cortical movement disorders and</a:t>
            </a:r>
          </a:p>
          <a:p>
            <a:pPr marL="971550" lvl="1" indent="-514350">
              <a:buFont typeface="+mj-lt"/>
              <a:buAutoNum type="arabicPeriod"/>
            </a:pPr>
            <a:r>
              <a:rPr lang="en-US" sz="3300" b="1" dirty="0"/>
              <a:t> migraine variants.</a:t>
            </a:r>
          </a:p>
          <a:p>
            <a:pPr lvl="0"/>
            <a:r>
              <a:rPr lang="en-US" dirty="0"/>
              <a:t>Differentiating real  </a:t>
            </a:r>
            <a:r>
              <a:rPr lang="en-US" b="1" dirty="0"/>
              <a:t>encephalopathy or delirium</a:t>
            </a:r>
            <a:r>
              <a:rPr lang="en-US" dirty="0"/>
              <a:t> from primary psychiatric syndromes such as </a:t>
            </a:r>
            <a:r>
              <a:rPr lang="en-US" b="1" dirty="0"/>
              <a:t>catatonia</a:t>
            </a:r>
          </a:p>
          <a:p>
            <a:pPr lvl="0"/>
            <a:r>
              <a:rPr lang="en-US" dirty="0"/>
              <a:t>Serving as one of the main test for </a:t>
            </a:r>
            <a:r>
              <a:rPr lang="en-US" b="1" dirty="0"/>
              <a:t>diagnosing brain death</a:t>
            </a:r>
          </a:p>
          <a:p>
            <a:pPr lvl="0"/>
            <a:r>
              <a:rPr lang="en-US" dirty="0"/>
              <a:t>Predicting the likely  eventual outcome of treating some </a:t>
            </a:r>
            <a:r>
              <a:rPr lang="en-US" b="1" dirty="0"/>
              <a:t>coma patients</a:t>
            </a:r>
          </a:p>
          <a:p>
            <a:pPr lvl="0"/>
            <a:r>
              <a:rPr lang="en-US" dirty="0"/>
              <a:t>Determining whether to gradually withdraw of anti-epilepsy medication</a:t>
            </a:r>
          </a:p>
          <a:p>
            <a:r>
              <a:rPr lang="en-US" b="1" dirty="0"/>
              <a:t>Continuous EEG monitoring including recording of </a:t>
            </a:r>
            <a:r>
              <a:rPr lang="en-US" b="1" dirty="0" err="1"/>
              <a:t>siezure</a:t>
            </a:r>
            <a:r>
              <a:rPr lang="en-US" b="1" dirty="0"/>
              <a:t> EEGs </a:t>
            </a:r>
            <a:r>
              <a:rPr lang="en-US" dirty="0"/>
              <a:t>sometimes done to get s better picture of the patients . This can be complimented with simultaneous audio-visual recordings.) c</a:t>
            </a:r>
          </a:p>
          <a:p>
            <a:r>
              <a:rPr lang="en-US" dirty="0"/>
              <a:t>This technique gives amore comprehensive information on the condition  including possible localization of the focal point of the</a:t>
            </a:r>
          </a:p>
        </p:txBody>
      </p:sp>
      <p:sp>
        <p:nvSpPr>
          <p:cNvPr id="4" name="Slide Number Placeholder 3"/>
          <p:cNvSpPr>
            <a:spLocks noGrp="1"/>
          </p:cNvSpPr>
          <p:nvPr>
            <p:ph type="sldNum" sz="quarter" idx="12"/>
          </p:nvPr>
        </p:nvSpPr>
        <p:spPr/>
        <p:txBody>
          <a:bodyPr/>
          <a:lstStyle/>
          <a:p>
            <a:fld id="{07544211-E1B2-4CAC-9A5A-374D9F365ECC}" type="slidenum">
              <a:rPr lang="en-US" smtClean="0"/>
              <a:pPr/>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r>
              <a:rPr lang="en-US" dirty="0"/>
              <a:t>CLINCAL USE OF EEG</a:t>
            </a:r>
          </a:p>
        </p:txBody>
      </p:sp>
      <p:sp>
        <p:nvSpPr>
          <p:cNvPr id="3" name="Content Placeholder 2"/>
          <p:cNvSpPr>
            <a:spLocks noGrp="1"/>
          </p:cNvSpPr>
          <p:nvPr>
            <p:ph idx="1"/>
          </p:nvPr>
        </p:nvSpPr>
        <p:spPr>
          <a:xfrm>
            <a:off x="457200" y="762000"/>
            <a:ext cx="8229600" cy="5943600"/>
          </a:xfrm>
        </p:spPr>
        <p:txBody>
          <a:bodyPr>
            <a:normAutofit fontScale="62500" lnSpcReduction="20000"/>
          </a:bodyPr>
          <a:lstStyle/>
          <a:p>
            <a:pPr>
              <a:buNone/>
            </a:pPr>
            <a:r>
              <a:rPr lang="en-US" sz="3800" u="sng"/>
              <a:t>EEG EPILEPSY MONITORING USED FOR</a:t>
            </a:r>
            <a:r>
              <a:rPr lang="en-US"/>
              <a:t>:</a:t>
            </a:r>
            <a:endParaRPr lang="en-US" dirty="0"/>
          </a:p>
          <a:p>
            <a:r>
              <a:rPr lang="en-US" sz="3600"/>
              <a:t>distinguishin epilepsy</a:t>
            </a:r>
            <a:r>
              <a:rPr lang="en-US" sz="3600" dirty="0"/>
              <a:t> seizures</a:t>
            </a:r>
            <a:r>
              <a:rPr lang="en-US" sz="3600"/>
              <a:t> from other conditions e,g.</a:t>
            </a:r>
          </a:p>
          <a:p>
            <a:pPr lvl="2"/>
            <a:r>
              <a:rPr lang="en-US" sz="3200" b="1"/>
              <a:t>psychogenic non-epileptic seizures,</a:t>
            </a:r>
          </a:p>
          <a:p>
            <a:pPr lvl="2"/>
            <a:r>
              <a:rPr lang="en-US" sz="3200" b="1"/>
              <a:t>syncope (faintin) </a:t>
            </a:r>
          </a:p>
          <a:p>
            <a:pPr lvl="2"/>
            <a:r>
              <a:rPr lang="en-US" sz="3200" b="1"/>
              <a:t>sub-cortical movemet </a:t>
            </a:r>
            <a:r>
              <a:rPr lang="en-US" sz="3200" b="1" dirty="0"/>
              <a:t>disorders</a:t>
            </a:r>
            <a:r>
              <a:rPr lang="en-US" sz="3200" b="1"/>
              <a:t> and</a:t>
            </a:r>
          </a:p>
          <a:p>
            <a:pPr lvl="2"/>
            <a:r>
              <a:rPr lang="en-US" sz="3200" b="1"/>
              <a:t>Different types of migraine</a:t>
            </a:r>
          </a:p>
          <a:p>
            <a:r>
              <a:rPr lang="en-US"/>
              <a:t>determining the typeof epilepsy so as to determine the right treatment</a:t>
            </a:r>
          </a:p>
          <a:p>
            <a:r>
              <a:rPr lang="en-US" sz="3600"/>
              <a:t>Determinung whether the epilepy had a distinct focus which could be removed  surgically. </a:t>
            </a:r>
            <a:endParaRPr lang="en-US" sz="3600" dirty="0"/>
          </a:p>
          <a:p>
            <a:pPr>
              <a:buNone/>
            </a:pPr>
            <a:r>
              <a:rPr lang="en-US" u="sng"/>
              <a:t>OTHER CONDITIONS AMENABLE TO EEG MONITORING</a:t>
            </a:r>
          </a:p>
          <a:p>
            <a:pPr lvl="0"/>
            <a:r>
              <a:rPr lang="en-US"/>
              <a:t>depth </a:t>
            </a:r>
            <a:r>
              <a:rPr lang="en-US" dirty="0"/>
              <a:t>of anesthesia</a:t>
            </a:r>
          </a:p>
          <a:p>
            <a:pPr lvl="0"/>
            <a:r>
              <a:rPr lang="en-US"/>
              <a:t>cerebral perfusion in operation for widening artheroma-clogged carodit arterial system</a:t>
            </a:r>
            <a:endParaRPr lang="en-US" dirty="0"/>
          </a:p>
          <a:p>
            <a:pPr lvl="0"/>
            <a:r>
              <a:rPr lang="en-US"/>
              <a:t>Effect of  amobarbital injection into each carotid in turn for testing cerebral dominance (WADA TEST)</a:t>
            </a:r>
            <a:endParaRPr lang="en-US" dirty="0"/>
          </a:p>
          <a:p>
            <a:r>
              <a:rPr lang="en-US"/>
              <a:t>brain function in ICUs patients </a:t>
            </a:r>
          </a:p>
          <a:p>
            <a:r>
              <a:rPr lang="en-US"/>
              <a:t>non-convulsive seizures including non-convulsive </a:t>
            </a:r>
            <a:r>
              <a:rPr lang="en-US" dirty="0"/>
              <a:t>status </a:t>
            </a:r>
            <a:r>
              <a:rPr lang="en-US" dirty="0" err="1"/>
              <a:t>epilepticus</a:t>
            </a:r>
            <a:endParaRPr lang="en-US" dirty="0"/>
          </a:p>
          <a:p>
            <a:pPr lvl="0"/>
            <a:r>
              <a:rPr lang="en-US"/>
              <a:t>the </a:t>
            </a:r>
            <a:r>
              <a:rPr lang="en-US" dirty="0"/>
              <a:t>effect of sedative/anesthesia in patients in medically induced coma (for </a:t>
            </a:r>
            <a:r>
              <a:rPr lang="en-US"/>
              <a:t>treatment of increased intracranial pressure or unmanagable seizures</a:t>
            </a:r>
            <a:endParaRPr lang="en-US" dirty="0"/>
          </a:p>
          <a:p>
            <a:pPr lvl="0"/>
            <a:endParaRPr lang="en-US" dirty="0"/>
          </a:p>
          <a:p>
            <a:endParaRPr lang="en-US" dirty="0"/>
          </a:p>
        </p:txBody>
      </p:sp>
      <p:sp>
        <p:nvSpPr>
          <p:cNvPr id="4" name="Slide Number Placeholder 3"/>
          <p:cNvSpPr>
            <a:spLocks noGrp="1"/>
          </p:cNvSpPr>
          <p:nvPr>
            <p:ph type="sldNum" sz="quarter" idx="12"/>
          </p:nvPr>
        </p:nvSpPr>
        <p:spPr/>
        <p:txBody>
          <a:bodyPr/>
          <a:lstStyle/>
          <a:p>
            <a:fld id="{07544211-E1B2-4CAC-9A5A-374D9F365ECC}" type="slidenum">
              <a:rPr lang="en-US" smtClean="0"/>
              <a:pPr/>
              <a:t>26</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normAutofit/>
          </a:bodyPr>
          <a:lstStyle/>
          <a:p>
            <a:r>
              <a:rPr lang="en-US" dirty="0"/>
              <a:t>CLINICAL USE OF </a:t>
            </a:r>
            <a:r>
              <a:rPr lang="en-US" dirty="0" err="1"/>
              <a:t>ECoG</a:t>
            </a:r>
            <a:endParaRPr lang="en-US" dirty="0"/>
          </a:p>
        </p:txBody>
      </p:sp>
      <p:sp>
        <p:nvSpPr>
          <p:cNvPr id="3" name="Content Placeholder 2"/>
          <p:cNvSpPr>
            <a:spLocks noGrp="1"/>
          </p:cNvSpPr>
          <p:nvPr>
            <p:ph idx="1"/>
          </p:nvPr>
        </p:nvSpPr>
        <p:spPr>
          <a:xfrm>
            <a:off x="457200" y="1219200"/>
            <a:ext cx="8229600" cy="4906963"/>
          </a:xfrm>
        </p:spPr>
        <p:txBody>
          <a:bodyPr/>
          <a:lstStyle/>
          <a:p>
            <a:pPr>
              <a:buNone/>
            </a:pPr>
            <a:r>
              <a:rPr lang="en-US" u="sng" dirty="0"/>
              <a:t>FOR MORE ACCURATE LOCALIZATION OF SIEZURE LOCUS BY NEUROSURGEONS</a:t>
            </a:r>
          </a:p>
          <a:p>
            <a:r>
              <a:rPr lang="en-US" dirty="0"/>
              <a:t>Direct recording from the surface of the brain</a:t>
            </a:r>
          </a:p>
          <a:p>
            <a:r>
              <a:rPr lang="en-US" dirty="0"/>
              <a:t>Deeper recording through implanted electrodes</a:t>
            </a:r>
          </a:p>
          <a:p>
            <a:r>
              <a:rPr lang="en-US" dirty="0"/>
              <a:t>Craniotomy or “burr holes”  used before such procedures are performed…..explain</a:t>
            </a:r>
          </a:p>
        </p:txBody>
      </p:sp>
      <p:sp>
        <p:nvSpPr>
          <p:cNvPr id="4" name="Slide Number Placeholder 3"/>
          <p:cNvSpPr>
            <a:spLocks noGrp="1"/>
          </p:cNvSpPr>
          <p:nvPr>
            <p:ph type="sldNum" sz="quarter" idx="12"/>
          </p:nvPr>
        </p:nvSpPr>
        <p:spPr/>
        <p:txBody>
          <a:bodyPr/>
          <a:lstStyle/>
          <a:p>
            <a:fld id="{07544211-E1B2-4CAC-9A5A-374D9F365ECC}" type="slidenum">
              <a:rPr lang="en-US" smtClean="0"/>
              <a:pPr/>
              <a:t>27</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r>
              <a:rPr lang="en-US" b="1" dirty="0"/>
              <a:t>METHOD</a:t>
            </a:r>
          </a:p>
        </p:txBody>
      </p:sp>
      <p:sp>
        <p:nvSpPr>
          <p:cNvPr id="3" name="Content Placeholder 2"/>
          <p:cNvSpPr>
            <a:spLocks noGrp="1"/>
          </p:cNvSpPr>
          <p:nvPr>
            <p:ph idx="1"/>
          </p:nvPr>
        </p:nvSpPr>
        <p:spPr>
          <a:xfrm>
            <a:off x="457200" y="685800"/>
            <a:ext cx="8229600" cy="5440363"/>
          </a:xfrm>
        </p:spPr>
        <p:txBody>
          <a:bodyPr>
            <a:normAutofit fontScale="92500" lnSpcReduction="20000"/>
          </a:bodyPr>
          <a:lstStyle/>
          <a:p>
            <a:pPr>
              <a:buNone/>
            </a:pPr>
            <a:endParaRPr lang="en-US" dirty="0"/>
          </a:p>
          <a:p>
            <a:r>
              <a:rPr lang="en-US" dirty="0"/>
              <a:t>Electrodes placed on point on the scalp lubricated with a conductive gel or paste. Number of electrodes vary according to intensity of information  required</a:t>
            </a:r>
          </a:p>
          <a:p>
            <a:r>
              <a:rPr lang="en-US" dirty="0"/>
              <a:t>Each electrode is attached to an individual wire</a:t>
            </a:r>
          </a:p>
          <a:p>
            <a:r>
              <a:rPr lang="en-US" dirty="0"/>
              <a:t>Special head Caps or Nets used to hold the electrodes in orderly</a:t>
            </a:r>
          </a:p>
          <a:p>
            <a:r>
              <a:rPr lang="en-US" dirty="0"/>
              <a:t>Electrode locations and names are specified by the International 10–20 system</a:t>
            </a:r>
            <a:endParaRPr lang="en-US" baseline="30000" dirty="0"/>
          </a:p>
          <a:p>
            <a:r>
              <a:rPr lang="en-US" dirty="0"/>
              <a:t> In most clinical applications, 19 recording electrodes (plus ground and system reference) are used. Fewer </a:t>
            </a:r>
            <a:r>
              <a:rPr lang="en-US" dirty="0" err="1"/>
              <a:t>canbe</a:t>
            </a:r>
            <a:r>
              <a:rPr lang="en-US" dirty="0"/>
              <a:t> used in babies etc.</a:t>
            </a:r>
            <a:endParaRPr lang="en-US" baseline="30000" dirty="0"/>
          </a:p>
          <a:p>
            <a:endParaRPr lang="en-US" dirty="0"/>
          </a:p>
        </p:txBody>
      </p:sp>
      <p:sp>
        <p:nvSpPr>
          <p:cNvPr id="4" name="Slide Number Placeholder 3"/>
          <p:cNvSpPr>
            <a:spLocks noGrp="1"/>
          </p:cNvSpPr>
          <p:nvPr>
            <p:ph type="sldNum" sz="quarter" idx="12"/>
          </p:nvPr>
        </p:nvSpPr>
        <p:spPr/>
        <p:txBody>
          <a:bodyPr/>
          <a:lstStyle/>
          <a:p>
            <a:fld id="{07544211-E1B2-4CAC-9A5A-374D9F365ECC}" type="slidenum">
              <a:rPr lang="en-US" smtClean="0"/>
              <a:pPr/>
              <a:t>28</a:t>
            </a:fld>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685800"/>
          </a:xfrm>
        </p:spPr>
        <p:txBody>
          <a:bodyPr>
            <a:normAutofit fontScale="90000"/>
          </a:bodyPr>
          <a:lstStyle/>
          <a:p>
            <a:r>
              <a:rPr lang="en-US" dirty="0"/>
              <a:t>METHODS…cont</a:t>
            </a:r>
          </a:p>
        </p:txBody>
      </p:sp>
      <p:sp>
        <p:nvSpPr>
          <p:cNvPr id="3" name="Content Placeholder 2"/>
          <p:cNvSpPr>
            <a:spLocks noGrp="1"/>
          </p:cNvSpPr>
          <p:nvPr>
            <p:ph idx="1"/>
          </p:nvPr>
        </p:nvSpPr>
        <p:spPr>
          <a:xfrm>
            <a:off x="381000" y="762000"/>
            <a:ext cx="8229600" cy="5791200"/>
          </a:xfrm>
        </p:spPr>
        <p:txBody>
          <a:bodyPr>
            <a:normAutofit fontScale="62500" lnSpcReduction="20000"/>
          </a:bodyPr>
          <a:lstStyle/>
          <a:p>
            <a:r>
              <a:rPr lang="en-US" dirty="0"/>
              <a:t>Each electrode is connected to one input of a differential amplifier (one amplifier per pair of electrodes</a:t>
            </a:r>
          </a:p>
          <a:p>
            <a:r>
              <a:rPr lang="en-US" dirty="0"/>
              <a:t>a common system reference electrode (“earth terminal”) is connected to the other input of each differential amplifier)</a:t>
            </a:r>
          </a:p>
          <a:p>
            <a:r>
              <a:rPr lang="en-US" dirty="0"/>
              <a:t> In analog EEG, the signal is then filtered (next paragraph), and the EEG signal is output as the deflection of pens as paper passes underneath the EEG signal is output as the deflection of pens as paper passes underneath. </a:t>
            </a:r>
          </a:p>
          <a:p>
            <a:r>
              <a:rPr lang="en-US" dirty="0"/>
              <a:t>For modern digital systems, the amplified signal is digitized via an analog-to-digital converter</a:t>
            </a:r>
          </a:p>
          <a:p>
            <a:r>
              <a:rPr lang="en-US" dirty="0"/>
              <a:t>The digital EEG signal is stored electronically and can be filtered for display</a:t>
            </a:r>
          </a:p>
          <a:p>
            <a:pPr>
              <a:buNone/>
            </a:pPr>
            <a:r>
              <a:rPr lang="en-US" b="1" dirty="0"/>
              <a:t>During the recording, a series of activation procedures may be used such . </a:t>
            </a:r>
          </a:p>
          <a:p>
            <a:r>
              <a:rPr lang="en-US" dirty="0"/>
              <a:t>procedures for inducing normal or abnormal EEG activity that might not otherwise be seen. These procedures include </a:t>
            </a:r>
          </a:p>
          <a:p>
            <a:pPr marL="971550" lvl="1" indent="-514350">
              <a:buFont typeface="+mj-lt"/>
              <a:buAutoNum type="arabicPeriod"/>
            </a:pPr>
            <a:r>
              <a:rPr lang="en-US" dirty="0"/>
              <a:t>Hyperventilation</a:t>
            </a:r>
          </a:p>
          <a:p>
            <a:pPr marL="971550" lvl="1" indent="-514350">
              <a:buFont typeface="+mj-lt"/>
              <a:buAutoNum type="arabicPeriod"/>
            </a:pPr>
            <a:r>
              <a:rPr lang="en-US" dirty="0" err="1"/>
              <a:t>Photic</a:t>
            </a:r>
            <a:r>
              <a:rPr lang="en-US" dirty="0"/>
              <a:t> (light) stimulation at certain frequencies (using a strobe light)</a:t>
            </a:r>
          </a:p>
          <a:p>
            <a:pPr marL="971550" lvl="1" indent="-514350">
              <a:buFont typeface="+mj-lt"/>
              <a:buAutoNum type="arabicPeriod"/>
            </a:pPr>
            <a:r>
              <a:rPr lang="en-US" dirty="0"/>
              <a:t>Eye closure and opening</a:t>
            </a:r>
          </a:p>
          <a:p>
            <a:pPr marL="971550" lvl="1" indent="-514350">
              <a:buFont typeface="+mj-lt"/>
              <a:buAutoNum type="arabicPeriod"/>
            </a:pPr>
            <a:r>
              <a:rPr lang="en-US" dirty="0"/>
              <a:t>Mental activity like mental arithmetic </a:t>
            </a:r>
          </a:p>
          <a:p>
            <a:pPr marL="971550" lvl="1" indent="-514350">
              <a:buFont typeface="+mj-lt"/>
              <a:buAutoNum type="arabicPeriod"/>
            </a:pPr>
            <a:r>
              <a:rPr lang="en-US" dirty="0"/>
              <a:t>Sleep and sleep deprivation. </a:t>
            </a:r>
          </a:p>
          <a:p>
            <a:pPr marL="971550" lvl="1" indent="-514350">
              <a:buFont typeface="+mj-lt"/>
              <a:buAutoNum type="arabicPeriod"/>
            </a:pPr>
            <a:r>
              <a:rPr lang="en-US" dirty="0"/>
              <a:t>In epilepsy monitoring in hospitalized individuals,  seizure treatment may be deliberately withheld  to induce seizure or study any other effects</a:t>
            </a:r>
          </a:p>
        </p:txBody>
      </p:sp>
      <p:sp>
        <p:nvSpPr>
          <p:cNvPr id="4" name="Slide Number Placeholder 3"/>
          <p:cNvSpPr>
            <a:spLocks noGrp="1"/>
          </p:cNvSpPr>
          <p:nvPr>
            <p:ph type="sldNum" sz="quarter" idx="12"/>
          </p:nvPr>
        </p:nvSpPr>
        <p:spPr/>
        <p:txBody>
          <a:bodyPr/>
          <a:lstStyle/>
          <a:p>
            <a:fld id="{07544211-E1B2-4CAC-9A5A-374D9F365ECC}" type="slidenum">
              <a:rPr lang="en-US" smtClean="0"/>
              <a:pPr/>
              <a:t>29</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Title 1"/>
          <p:cNvSpPr>
            <a:spLocks noGrp="1"/>
          </p:cNvSpPr>
          <p:nvPr>
            <p:ph type="title"/>
          </p:nvPr>
        </p:nvSpPr>
        <p:spPr>
          <a:xfrm>
            <a:off x="457200" y="0"/>
            <a:ext cx="8229600" cy="609600"/>
          </a:xfrm>
        </p:spPr>
        <p:txBody>
          <a:bodyPr>
            <a:normAutofit fontScale="90000"/>
          </a:bodyPr>
          <a:lstStyle/>
          <a:p>
            <a:endParaRPr lang="en-US"/>
          </a:p>
        </p:txBody>
      </p:sp>
      <p:sp>
        <p:nvSpPr>
          <p:cNvPr id="111619" name="Date Placeholder 3"/>
          <p:cNvSpPr>
            <a:spLocks noGrp="1"/>
          </p:cNvSpPr>
          <p:nvPr>
            <p:ph type="dt" sz="quarter" idx="10"/>
          </p:nvPr>
        </p:nvSpPr>
        <p:spPr>
          <a:noFill/>
        </p:spPr>
        <p:txBody>
          <a:bodyPr/>
          <a:lstStyle/>
          <a:p>
            <a:fld id="{9E065992-5568-4E2A-A4F4-65EBE7717CED}" type="datetime1">
              <a:rPr lang="en-US" smtClean="0"/>
              <a:pPr/>
              <a:t>8/15/2018</a:t>
            </a:fld>
            <a:endParaRPr lang="en-US"/>
          </a:p>
        </p:txBody>
      </p:sp>
      <p:sp>
        <p:nvSpPr>
          <p:cNvPr id="111620" name="Slide Number Placeholder 4"/>
          <p:cNvSpPr>
            <a:spLocks noGrp="1"/>
          </p:cNvSpPr>
          <p:nvPr>
            <p:ph type="sldNum" sz="quarter" idx="12"/>
          </p:nvPr>
        </p:nvSpPr>
        <p:spPr>
          <a:noFill/>
        </p:spPr>
        <p:txBody>
          <a:bodyPr/>
          <a:lstStyle/>
          <a:p>
            <a:fld id="{8D7BF2C6-61A0-4C65-B3F0-62DC21611900}" type="slidenum">
              <a:rPr lang="en-US" smtClean="0"/>
              <a:pPr/>
              <a:t>3</a:t>
            </a:fld>
            <a:endParaRPr lang="en-US"/>
          </a:p>
        </p:txBody>
      </p:sp>
      <p:pic>
        <p:nvPicPr>
          <p:cNvPr id="111621" name="Content Placeholder 5" descr="http://www.bem.fi/book/13/13x/1305x.gif"/>
          <p:cNvPicPr>
            <a:picLocks noGrp="1"/>
          </p:cNvPicPr>
          <p:nvPr>
            <p:ph idx="1"/>
          </p:nvPr>
        </p:nvPicPr>
        <p:blipFill>
          <a:blip r:embed="rId2" cstate="print"/>
          <a:srcRect/>
          <a:stretch>
            <a:fillRect/>
          </a:stretch>
        </p:blipFill>
        <p:spPr>
          <a:xfrm>
            <a:off x="1600200" y="609600"/>
            <a:ext cx="5867400" cy="5715000"/>
          </a:xfr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EEG ANALYSIS</a:t>
            </a:r>
          </a:p>
        </p:txBody>
      </p:sp>
      <p:sp>
        <p:nvSpPr>
          <p:cNvPr id="3" name="Content Placeholder 2"/>
          <p:cNvSpPr>
            <a:spLocks noGrp="1"/>
          </p:cNvSpPr>
          <p:nvPr>
            <p:ph idx="1"/>
          </p:nvPr>
        </p:nvSpPr>
        <p:spPr/>
        <p:txBody>
          <a:bodyPr>
            <a:normAutofit fontScale="77500" lnSpcReduction="20000"/>
          </a:bodyPr>
          <a:lstStyle/>
          <a:p>
            <a:r>
              <a:rPr lang="en-US" dirty="0"/>
              <a:t>A typical adult human EEG signal is about 10 µV to 100 µV in amplitude when measured from the scalp and is about 10–20 mV when measured from subdural electrodes (i.e. </a:t>
            </a:r>
            <a:r>
              <a:rPr lang="en-US" dirty="0" err="1"/>
              <a:t>ECoG</a:t>
            </a:r>
            <a:r>
              <a:rPr lang="en-US" dirty="0"/>
              <a:t>)</a:t>
            </a:r>
          </a:p>
          <a:p>
            <a:r>
              <a:rPr lang="en-US" dirty="0"/>
              <a:t>The EEG recording can be </a:t>
            </a:r>
            <a:r>
              <a:rPr lang="en-US" dirty="0" err="1"/>
              <a:t>analysed</a:t>
            </a:r>
            <a:r>
              <a:rPr lang="en-US" dirty="0"/>
              <a:t> using various programs; e.g., using free open-source software or commercial software packages</a:t>
            </a:r>
          </a:p>
          <a:p>
            <a:r>
              <a:rPr lang="en-US" dirty="0"/>
              <a:t>EEG voltage signal represents a difference between the voltages at each of the pairs of electrodes used </a:t>
            </a:r>
          </a:p>
          <a:p>
            <a:r>
              <a:rPr lang="en-US" dirty="0"/>
              <a:t>Therefore, the display of the EEG for the reading </a:t>
            </a:r>
            <a:r>
              <a:rPr lang="en-US" dirty="0" err="1"/>
              <a:t>encephalographer</a:t>
            </a:r>
            <a:r>
              <a:rPr lang="en-US" dirty="0"/>
              <a:t> may be set up in one of several ways</a:t>
            </a:r>
          </a:p>
          <a:p>
            <a:r>
              <a:rPr lang="en-US" dirty="0"/>
              <a:t> The representation of the EEG channels is referred to as a </a:t>
            </a:r>
            <a:r>
              <a:rPr lang="en-US" i="1" dirty="0"/>
              <a:t>montage.</a:t>
            </a:r>
            <a:endParaRPr lang="en-US" dirty="0"/>
          </a:p>
          <a:p>
            <a:endParaRPr lang="en-US" dirty="0"/>
          </a:p>
        </p:txBody>
      </p:sp>
      <p:sp>
        <p:nvSpPr>
          <p:cNvPr id="4" name="Slide Number Placeholder 3"/>
          <p:cNvSpPr>
            <a:spLocks noGrp="1"/>
          </p:cNvSpPr>
          <p:nvPr>
            <p:ph type="sldNum" sz="quarter" idx="12"/>
          </p:nvPr>
        </p:nvSpPr>
        <p:spPr/>
        <p:txBody>
          <a:bodyPr/>
          <a:lstStyle/>
          <a:p>
            <a:fld id="{07544211-E1B2-4CAC-9A5A-374D9F365ECC}" type="slidenum">
              <a:rPr lang="en-US" smtClean="0"/>
              <a:pPr/>
              <a:t>30</a:t>
            </a:fld>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762000"/>
          </a:xfrm>
        </p:spPr>
        <p:txBody>
          <a:bodyPr/>
          <a:lstStyle/>
          <a:p>
            <a:r>
              <a:rPr lang="en-US" dirty="0"/>
              <a:t>COMMON MONTAGES</a:t>
            </a:r>
          </a:p>
        </p:txBody>
      </p:sp>
      <p:sp>
        <p:nvSpPr>
          <p:cNvPr id="3" name="Content Placeholder 2"/>
          <p:cNvSpPr>
            <a:spLocks noGrp="1"/>
          </p:cNvSpPr>
          <p:nvPr>
            <p:ph idx="1"/>
          </p:nvPr>
        </p:nvSpPr>
        <p:spPr>
          <a:xfrm>
            <a:off x="457200" y="685800"/>
            <a:ext cx="8229600" cy="5867400"/>
          </a:xfrm>
        </p:spPr>
        <p:txBody>
          <a:bodyPr>
            <a:normAutofit fontScale="47500" lnSpcReduction="20000"/>
          </a:bodyPr>
          <a:lstStyle/>
          <a:p>
            <a:pPr>
              <a:buNone/>
            </a:pPr>
            <a:r>
              <a:rPr lang="en-US" b="1" dirty="0"/>
              <a:t>SQUENTIAL MONTAGE </a:t>
            </a:r>
            <a:endParaRPr lang="en-US" dirty="0"/>
          </a:p>
          <a:p>
            <a:r>
              <a:rPr lang="en-US" dirty="0"/>
              <a:t>Each channel (i.e., waveform) represents the difference between two adjacent electrodes. The entire montage consists of a series of these channels. </a:t>
            </a:r>
          </a:p>
          <a:p>
            <a:pPr>
              <a:buNone/>
            </a:pPr>
            <a:r>
              <a:rPr lang="en-US" b="1" dirty="0"/>
              <a:t>REFERENTIAL MONTAGE</a:t>
            </a:r>
            <a:endParaRPr lang="en-US" dirty="0"/>
          </a:p>
          <a:p>
            <a:r>
              <a:rPr lang="en-US" dirty="0"/>
              <a:t>Each channel represents the difference between a certain electrode and a designated reference electrode. There is no standard position for this reference; it is, however, at a different position than the "recording" electrodes. Midline positions are often used because they do not amplify the signal in one hemisphere vs. the other. Another popular reference is "linked ears," which is a physical or mathematical average of electrodes attached to both earlobes or mastoids</a:t>
            </a:r>
          </a:p>
          <a:p>
            <a:pPr>
              <a:buNone/>
            </a:pPr>
            <a:r>
              <a:rPr lang="en-US" b="1" dirty="0"/>
              <a:t>AVERAGE REFERENCE MONTAGE </a:t>
            </a:r>
            <a:endParaRPr lang="en-US" dirty="0"/>
          </a:p>
          <a:p>
            <a:r>
              <a:rPr lang="en-US" dirty="0"/>
              <a:t>The outputs of all of the amplifiers are summed and averaged, and this averaged signal is used as the common reference for each channel.</a:t>
            </a:r>
          </a:p>
          <a:p>
            <a:pPr>
              <a:buNone/>
            </a:pPr>
            <a:r>
              <a:rPr lang="en-US" b="1" dirty="0"/>
              <a:t>LAPLACIAN MONTAGE </a:t>
            </a:r>
            <a:endParaRPr lang="en-US" dirty="0"/>
          </a:p>
          <a:p>
            <a:r>
              <a:rPr lang="en-US" dirty="0"/>
              <a:t>Each channel represents the difference between an electrode and a weighted average of the surrounding electrodes.</a:t>
            </a:r>
          </a:p>
          <a:p>
            <a:r>
              <a:rPr lang="en-US" dirty="0"/>
              <a:t>When analog (paper) EEGs are used, the technologist switches between montages during the recording in order to highlight or better characterize certain features of the EEG. </a:t>
            </a:r>
          </a:p>
          <a:p>
            <a:pPr>
              <a:buNone/>
            </a:pPr>
            <a:r>
              <a:rPr lang="en-US" b="1" dirty="0"/>
              <a:t>DIGITAL EEG:</a:t>
            </a:r>
          </a:p>
          <a:p>
            <a:r>
              <a:rPr lang="en-US" dirty="0"/>
              <a:t>All signals are typically digitized and stored in a particular (usually referential) montage; since any montage can be constructed mathematically from any other, the EEG can be viewed by the </a:t>
            </a:r>
            <a:r>
              <a:rPr lang="en-US" dirty="0" err="1"/>
              <a:t>electroencephalographer</a:t>
            </a:r>
            <a:r>
              <a:rPr lang="en-US" dirty="0"/>
              <a:t> in any display montage that is desired.</a:t>
            </a:r>
          </a:p>
          <a:p>
            <a:pPr>
              <a:buNone/>
            </a:pPr>
            <a:r>
              <a:rPr lang="en-US" b="1" dirty="0"/>
              <a:t>INTERPRETATION OF RESULTS</a:t>
            </a:r>
          </a:p>
          <a:p>
            <a:r>
              <a:rPr lang="en-US" dirty="0"/>
              <a:t>The EEG is read by a clinical neurophysiologist or neurologist (depending on local custom and law </a:t>
            </a:r>
          </a:p>
          <a:p>
            <a:r>
              <a:rPr lang="en-US" dirty="0"/>
              <a:t>Done through  visual inspection of the waveforms  (</a:t>
            </a:r>
            <a:r>
              <a:rPr lang="en-US" b="1" dirty="0" err="1"/>
              <a:t>graphoelements</a:t>
            </a:r>
            <a:r>
              <a:rPr lang="en-US" dirty="0"/>
              <a:t>). </a:t>
            </a:r>
          </a:p>
          <a:p>
            <a:r>
              <a:rPr lang="en-US" b="1" dirty="0"/>
              <a:t>Computer signal processing of the EEG—so-called quantitative EEG</a:t>
            </a:r>
            <a:r>
              <a:rPr lang="en-US" dirty="0"/>
              <a:t>—also used.</a:t>
            </a:r>
          </a:p>
          <a:p>
            <a:endParaRPr lang="en-US" dirty="0"/>
          </a:p>
        </p:txBody>
      </p:sp>
      <p:sp>
        <p:nvSpPr>
          <p:cNvPr id="4" name="Slide Number Placeholder 3"/>
          <p:cNvSpPr>
            <a:spLocks noGrp="1"/>
          </p:cNvSpPr>
          <p:nvPr>
            <p:ph type="sldNum" sz="quarter" idx="12"/>
          </p:nvPr>
        </p:nvSpPr>
        <p:spPr/>
        <p:txBody>
          <a:bodyPr/>
          <a:lstStyle/>
          <a:p>
            <a:fld id="{07544211-E1B2-4CAC-9A5A-374D9F365ECC}" type="slidenum">
              <a:rPr lang="en-US" smtClean="0"/>
              <a:pPr/>
              <a:t>31</a:t>
            </a:fld>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fontScale="90000"/>
          </a:bodyPr>
          <a:lstStyle/>
          <a:p>
            <a:r>
              <a:rPr lang="en-US" sz="3600" b="1" dirty="0"/>
              <a:t>COMPARISON TABLE OF EEG RHYTHMIC ACTIVITY FREQUENCY BANDS(Wikipedia)</a:t>
            </a:r>
            <a:endParaRPr lang="en-US" dirty="0"/>
          </a:p>
        </p:txBody>
      </p:sp>
      <p:graphicFrame>
        <p:nvGraphicFramePr>
          <p:cNvPr id="5" name="Content Placeholder 4"/>
          <p:cNvGraphicFramePr>
            <a:graphicFrameLocks noGrp="1"/>
          </p:cNvGraphicFramePr>
          <p:nvPr>
            <p:ph idx="1"/>
          </p:nvPr>
        </p:nvGraphicFramePr>
        <p:xfrm>
          <a:off x="457200" y="1066800"/>
          <a:ext cx="8229600" cy="9718040"/>
        </p:xfrm>
        <a:graphic>
          <a:graphicData uri="http://schemas.openxmlformats.org/drawingml/2006/table">
            <a:tbl>
              <a:tblPr firstRow="1" bandRow="1">
                <a:tableStyleId>{5C22544A-7EE6-4342-B048-85BDC9FD1C3A}</a:tableStyleId>
              </a:tblPr>
              <a:tblGrid>
                <a:gridCol w="1645920">
                  <a:extLst>
                    <a:ext uri="{9D8B030D-6E8A-4147-A177-3AD203B41FA5}">
                      <a16:colId xmlns:a16="http://schemas.microsoft.com/office/drawing/2014/main" val="20000"/>
                    </a:ext>
                  </a:extLst>
                </a:gridCol>
                <a:gridCol w="1645920">
                  <a:extLst>
                    <a:ext uri="{9D8B030D-6E8A-4147-A177-3AD203B41FA5}">
                      <a16:colId xmlns:a16="http://schemas.microsoft.com/office/drawing/2014/main" val="20001"/>
                    </a:ext>
                  </a:extLst>
                </a:gridCol>
                <a:gridCol w="1645920">
                  <a:extLst>
                    <a:ext uri="{9D8B030D-6E8A-4147-A177-3AD203B41FA5}">
                      <a16:colId xmlns:a16="http://schemas.microsoft.com/office/drawing/2014/main" val="20002"/>
                    </a:ext>
                  </a:extLst>
                </a:gridCol>
                <a:gridCol w="1645920">
                  <a:extLst>
                    <a:ext uri="{9D8B030D-6E8A-4147-A177-3AD203B41FA5}">
                      <a16:colId xmlns:a16="http://schemas.microsoft.com/office/drawing/2014/main" val="20003"/>
                    </a:ext>
                  </a:extLst>
                </a:gridCol>
                <a:gridCol w="1645920">
                  <a:extLst>
                    <a:ext uri="{9D8B030D-6E8A-4147-A177-3AD203B41FA5}">
                      <a16:colId xmlns:a16="http://schemas.microsoft.com/office/drawing/2014/main" val="20004"/>
                    </a:ext>
                  </a:extLst>
                </a:gridCol>
              </a:tblGrid>
              <a:tr h="1854200">
                <a:tc>
                  <a:txBody>
                    <a:bodyPr/>
                    <a:lstStyle/>
                    <a:p>
                      <a:r>
                        <a:rPr lang="en-US" dirty="0"/>
                        <a:t>BAND</a:t>
                      </a:r>
                    </a:p>
                  </a:txBody>
                  <a:tcPr/>
                </a:tc>
                <a:tc>
                  <a:txBody>
                    <a:bodyPr/>
                    <a:lstStyle/>
                    <a:p>
                      <a:r>
                        <a:rPr lang="en-US" dirty="0"/>
                        <a:t>Frequency</a:t>
                      </a:r>
                      <a:r>
                        <a:rPr lang="en-US" baseline="0" dirty="0"/>
                        <a:t> (</a:t>
                      </a:r>
                      <a:r>
                        <a:rPr lang="en-US" baseline="0" dirty="0" err="1"/>
                        <a:t>Herts</a:t>
                      </a:r>
                      <a:r>
                        <a:rPr lang="en-US" baseline="0" dirty="0"/>
                        <a:t>)</a:t>
                      </a:r>
                      <a:endParaRPr lang="en-US" dirty="0"/>
                    </a:p>
                  </a:txBody>
                  <a:tcPr/>
                </a:tc>
                <a:tc>
                  <a:txBody>
                    <a:bodyPr/>
                    <a:lstStyle/>
                    <a:p>
                      <a:r>
                        <a:rPr lang="en-US" dirty="0" err="1"/>
                        <a:t>lLocation</a:t>
                      </a:r>
                      <a:endParaRPr lang="en-US" dirty="0"/>
                    </a:p>
                  </a:txBody>
                  <a:tcPr/>
                </a:tc>
                <a:tc>
                  <a:txBody>
                    <a:bodyPr/>
                    <a:lstStyle/>
                    <a:p>
                      <a:r>
                        <a:rPr lang="en-US" dirty="0"/>
                        <a:t>Normally</a:t>
                      </a:r>
                    </a:p>
                  </a:txBody>
                  <a:tcPr/>
                </a:tc>
                <a:tc>
                  <a:txBody>
                    <a:bodyPr/>
                    <a:lstStyle/>
                    <a:p>
                      <a:r>
                        <a:rPr lang="en-US" dirty="0"/>
                        <a:t>Pathologically</a:t>
                      </a:r>
                    </a:p>
                  </a:txBody>
                  <a:tcPr/>
                </a:tc>
                <a:extLst>
                  <a:ext uri="{0D108BD9-81ED-4DB2-BD59-A6C34878D82A}">
                    <a16:rowId xmlns:a16="http://schemas.microsoft.com/office/drawing/2014/main" val="10000"/>
                  </a:ext>
                </a:extLst>
              </a:tr>
              <a:tr h="1854200">
                <a:tc>
                  <a:txBody>
                    <a:bodyPr/>
                    <a:lstStyle/>
                    <a:p>
                      <a:r>
                        <a:rPr lang="en-US" dirty="0"/>
                        <a:t>DELTA</a:t>
                      </a:r>
                    </a:p>
                  </a:txBody>
                  <a:tcPr/>
                </a:tc>
                <a:tc>
                  <a:txBody>
                    <a:bodyPr/>
                    <a:lstStyle/>
                    <a:p>
                      <a:r>
                        <a:rPr lang="en-US" dirty="0"/>
                        <a:t>Less than 4Hz</a:t>
                      </a:r>
                    </a:p>
                  </a:txBody>
                  <a:tcPr/>
                </a:tc>
                <a:tc>
                  <a:txBody>
                    <a:bodyPr/>
                    <a:lstStyle/>
                    <a:p>
                      <a:pPr>
                        <a:buFont typeface="Arial" pitchFamily="34" charset="0"/>
                        <a:buChar char="•"/>
                      </a:pPr>
                      <a:r>
                        <a:rPr lang="en-US" dirty="0"/>
                        <a:t>Frontally in adults</a:t>
                      </a:r>
                    </a:p>
                    <a:p>
                      <a:pPr>
                        <a:buFont typeface="Arial" pitchFamily="34" charset="0"/>
                        <a:buChar char="•"/>
                      </a:pPr>
                      <a:r>
                        <a:rPr lang="en-US" dirty="0" err="1"/>
                        <a:t>Posteriorly</a:t>
                      </a:r>
                      <a:r>
                        <a:rPr lang="en-US" baseline="0" dirty="0"/>
                        <a:t> in children</a:t>
                      </a:r>
                    </a:p>
                    <a:p>
                      <a:pPr>
                        <a:buFont typeface="Arial" pitchFamily="34" charset="0"/>
                        <a:buChar char="•"/>
                      </a:pPr>
                      <a:r>
                        <a:rPr lang="en-US" baseline="0" dirty="0"/>
                        <a:t>High amplitude waves</a:t>
                      </a:r>
                      <a:endParaRPr lang="en-US" dirty="0"/>
                    </a:p>
                  </a:txBody>
                  <a:tcPr/>
                </a:tc>
                <a:tc>
                  <a:txBody>
                    <a:bodyPr/>
                    <a:lstStyle/>
                    <a:p>
                      <a:pPr>
                        <a:buFont typeface="Arial" pitchFamily="34" charset="0"/>
                        <a:buChar char="•"/>
                      </a:pPr>
                      <a:r>
                        <a:rPr lang="en-US" dirty="0"/>
                        <a:t>Adult slow wave sleep</a:t>
                      </a:r>
                    </a:p>
                    <a:p>
                      <a:pPr>
                        <a:buFont typeface="Arial" pitchFamily="34" charset="0"/>
                        <a:buChar char="•"/>
                      </a:pPr>
                      <a:r>
                        <a:rPr lang="en-US" dirty="0"/>
                        <a:t>In babies</a:t>
                      </a:r>
                    </a:p>
                    <a:p>
                      <a:pPr>
                        <a:buFont typeface="Arial" pitchFamily="34" charset="0"/>
                        <a:buChar char="•"/>
                      </a:pPr>
                      <a:r>
                        <a:rPr lang="en-US" dirty="0"/>
                        <a:t>During some continuous-</a:t>
                      </a:r>
                      <a:r>
                        <a:rPr lang="en-US" baseline="0" dirty="0"/>
                        <a:t> attention tasks</a:t>
                      </a:r>
                      <a:endParaRPr lang="en-US" dirty="0"/>
                    </a:p>
                  </a:txBody>
                  <a:tcPr/>
                </a:tc>
                <a:tc>
                  <a:txBody>
                    <a:bodyPr/>
                    <a:lstStyle/>
                    <a:p>
                      <a:pPr>
                        <a:buFont typeface="Arial" pitchFamily="34" charset="0"/>
                        <a:buChar char="•"/>
                      </a:pPr>
                      <a:r>
                        <a:rPr lang="en-US" dirty="0"/>
                        <a:t>Sub-cortical lesions</a:t>
                      </a:r>
                    </a:p>
                    <a:p>
                      <a:pPr>
                        <a:buFont typeface="Arial" pitchFamily="34" charset="0"/>
                        <a:buChar char="•"/>
                      </a:pPr>
                      <a:r>
                        <a:rPr lang="en-US" dirty="0"/>
                        <a:t>Metabolic</a:t>
                      </a:r>
                    </a:p>
                    <a:p>
                      <a:pPr>
                        <a:buFont typeface="Arial" pitchFamily="34" charset="0"/>
                        <a:buChar char="•"/>
                      </a:pPr>
                      <a:r>
                        <a:rPr lang="en-US" dirty="0"/>
                        <a:t>Encephalopathy</a:t>
                      </a:r>
                    </a:p>
                    <a:p>
                      <a:pPr>
                        <a:buFont typeface="Arial" pitchFamily="34" charset="0"/>
                        <a:buChar char="•"/>
                      </a:pPr>
                      <a:r>
                        <a:rPr lang="en-US" dirty="0"/>
                        <a:t>Hydrocephalus</a:t>
                      </a:r>
                    </a:p>
                    <a:p>
                      <a:pPr>
                        <a:buFont typeface="Arial" pitchFamily="34" charset="0"/>
                        <a:buChar char="•"/>
                      </a:pPr>
                      <a:r>
                        <a:rPr lang="en-US" dirty="0"/>
                        <a:t>Deep midline lesions</a:t>
                      </a:r>
                    </a:p>
                  </a:txBody>
                  <a:tcPr/>
                </a:tc>
                <a:extLst>
                  <a:ext uri="{0D108BD9-81ED-4DB2-BD59-A6C34878D82A}">
                    <a16:rowId xmlns:a16="http://schemas.microsoft.com/office/drawing/2014/main" val="10001"/>
                  </a:ext>
                </a:extLst>
              </a:tr>
              <a:tr h="1854200">
                <a:tc>
                  <a:txBody>
                    <a:bodyPr/>
                    <a:lstStyle/>
                    <a:p>
                      <a:r>
                        <a:rPr lang="en-US" dirty="0"/>
                        <a:t>THETA</a:t>
                      </a:r>
                    </a:p>
                  </a:txBody>
                  <a:tcPr/>
                </a:tc>
                <a:tc>
                  <a:txBody>
                    <a:bodyPr/>
                    <a:lstStyle/>
                    <a:p>
                      <a:r>
                        <a:rPr lang="en-US" dirty="0"/>
                        <a:t>4-7 Hz</a:t>
                      </a:r>
                    </a:p>
                  </a:txBody>
                  <a:tcPr/>
                </a:tc>
                <a:tc>
                  <a:txBody>
                    <a:bodyPr/>
                    <a:lstStyle/>
                    <a:p>
                      <a:pPr>
                        <a:buFont typeface="Arial" pitchFamily="34" charset="0"/>
                        <a:buChar char="•"/>
                      </a:pPr>
                      <a:r>
                        <a:rPr lang="en-US" dirty="0"/>
                        <a:t>Found</a:t>
                      </a:r>
                      <a:r>
                        <a:rPr lang="en-US" baseline="0" dirty="0"/>
                        <a:t> in locations not related to task being performed</a:t>
                      </a:r>
                      <a:endParaRPr lang="en-US" dirty="0"/>
                    </a:p>
                  </a:txBody>
                  <a:tcPr/>
                </a:tc>
                <a:tc>
                  <a:txBody>
                    <a:bodyPr/>
                    <a:lstStyle/>
                    <a:p>
                      <a:pPr>
                        <a:buFont typeface="Arial" pitchFamily="34" charset="0"/>
                        <a:buChar char="•"/>
                      </a:pPr>
                      <a:r>
                        <a:rPr lang="en-US" dirty="0"/>
                        <a:t>Higher in young children</a:t>
                      </a:r>
                    </a:p>
                    <a:p>
                      <a:pPr>
                        <a:buFont typeface="Arial" pitchFamily="34" charset="0"/>
                        <a:buChar char="•"/>
                      </a:pPr>
                      <a:r>
                        <a:rPr lang="en-US" dirty="0"/>
                        <a:t>Drowsiness in adults</a:t>
                      </a:r>
                    </a:p>
                    <a:p>
                      <a:pPr>
                        <a:buFont typeface="Arial" pitchFamily="34" charset="0"/>
                        <a:buChar char="•"/>
                      </a:pPr>
                      <a:r>
                        <a:rPr lang="en-US" dirty="0"/>
                        <a:t>Idling</a:t>
                      </a:r>
                    </a:p>
                    <a:p>
                      <a:pPr>
                        <a:buFont typeface="Arial" pitchFamily="34" charset="0"/>
                        <a:buChar char="•"/>
                      </a:pPr>
                      <a:r>
                        <a:rPr lang="en-US" dirty="0"/>
                        <a:t>Associated with inhibition of elicited responses. </a:t>
                      </a:r>
                    </a:p>
                    <a:p>
                      <a:pPr>
                        <a:buFont typeface="Arial" pitchFamily="34" charset="0"/>
                        <a:buChar char="•"/>
                      </a:pPr>
                      <a:r>
                        <a:rPr lang="en-US" dirty="0"/>
                        <a:t>But has been found to “</a:t>
                      </a:r>
                      <a:r>
                        <a:rPr lang="en-US" dirty="0" err="1"/>
                        <a:t>spike”in</a:t>
                      </a:r>
                      <a:r>
                        <a:rPr lang="en-US" dirty="0"/>
                        <a:t> situations where person is actively trying to </a:t>
                      </a:r>
                      <a:r>
                        <a:rPr lang="en-US" dirty="0" err="1"/>
                        <a:t>suppresss</a:t>
                      </a:r>
                      <a:r>
                        <a:rPr lang="en-US" dirty="0"/>
                        <a:t> a response</a:t>
                      </a:r>
                      <a:r>
                        <a:rPr lang="en-US" baseline="0" dirty="0"/>
                        <a:t> or action</a:t>
                      </a:r>
                      <a:endParaRPr lang="en-US" dirty="0"/>
                    </a:p>
                  </a:txBody>
                  <a:tcPr/>
                </a:tc>
                <a:tc>
                  <a:txBody>
                    <a:bodyPr/>
                    <a:lstStyle/>
                    <a:p>
                      <a:pPr>
                        <a:buFont typeface="Arial" pitchFamily="34" charset="0"/>
                        <a:buChar char="•"/>
                      </a:pPr>
                      <a:r>
                        <a:rPr lang="en-US" dirty="0"/>
                        <a:t>Focal</a:t>
                      </a:r>
                      <a:r>
                        <a:rPr lang="en-US" baseline="0" dirty="0"/>
                        <a:t> sub-cortical lesions</a:t>
                      </a:r>
                    </a:p>
                    <a:p>
                      <a:pPr>
                        <a:buFont typeface="Arial" pitchFamily="34" charset="0"/>
                        <a:buChar char="•"/>
                      </a:pPr>
                      <a:r>
                        <a:rPr lang="en-US" baseline="0" dirty="0"/>
                        <a:t>Metabolic encephalopathy </a:t>
                      </a:r>
                      <a:r>
                        <a:rPr lang="en-US" baseline="0" dirty="0" err="1"/>
                        <a:t>e,g</a:t>
                      </a:r>
                      <a:r>
                        <a:rPr lang="en-US" baseline="0" dirty="0"/>
                        <a:t>. in renal or hepatic failure</a:t>
                      </a:r>
                    </a:p>
                    <a:p>
                      <a:pPr>
                        <a:buFont typeface="Arial" pitchFamily="34" charset="0"/>
                        <a:buChar char="•"/>
                      </a:pPr>
                      <a:r>
                        <a:rPr lang="en-US" baseline="0" dirty="0"/>
                        <a:t>Deep midline disorders</a:t>
                      </a:r>
                    </a:p>
                    <a:p>
                      <a:pPr>
                        <a:buFont typeface="Arial" pitchFamily="34" charset="0"/>
                        <a:buChar char="•"/>
                      </a:pPr>
                      <a:endParaRPr lang="en-US" baseline="0" dirty="0"/>
                    </a:p>
                    <a:p>
                      <a:pPr>
                        <a:buFont typeface="Arial" pitchFamily="34" charset="0"/>
                        <a:buChar char="•"/>
                      </a:pPr>
                      <a:r>
                        <a:rPr lang="en-US" baseline="0" dirty="0"/>
                        <a:t>Sometimes in Hydrocephalus</a:t>
                      </a:r>
                    </a:p>
                    <a:p>
                      <a:endParaRPr lang="en-US" baseline="0" dirty="0"/>
                    </a:p>
                    <a:p>
                      <a:endParaRPr lang="en-US" dirty="0"/>
                    </a:p>
                  </a:txBody>
                  <a:tcPr/>
                </a:tc>
                <a:extLst>
                  <a:ext uri="{0D108BD9-81ED-4DB2-BD59-A6C34878D82A}">
                    <a16:rowId xmlns:a16="http://schemas.microsoft.com/office/drawing/2014/main" val="10002"/>
                  </a:ext>
                </a:extLst>
              </a:tr>
            </a:tbl>
          </a:graphicData>
        </a:graphic>
      </p:graphicFrame>
      <p:sp>
        <p:nvSpPr>
          <p:cNvPr id="4" name="Slide Number Placeholder 3"/>
          <p:cNvSpPr>
            <a:spLocks noGrp="1"/>
          </p:cNvSpPr>
          <p:nvPr>
            <p:ph type="sldNum" sz="quarter" idx="12"/>
          </p:nvPr>
        </p:nvSpPr>
        <p:spPr/>
        <p:txBody>
          <a:bodyPr/>
          <a:lstStyle/>
          <a:p>
            <a:fld id="{07544211-E1B2-4CAC-9A5A-374D9F365ECC}" type="slidenum">
              <a:rPr lang="en-US" smtClean="0"/>
              <a:pPr/>
              <a:t>32</a:t>
            </a:fld>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219EE5-D026-45BE-8C5C-272D6550EB8A}"/>
              </a:ext>
            </a:extLst>
          </p:cNvPr>
          <p:cNvSpPr>
            <a:spLocks noGrp="1"/>
          </p:cNvSpPr>
          <p:nvPr>
            <p:ph type="title"/>
          </p:nvPr>
        </p:nvSpPr>
        <p:spPr>
          <a:xfrm>
            <a:off x="457200" y="2514600"/>
            <a:ext cx="8229600" cy="2362200"/>
          </a:xfrm>
        </p:spPr>
        <p:txBody>
          <a:bodyPr>
            <a:normAutofit/>
          </a:bodyPr>
          <a:lstStyle/>
          <a:p>
            <a:r>
              <a:rPr lang="en-US" sz="8000" dirty="0">
                <a:solidFill>
                  <a:srgbClr val="00B050"/>
                </a:solidFill>
              </a:rPr>
              <a:t>MWISHO = END</a:t>
            </a:r>
          </a:p>
        </p:txBody>
      </p:sp>
      <p:sp>
        <p:nvSpPr>
          <p:cNvPr id="3" name="Content Placeholder 2">
            <a:extLst>
              <a:ext uri="{FF2B5EF4-FFF2-40B4-BE49-F238E27FC236}">
                <a16:creationId xmlns:a16="http://schemas.microsoft.com/office/drawing/2014/main" id="{28E3B1B2-B703-4094-9E50-92192EF0F071}"/>
              </a:ext>
            </a:extLst>
          </p:cNvPr>
          <p:cNvSpPr>
            <a:spLocks noGrp="1"/>
          </p:cNvSpPr>
          <p:nvPr>
            <p:ph idx="1"/>
          </p:nvPr>
        </p:nvSpPr>
        <p:spPr>
          <a:xfrm>
            <a:off x="457200" y="6080444"/>
            <a:ext cx="8229600" cy="45719"/>
          </a:xfrm>
        </p:spPr>
        <p:txBody>
          <a:bodyPr>
            <a:normAutofit fontScale="25000" lnSpcReduction="20000"/>
          </a:bodyPr>
          <a:lstStyle/>
          <a:p>
            <a:endParaRPr lang="en-US" dirty="0">
              <a:solidFill>
                <a:srgbClr val="FF0000"/>
              </a:solidFill>
            </a:endParaRPr>
          </a:p>
        </p:txBody>
      </p:sp>
      <p:sp>
        <p:nvSpPr>
          <p:cNvPr id="4" name="Slide Number Placeholder 3">
            <a:extLst>
              <a:ext uri="{FF2B5EF4-FFF2-40B4-BE49-F238E27FC236}">
                <a16:creationId xmlns:a16="http://schemas.microsoft.com/office/drawing/2014/main" id="{F9AE3531-22A7-4227-905F-A7F6209AA614}"/>
              </a:ext>
            </a:extLst>
          </p:cNvPr>
          <p:cNvSpPr>
            <a:spLocks noGrp="1"/>
          </p:cNvSpPr>
          <p:nvPr>
            <p:ph type="sldNum" sz="quarter" idx="12"/>
          </p:nvPr>
        </p:nvSpPr>
        <p:spPr/>
        <p:txBody>
          <a:bodyPr/>
          <a:lstStyle/>
          <a:p>
            <a:fld id="{07544211-E1B2-4CAC-9A5A-374D9F365ECC}" type="slidenum">
              <a:rPr lang="en-US" smtClean="0"/>
              <a:pPr/>
              <a:t>33</a:t>
            </a:fld>
            <a:endParaRPr lang="en-US"/>
          </a:p>
        </p:txBody>
      </p:sp>
    </p:spTree>
    <p:extLst>
      <p:ext uri="{BB962C8B-B14F-4D97-AF65-F5344CB8AC3E}">
        <p14:creationId xmlns:p14="http://schemas.microsoft.com/office/powerpoint/2010/main" val="9568463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itle 1"/>
          <p:cNvSpPr>
            <a:spLocks noGrp="1"/>
          </p:cNvSpPr>
          <p:nvPr>
            <p:ph type="title"/>
          </p:nvPr>
        </p:nvSpPr>
        <p:spPr>
          <a:xfrm>
            <a:off x="457200" y="0"/>
            <a:ext cx="8229600" cy="685800"/>
          </a:xfrm>
        </p:spPr>
        <p:txBody>
          <a:bodyPr>
            <a:normAutofit fontScale="90000"/>
          </a:bodyPr>
          <a:lstStyle/>
          <a:p>
            <a:r>
              <a:rPr lang="en-US"/>
              <a:t>EEG WAVES –RYHTHMS-1</a:t>
            </a:r>
          </a:p>
        </p:txBody>
      </p:sp>
      <p:sp>
        <p:nvSpPr>
          <p:cNvPr id="105475" name="Content Placeholder 2"/>
          <p:cNvSpPr>
            <a:spLocks noGrp="1"/>
          </p:cNvSpPr>
          <p:nvPr>
            <p:ph idx="1"/>
          </p:nvPr>
        </p:nvSpPr>
        <p:spPr>
          <a:xfrm>
            <a:off x="457200" y="609600"/>
            <a:ext cx="8229600" cy="5516563"/>
          </a:xfrm>
        </p:spPr>
        <p:txBody>
          <a:bodyPr>
            <a:normAutofit lnSpcReduction="10000"/>
          </a:bodyPr>
          <a:lstStyle/>
          <a:p>
            <a:pPr>
              <a:buFontTx/>
              <a:buNone/>
            </a:pPr>
            <a:r>
              <a:rPr lang="en-US" sz="2800" b="1" u="sng"/>
              <a:t>Alpha</a:t>
            </a:r>
          </a:p>
          <a:p>
            <a:r>
              <a:rPr lang="en-US" sz="2800"/>
              <a:t>8-12 Hz</a:t>
            </a:r>
          </a:p>
          <a:p>
            <a:r>
              <a:rPr lang="en-US" sz="2800"/>
              <a:t>High voltage waxing &amp; waning</a:t>
            </a:r>
          </a:p>
          <a:p>
            <a:r>
              <a:rPr lang="en-US" sz="2800"/>
              <a:t>Adult at rest</a:t>
            </a:r>
          </a:p>
          <a:p>
            <a:r>
              <a:rPr lang="en-US" sz="2800"/>
              <a:t>Mind wandering with eyes closed</a:t>
            </a:r>
          </a:p>
          <a:p>
            <a:r>
              <a:rPr lang="en-US" sz="2800"/>
              <a:t>Mainly in parietal-occipital</a:t>
            </a:r>
          </a:p>
          <a:p>
            <a:pPr>
              <a:buFontTx/>
              <a:buNone/>
            </a:pPr>
            <a:r>
              <a:rPr lang="en-US" sz="2800" b="1" u="sng"/>
              <a:t>Beta</a:t>
            </a:r>
            <a:endParaRPr lang="en-US" sz="2800"/>
          </a:p>
          <a:p>
            <a:r>
              <a:rPr lang="en-US" sz="2800"/>
              <a:t>18-30 Hz</a:t>
            </a:r>
          </a:p>
          <a:p>
            <a:r>
              <a:rPr lang="en-US" sz="2800"/>
              <a:t>Low voltage with harmonic alpha waves</a:t>
            </a:r>
          </a:p>
          <a:p>
            <a:r>
              <a:rPr lang="en-US" sz="2800"/>
              <a:t>Adult</a:t>
            </a:r>
          </a:p>
          <a:p>
            <a:r>
              <a:rPr lang="en-US" sz="2800"/>
              <a:t>Frontal</a:t>
            </a:r>
            <a:endParaRPr lang="en-US"/>
          </a:p>
        </p:txBody>
      </p:sp>
      <p:sp>
        <p:nvSpPr>
          <p:cNvPr id="105476" name="Date Placeholder 3"/>
          <p:cNvSpPr>
            <a:spLocks noGrp="1"/>
          </p:cNvSpPr>
          <p:nvPr>
            <p:ph type="dt" sz="quarter" idx="10"/>
          </p:nvPr>
        </p:nvSpPr>
        <p:spPr>
          <a:noFill/>
        </p:spPr>
        <p:txBody>
          <a:bodyPr/>
          <a:lstStyle/>
          <a:p>
            <a:fld id="{4D2C860D-91E8-4B16-93EC-1C68F0892402}" type="datetime1">
              <a:rPr lang="en-US" smtClean="0"/>
              <a:pPr/>
              <a:t>8/15/2018</a:t>
            </a:fld>
            <a:endParaRPr lang="en-US"/>
          </a:p>
        </p:txBody>
      </p:sp>
      <p:sp>
        <p:nvSpPr>
          <p:cNvPr id="105477" name="Slide Number Placeholder 4"/>
          <p:cNvSpPr>
            <a:spLocks noGrp="1"/>
          </p:cNvSpPr>
          <p:nvPr>
            <p:ph type="sldNum" sz="quarter" idx="12"/>
          </p:nvPr>
        </p:nvSpPr>
        <p:spPr>
          <a:noFill/>
        </p:spPr>
        <p:txBody>
          <a:bodyPr/>
          <a:lstStyle/>
          <a:p>
            <a:fld id="{9B939382-C0C8-476D-AFDC-FB5D85717FDA}"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le 1"/>
          <p:cNvSpPr>
            <a:spLocks noGrp="1"/>
          </p:cNvSpPr>
          <p:nvPr>
            <p:ph type="title"/>
          </p:nvPr>
        </p:nvSpPr>
        <p:spPr>
          <a:xfrm>
            <a:off x="457200" y="274638"/>
            <a:ext cx="8229600" cy="792162"/>
          </a:xfrm>
        </p:spPr>
        <p:txBody>
          <a:bodyPr/>
          <a:lstStyle/>
          <a:p>
            <a:r>
              <a:rPr lang="en-US"/>
              <a:t>EEG WAVES –RYHTHMS-2</a:t>
            </a:r>
          </a:p>
        </p:txBody>
      </p:sp>
      <p:sp>
        <p:nvSpPr>
          <p:cNvPr id="106499" name="Content Placeholder 2"/>
          <p:cNvSpPr>
            <a:spLocks noGrp="1"/>
          </p:cNvSpPr>
          <p:nvPr>
            <p:ph idx="1"/>
          </p:nvPr>
        </p:nvSpPr>
        <p:spPr>
          <a:xfrm>
            <a:off x="457200" y="1066800"/>
            <a:ext cx="8229600" cy="5059363"/>
          </a:xfrm>
        </p:spPr>
        <p:txBody>
          <a:bodyPr/>
          <a:lstStyle/>
          <a:p>
            <a:pPr>
              <a:buFontTx/>
              <a:buNone/>
            </a:pPr>
            <a:r>
              <a:rPr lang="en-US" sz="2400" b="1" u="sng"/>
              <a:t>Theta</a:t>
            </a:r>
          </a:p>
          <a:p>
            <a:r>
              <a:rPr lang="en-US" sz="2400"/>
              <a:t>4-7 Hz</a:t>
            </a:r>
          </a:p>
          <a:p>
            <a:r>
              <a:rPr lang="en-US" sz="2400"/>
              <a:t>Large amplified voltage</a:t>
            </a:r>
          </a:p>
          <a:p>
            <a:r>
              <a:rPr lang="en-US" sz="2400"/>
              <a:t>Hippocampus in experimental animals &amp; children</a:t>
            </a:r>
          </a:p>
          <a:p>
            <a:pPr>
              <a:buFontTx/>
              <a:buNone/>
            </a:pPr>
            <a:r>
              <a:rPr lang="en-US" sz="2400" b="1" u="sng"/>
              <a:t>Delta</a:t>
            </a:r>
          </a:p>
          <a:p>
            <a:r>
              <a:rPr lang="en-US" sz="2400"/>
              <a:t>&lt;4 Hz</a:t>
            </a:r>
          </a:p>
          <a:p>
            <a:r>
              <a:rPr lang="en-US" sz="2400"/>
              <a:t>Large amplified voltage</a:t>
            </a:r>
          </a:p>
          <a:p>
            <a:r>
              <a:rPr lang="en-US" sz="2400"/>
              <a:t>Sleep stage 3 &amp; 4</a:t>
            </a:r>
          </a:p>
          <a:p>
            <a:pPr>
              <a:buFontTx/>
              <a:buNone/>
            </a:pPr>
            <a:r>
              <a:rPr lang="en-US" sz="2400" b="1" u="sng"/>
              <a:t>Gamma</a:t>
            </a:r>
          </a:p>
          <a:p>
            <a:r>
              <a:rPr lang="en-US" sz="2400"/>
              <a:t>30-80 Hz</a:t>
            </a:r>
          </a:p>
          <a:p>
            <a:r>
              <a:rPr lang="en-US" sz="2400"/>
              <a:t>Low voltage</a:t>
            </a:r>
          </a:p>
          <a:p>
            <a:endParaRPr lang="en-US"/>
          </a:p>
        </p:txBody>
      </p:sp>
      <p:sp>
        <p:nvSpPr>
          <p:cNvPr id="106500" name="Date Placeholder 3"/>
          <p:cNvSpPr>
            <a:spLocks noGrp="1"/>
          </p:cNvSpPr>
          <p:nvPr>
            <p:ph type="dt" sz="quarter" idx="10"/>
          </p:nvPr>
        </p:nvSpPr>
        <p:spPr>
          <a:noFill/>
        </p:spPr>
        <p:txBody>
          <a:bodyPr/>
          <a:lstStyle/>
          <a:p>
            <a:fld id="{FCE1994C-2238-4C3F-A28C-9076D0BC1342}" type="datetime1">
              <a:rPr lang="en-US" smtClean="0"/>
              <a:pPr/>
              <a:t>8/15/2018</a:t>
            </a:fld>
            <a:endParaRPr lang="en-US"/>
          </a:p>
        </p:txBody>
      </p:sp>
      <p:sp>
        <p:nvSpPr>
          <p:cNvPr id="106501" name="Slide Number Placeholder 4"/>
          <p:cNvSpPr>
            <a:spLocks noGrp="1"/>
          </p:cNvSpPr>
          <p:nvPr>
            <p:ph type="sldNum" sz="quarter" idx="12"/>
          </p:nvPr>
        </p:nvSpPr>
        <p:spPr>
          <a:noFill/>
        </p:spPr>
        <p:txBody>
          <a:bodyPr/>
          <a:lstStyle/>
          <a:p>
            <a:fld id="{F8E413A7-91CD-4123-B282-66D12A5672C4}"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Title 1"/>
          <p:cNvSpPr>
            <a:spLocks noGrp="1"/>
          </p:cNvSpPr>
          <p:nvPr>
            <p:ph type="title"/>
          </p:nvPr>
        </p:nvSpPr>
        <p:spPr>
          <a:xfrm>
            <a:off x="457200" y="0"/>
            <a:ext cx="8229600" cy="838200"/>
          </a:xfrm>
        </p:spPr>
        <p:txBody>
          <a:bodyPr/>
          <a:lstStyle/>
          <a:p>
            <a:endParaRPr lang="en-US"/>
          </a:p>
        </p:txBody>
      </p:sp>
      <p:sp>
        <p:nvSpPr>
          <p:cNvPr id="109571" name="Date Placeholder 3"/>
          <p:cNvSpPr>
            <a:spLocks noGrp="1"/>
          </p:cNvSpPr>
          <p:nvPr>
            <p:ph type="dt" sz="quarter" idx="10"/>
          </p:nvPr>
        </p:nvSpPr>
        <p:spPr>
          <a:noFill/>
        </p:spPr>
        <p:txBody>
          <a:bodyPr/>
          <a:lstStyle/>
          <a:p>
            <a:fld id="{EE8434CD-06D3-4294-9279-486E8847C339}" type="datetime1">
              <a:rPr lang="en-US" smtClean="0"/>
              <a:pPr/>
              <a:t>8/15/2018</a:t>
            </a:fld>
            <a:endParaRPr lang="en-US"/>
          </a:p>
        </p:txBody>
      </p:sp>
      <p:sp>
        <p:nvSpPr>
          <p:cNvPr id="109572" name="Slide Number Placeholder 4"/>
          <p:cNvSpPr>
            <a:spLocks noGrp="1"/>
          </p:cNvSpPr>
          <p:nvPr>
            <p:ph type="sldNum" sz="quarter" idx="12"/>
          </p:nvPr>
        </p:nvSpPr>
        <p:spPr>
          <a:noFill/>
        </p:spPr>
        <p:txBody>
          <a:bodyPr/>
          <a:lstStyle/>
          <a:p>
            <a:fld id="{3F4B87FC-D903-455A-BB2A-22B71B2544CB}" type="slidenum">
              <a:rPr lang="en-US" smtClean="0"/>
              <a:pPr/>
              <a:t>6</a:t>
            </a:fld>
            <a:endParaRPr lang="en-US"/>
          </a:p>
        </p:txBody>
      </p:sp>
      <p:pic>
        <p:nvPicPr>
          <p:cNvPr id="109573" name="Content Placeholder 5" descr="https://encrypted-tbn1.gstatic.com/images?q=tbn:ANd9GcSYF_gHJa-GCWh1Zb9bnmjxDL_X277hy3PAjmhfNztu3cdb-aS1MA"/>
          <p:cNvPicPr>
            <a:picLocks noGrp="1"/>
          </p:cNvPicPr>
          <p:nvPr>
            <p:ph idx="1"/>
          </p:nvPr>
        </p:nvPicPr>
        <p:blipFill>
          <a:blip r:embed="rId2" cstate="print"/>
          <a:srcRect/>
          <a:stretch>
            <a:fillRect/>
          </a:stretch>
        </p:blipFill>
        <p:spPr>
          <a:xfrm>
            <a:off x="381000" y="1295400"/>
            <a:ext cx="8534400" cy="4495800"/>
          </a:xfr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Title 1"/>
          <p:cNvSpPr>
            <a:spLocks noGrp="1"/>
          </p:cNvSpPr>
          <p:nvPr>
            <p:ph type="title"/>
          </p:nvPr>
        </p:nvSpPr>
        <p:spPr>
          <a:xfrm>
            <a:off x="457200" y="0"/>
            <a:ext cx="8229600" cy="1066800"/>
          </a:xfrm>
        </p:spPr>
        <p:txBody>
          <a:bodyPr/>
          <a:lstStyle/>
          <a:p>
            <a:r>
              <a:rPr lang="en-US" b="1" u="sng"/>
              <a:t>EEG VARIATIONS</a:t>
            </a:r>
            <a:endParaRPr lang="en-US"/>
          </a:p>
        </p:txBody>
      </p:sp>
      <p:sp>
        <p:nvSpPr>
          <p:cNvPr id="117763" name="Content Placeholder 2"/>
          <p:cNvSpPr>
            <a:spLocks noGrp="1"/>
          </p:cNvSpPr>
          <p:nvPr>
            <p:ph idx="1"/>
          </p:nvPr>
        </p:nvSpPr>
        <p:spPr>
          <a:xfrm>
            <a:off x="457200" y="838200"/>
            <a:ext cx="8229600" cy="5287963"/>
          </a:xfrm>
        </p:spPr>
        <p:txBody>
          <a:bodyPr/>
          <a:lstStyle/>
          <a:p>
            <a:pPr>
              <a:buFontTx/>
              <a:buNone/>
            </a:pPr>
            <a:r>
              <a:rPr lang="en-US" sz="2400" b="1"/>
              <a:t>Resting rhythm &amp; age</a:t>
            </a:r>
          </a:p>
          <a:p>
            <a:r>
              <a:rPr lang="en-US" sz="2400"/>
              <a:t>Infants- beta like</a:t>
            </a:r>
          </a:p>
          <a:p>
            <a:r>
              <a:rPr lang="en-US" sz="2400"/>
              <a:t>	-Occipital slow waves 0.5-2 Hz (0-2 years)</a:t>
            </a:r>
          </a:p>
          <a:p>
            <a:r>
              <a:rPr lang="en-US" sz="2400"/>
              <a:t>Childhood-faster rhythm- adult pattern by 12 yrs</a:t>
            </a:r>
          </a:p>
          <a:p>
            <a:pPr>
              <a:buFontTx/>
              <a:buNone/>
            </a:pPr>
            <a:r>
              <a:rPr lang="en-US" sz="2400" b="1"/>
              <a:t>Alpha frequency-decreased by-</a:t>
            </a:r>
          </a:p>
          <a:p>
            <a:r>
              <a:rPr lang="en-US" sz="2400"/>
              <a:t>Decreased blood glucose</a:t>
            </a:r>
          </a:p>
          <a:p>
            <a:r>
              <a:rPr lang="en-US" sz="2400"/>
              <a:t>Lowering of body temp.</a:t>
            </a:r>
          </a:p>
          <a:p>
            <a:r>
              <a:rPr lang="en-US" sz="2400"/>
              <a:t>Decreased adrenal secretions</a:t>
            </a:r>
          </a:p>
          <a:p>
            <a:r>
              <a:rPr lang="en-US" sz="2400"/>
              <a:t>Decrease in arterial PCO2-&amp; vice versa</a:t>
            </a:r>
          </a:p>
          <a:p>
            <a:r>
              <a:rPr lang="en-US" sz="2400"/>
              <a:t>Anaesthesia</a:t>
            </a:r>
          </a:p>
          <a:p>
            <a:r>
              <a:rPr lang="en-US" sz="2400"/>
              <a:t>Hyperventilation causes “spike waves” and may trigger convulsions in some subjets</a:t>
            </a:r>
            <a:endParaRPr lang="en-US" sz="2800"/>
          </a:p>
          <a:p>
            <a:endParaRPr lang="en-US"/>
          </a:p>
        </p:txBody>
      </p:sp>
      <p:sp>
        <p:nvSpPr>
          <p:cNvPr id="117764" name="Date Placeholder 3"/>
          <p:cNvSpPr>
            <a:spLocks noGrp="1"/>
          </p:cNvSpPr>
          <p:nvPr>
            <p:ph type="dt" sz="quarter" idx="10"/>
          </p:nvPr>
        </p:nvSpPr>
        <p:spPr>
          <a:noFill/>
        </p:spPr>
        <p:txBody>
          <a:bodyPr/>
          <a:lstStyle/>
          <a:p>
            <a:fld id="{DDE5A835-8F0D-4B9C-A3F8-28307E96008D}" type="datetime1">
              <a:rPr lang="en-US" smtClean="0"/>
              <a:pPr/>
              <a:t>8/15/2018</a:t>
            </a:fld>
            <a:endParaRPr lang="en-US"/>
          </a:p>
        </p:txBody>
      </p:sp>
      <p:sp>
        <p:nvSpPr>
          <p:cNvPr id="117765" name="Slide Number Placeholder 4"/>
          <p:cNvSpPr>
            <a:spLocks noGrp="1"/>
          </p:cNvSpPr>
          <p:nvPr>
            <p:ph type="sldNum" sz="quarter" idx="12"/>
          </p:nvPr>
        </p:nvSpPr>
        <p:spPr>
          <a:noFill/>
        </p:spPr>
        <p:txBody>
          <a:bodyPr/>
          <a:lstStyle/>
          <a:p>
            <a:fld id="{2778D71E-E553-425C-9E8B-E60BA8FE361E}"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Title 1"/>
          <p:cNvSpPr>
            <a:spLocks noGrp="1"/>
          </p:cNvSpPr>
          <p:nvPr>
            <p:ph type="title"/>
          </p:nvPr>
        </p:nvSpPr>
        <p:spPr>
          <a:xfrm>
            <a:off x="457200" y="0"/>
            <a:ext cx="8229600" cy="914400"/>
          </a:xfrm>
        </p:spPr>
        <p:txBody>
          <a:bodyPr>
            <a:normAutofit fontScale="90000"/>
          </a:bodyPr>
          <a:lstStyle/>
          <a:p>
            <a:r>
              <a:rPr lang="en-US" sz="3600" u="sng"/>
              <a:t>ALPHA BLOCK OR AROUSAL / ALERTING RESPONSE</a:t>
            </a:r>
            <a:endParaRPr lang="en-US"/>
          </a:p>
        </p:txBody>
      </p:sp>
      <p:sp>
        <p:nvSpPr>
          <p:cNvPr id="118787" name="Content Placeholder 2"/>
          <p:cNvSpPr>
            <a:spLocks noGrp="1"/>
          </p:cNvSpPr>
          <p:nvPr>
            <p:ph idx="1"/>
          </p:nvPr>
        </p:nvSpPr>
        <p:spPr>
          <a:xfrm>
            <a:off x="457200" y="914400"/>
            <a:ext cx="8229600" cy="5211763"/>
          </a:xfrm>
        </p:spPr>
        <p:txBody>
          <a:bodyPr>
            <a:normAutofit fontScale="85000" lnSpcReduction="10000"/>
          </a:bodyPr>
          <a:lstStyle/>
          <a:p>
            <a:r>
              <a:rPr lang="en-US" dirty="0"/>
              <a:t>No alpha waves in RRG</a:t>
            </a:r>
          </a:p>
          <a:p>
            <a:r>
              <a:rPr lang="en-US" dirty="0"/>
              <a:t>Instead one sees low voltage, high frequency irregular  waves  (Beta waves - around 30 Hz), </a:t>
            </a:r>
          </a:p>
          <a:p>
            <a:r>
              <a:rPr lang="en-US" dirty="0"/>
              <a:t>Sometimes Gamma waves - very low voltage very high frequency (30-80 Hz) are seen if attention is focused</a:t>
            </a:r>
          </a:p>
          <a:p>
            <a:r>
              <a:rPr lang="en-US" dirty="0"/>
              <a:t>Sensory stimulation also causes Alpha block</a:t>
            </a:r>
          </a:p>
          <a:p>
            <a:r>
              <a:rPr lang="en-US" dirty="0"/>
              <a:t>Mental conscious work e.g. calculations does the same</a:t>
            </a:r>
          </a:p>
          <a:p>
            <a:r>
              <a:rPr lang="en-US" dirty="0"/>
              <a:t>This phenomenon is therefore termed “</a:t>
            </a:r>
            <a:r>
              <a:rPr lang="en-US" dirty="0" err="1"/>
              <a:t>Desynchronisation</a:t>
            </a:r>
            <a:r>
              <a:rPr lang="en-US" dirty="0"/>
              <a:t>” of EEG waves  i.e. replacement of alpha rhythm by higher frequency irregular low voltage waves</a:t>
            </a:r>
          </a:p>
        </p:txBody>
      </p:sp>
      <p:sp>
        <p:nvSpPr>
          <p:cNvPr id="118788" name="Date Placeholder 3"/>
          <p:cNvSpPr>
            <a:spLocks noGrp="1"/>
          </p:cNvSpPr>
          <p:nvPr>
            <p:ph type="dt" sz="quarter" idx="10"/>
          </p:nvPr>
        </p:nvSpPr>
        <p:spPr>
          <a:noFill/>
        </p:spPr>
        <p:txBody>
          <a:bodyPr/>
          <a:lstStyle/>
          <a:p>
            <a:fld id="{9F49ED06-3D8C-4476-AAF1-2F7617D8917B}" type="datetime1">
              <a:rPr lang="en-US" smtClean="0"/>
              <a:pPr/>
              <a:t>8/15/2018</a:t>
            </a:fld>
            <a:endParaRPr lang="en-US"/>
          </a:p>
        </p:txBody>
      </p:sp>
      <p:sp>
        <p:nvSpPr>
          <p:cNvPr id="118789" name="Slide Number Placeholder 4"/>
          <p:cNvSpPr>
            <a:spLocks noGrp="1"/>
          </p:cNvSpPr>
          <p:nvPr>
            <p:ph type="sldNum" sz="quarter" idx="12"/>
          </p:nvPr>
        </p:nvSpPr>
        <p:spPr>
          <a:noFill/>
        </p:spPr>
        <p:txBody>
          <a:bodyPr/>
          <a:lstStyle/>
          <a:p>
            <a:fld id="{1223ACEB-BD97-4644-B195-67614514E754}"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Title 1"/>
          <p:cNvSpPr>
            <a:spLocks noGrp="1"/>
          </p:cNvSpPr>
          <p:nvPr>
            <p:ph type="title"/>
          </p:nvPr>
        </p:nvSpPr>
        <p:spPr>
          <a:xfrm>
            <a:off x="457200" y="0"/>
            <a:ext cx="8229600" cy="609600"/>
          </a:xfrm>
        </p:spPr>
        <p:txBody>
          <a:bodyPr>
            <a:normAutofit fontScale="90000"/>
          </a:bodyPr>
          <a:lstStyle/>
          <a:p>
            <a:endParaRPr lang="en-US"/>
          </a:p>
        </p:txBody>
      </p:sp>
      <p:sp>
        <p:nvSpPr>
          <p:cNvPr id="107523" name="Date Placeholder 3"/>
          <p:cNvSpPr>
            <a:spLocks noGrp="1"/>
          </p:cNvSpPr>
          <p:nvPr>
            <p:ph type="dt" sz="quarter" idx="10"/>
          </p:nvPr>
        </p:nvSpPr>
        <p:spPr>
          <a:noFill/>
        </p:spPr>
        <p:txBody>
          <a:bodyPr/>
          <a:lstStyle/>
          <a:p>
            <a:fld id="{67EA0866-3CBD-44E2-8630-7EF5E00A5A4C}" type="datetime1">
              <a:rPr lang="en-US" smtClean="0"/>
              <a:pPr/>
              <a:t>8/15/2018</a:t>
            </a:fld>
            <a:endParaRPr lang="en-US"/>
          </a:p>
        </p:txBody>
      </p:sp>
      <p:sp>
        <p:nvSpPr>
          <p:cNvPr id="107524" name="Slide Number Placeholder 4"/>
          <p:cNvSpPr>
            <a:spLocks noGrp="1"/>
          </p:cNvSpPr>
          <p:nvPr>
            <p:ph type="sldNum" sz="quarter" idx="12"/>
          </p:nvPr>
        </p:nvSpPr>
        <p:spPr>
          <a:noFill/>
        </p:spPr>
        <p:txBody>
          <a:bodyPr/>
          <a:lstStyle/>
          <a:p>
            <a:fld id="{57A04580-EFE6-4CFD-9D5A-401D140943A4}" type="slidenum">
              <a:rPr lang="en-US" smtClean="0"/>
              <a:pPr/>
              <a:t>9</a:t>
            </a:fld>
            <a:endParaRPr lang="en-US"/>
          </a:p>
        </p:txBody>
      </p:sp>
      <p:pic>
        <p:nvPicPr>
          <p:cNvPr id="107525" name="Content Placeholder 5" descr="https://encrypted-tbn0.gstatic.com/images?q=tbn:ANd9GcQfob97Sf2UkimidDQ93HVidzsfJNYf0EZMmgvHA2pw_-es2_zM"/>
          <p:cNvPicPr>
            <a:picLocks noGrp="1"/>
          </p:cNvPicPr>
          <p:nvPr>
            <p:ph idx="1"/>
          </p:nvPr>
        </p:nvPicPr>
        <p:blipFill>
          <a:blip r:embed="rId2" cstate="print"/>
          <a:srcRect/>
          <a:stretch>
            <a:fillRect/>
          </a:stretch>
        </p:blipFill>
        <p:spPr>
          <a:xfrm>
            <a:off x="1600200" y="838200"/>
            <a:ext cx="6324600" cy="5181600"/>
          </a:xfr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363</TotalTime>
  <Words>1360</Words>
  <Application>Microsoft Office PowerPoint</Application>
  <PresentationFormat>On-screen Show (4:3)</PresentationFormat>
  <Paragraphs>339</Paragraphs>
  <Slides>33</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33</vt:i4>
      </vt:variant>
    </vt:vector>
  </HeadingPairs>
  <TitlesOfParts>
    <vt:vector size="36" baseType="lpstr">
      <vt:lpstr>Arial</vt:lpstr>
      <vt:lpstr>Calibri</vt:lpstr>
      <vt:lpstr>Office Theme</vt:lpstr>
      <vt:lpstr>EEG</vt:lpstr>
      <vt:lpstr>EEG ---cont </vt:lpstr>
      <vt:lpstr>PowerPoint Presentation</vt:lpstr>
      <vt:lpstr>EEG WAVES –RYHTHMS-1</vt:lpstr>
      <vt:lpstr>EEG WAVES –RYHTHMS-2</vt:lpstr>
      <vt:lpstr>PowerPoint Presentation</vt:lpstr>
      <vt:lpstr>EEG VARIATIONS</vt:lpstr>
      <vt:lpstr>ALPHA BLOCK OR AROUSAL / ALERTING RESPONSE</vt:lpstr>
      <vt:lpstr>PowerPoint Presentation</vt:lpstr>
      <vt:lpstr>PowerPoint Presentation</vt:lpstr>
      <vt:lpstr>AN EEG MONTAGE</vt:lpstr>
      <vt:lpstr>CLINICAL APPLICATION OF EEG</vt:lpstr>
      <vt:lpstr>MEANING OF EEG</vt:lpstr>
      <vt:lpstr>MEANING OF EEG -cont</vt:lpstr>
      <vt:lpstr>PowerPoint Presentation</vt:lpstr>
      <vt:lpstr>AROUSAL AND EEG</vt:lpstr>
      <vt:lpstr>AROUSAL EEG</vt:lpstr>
      <vt:lpstr>RAS</vt:lpstr>
      <vt:lpstr>RAS AND CORTICAL FUNCTION</vt:lpstr>
      <vt:lpstr>AROUSAL AND CORTEX STIMULATION</vt:lpstr>
      <vt:lpstr>EEG SYNCHRONIZATION( WHY WAVE FORMS OCCUR)</vt:lpstr>
      <vt:lpstr>REFERENCE WIKIPEDIA</vt:lpstr>
      <vt:lpstr>SOURCE OF EEG ACTIVITY</vt:lpstr>
      <vt:lpstr>EEG CHANGES WITH CHANGES IN STATE OF BRAIN ACTIVITY</vt:lpstr>
      <vt:lpstr>CLINICAL USES OF EEGs</vt:lpstr>
      <vt:lpstr>CLINCAL USE OF EEG</vt:lpstr>
      <vt:lpstr>CLINICAL USE OF ECoG</vt:lpstr>
      <vt:lpstr>METHOD</vt:lpstr>
      <vt:lpstr>METHODS…cont</vt:lpstr>
      <vt:lpstr>EEG ANALYSIS</vt:lpstr>
      <vt:lpstr>COMMON MONTAGES</vt:lpstr>
      <vt:lpstr>COMPARISON TABLE OF EEG RHYTHMIC ACTIVITY FREQUENCY BANDS(Wikipedia)</vt:lpstr>
      <vt:lpstr>MWISHO = END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EEG</dc:title>
  <dc:creator>THAIRU'S PC</dc:creator>
  <cp:lastModifiedBy>kihumbu thairu</cp:lastModifiedBy>
  <cp:revision>33</cp:revision>
  <dcterms:created xsi:type="dcterms:W3CDTF">2014-04-01T11:18:12Z</dcterms:created>
  <dcterms:modified xsi:type="dcterms:W3CDTF">2018-08-15T05:20:22Z</dcterms:modified>
</cp:coreProperties>
</file>