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9" r:id="rId10"/>
    <p:sldId id="294" r:id="rId11"/>
    <p:sldId id="290" r:id="rId12"/>
    <p:sldId id="293" r:id="rId13"/>
    <p:sldId id="291" r:id="rId14"/>
    <p:sldId id="292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551E5-D34D-4949-9056-5360C4E5D262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65B5B-BD32-45E4-9AE0-C039BF657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6B81-73EF-42CE-B78B-50EF6BB84426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24B2-BE4B-47F1-83AA-293FCFF88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8310-D5A3-49C9-9FA7-96CD6519128B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24B2-BE4B-47F1-83AA-293FCFF88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7075-96EE-4BA7-A43F-DF3F162FDDA7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24B2-BE4B-47F1-83AA-293FCFF88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591F8-6842-4600-8C40-08B65184A3AC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24B2-BE4B-47F1-83AA-293FCFF88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4623-1A75-4895-8130-8D1E599AC50A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24B2-BE4B-47F1-83AA-293FCFF88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394D-3F4C-4E4D-B555-5421867AD3F0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24B2-BE4B-47F1-83AA-293FCFF88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9820-40EF-4DC5-A0B9-7A17A6FDF244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24B2-BE4B-47F1-83AA-293FCFF88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4788C-A5EB-4F8A-BAB0-85B25695F54B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24B2-BE4B-47F1-83AA-293FCFF88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E407-54C1-43F6-9DFC-14744B64AA05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24B2-BE4B-47F1-83AA-293FCFF88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A08AD-7D1F-41DE-8C62-FAECE1ED5079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24B2-BE4B-47F1-83AA-293FCFF88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588B-6A89-4598-8DAA-6E3DC36B90DF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24B2-BE4B-47F1-83AA-293FCFF88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013D3-68BD-4C02-A5A1-71B3ACAEBA98}" type="datetime1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724B2-BE4B-47F1-83AA-293FCFF88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Autofit/>
          </a:bodyPr>
          <a:lstStyle/>
          <a:p>
            <a:r>
              <a:rPr lang="en-US" sz="6600" dirty="0"/>
              <a:t>FRONTAL AND PRE-FRONTAL LOBE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24B2-BE4B-47F1-83AA-293FCFF88F0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24B2-BE4B-47F1-83AA-293FCFF88F0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 descr="http://37.media.tumblr.com/9dbc910fdac9f0aeaa72e3550b1b8917/tumblr_mfoz0i1ZJd1rn6pqko1_12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" y="1699101"/>
            <a:ext cx="7802880" cy="432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http://antranik.org/wp-content/uploads/2011/11/left-lateral-view-functional-areas-cerebral-cortex-motor-sensory-association-areas.jpg?9f6b4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772319"/>
            <a:ext cx="66675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24B2-BE4B-47F1-83AA-293FCFF88F0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Autofit/>
          </a:bodyPr>
          <a:lstStyle/>
          <a:p>
            <a:r>
              <a:rPr lang="en-US" sz="3200" dirty="0"/>
              <a:t>DIAGRAMATIC SUMMARY</a:t>
            </a:r>
          </a:p>
        </p:txBody>
      </p:sp>
      <p:pic>
        <p:nvPicPr>
          <p:cNvPr id="4" name="Content Placeholder 3" descr="https://classconnection.s3.amazonaws.com/254/flashcards/1411254/png/brain1-13E8546B53933D8994B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24B2-BE4B-47F1-83AA-293FCFF88F0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http://brainconnection.brainhq.com/wp-content/uploads/2013/03/1b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670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24B2-BE4B-47F1-83AA-293FCFF88F0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http://dc159.4shared.com/img/qAF6IB00/preview_html_m2b5736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62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24B2-BE4B-47F1-83AA-293FCFF88F0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>
            <a:normAutofit/>
          </a:bodyPr>
          <a:lstStyle/>
          <a:p>
            <a:r>
              <a:rPr lang="en-US" sz="16600" dirty="0">
                <a:solidFill>
                  <a:srgbClr val="FF0000"/>
                </a:solidFill>
              </a:rPr>
              <a:t>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24B2-BE4B-47F1-83AA-293FCFF88F0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/>
              <a:t>PREFRONTAL FUNTIONS</a:t>
            </a:r>
          </a:p>
        </p:txBody>
      </p:sp>
      <p:sp>
        <p:nvSpPr>
          <p:cNvPr id="18944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/>
              <a:t>PREFRONTAL CTX IS:</a:t>
            </a:r>
          </a:p>
          <a:p>
            <a:r>
              <a:rPr lang="en-US" sz="2800" dirty="0"/>
              <a:t>Uniquely large in humans It is the largest cortical division in human</a:t>
            </a:r>
          </a:p>
          <a:p>
            <a:r>
              <a:rPr lang="en-US" sz="2800" dirty="0"/>
              <a:t>Concerned with the highest brain functions e.g.</a:t>
            </a:r>
          </a:p>
          <a:p>
            <a:pPr lvl="1"/>
            <a:r>
              <a:rPr lang="en-US" sz="2400" dirty="0"/>
              <a:t>Abstract thinking</a:t>
            </a:r>
          </a:p>
          <a:p>
            <a:pPr lvl="1"/>
            <a:r>
              <a:rPr lang="en-US" sz="2400" dirty="0"/>
              <a:t>Decision making</a:t>
            </a:r>
          </a:p>
          <a:p>
            <a:pPr lvl="1"/>
            <a:r>
              <a:rPr lang="en-US" sz="2400" dirty="0"/>
              <a:t>Anticipating side effects of particular cause of action</a:t>
            </a:r>
          </a:p>
          <a:p>
            <a:pPr lvl="1"/>
            <a:r>
              <a:rPr lang="en-US" sz="2400" dirty="0"/>
              <a:t>Social behavior</a:t>
            </a:r>
          </a:p>
          <a:p>
            <a:pPr lvl="1"/>
            <a:r>
              <a:rPr lang="en-US" sz="2400" dirty="0"/>
              <a:t>Religion</a:t>
            </a:r>
          </a:p>
          <a:p>
            <a:r>
              <a:rPr lang="en-US" sz="2800" dirty="0"/>
              <a:t>Damage of orbital surface of frontal lobe causes– prefrontal leucotomy signs &amp; symptoms.</a:t>
            </a:r>
            <a:endParaRPr lang="en-US" dirty="0"/>
          </a:p>
        </p:txBody>
      </p:sp>
      <p:sp>
        <p:nvSpPr>
          <p:cNvPr id="1894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CF3675-B62A-40B2-AE30-C76401E62D1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u="sng"/>
              <a:t>CONNECTIONS</a:t>
            </a:r>
            <a:endParaRPr lang="en-US"/>
          </a:p>
        </p:txBody>
      </p:sp>
      <p:sp>
        <p:nvSpPr>
          <p:cNvPr id="19046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>
            <a:normAutofit lnSpcReduction="10000"/>
          </a:bodyPr>
          <a:lstStyle/>
          <a:p>
            <a:pPr marL="514350" indent="-514350">
              <a:buFontTx/>
              <a:buAutoNum type="arabicPeriod"/>
            </a:pPr>
            <a:r>
              <a:rPr lang="en-US"/>
              <a:t>To all ipsilateral cortex areas by direct assoc. areas except primary motor</a:t>
            </a:r>
          </a:p>
          <a:p>
            <a:pPr marL="514350" indent="-514350">
              <a:buFontTx/>
              <a:buAutoNum type="arabicPeriod"/>
            </a:pPr>
            <a:r>
              <a:rPr lang="en-US"/>
              <a:t>Medial dorsal nuclei of thalamus=limbic nuclei of thalamus connection to prefrontal area</a:t>
            </a:r>
          </a:p>
          <a:p>
            <a:pPr marL="514350" indent="-514350">
              <a:buFontTx/>
              <a:buAutoNum type="arabicPeriod"/>
            </a:pPr>
            <a:r>
              <a:rPr lang="en-US"/>
              <a:t>Hypothalamus</a:t>
            </a:r>
          </a:p>
          <a:p>
            <a:pPr marL="514350" indent="-514350">
              <a:buFontTx/>
              <a:buAutoNum type="arabicPeriod"/>
            </a:pPr>
            <a:r>
              <a:rPr lang="en-US"/>
              <a:t>Stratum especially nucleus accumbens</a:t>
            </a:r>
          </a:p>
          <a:p>
            <a:pPr marL="514350" indent="-514350">
              <a:buFontTx/>
              <a:buAutoNum type="arabicPeriod"/>
            </a:pPr>
            <a:r>
              <a:rPr lang="en-US"/>
              <a:t>Sub-thalamus</a:t>
            </a:r>
          </a:p>
          <a:p>
            <a:pPr marL="514350" indent="-514350">
              <a:buFontTx/>
              <a:buAutoNum type="arabicPeriod"/>
            </a:pPr>
            <a:r>
              <a:rPr lang="en-US"/>
              <a:t>Midbrain</a:t>
            </a:r>
          </a:p>
          <a:p>
            <a:pPr marL="914400" lvl="1" indent="-514350"/>
            <a:r>
              <a:rPr lang="en-US"/>
              <a:t>I.e. oldest parts of the brain</a:t>
            </a:r>
          </a:p>
          <a:p>
            <a:pPr marL="514350" indent="-514350"/>
            <a:endParaRPr lang="en-US"/>
          </a:p>
        </p:txBody>
      </p:sp>
      <p:sp>
        <p:nvSpPr>
          <p:cNvPr id="1904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00FE0E-BA3B-44F4-BD4E-7F7D08DB76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3200" b="1"/>
              <a:t>PREFRONTAL SPECIALIZED AREAS</a:t>
            </a:r>
          </a:p>
        </p:txBody>
      </p:sp>
      <p:sp>
        <p:nvSpPr>
          <p:cNvPr id="191491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/>
          <a:lstStyle/>
          <a:p>
            <a:r>
              <a:rPr lang="en-US" sz="2800"/>
              <a:t>Area that encodes info about verbal material such as attaching names to objects or events</a:t>
            </a:r>
          </a:p>
          <a:p>
            <a:r>
              <a:rPr lang="en-US" sz="2800"/>
              <a:t>Area for spatial memory i.e. how to get from place A to B</a:t>
            </a:r>
          </a:p>
          <a:p>
            <a:r>
              <a:rPr lang="en-US" sz="2800"/>
              <a:t>Area of memory of events </a:t>
            </a:r>
          </a:p>
          <a:p>
            <a:r>
              <a:rPr lang="en-US" sz="2800"/>
              <a:t>Area for executive processes i.e. that enables us to take action. </a:t>
            </a:r>
          </a:p>
          <a:p>
            <a:pPr>
              <a:buFontTx/>
              <a:buNone/>
            </a:pPr>
            <a:r>
              <a:rPr lang="en-US" sz="2800" b="1"/>
              <a:t>NB:</a:t>
            </a:r>
            <a:endParaRPr lang="en-US" sz="2800"/>
          </a:p>
          <a:p>
            <a:r>
              <a:rPr lang="en-US" sz="2800"/>
              <a:t>Works with other areas during “working memory” phase of memory processing</a:t>
            </a:r>
          </a:p>
          <a:p>
            <a:r>
              <a:rPr lang="en-US" sz="2800"/>
              <a:t>Prefrontal ctx = major part of mesolimbic dopamine pathway.</a:t>
            </a:r>
            <a:endParaRPr lang="en-US"/>
          </a:p>
          <a:p>
            <a:endParaRPr lang="en-US"/>
          </a:p>
        </p:txBody>
      </p:sp>
      <p:sp>
        <p:nvSpPr>
          <p:cNvPr id="1914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75FC37-C701-4370-8668-D84D05488FF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/>
              <a:t>FRONTAL LOBECTOMY</a:t>
            </a:r>
          </a:p>
        </p:txBody>
      </p:sp>
      <p:sp>
        <p:nvSpPr>
          <p:cNvPr id="26624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rmAutofit fontScale="70000" lnSpcReduction="20000"/>
          </a:bodyPr>
          <a:lstStyle/>
          <a:p>
            <a:endParaRPr lang="en-US" sz="2800" dirty="0"/>
          </a:p>
          <a:p>
            <a:r>
              <a:rPr lang="en-US" sz="2800" dirty="0"/>
              <a:t>Experimental neurosis can be caused in monkeys</a:t>
            </a:r>
          </a:p>
          <a:p>
            <a:r>
              <a:rPr lang="en-US" sz="2800" dirty="0"/>
              <a:t>E.G. the monkey and circle vs </a:t>
            </a:r>
            <a:r>
              <a:rPr lang="en-US" sz="2800" dirty="0" err="1"/>
              <a:t>elipses</a:t>
            </a:r>
            <a:r>
              <a:rPr lang="en-US" sz="2800" dirty="0"/>
              <a:t> test. The monkey gets a mild electric shock if it chooses the wrong shape and a reward if it chooses the right shape </a:t>
            </a:r>
            <a:r>
              <a:rPr lang="en-US" sz="2800" dirty="0" err="1"/>
              <a:t>e.g</a:t>
            </a:r>
            <a:r>
              <a:rPr lang="en-US" sz="2800" dirty="0"/>
              <a:t> the circle.</a:t>
            </a:r>
          </a:p>
          <a:p>
            <a:r>
              <a:rPr lang="en-US" sz="2800" dirty="0"/>
              <a:t>Tension for making the wrong choice when the shapes are almost the same causes neurosis.</a:t>
            </a:r>
          </a:p>
          <a:p>
            <a:r>
              <a:rPr lang="en-US" sz="2800" dirty="0"/>
              <a:t>Pre-frontal leucotomy abolishes the neurosis in the monkey  hence prefrontal leucotomy treatment in humans in the past .</a:t>
            </a:r>
          </a:p>
          <a:p>
            <a:r>
              <a:rPr lang="en-US" sz="2800" dirty="0"/>
              <a:t>In humans tension from delusions of failure &amp; real failure worries can cause similar neurosis </a:t>
            </a:r>
            <a:r>
              <a:rPr lang="en-US" sz="2800" dirty="0" err="1"/>
              <a:t>ig</a:t>
            </a:r>
            <a:r>
              <a:rPr lang="en-US" sz="2800" dirty="0"/>
              <a:t> depression and suicidal thoughts.</a:t>
            </a:r>
          </a:p>
          <a:p>
            <a:r>
              <a:rPr lang="en-US" sz="2800" dirty="0"/>
              <a:t>Such tension can be treated with leucotomy since the person no longer bothers about success or failure. Same treatment was tried for  intractable pain e.g. thalamic-post </a:t>
            </a:r>
            <a:r>
              <a:rPr lang="en-US" sz="2800" dirty="0" err="1"/>
              <a:t>ischaemic</a:t>
            </a:r>
            <a:r>
              <a:rPr lang="en-US" sz="2800" dirty="0"/>
              <a:t> </a:t>
            </a:r>
            <a:r>
              <a:rPr lang="en-US" sz="2800"/>
              <a:t>morphine preferred . </a:t>
            </a:r>
            <a:endParaRPr lang="en-US" sz="2800" dirty="0"/>
          </a:p>
          <a:p>
            <a:r>
              <a:rPr lang="en-US" sz="2800" dirty="0"/>
              <a:t>But side effects-</a:t>
            </a:r>
          </a:p>
          <a:p>
            <a:r>
              <a:rPr lang="en-US" sz="2800" dirty="0"/>
              <a:t>social &amp; toilet habits</a:t>
            </a:r>
          </a:p>
          <a:p>
            <a:r>
              <a:rPr lang="en-US" sz="2800" dirty="0"/>
              <a:t>problems e.g. lady with leucotomy &amp; “rain”</a:t>
            </a:r>
          </a:p>
          <a:p>
            <a:r>
              <a:rPr lang="en-US" sz="2800" dirty="0"/>
              <a:t>relief from pain e.g. temporary e.g. up to one year.</a:t>
            </a:r>
          </a:p>
          <a:p>
            <a:endParaRPr lang="en-US" dirty="0"/>
          </a:p>
        </p:txBody>
      </p:sp>
      <p:sp>
        <p:nvSpPr>
          <p:cNvPr id="266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202744-622C-42C7-8729-A07B5F8F83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4000"/>
              <a:t>PHINEAS GAUGE</a:t>
            </a:r>
          </a:p>
        </p:txBody>
      </p:sp>
      <p:sp>
        <p:nvSpPr>
          <p:cNvPr id="267267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Leucotomy(traumatic) of Phineas Gage 1868-a </a:t>
            </a:r>
            <a:r>
              <a:rPr lang="en-US" sz="2400" dirty="0" err="1"/>
              <a:t>consiencious</a:t>
            </a:r>
            <a:r>
              <a:rPr lang="en-US" sz="2400" dirty="0"/>
              <a:t> efficient construction foreman in rail road</a:t>
            </a:r>
          </a:p>
          <a:p>
            <a:r>
              <a:rPr lang="en-US" sz="2400" dirty="0"/>
              <a:t>Accident in blasting-stone</a:t>
            </a:r>
          </a:p>
          <a:p>
            <a:r>
              <a:rPr lang="en-US" sz="2400" dirty="0"/>
              <a:t>Tapping powder into hole with tamping iron</a:t>
            </a:r>
          </a:p>
          <a:p>
            <a:r>
              <a:rPr lang="en-US" sz="2400" dirty="0"/>
              <a:t>Iron firing through face &amp; out through front of skull i.e. frontal leucotomy</a:t>
            </a:r>
          </a:p>
          <a:p>
            <a:r>
              <a:rPr lang="en-US" sz="2400" dirty="0"/>
              <a:t>Fitful, irreverent, indulging at times grossly profane(abusive), no respect to fellow humans, impatient of restraint or advice  when it conflicts with own desire, very obstinate at times, capricious, vacillating &amp; devising many plans for future options which are immediately abandoned for better ones i.e. completely new personality.</a:t>
            </a:r>
          </a:p>
          <a:p>
            <a:r>
              <a:rPr lang="en-US" sz="2400" dirty="0"/>
              <a:t>Hence surgical leucotomy was replaced by medical treatment using tranquilizers &amp; other specific drugs is nowadays used for the treatment of mental illness.</a:t>
            </a:r>
            <a:endParaRPr lang="en-US" sz="2800" dirty="0"/>
          </a:p>
          <a:p>
            <a:endParaRPr lang="en-US" sz="2400" dirty="0"/>
          </a:p>
        </p:txBody>
      </p:sp>
      <p:sp>
        <p:nvSpPr>
          <p:cNvPr id="267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0B8809-9EF4-4828-AE9C-D9B8309831E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/>
              <a:t>DRUGS &amp; CNS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Racial difference </a:t>
            </a:r>
            <a:r>
              <a:rPr lang="en-US" dirty="0" err="1"/>
              <a:t>e.t.c</a:t>
            </a:r>
            <a:r>
              <a:rPr lang="en-US" dirty="0"/>
              <a:t>. </a:t>
            </a:r>
          </a:p>
          <a:p>
            <a:pPr lvl="1">
              <a:defRPr/>
            </a:pPr>
            <a:r>
              <a:rPr lang="en-US" dirty="0" err="1">
                <a:ea typeface="+mn-ea"/>
                <a:cs typeface="+mn-cs"/>
              </a:rPr>
              <a:t>E.g.Japanese</a:t>
            </a:r>
            <a:r>
              <a:rPr lang="en-US" dirty="0">
                <a:ea typeface="+mn-ea"/>
                <a:cs typeface="+mn-cs"/>
              </a:rPr>
              <a:t> &amp; beer drinking</a:t>
            </a:r>
          </a:p>
          <a:p>
            <a:pPr>
              <a:defRPr/>
            </a:pPr>
            <a:r>
              <a:rPr lang="en-US" dirty="0"/>
              <a:t>Alcohol and inhibition of mammillary bodies</a:t>
            </a:r>
          </a:p>
          <a:p>
            <a:pPr>
              <a:defRPr/>
            </a:pPr>
            <a:r>
              <a:rPr lang="en-US" dirty="0"/>
              <a:t>Alcohol and &amp; inhibition of cortex</a:t>
            </a:r>
          </a:p>
          <a:p>
            <a:pPr lvl="1">
              <a:defRPr/>
            </a:pPr>
            <a:r>
              <a:rPr lang="en-US" dirty="0">
                <a:ea typeface="+mn-ea"/>
                <a:cs typeface="+mn-cs"/>
              </a:rPr>
              <a:t>Causes confabulation in alcoholics</a:t>
            </a:r>
          </a:p>
          <a:p>
            <a:pPr>
              <a:defRPr/>
            </a:pPr>
            <a:r>
              <a:rPr lang="en-US" dirty="0"/>
              <a:t>Animals and alcohol</a:t>
            </a:r>
          </a:p>
          <a:p>
            <a:pPr>
              <a:defRPr/>
            </a:pPr>
            <a:r>
              <a:rPr lang="en-US" dirty="0"/>
              <a:t>Opiates </a:t>
            </a:r>
            <a:r>
              <a:rPr lang="en-US" dirty="0" err="1"/>
              <a:t>e.t.c</a:t>
            </a:r>
            <a:r>
              <a:rPr lang="en-US" dirty="0"/>
              <a:t>.</a:t>
            </a:r>
          </a:p>
          <a:p>
            <a:pPr>
              <a:buNone/>
              <a:defRPr/>
            </a:pPr>
            <a:r>
              <a:rPr lang="en-US" dirty="0"/>
              <a:t>NB: Frontal lobe and language </a:t>
            </a:r>
          </a:p>
          <a:p>
            <a:pPr>
              <a:buFontTx/>
              <a:buNone/>
              <a:defRPr/>
            </a:pPr>
            <a:r>
              <a:rPr lang="en-US" dirty="0"/>
              <a:t>The temporal lobe stores all known words. The prefrontal stores all known meanings-semantic store.</a:t>
            </a:r>
          </a:p>
        </p:txBody>
      </p:sp>
      <p:sp>
        <p:nvSpPr>
          <p:cNvPr id="268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801860-3AEF-4678-A567-B05679D301C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/>
              <a:t>PRE-MOTOR CORTEX-EFFERENTS</a:t>
            </a:r>
          </a:p>
        </p:txBody>
      </p:sp>
      <p:sp>
        <p:nvSpPr>
          <p:cNvPr id="23961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/>
              <a:t>brain stem postural control areas</a:t>
            </a:r>
          </a:p>
          <a:p>
            <a:pPr marL="514350" indent="-514350">
              <a:buFontTx/>
              <a:buAutoNum type="arabicPeriod"/>
            </a:pPr>
            <a:r>
              <a:rPr lang="en-US"/>
              <a:t>motor  cortex</a:t>
            </a:r>
          </a:p>
          <a:p>
            <a:pPr marL="514350" indent="-514350">
              <a:buFontTx/>
              <a:buAutoNum type="arabicPeriod"/>
            </a:pPr>
            <a:r>
              <a:rPr lang="en-US"/>
              <a:t>cortico-spino pyramidals</a:t>
            </a:r>
          </a:p>
          <a:p>
            <a:pPr marL="514350" indent="-514350">
              <a:buFontTx/>
              <a:buAutoNum type="arabicPeriod"/>
            </a:pPr>
            <a:r>
              <a:rPr lang="en-US"/>
              <a:t>cortico-bulbar</a:t>
            </a:r>
          </a:p>
          <a:p>
            <a:pPr marL="514350" indent="-514350">
              <a:buFontTx/>
              <a:buNone/>
            </a:pPr>
            <a:r>
              <a:rPr lang="en-US"/>
              <a:t>NB: the funtion of these efferents  is setting posture for beginning and end of movement. </a:t>
            </a:r>
          </a:p>
          <a:p>
            <a:pPr marL="514350" indent="-514350"/>
            <a:endParaRPr lang="en-US"/>
          </a:p>
        </p:txBody>
      </p:sp>
      <p:sp>
        <p:nvSpPr>
          <p:cNvPr id="2396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BE711A-69AE-4F61-AD3E-C2FB6E5E804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FRONTAL LOBE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/>
              <a:t>MOTOR CORTEX </a:t>
            </a:r>
          </a:p>
          <a:p>
            <a:r>
              <a:rPr lang="en-US" dirty="0"/>
              <a:t> voluntary muscle activity</a:t>
            </a:r>
          </a:p>
          <a:p>
            <a:r>
              <a:rPr lang="en-US" dirty="0"/>
              <a:t>Has DYNAMIC  and STATIC motor neurons</a:t>
            </a:r>
          </a:p>
          <a:p>
            <a:r>
              <a:rPr lang="en-US" dirty="0"/>
              <a:t>Pyramidal system etc</a:t>
            </a:r>
          </a:p>
          <a:p>
            <a:pPr>
              <a:buNone/>
            </a:pPr>
            <a:r>
              <a:rPr lang="en-US" dirty="0"/>
              <a:t>PRE MOTOR CORTEX </a:t>
            </a:r>
          </a:p>
          <a:p>
            <a:r>
              <a:rPr lang="en-US" dirty="0"/>
              <a:t>Receives command from the prefrontal lobe</a:t>
            </a:r>
          </a:p>
          <a:p>
            <a:r>
              <a:rPr lang="en-US" dirty="0"/>
              <a:t>Generates pattern of muscle movement required for specific motor activity</a:t>
            </a:r>
          </a:p>
          <a:p>
            <a:r>
              <a:rPr lang="en-US" dirty="0"/>
              <a:t>Has specialized areas for critical accurate voluntary motor function e.g.</a:t>
            </a:r>
          </a:p>
          <a:p>
            <a:pPr lvl="1"/>
            <a:r>
              <a:rPr lang="en-US" dirty="0"/>
              <a:t>Area of hand movements</a:t>
            </a:r>
          </a:p>
          <a:p>
            <a:pPr lvl="1"/>
            <a:r>
              <a:rPr lang="en-US" dirty="0"/>
              <a:t>Area of head movements</a:t>
            </a:r>
          </a:p>
          <a:p>
            <a:pPr lvl="1"/>
            <a:r>
              <a:rPr lang="en-US" dirty="0"/>
              <a:t>Frontal eye fields </a:t>
            </a:r>
          </a:p>
          <a:p>
            <a:r>
              <a:rPr lang="en-US" dirty="0"/>
              <a:t>Has </a:t>
            </a:r>
            <a:r>
              <a:rPr lang="en-US" b="1" dirty="0"/>
              <a:t>mirror</a:t>
            </a:r>
            <a:r>
              <a:rPr lang="en-US" dirty="0"/>
              <a:t> cells which imitate actions which on sees others doing or is told about</a:t>
            </a:r>
          </a:p>
          <a:p>
            <a:pPr lvl="1"/>
            <a:r>
              <a:rPr lang="en-US" dirty="0"/>
              <a:t>Used in learning (and ??yawning)</a:t>
            </a:r>
          </a:p>
          <a:p>
            <a:r>
              <a:rPr lang="en-US" dirty="0"/>
              <a:t>Also has “waiting to do something neurons” that keep firing till the something is done. Causes anxiety but aids planning for the future and to b “reliable”.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724B2-BE4B-47F1-83AA-293FCFF88F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718</Words>
  <Application>Microsoft Office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FRONTAL AND PRE-FRONTAL LOBE FUNCTIONS</vt:lpstr>
      <vt:lpstr>PREFRONTAL FUNTIONS</vt:lpstr>
      <vt:lpstr>CONNECTIONS</vt:lpstr>
      <vt:lpstr>PREFRONTAL SPECIALIZED AREAS</vt:lpstr>
      <vt:lpstr>FRONTAL LOBECTOMY</vt:lpstr>
      <vt:lpstr>PHINEAS GAUGE</vt:lpstr>
      <vt:lpstr>DRUGS &amp; CNS FUNCTION</vt:lpstr>
      <vt:lpstr>PRE-MOTOR CORTEX-EFFERENTS</vt:lpstr>
      <vt:lpstr>FRONTAL LOBE SUMMARY</vt:lpstr>
      <vt:lpstr>PowerPoint Presentation</vt:lpstr>
      <vt:lpstr>PowerPoint Presentation</vt:lpstr>
      <vt:lpstr>DIAGRAMATIC SUMMARY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FRONTAL LOBE FUNTIONS</dc:title>
  <dc:creator>THAIRU'S PC</dc:creator>
  <cp:lastModifiedBy>kihumbu thairu</cp:lastModifiedBy>
  <cp:revision>13</cp:revision>
  <dcterms:created xsi:type="dcterms:W3CDTF">2014-04-02T05:37:02Z</dcterms:created>
  <dcterms:modified xsi:type="dcterms:W3CDTF">2018-10-03T10:08:21Z</dcterms:modified>
</cp:coreProperties>
</file>