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81" r:id="rId4"/>
    <p:sldId id="282" r:id="rId5"/>
    <p:sldId id="283" r:id="rId6"/>
    <p:sldId id="284" r:id="rId7"/>
    <p:sldId id="285" r:id="rId8"/>
    <p:sldId id="286" r:id="rId9"/>
    <p:sldId id="288" r:id="rId10"/>
    <p:sldId id="291" r:id="rId11"/>
    <p:sldId id="311" r:id="rId12"/>
    <p:sldId id="310" r:id="rId13"/>
    <p:sldId id="309" r:id="rId14"/>
    <p:sldId id="293" r:id="rId15"/>
    <p:sldId id="294" r:id="rId16"/>
    <p:sldId id="295" r:id="rId17"/>
    <p:sldId id="307" r:id="rId18"/>
    <p:sldId id="296" r:id="rId19"/>
    <p:sldId id="297" r:id="rId20"/>
    <p:sldId id="308" r:id="rId21"/>
    <p:sldId id="314" r:id="rId22"/>
    <p:sldId id="298" r:id="rId23"/>
    <p:sldId id="312" r:id="rId24"/>
    <p:sldId id="316" r:id="rId25"/>
    <p:sldId id="317" r:id="rId26"/>
    <p:sldId id="299" r:id="rId27"/>
    <p:sldId id="300" r:id="rId28"/>
    <p:sldId id="301" r:id="rId29"/>
    <p:sldId id="313" r:id="rId30"/>
    <p:sldId id="318" r:id="rId31"/>
    <p:sldId id="315" r:id="rId32"/>
    <p:sldId id="302" r:id="rId33"/>
    <p:sldId id="303" r:id="rId34"/>
    <p:sldId id="25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BA654-AD6E-4FB6-B725-760C8F788D24}" type="datetimeFigureOut">
              <a:rPr lang="en-US" smtClean="0"/>
              <a:pPr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049E2-732A-412A-B803-7C2505998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volvy.com/main/index.php?s=Parahippocampal+gyrus&amp;item_type=topic&amp;overlay=1" TargetMode="External"/><Relationship Id="rId13" Type="http://schemas.openxmlformats.org/officeDocument/2006/relationships/hyperlink" Target="http://www.revolvy.com/main/index.php?s=Prosopagnosia&amp;item_type=topic&amp;overlay=1" TargetMode="External"/><Relationship Id="rId3" Type="http://schemas.openxmlformats.org/officeDocument/2006/relationships/hyperlink" Target="http://www.revolvy.com/main/index.php?s=Occipital+lobe&amp;item_type=topic&amp;overlay=1" TargetMode="External"/><Relationship Id="rId7" Type="http://schemas.openxmlformats.org/officeDocument/2006/relationships/hyperlink" Target="http://www.revolvy.com/main/index.php?s=Lingual+gyrus&amp;item_type=topic&amp;overlay=1" TargetMode="External"/><Relationship Id="rId12" Type="http://schemas.openxmlformats.org/officeDocument/2006/relationships/hyperlink" Target="http://www.revolvy.com/main/index.php?s=Dyslexia&amp;item_type=topic&amp;overlay=1" TargetMode="External"/><Relationship Id="rId2" Type="http://schemas.openxmlformats.org/officeDocument/2006/relationships/hyperlink" Target="http://www.revolvy.com/main/index.php?s=Temporal+lobe&amp;item_type=topic&amp;overlay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volvy.com/main/index.php?s=Gyrus&amp;item_type=topic&amp;overlay=1" TargetMode="External"/><Relationship Id="rId11" Type="http://schemas.openxmlformats.org/officeDocument/2006/relationships/hyperlink" Target="http://www.revolvy.com/main/index.php?s=Synesthesia&amp;item_type=topic&amp;overlay=1" TargetMode="External"/><Relationship Id="rId5" Type="http://schemas.openxmlformats.org/officeDocument/2006/relationships/hyperlink" Target="http://en.wiktionary.org/wiki/fusiform" TargetMode="External"/><Relationship Id="rId10" Type="http://schemas.openxmlformats.org/officeDocument/2006/relationships/hyperlink" Target="http://www.revolvy.com/main/index.php?s=Neural+pathways&amp;item_type=topic&amp;overlay=1" TargetMode="External"/><Relationship Id="rId4" Type="http://schemas.openxmlformats.org/officeDocument/2006/relationships/hyperlink" Target="http://www.revolvy.com/main/index.php?s=Brodmann+area+37&amp;item_type=topic&amp;overlay=1" TargetMode="External"/><Relationship Id="rId9" Type="http://schemas.openxmlformats.org/officeDocument/2006/relationships/hyperlink" Target="http://www.revolvy.com/main/index.php?s=Inferior+temporal+gyrus&amp;item_type=topic&amp;overlay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057399"/>
          </a:xfrm>
        </p:spPr>
        <p:txBody>
          <a:bodyPr>
            <a:noAutofit/>
          </a:bodyPr>
          <a:lstStyle/>
          <a:p>
            <a:r>
              <a:rPr lang="en-US" sz="6600" dirty="0"/>
              <a:t>LANGUAGE FUNCTION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2962"/>
          </a:xfrm>
        </p:spPr>
        <p:txBody>
          <a:bodyPr/>
          <a:lstStyle/>
          <a:p>
            <a:r>
              <a:rPr lang="en-US" sz="8800" dirty="0"/>
              <a:t>LANGUAGE</a:t>
            </a:r>
          </a:p>
        </p:txBody>
      </p:sp>
      <p:sp>
        <p:nvSpPr>
          <p:cNvPr id="252931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/>
          <a:lstStyle/>
          <a:p>
            <a:endParaRPr lang="en-US"/>
          </a:p>
        </p:txBody>
      </p:sp>
      <p:sp>
        <p:nvSpPr>
          <p:cNvPr id="25293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3BCFD7-3F70-4016-95CA-D625471AFCFC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29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6EDCD7-ADF2-40FC-8367-DE7B28EE13A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brainmind.com/Marsimages/JosephLeftLang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000"/>
            <a:ext cx="7543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thebrain.mcgill.ca/flash/d/d_10/d_10_cr/d_10_cr_lan/d_10_cr_lan_1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6934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3600" u="sng"/>
              <a:t>WERNICKE’S AREA -_CATEGORICAL HEMISPHERE</a:t>
            </a:r>
            <a:endParaRPr lang="en-US" sz="3600"/>
          </a:p>
        </p:txBody>
      </p:sp>
      <p:sp>
        <p:nvSpPr>
          <p:cNvPr id="25395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Posterior end of superior temporal </a:t>
            </a:r>
            <a:r>
              <a:rPr lang="en-US" dirty="0" err="1"/>
              <a:t>gyrus</a:t>
            </a:r>
            <a:endParaRPr lang="en-US" dirty="0"/>
          </a:p>
          <a:p>
            <a:r>
              <a:rPr lang="en-US" dirty="0"/>
              <a:t>Sub-serves (responsible for) understanding of auditory and visual </a:t>
            </a:r>
            <a:r>
              <a:rPr lang="en-US" dirty="0" err="1"/>
              <a:t>infomation</a:t>
            </a:r>
            <a:endParaRPr lang="en-US" dirty="0"/>
          </a:p>
          <a:p>
            <a:r>
              <a:rPr lang="en-US" dirty="0"/>
              <a:t>Projections via </a:t>
            </a:r>
            <a:r>
              <a:rPr lang="en-US" b="1" dirty="0" err="1"/>
              <a:t>arcuate</a:t>
            </a:r>
            <a:r>
              <a:rPr lang="en-US" b="1" dirty="0"/>
              <a:t> fasciculus </a:t>
            </a:r>
            <a:r>
              <a:rPr lang="en-US" dirty="0"/>
              <a:t>to </a:t>
            </a:r>
            <a:r>
              <a:rPr lang="en-US" b="1" dirty="0" err="1"/>
              <a:t>Broca’s</a:t>
            </a:r>
            <a:r>
              <a:rPr lang="en-US" b="1" dirty="0"/>
              <a:t> area </a:t>
            </a:r>
            <a:r>
              <a:rPr lang="en-US" dirty="0"/>
              <a:t>which is immediately anterior to inferior end of motor cortex.</a:t>
            </a:r>
          </a:p>
          <a:p>
            <a:endParaRPr lang="en-US" dirty="0"/>
          </a:p>
        </p:txBody>
      </p:sp>
      <p:sp>
        <p:nvSpPr>
          <p:cNvPr id="2539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090015C-684D-4E42-8BFA-22DE8B636C00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39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A8113-3FEA-4D78-ABBB-99A5C82F34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/>
              <a:t>BROCA’S AREA</a:t>
            </a:r>
          </a:p>
        </p:txBody>
      </p:sp>
      <p:sp>
        <p:nvSpPr>
          <p:cNvPr id="254979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processes Wernicke’s information into detailed and coordinated pattern for vocalization i.e. words</a:t>
            </a:r>
          </a:p>
          <a:p>
            <a:r>
              <a:rPr lang="en-US" dirty="0"/>
              <a:t>projects the pattern to motor cortex to move lips, tongue, larynx and respiratory center to produce speech.</a:t>
            </a:r>
          </a:p>
          <a:p>
            <a:endParaRPr lang="en-US" dirty="0"/>
          </a:p>
        </p:txBody>
      </p:sp>
      <p:sp>
        <p:nvSpPr>
          <p:cNvPr id="2549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3B12E39-4FC1-4332-A5ED-EEFD4721F783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49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82832E-DAB8-49DC-A1B6-30C71312E7C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/>
              <a:t>ANGULAR GYRUS</a:t>
            </a:r>
          </a:p>
        </p:txBody>
      </p:sp>
      <p:sp>
        <p:nvSpPr>
          <p:cNvPr id="25600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US"/>
              <a:t>Occipital area just behind Wernicke’s. process visual words i.e. written words into a form, which Wernicke’s can convert into, spoken words</a:t>
            </a:r>
          </a:p>
        </p:txBody>
      </p:sp>
      <p:sp>
        <p:nvSpPr>
          <p:cNvPr id="2560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1C52E06-4DD9-4E20-BEC1-3B76A8F166A2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60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D03D0-0E78-4744-8F83-5D8C5BA89E2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SPEECH DISORDERS:-</a:t>
            </a:r>
          </a:p>
        </p:txBody>
      </p:sp>
      <p:sp>
        <p:nvSpPr>
          <p:cNvPr id="25702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/>
              <a:t>D</a:t>
            </a:r>
            <a:r>
              <a:rPr lang="en-US" sz="2800" u="sng" dirty="0"/>
              <a:t>YSLEXIA </a:t>
            </a:r>
            <a:endParaRPr lang="en-US" sz="2800" b="1" u="sng" dirty="0"/>
          </a:p>
          <a:p>
            <a:pPr>
              <a:buNone/>
            </a:pPr>
            <a:r>
              <a:rPr lang="en-US" sz="2800" b="1" u="sng" dirty="0"/>
              <a:t>Definition:-</a:t>
            </a:r>
          </a:p>
          <a:p>
            <a:pPr lvl="1">
              <a:buNone/>
            </a:pPr>
            <a:r>
              <a:rPr lang="en-US" sz="2400" b="1" dirty="0"/>
              <a:t>Difficulties in learning to read; interpret words;  recognize symbols and letters of alphabet despite normal intelligence</a:t>
            </a:r>
          </a:p>
          <a:p>
            <a:r>
              <a:rPr lang="en-US" sz="2800" dirty="0"/>
              <a:t>May be caused by Autoimmune damage of </a:t>
            </a:r>
            <a:r>
              <a:rPr lang="en-US" sz="2800" b="1" dirty="0"/>
              <a:t>ganglion cells of visual and auditory pathways including Lateral  Geniculate Bodies and he Superior Colliculi. </a:t>
            </a:r>
            <a:r>
              <a:rPr lang="en-US" sz="2800" dirty="0"/>
              <a:t>These cells are</a:t>
            </a:r>
            <a:r>
              <a:rPr lang="en-US" sz="2800" b="1" dirty="0"/>
              <a:t> </a:t>
            </a:r>
            <a:r>
              <a:rPr lang="en-US" sz="2800" dirty="0"/>
              <a:t>also involved in some patients who have Reading and Speech difficulties</a:t>
            </a:r>
          </a:p>
          <a:p>
            <a:pPr>
              <a:buNone/>
            </a:pPr>
            <a:r>
              <a:rPr lang="en-US" sz="2800" dirty="0"/>
              <a:t>READING</a:t>
            </a:r>
          </a:p>
          <a:p>
            <a:r>
              <a:rPr lang="en-US" sz="2800" b="1" dirty="0"/>
              <a:t>Activates two pathways in parallel</a:t>
            </a:r>
          </a:p>
          <a:p>
            <a:r>
              <a:rPr lang="en-US" sz="2800" b="1" dirty="0"/>
              <a:t>“Pathway A”</a:t>
            </a:r>
          </a:p>
          <a:p>
            <a:pPr lvl="1"/>
            <a:r>
              <a:rPr lang="en-US" dirty="0"/>
              <a:t>Via Angular Gyrus and Wernicke’s area  to access a phonological (speech sounds) representation of every syllable in a </a:t>
            </a:r>
            <a:r>
              <a:rPr lang="en-US" u="sng" dirty="0"/>
              <a:t>temporal lobe memory store</a:t>
            </a:r>
          </a:p>
          <a:p>
            <a:r>
              <a:rPr lang="en-US" sz="2800" b="1" dirty="0"/>
              <a:t>“Pathway B”</a:t>
            </a:r>
          </a:p>
          <a:p>
            <a:pPr lvl="1"/>
            <a:r>
              <a:rPr lang="en-US" dirty="0"/>
              <a:t>Via Left </a:t>
            </a:r>
            <a:r>
              <a:rPr lang="en-US" dirty="0" err="1"/>
              <a:t>dorso</a:t>
            </a:r>
            <a:r>
              <a:rPr lang="en-US" dirty="0"/>
              <a:t>- lateral </a:t>
            </a:r>
            <a:r>
              <a:rPr lang="en-US" u="sng" dirty="0"/>
              <a:t>Prefrontal Cortex</a:t>
            </a:r>
            <a:r>
              <a:rPr lang="en-US" dirty="0"/>
              <a:t> to access semantic memory store (dictionary of actual meanings) of every word</a:t>
            </a:r>
          </a:p>
          <a:p>
            <a:endParaRPr lang="en-US" dirty="0"/>
          </a:p>
        </p:txBody>
      </p:sp>
      <p:sp>
        <p:nvSpPr>
          <p:cNvPr id="2570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B369949-246C-4625-85CA-DE152C18FC92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70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9C318-0842-42E7-BA89-7B5548D96F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/>
              <a:t>DYSLEXIA</a:t>
            </a:r>
          </a:p>
        </p:txBody>
      </p:sp>
      <p:sp>
        <p:nvSpPr>
          <p:cNvPr id="248835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/>
              <a:t>ASSOCIATION WITH LEFT HANDEDNESS</a:t>
            </a:r>
          </a:p>
          <a:p>
            <a:r>
              <a:rPr lang="en-US" sz="2400" dirty="0"/>
              <a:t>Inability to learn to read 12 times more common </a:t>
            </a:r>
            <a:r>
              <a:rPr lang="en-US" sz="2400" b="1" dirty="0"/>
              <a:t>in left-handers</a:t>
            </a:r>
            <a:r>
              <a:rPr lang="en-US" sz="2400" dirty="0"/>
              <a:t>. Thus  </a:t>
            </a:r>
            <a:r>
              <a:rPr lang="en-US" sz="2400" b="1" dirty="0"/>
              <a:t>left  hemisphere abnormality thought to </a:t>
            </a:r>
            <a:r>
              <a:rPr lang="en-US" sz="2400" dirty="0"/>
              <a:t>causes a switch to  </a:t>
            </a:r>
            <a:r>
              <a:rPr lang="en-US" sz="2400" b="1" dirty="0"/>
              <a:t>the Right hemisphere </a:t>
            </a:r>
            <a:r>
              <a:rPr lang="en-US" sz="2400" dirty="0"/>
              <a:t>in early development (an example of brain plasticity) </a:t>
            </a:r>
          </a:p>
          <a:p>
            <a:pPr>
              <a:buNone/>
            </a:pPr>
            <a:r>
              <a:rPr lang="en-US" sz="2400" dirty="0"/>
              <a:t>“PROS AND CONS OF LEFT-HANDEDNESS ”</a:t>
            </a:r>
          </a:p>
          <a:p>
            <a:r>
              <a:rPr lang="en-US" sz="2400" dirty="0"/>
              <a:t>Spatial ability may be above average e.g. musicians, artists, mathematicians, and locksmith’s </a:t>
            </a:r>
            <a:r>
              <a:rPr lang="en-US" sz="2400" dirty="0" err="1"/>
              <a:t>e.t.c</a:t>
            </a:r>
            <a:r>
              <a:rPr lang="en-US" sz="2400" dirty="0"/>
              <a:t>. but</a:t>
            </a:r>
          </a:p>
          <a:p>
            <a:r>
              <a:rPr lang="en-US" sz="2400" dirty="0"/>
              <a:t>They used to die earlier than right-handers mainly because of accidents since most word appliances and facilities are for the right handed (USA has laws on tools which protect left hander). </a:t>
            </a:r>
          </a:p>
          <a:p>
            <a:pPr>
              <a:buNone/>
            </a:pPr>
            <a:r>
              <a:rPr lang="en-US" sz="2400" dirty="0"/>
              <a:t>ANATOMICAL DIFFERENCES  (Proved by MRI)</a:t>
            </a:r>
          </a:p>
          <a:p>
            <a:r>
              <a:rPr lang="en-US" sz="2400" dirty="0"/>
              <a:t>RIGHT </a:t>
            </a:r>
            <a:r>
              <a:rPr lang="en-US" sz="2400" b="1" dirty="0"/>
              <a:t>frontal lobe thicker than </a:t>
            </a:r>
            <a:r>
              <a:rPr lang="en-US" sz="2400" dirty="0"/>
              <a:t>LEFT</a:t>
            </a:r>
          </a:p>
          <a:p>
            <a:r>
              <a:rPr lang="en-US" sz="2400" dirty="0"/>
              <a:t> LEFT </a:t>
            </a:r>
            <a:r>
              <a:rPr lang="en-US" sz="2400" b="1" dirty="0"/>
              <a:t>occipital lobe wider and protrudes across midline </a:t>
            </a:r>
          </a:p>
          <a:p>
            <a:r>
              <a:rPr lang="en-US" sz="2400" b="1" dirty="0"/>
              <a:t>Upper parts of </a:t>
            </a:r>
            <a:r>
              <a:rPr lang="en-US" sz="2400" dirty="0"/>
              <a:t>LEFT </a:t>
            </a:r>
            <a:r>
              <a:rPr lang="en-US" sz="2400" b="1" dirty="0"/>
              <a:t>temporal lobe is larger in </a:t>
            </a:r>
            <a:r>
              <a:rPr lang="en-US" sz="2400" dirty="0"/>
              <a:t>RIGHT</a:t>
            </a:r>
            <a:r>
              <a:rPr lang="en-US" sz="2400" b="1" dirty="0"/>
              <a:t> </a:t>
            </a:r>
            <a:r>
              <a:rPr lang="en-US" sz="2400" b="1" dirty="0" err="1"/>
              <a:t>handers</a:t>
            </a:r>
            <a:r>
              <a:rPr lang="en-US" sz="2400" b="1" dirty="0"/>
              <a:t> </a:t>
            </a:r>
            <a:r>
              <a:rPr lang="en-US" sz="2400" dirty="0"/>
              <a:t>especially </a:t>
            </a:r>
            <a:r>
              <a:rPr lang="en-US" sz="2400" b="1" dirty="0" err="1"/>
              <a:t>planum</a:t>
            </a:r>
            <a:r>
              <a:rPr lang="en-US" sz="2400" b="1" dirty="0"/>
              <a:t> </a:t>
            </a:r>
            <a:r>
              <a:rPr lang="en-US" sz="2400" b="1" dirty="0" err="1"/>
              <a:t>temporale</a:t>
            </a:r>
            <a:r>
              <a:rPr lang="en-US" sz="2400" b="1" dirty="0"/>
              <a:t> </a:t>
            </a:r>
            <a:r>
              <a:rPr lang="en-US" sz="2400" dirty="0"/>
              <a:t>area which is posterior superior temporal </a:t>
            </a:r>
            <a:r>
              <a:rPr lang="en-US" sz="2400" dirty="0" err="1"/>
              <a:t>gyrus</a:t>
            </a:r>
            <a:r>
              <a:rPr lang="en-US" sz="2400" dirty="0"/>
              <a:t> for language </a:t>
            </a:r>
            <a:r>
              <a:rPr lang="en-US" sz="2400" b="1" dirty="0"/>
              <a:t>used for processing auditory information produced by the primary auditory cortex</a:t>
            </a:r>
            <a:r>
              <a:rPr lang="en-US" sz="2400" dirty="0"/>
              <a:t>.</a:t>
            </a:r>
          </a:p>
        </p:txBody>
      </p:sp>
      <p:sp>
        <p:nvSpPr>
          <p:cNvPr id="2488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E572FD-62EF-4059-B8C0-0A77E273CE7E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488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803F84-9337-4DBD-9F1A-38D60CB017B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600" b="1"/>
              <a:t>BRAIN CHANGES IN DYSLEXIA </a:t>
            </a:r>
          </a:p>
        </p:txBody>
      </p:sp>
      <p:sp>
        <p:nvSpPr>
          <p:cNvPr id="258051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/>
              <a:t>Inhibition of forebrain development </a:t>
            </a:r>
            <a:r>
              <a:rPr lang="en-US" sz="2000" dirty="0"/>
              <a:t>causes </a:t>
            </a:r>
            <a:r>
              <a:rPr lang="en-US" sz="2000" b="1" dirty="0"/>
              <a:t>dyslexia </a:t>
            </a:r>
            <a:r>
              <a:rPr lang="en-US" sz="2000" dirty="0"/>
              <a:t>i.e. reading difficulties in 3-4% of the populations</a:t>
            </a:r>
          </a:p>
          <a:p>
            <a:r>
              <a:rPr lang="en-US" sz="2000" b="1" dirty="0"/>
              <a:t>Planum </a:t>
            </a:r>
            <a:r>
              <a:rPr lang="en-US" sz="2000" b="1" dirty="0" err="1"/>
              <a:t>temporale</a:t>
            </a:r>
            <a:r>
              <a:rPr lang="en-US" sz="2000" b="1" dirty="0"/>
              <a:t> </a:t>
            </a:r>
            <a:r>
              <a:rPr lang="en-US" sz="2000" dirty="0"/>
              <a:t>(gyrus behind transverse temporal gyrus of </a:t>
            </a:r>
            <a:r>
              <a:rPr lang="en-US" sz="2000" dirty="0" err="1"/>
              <a:t>Heschyl</a:t>
            </a:r>
            <a:r>
              <a:rPr lang="en-US" sz="2000" dirty="0"/>
              <a:t> which is the primary auditory sensory area)-) in the </a:t>
            </a:r>
            <a:r>
              <a:rPr lang="en-US" sz="2000" b="1" dirty="0"/>
              <a:t>dominant hemisphere </a:t>
            </a:r>
            <a:r>
              <a:rPr lang="en-US" sz="2000" dirty="0"/>
              <a:t>is smaller in dyslexic children ( demonstrated in MRIs)</a:t>
            </a:r>
          </a:p>
          <a:p>
            <a:r>
              <a:rPr lang="en-US" sz="2000" b="1" dirty="0"/>
              <a:t>Retina </a:t>
            </a:r>
            <a:r>
              <a:rPr lang="en-US" sz="2000" b="1" dirty="0" err="1"/>
              <a:t>ganglionic</a:t>
            </a:r>
            <a:r>
              <a:rPr lang="en-US" sz="2000" b="1" dirty="0"/>
              <a:t> layer-</a:t>
            </a:r>
            <a:r>
              <a:rPr lang="en-US" sz="2000" b="1" dirty="0" err="1"/>
              <a:t>magno</a:t>
            </a:r>
            <a:r>
              <a:rPr lang="en-US" sz="2000" b="1" dirty="0"/>
              <a:t>-</a:t>
            </a:r>
            <a:r>
              <a:rPr lang="en-US" sz="2000" b="1" dirty="0" err="1"/>
              <a:t>cellularis</a:t>
            </a:r>
            <a:r>
              <a:rPr lang="en-US" sz="2000" dirty="0"/>
              <a:t>. (</a:t>
            </a:r>
            <a:r>
              <a:rPr lang="en-US" sz="2000" dirty="0" err="1"/>
              <a:t>M_cells</a:t>
            </a:r>
            <a:r>
              <a:rPr lang="en-US" sz="2000" dirty="0"/>
              <a:t>) are smaller and have smaller axons which conduct slowly. </a:t>
            </a:r>
          </a:p>
          <a:p>
            <a:r>
              <a:rPr lang="en-US" sz="2000" b="1" dirty="0"/>
              <a:t>Scanning movements for reading </a:t>
            </a:r>
            <a:r>
              <a:rPr lang="en-US" sz="2000" dirty="0"/>
              <a:t>are controlled by</a:t>
            </a:r>
            <a:r>
              <a:rPr lang="en-US" sz="2000" b="1" dirty="0"/>
              <a:t> M cell input to the superior </a:t>
            </a:r>
            <a:r>
              <a:rPr lang="en-US" sz="2000" b="1" dirty="0" err="1"/>
              <a:t>colliculus</a:t>
            </a:r>
            <a:r>
              <a:rPr lang="en-US" sz="2000" b="1" dirty="0"/>
              <a:t> </a:t>
            </a:r>
            <a:r>
              <a:rPr lang="en-US" sz="2000" dirty="0"/>
              <a:t>and are so slow that syllables sound as though they are said together and while reading letters seem transposed. One may have wobbling eyes as he tries to read.</a:t>
            </a:r>
          </a:p>
          <a:p>
            <a:r>
              <a:rPr lang="en-US" sz="2000" b="1" dirty="0"/>
              <a:t>Lateral </a:t>
            </a:r>
            <a:r>
              <a:rPr lang="en-US" sz="2000" b="1" dirty="0" err="1"/>
              <a:t>Geniculate</a:t>
            </a:r>
            <a:r>
              <a:rPr lang="en-US" sz="2000" b="1" dirty="0"/>
              <a:t> Bodies (visual) and  M-cells- damage lead to  “</a:t>
            </a:r>
            <a:r>
              <a:rPr lang="en-US" sz="2000" dirty="0"/>
              <a:t>speaking in unintelligible jargon (tongues).”</a:t>
            </a:r>
          </a:p>
          <a:p>
            <a:r>
              <a:rPr lang="en-US" sz="2000" dirty="0"/>
              <a:t>Superior </a:t>
            </a:r>
            <a:r>
              <a:rPr lang="en-US" sz="2000" dirty="0" err="1"/>
              <a:t>Colliculi</a:t>
            </a:r>
            <a:r>
              <a:rPr lang="en-US" sz="2000" dirty="0"/>
              <a:t> (which control saccades and reflex eye movements) malfunction also be implicated. </a:t>
            </a:r>
          </a:p>
          <a:p>
            <a:r>
              <a:rPr lang="en-US" sz="2000" b="1" dirty="0"/>
              <a:t>Auditory side </a:t>
            </a:r>
            <a:r>
              <a:rPr lang="en-US" sz="2000" dirty="0"/>
              <a:t>–</a:t>
            </a:r>
          </a:p>
          <a:p>
            <a:r>
              <a:rPr lang="en-US" sz="2000" b="1" dirty="0"/>
              <a:t>M-cells in Medial </a:t>
            </a:r>
            <a:r>
              <a:rPr lang="en-US" sz="2000" b="1" dirty="0" err="1"/>
              <a:t>Geniculate</a:t>
            </a:r>
            <a:r>
              <a:rPr lang="en-US" sz="2000" b="1" dirty="0"/>
              <a:t> Bodies (auditory)</a:t>
            </a:r>
            <a:r>
              <a:rPr lang="en-US" sz="2000" dirty="0"/>
              <a:t>, which </a:t>
            </a:r>
            <a:r>
              <a:rPr lang="en-US" sz="2000" b="1" dirty="0"/>
              <a:t>project to the auditory primary area (</a:t>
            </a:r>
            <a:r>
              <a:rPr lang="en-US" sz="2000" b="1" dirty="0" err="1"/>
              <a:t>gyrus</a:t>
            </a:r>
            <a:r>
              <a:rPr lang="en-US" sz="2000" b="1" dirty="0"/>
              <a:t> of </a:t>
            </a:r>
            <a:r>
              <a:rPr lang="en-US" sz="2000" b="1" dirty="0" err="1"/>
              <a:t>Herschyl</a:t>
            </a:r>
            <a:r>
              <a:rPr lang="en-US" sz="2000" b="1" dirty="0"/>
              <a:t> )-have reduced detection of frequency and amplitude of sounds-, this causes reduced perception of words that are read aloud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  <p:sp>
        <p:nvSpPr>
          <p:cNvPr id="2580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0F67FE9-75B8-4F5C-8071-D42E6A4536C1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8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7CA7A6-3E0A-41E2-AD8B-E5412A35B0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u="sng"/>
              <a:t>APHASIAS</a:t>
            </a:r>
            <a:endParaRPr lang="en-US"/>
          </a:p>
        </p:txBody>
      </p:sp>
      <p:sp>
        <p:nvSpPr>
          <p:cNvPr id="259075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/>
              <a:t>AT CORTICAL LEVEL</a:t>
            </a:r>
          </a:p>
          <a:p>
            <a:r>
              <a:rPr lang="en-US" sz="2800" dirty="0"/>
              <a:t> Commonest causes are embolism and thrombosis </a:t>
            </a:r>
          </a:p>
          <a:p>
            <a:r>
              <a:rPr lang="en-US" sz="2800" dirty="0"/>
              <a:t> Fluent –sensory </a:t>
            </a:r>
          </a:p>
          <a:p>
            <a:r>
              <a:rPr lang="en-US" sz="2800" dirty="0"/>
              <a:t>Non- fluent- motor</a:t>
            </a:r>
          </a:p>
          <a:p>
            <a:pPr>
              <a:buNone/>
            </a:pPr>
            <a:r>
              <a:rPr lang="en-US" sz="2800" dirty="0"/>
              <a:t>NON_FLUENT APHASIAS</a:t>
            </a:r>
          </a:p>
          <a:p>
            <a:r>
              <a:rPr lang="en-US" sz="2800" dirty="0"/>
              <a:t>Caused by lesions of </a:t>
            </a:r>
            <a:r>
              <a:rPr lang="en-US" sz="2800" dirty="0" err="1"/>
              <a:t>Broca’s</a:t>
            </a:r>
            <a:r>
              <a:rPr lang="en-US" sz="2800" dirty="0"/>
              <a:t> area</a:t>
            </a:r>
          </a:p>
          <a:p>
            <a:r>
              <a:rPr lang="en-US" sz="2800" dirty="0"/>
              <a:t>Slow speech, and word hunting </a:t>
            </a:r>
          </a:p>
          <a:p>
            <a:r>
              <a:rPr lang="en-US" sz="2800" dirty="0"/>
              <a:t>Patient with severe lesions may have only a few words, which fail to express all their emotions etc.  the few spared words available to them are sometimes the last words they immediately before the damage</a:t>
            </a:r>
          </a:p>
          <a:p>
            <a:endParaRPr lang="en-US" dirty="0"/>
          </a:p>
        </p:txBody>
      </p:sp>
      <p:sp>
        <p:nvSpPr>
          <p:cNvPr id="259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9E7DD4-D942-46B7-96CC-B68E8E912667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9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07E00C-1FA6-4ABF-A8D0-83FE7E7E153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/>
              <a:t>LANGUAGE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Tonal and  non-tonal languages</a:t>
            </a:r>
          </a:p>
          <a:p>
            <a:r>
              <a:rPr lang="en-US" dirty="0"/>
              <a:t>Language and brain development</a:t>
            </a:r>
          </a:p>
          <a:p>
            <a:r>
              <a:rPr lang="en-US" dirty="0"/>
              <a:t>Polyglots – babies and children’s ability</a:t>
            </a:r>
          </a:p>
          <a:p>
            <a:r>
              <a:rPr lang="en-US" dirty="0"/>
              <a:t>Gender differences and “MOTHERESE”</a:t>
            </a:r>
          </a:p>
          <a:p>
            <a:r>
              <a:rPr lang="en-US" dirty="0"/>
              <a:t>Mother tongue</a:t>
            </a:r>
          </a:p>
          <a:p>
            <a:r>
              <a:rPr lang="en-US" dirty="0"/>
              <a:t>Linguistics and language teaching – examples</a:t>
            </a:r>
          </a:p>
          <a:p>
            <a:pPr lvl="1"/>
            <a:r>
              <a:rPr lang="en-US" dirty="0"/>
              <a:t>Non-mother tongue teacher (e.g. Perfect </a:t>
            </a:r>
            <a:r>
              <a:rPr lang="en-US" dirty="0" err="1"/>
              <a:t>Kimeru</a:t>
            </a:r>
            <a:r>
              <a:rPr lang="en-US" dirty="0"/>
              <a:t> taught by Luo linguist in Moi University) </a:t>
            </a:r>
          </a:p>
          <a:p>
            <a:pPr lvl="1"/>
            <a:r>
              <a:rPr lang="en-US" dirty="0"/>
              <a:t>Teaching a “dumb” child – KT</a:t>
            </a:r>
          </a:p>
          <a:p>
            <a:pPr lvl="1"/>
            <a:endParaRPr lang="en-US" dirty="0"/>
          </a:p>
          <a:p>
            <a:r>
              <a:rPr lang="en-US" dirty="0"/>
              <a:t>Brain capacity for generational correction of deficient languages</a:t>
            </a:r>
          </a:p>
          <a:p>
            <a:r>
              <a:rPr lang="en-US" dirty="0"/>
              <a:t>Brain ability to construct new synaptic mechanisms for any language heard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b="1" dirty="0"/>
              <a:t> APHASIAS TYPES DETAILS -1</a:t>
            </a:r>
          </a:p>
        </p:txBody>
      </p:sp>
      <p:sp>
        <p:nvSpPr>
          <p:cNvPr id="251907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2800" b="1" u="sng" dirty="0"/>
              <a:t>APROSODIA </a:t>
            </a:r>
            <a:br>
              <a:rPr lang="en-US" sz="2000" u="sng" dirty="0"/>
            </a:br>
            <a:r>
              <a:rPr lang="en-US" sz="2800" b="1" u="sng" dirty="0"/>
              <a:t>If it is caused by the I</a:t>
            </a:r>
            <a:r>
              <a:rPr lang="en-US" sz="2800" b="1" dirty="0"/>
              <a:t>nhibition of non-dominant </a:t>
            </a:r>
            <a:r>
              <a:rPr lang="en-US" sz="2800" b="1" dirty="0" err="1"/>
              <a:t>Brocas</a:t>
            </a:r>
            <a:r>
              <a:rPr lang="en-US" sz="2800" b="1" dirty="0"/>
              <a:t> area </a:t>
            </a:r>
          </a:p>
          <a:p>
            <a:pPr lvl="1"/>
            <a:r>
              <a:rPr lang="en-US" sz="2400" b="1" dirty="0"/>
              <a:t>Causes speaking in monotones</a:t>
            </a:r>
            <a:r>
              <a:rPr lang="en-US" sz="2000" dirty="0"/>
              <a:t>.</a:t>
            </a:r>
          </a:p>
          <a:p>
            <a:pPr>
              <a:buNone/>
            </a:pPr>
            <a:r>
              <a:rPr lang="en-US" sz="2800" b="1" u="sng" dirty="0"/>
              <a:t>LISTENING ERRORS (mishearing</a:t>
            </a:r>
            <a:r>
              <a:rPr lang="en-US" sz="2800" dirty="0"/>
              <a:t>)</a:t>
            </a:r>
          </a:p>
          <a:p>
            <a:r>
              <a:rPr lang="en-US" sz="2400" b="1" dirty="0"/>
              <a:t>Caused by inhibition of superior temporal </a:t>
            </a:r>
            <a:r>
              <a:rPr lang="en-US" sz="2400" b="1" dirty="0" err="1"/>
              <a:t>gyrus</a:t>
            </a:r>
            <a:r>
              <a:rPr lang="en-US" sz="2400" b="1" dirty="0"/>
              <a:t> between primary auditory and </a:t>
            </a:r>
            <a:r>
              <a:rPr lang="en-US" sz="2400" b="1" dirty="0" err="1"/>
              <a:t>Wernicke’s</a:t>
            </a:r>
            <a:r>
              <a:rPr lang="en-US" sz="2400" b="1" dirty="0"/>
              <a:t> equivalent (</a:t>
            </a:r>
            <a:r>
              <a:rPr lang="en-US" sz="2400" b="1" dirty="0" err="1"/>
              <a:t>planum</a:t>
            </a:r>
            <a:r>
              <a:rPr lang="en-US" sz="2400" b="1" dirty="0"/>
              <a:t> </a:t>
            </a:r>
            <a:r>
              <a:rPr lang="en-US" sz="2400" b="1" dirty="0" err="1"/>
              <a:t>temporale</a:t>
            </a:r>
            <a:r>
              <a:rPr lang="en-US" sz="2400" b="1" dirty="0"/>
              <a:t>) on the R side </a:t>
            </a:r>
          </a:p>
          <a:p>
            <a:pPr lvl="1"/>
            <a:r>
              <a:rPr lang="en-US" sz="2400" b="1" dirty="0"/>
              <a:t>In this condition, patient cannot tell difference between questions and statements</a:t>
            </a:r>
            <a:r>
              <a:rPr lang="en-US" sz="2000" b="1" dirty="0"/>
              <a:t>.</a:t>
            </a:r>
          </a:p>
          <a:p>
            <a:pPr>
              <a:buFontTx/>
              <a:buNone/>
            </a:pPr>
            <a:r>
              <a:rPr lang="en-US" sz="2400" b="1" u="sng" dirty="0"/>
              <a:t>SENSORY (RECEPTIVE) APHASIA</a:t>
            </a:r>
          </a:p>
          <a:p>
            <a:r>
              <a:rPr lang="en-US" sz="2600" b="1" dirty="0"/>
              <a:t>Inhibition or damage of </a:t>
            </a:r>
            <a:r>
              <a:rPr lang="en-US" sz="2600" b="1" dirty="0" err="1"/>
              <a:t>Wernicke’s</a:t>
            </a:r>
            <a:r>
              <a:rPr lang="en-US" sz="2600" b="1" dirty="0"/>
              <a:t> area also causes difficulties in understanding other people’s speech</a:t>
            </a:r>
            <a:endParaRPr lang="en-US" sz="2000" b="1" dirty="0"/>
          </a:p>
          <a:p>
            <a:pPr>
              <a:buFontTx/>
              <a:buNone/>
            </a:pPr>
            <a:endParaRPr lang="en-US" sz="2400" b="1" dirty="0"/>
          </a:p>
          <a:p>
            <a:endParaRPr lang="en-US" sz="4000" dirty="0"/>
          </a:p>
        </p:txBody>
      </p:sp>
      <p:sp>
        <p:nvSpPr>
          <p:cNvPr id="2519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068ACCC-F736-4400-B0B4-989FEEA3A493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519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3E5A59-7B2C-484E-AA13-900F69AB475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/>
              <a:t>APHASIA TYPES DETAILS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800" b="1" u="sng" dirty="0"/>
              <a:t>PARAPHRASIA:- 2TYPES</a:t>
            </a:r>
            <a:br>
              <a:rPr lang="en-US" sz="2000" dirty="0"/>
            </a:br>
            <a:endParaRPr lang="en-US" sz="2000" dirty="0"/>
          </a:p>
          <a:p>
            <a:pPr>
              <a:buFontTx/>
              <a:buAutoNum type="arabicPeriod"/>
            </a:pPr>
            <a:r>
              <a:rPr lang="en-US" sz="2400" b="1" dirty="0"/>
              <a:t>Verbal </a:t>
            </a:r>
            <a:r>
              <a:rPr lang="en-US" sz="2400" b="1" dirty="0" err="1"/>
              <a:t>paraphrasia</a:t>
            </a:r>
            <a:r>
              <a:rPr lang="en-US" sz="2400" b="1" dirty="0"/>
              <a:t> </a:t>
            </a:r>
            <a:r>
              <a:rPr lang="en-US" sz="2400" dirty="0"/>
              <a:t>i.e.</a:t>
            </a:r>
          </a:p>
          <a:p>
            <a:pPr lvl="1"/>
            <a:r>
              <a:rPr lang="en-US" sz="2000" b="1" dirty="0"/>
              <a:t>Exchange of connected words in speech e.g. for  knife or fork the person will say “cut with a fork” meaning “cut with a knife”</a:t>
            </a:r>
            <a:r>
              <a:rPr lang="en-US" sz="1800" b="1" dirty="0"/>
              <a:t>.</a:t>
            </a:r>
          </a:p>
          <a:p>
            <a:pPr>
              <a:buFontTx/>
              <a:buAutoNum type="arabicPeriod"/>
            </a:pPr>
            <a:r>
              <a:rPr lang="en-US" sz="2400" b="1" dirty="0"/>
              <a:t>Phonemic </a:t>
            </a:r>
            <a:r>
              <a:rPr lang="en-US" sz="2400" b="1" dirty="0" err="1"/>
              <a:t>paraphrasia</a:t>
            </a:r>
            <a:r>
              <a:rPr lang="en-US" sz="2400" dirty="0"/>
              <a:t>:-</a:t>
            </a:r>
          </a:p>
          <a:p>
            <a:r>
              <a:rPr lang="en-US" sz="2400" dirty="0"/>
              <a:t> the person will use </a:t>
            </a:r>
            <a:r>
              <a:rPr lang="en-US" sz="2400" b="1" dirty="0"/>
              <a:t>made up words with similar sounds e.g. instead of “knife and fork” will say, “</a:t>
            </a:r>
            <a:r>
              <a:rPr lang="en-US" sz="2400" b="1" dirty="0" err="1"/>
              <a:t>bife</a:t>
            </a:r>
            <a:r>
              <a:rPr lang="en-US" sz="2400" b="1" dirty="0"/>
              <a:t> and dork”</a:t>
            </a:r>
          </a:p>
          <a:p>
            <a:pPr>
              <a:buFontTx/>
              <a:buNone/>
            </a:pPr>
            <a:r>
              <a:rPr lang="en-US" sz="2400" b="1" dirty="0"/>
              <a:t>But the person is:-</a:t>
            </a:r>
          </a:p>
          <a:p>
            <a:pPr>
              <a:buFontTx/>
              <a:buNone/>
            </a:pPr>
            <a:r>
              <a:rPr lang="en-US" sz="2400" b="1" dirty="0"/>
              <a:t> (a)completely unaware of errors, and </a:t>
            </a:r>
          </a:p>
          <a:p>
            <a:pPr>
              <a:buFontTx/>
              <a:buNone/>
            </a:pPr>
            <a:r>
              <a:rPr lang="en-US" sz="2400" b="1" dirty="0"/>
              <a:t>(b) understands what others are saying but he/she in both types of </a:t>
            </a:r>
            <a:r>
              <a:rPr lang="en-US" sz="2400" b="1" dirty="0" err="1"/>
              <a:t>paraphrasia</a:t>
            </a:r>
            <a:r>
              <a:rPr lang="en-US" sz="2400" b="1" dirty="0"/>
              <a:t> has NO ability to monitor their own speech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sz="3600" b="1" dirty="0"/>
              <a:t>FLUENT APHASIAS- WERNICKE’S</a:t>
            </a:r>
          </a:p>
        </p:txBody>
      </p:sp>
      <p:sp>
        <p:nvSpPr>
          <p:cNvPr id="260099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The person may have normal speech but excessive and full of jargon and neologisms with no meaning therefore also termed “</a:t>
            </a:r>
            <a:r>
              <a:rPr lang="en-US" sz="2800" b="1" dirty="0"/>
              <a:t>jargon aphasia</a:t>
            </a:r>
            <a:r>
              <a:rPr lang="en-US" sz="2800" dirty="0"/>
              <a:t>”. NB: The person is unable to understand spoken or written words.</a:t>
            </a:r>
          </a:p>
          <a:p>
            <a:pPr>
              <a:buNone/>
            </a:pPr>
            <a:r>
              <a:rPr lang="en-US" sz="2800" dirty="0"/>
              <a:t>CONDUCTION APHASIAS</a:t>
            </a:r>
          </a:p>
          <a:p>
            <a:r>
              <a:rPr lang="en-US" sz="2800" dirty="0"/>
              <a:t>Speaking is almost normal, </a:t>
            </a:r>
          </a:p>
          <a:p>
            <a:r>
              <a:rPr lang="en-US" sz="2800" dirty="0"/>
              <a:t>understanding of spoken words is normal, but </a:t>
            </a:r>
          </a:p>
          <a:p>
            <a:r>
              <a:rPr lang="en-US" sz="2800" dirty="0"/>
              <a:t>cannot put words together or produce his or her own words i.e. </a:t>
            </a:r>
          </a:p>
          <a:p>
            <a:r>
              <a:rPr lang="en-US" sz="2800" dirty="0"/>
              <a:t>can read and repeat but cannot produce his/her own speech. </a:t>
            </a:r>
          </a:p>
          <a:p>
            <a:pPr>
              <a:buNone/>
            </a:pPr>
            <a:r>
              <a:rPr lang="en-US" sz="2800" b="1" dirty="0"/>
              <a:t>Site Lesion In Conduction Aphasia</a:t>
            </a:r>
          </a:p>
          <a:p>
            <a:r>
              <a:rPr lang="en-US" sz="2800" dirty="0"/>
              <a:t>is around the auditory cortex </a:t>
            </a:r>
            <a:r>
              <a:rPr lang="en-US" sz="2800" b="1" dirty="0"/>
              <a:t>(</a:t>
            </a:r>
            <a:r>
              <a:rPr lang="en-US" sz="2800" b="1" dirty="0" err="1"/>
              <a:t>Brodmann</a:t>
            </a:r>
            <a:r>
              <a:rPr lang="en-US" sz="2800" b="1" dirty="0"/>
              <a:t> areas 40,41,42) not in </a:t>
            </a:r>
            <a:r>
              <a:rPr lang="en-US" sz="2800" b="1" dirty="0" err="1"/>
              <a:t>arcuate</a:t>
            </a:r>
            <a:r>
              <a:rPr lang="en-US" sz="2800" b="1" dirty="0"/>
              <a:t> fasciculus</a:t>
            </a:r>
            <a:r>
              <a:rPr lang="en-US" sz="2800" dirty="0"/>
              <a:t>.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60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C13A731-F172-49DB-85B7-A22A36274C30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60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F7D4A-852A-4514-B2F6-235602109E2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www.brainm.com/software/pubs/dg/BA_10-20_ROI_Talairach/nearesteeg_files/ba-label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s://s-media-cache-ak0.pinimg.com/736x/ed/e7/06/ede706dd4d9afe7b5174faed443415f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058150" cy="604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http://antranik.org/wp-content/uploads/2011/11/parasagittal-view-of-cerebral-cortex-primary-motor-sensory-association-multimodal-functional-area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799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ANOMIC APHASIA</a:t>
            </a:r>
          </a:p>
        </p:txBody>
      </p:sp>
      <p:sp>
        <p:nvSpPr>
          <p:cNvPr id="26112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400" u="sng" dirty="0"/>
              <a:t>CAUSED BY INHIBITION OF </a:t>
            </a:r>
            <a:r>
              <a:rPr lang="en-US" sz="2400" b="1" u="sng" dirty="0"/>
              <a:t>LEFT TEMPORAL AREA 39</a:t>
            </a:r>
            <a:endParaRPr lang="en-US" sz="2400" b="1" dirty="0"/>
          </a:p>
          <a:p>
            <a:r>
              <a:rPr lang="en-US" sz="2400" dirty="0"/>
              <a:t>i.e. Inhibition of </a:t>
            </a:r>
            <a:r>
              <a:rPr lang="en-US" sz="2400" b="1" dirty="0"/>
              <a:t>angular </a:t>
            </a:r>
            <a:r>
              <a:rPr lang="en-US" sz="2400" b="1" dirty="0" err="1"/>
              <a:t>gyrus</a:t>
            </a:r>
            <a:r>
              <a:rPr lang="en-US" sz="2400" b="1" dirty="0"/>
              <a:t> in dominant hemisphere </a:t>
            </a:r>
          </a:p>
          <a:p>
            <a:r>
              <a:rPr lang="en-US" sz="2400" b="1" dirty="0"/>
              <a:t>The </a:t>
            </a:r>
            <a:r>
              <a:rPr lang="en-US" sz="2400" dirty="0"/>
              <a:t>Limited hear ability left is because the rest of </a:t>
            </a:r>
            <a:r>
              <a:rPr lang="en-US" sz="2400" dirty="0" err="1"/>
              <a:t>Wernicke’s</a:t>
            </a:r>
            <a:r>
              <a:rPr lang="en-US" sz="2400" dirty="0"/>
              <a:t> area and the whole of and </a:t>
            </a:r>
            <a:r>
              <a:rPr lang="en-US" sz="2400" dirty="0" err="1"/>
              <a:t>Broca’s</a:t>
            </a:r>
            <a:r>
              <a:rPr lang="en-US" sz="2400" dirty="0"/>
              <a:t> area are normal</a:t>
            </a:r>
          </a:p>
          <a:p>
            <a:r>
              <a:rPr lang="en-US" sz="2400" dirty="0"/>
              <a:t>There is Normal speech and understanding of auditory  (as opposed to written) words</a:t>
            </a:r>
          </a:p>
          <a:p>
            <a:r>
              <a:rPr lang="en-US" sz="2400" dirty="0"/>
              <a:t>Difficulties in understanding written words and pictures i.e. no processing of visual </a:t>
            </a:r>
            <a:r>
              <a:rPr lang="en-US" sz="2400" dirty="0" err="1"/>
              <a:t>infomation</a:t>
            </a:r>
            <a:r>
              <a:rPr lang="en-US" sz="2400" dirty="0"/>
              <a:t>. So the rest of </a:t>
            </a:r>
            <a:r>
              <a:rPr lang="en-US" sz="2400" dirty="0" err="1"/>
              <a:t>Wernicke’s</a:t>
            </a:r>
            <a:r>
              <a:rPr lang="en-US" sz="2400" dirty="0"/>
              <a:t> </a:t>
            </a:r>
            <a:r>
              <a:rPr lang="en-US" sz="2400" dirty="0" err="1"/>
              <a:t>areaa</a:t>
            </a:r>
            <a:r>
              <a:rPr lang="en-US" sz="2400" dirty="0"/>
              <a:t>  (for understanding  speech) cannot name things or words </a:t>
            </a:r>
            <a:r>
              <a:rPr lang="en-US" sz="2400" dirty="0" err="1"/>
              <a:t>i.e</a:t>
            </a:r>
            <a:r>
              <a:rPr lang="en-US" sz="2400" dirty="0"/>
              <a:t> . The person has  ANOMIA.</a:t>
            </a:r>
          </a:p>
          <a:p>
            <a:pPr>
              <a:buNone/>
            </a:pPr>
            <a:r>
              <a:rPr lang="en-US" sz="2400" u="sng" dirty="0"/>
              <a:t>OTHER COMPLICATED ANOMIAS </a:t>
            </a:r>
            <a:endParaRPr lang="en-US" sz="2400" dirty="0"/>
          </a:p>
          <a:p>
            <a:r>
              <a:rPr lang="en-US" sz="2400" dirty="0"/>
              <a:t>Inability to remember names of places and persons i.e. proper nouns. but can remember common nouns verbs and adjectives. Scant non-fluent speech-writing is abnormal</a:t>
            </a:r>
          </a:p>
          <a:p>
            <a:pPr>
              <a:buNone/>
            </a:pPr>
            <a:r>
              <a:rPr lang="en-US" sz="2400" u="sng" dirty="0"/>
              <a:t>DYSPHASIA IN THE DEAF</a:t>
            </a:r>
          </a:p>
          <a:p>
            <a:pPr>
              <a:buNone/>
            </a:pPr>
            <a:r>
              <a:rPr lang="en-US" sz="2400" dirty="0"/>
              <a:t> Deaf sign  language: Deaf sign language goes if dominant hemi is inhibited ; i.e. </a:t>
            </a:r>
            <a:r>
              <a:rPr lang="en-US" sz="2400" b="1" dirty="0"/>
              <a:t>All forms of human language (e.g. sign language, whistling language, Morse code etc.) are hard-wired and use the same brain areas.</a:t>
            </a:r>
          </a:p>
          <a:p>
            <a:endParaRPr lang="en-US" dirty="0"/>
          </a:p>
        </p:txBody>
      </p:sp>
      <p:sp>
        <p:nvSpPr>
          <p:cNvPr id="261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CB4E12C-B3F6-4DB3-8ED3-976018B02777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61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9668BE-5CB8-4B8C-A370-69435F4CC9D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ROLE OF THE  NON-DORMINANT HEMISPHERE</a:t>
            </a:r>
          </a:p>
        </p:txBody>
      </p:sp>
      <p:sp>
        <p:nvSpPr>
          <p:cNvPr id="2621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000" dirty="0"/>
              <a:t>NON-DOMINANT HEMI INHIBITION</a:t>
            </a:r>
          </a:p>
          <a:p>
            <a:r>
              <a:rPr lang="en-US" sz="3000" dirty="0"/>
              <a:t>Causes inability to</a:t>
            </a:r>
          </a:p>
          <a:p>
            <a:pPr lvl="1"/>
            <a:r>
              <a:rPr lang="en-US" sz="2600" dirty="0"/>
              <a:t>tell a story</a:t>
            </a:r>
          </a:p>
          <a:p>
            <a:pPr lvl="1"/>
            <a:r>
              <a:rPr lang="en-US" sz="2600" dirty="0"/>
              <a:t>make a joke </a:t>
            </a:r>
          </a:p>
          <a:p>
            <a:pPr lvl="1"/>
            <a:r>
              <a:rPr lang="en-US" sz="2600" dirty="0"/>
              <a:t>understand a joke </a:t>
            </a:r>
          </a:p>
          <a:p>
            <a:pPr lvl="1"/>
            <a:r>
              <a:rPr lang="en-US" sz="2600" dirty="0"/>
              <a:t>comprehend meaning of a joke</a:t>
            </a:r>
          </a:p>
          <a:p>
            <a:r>
              <a:rPr lang="en-US" sz="3000" dirty="0"/>
              <a:t>Causes loss of understanding the finer implications in speech e.g. wit or sarcasm i.e. color &amp; inflection of speech. E.g. “Oh really!” “Really?” one expressing </a:t>
            </a:r>
            <a:r>
              <a:rPr lang="en-US" sz="3000" b="1" dirty="0"/>
              <a:t>doubt</a:t>
            </a:r>
            <a:r>
              <a:rPr lang="en-US" sz="3000" dirty="0"/>
              <a:t> and the other </a:t>
            </a:r>
            <a:r>
              <a:rPr lang="en-US" sz="3000" b="1" dirty="0"/>
              <a:t>disbelief</a:t>
            </a:r>
            <a:r>
              <a:rPr lang="en-US" sz="3000" dirty="0"/>
              <a:t>. Or difference between “Please keep quiet’ (polite request) and “I will thank you to keep quiet” (harsh </a:t>
            </a:r>
            <a:r>
              <a:rPr lang="en-US" sz="3000" dirty="0" err="1"/>
              <a:t>repremand</a:t>
            </a:r>
            <a:r>
              <a:rPr lang="en-US" sz="3000" dirty="0"/>
              <a:t>)</a:t>
            </a:r>
          </a:p>
          <a:p>
            <a:endParaRPr lang="en-US" dirty="0"/>
          </a:p>
        </p:txBody>
      </p:sp>
      <p:sp>
        <p:nvSpPr>
          <p:cNvPr id="262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8D9B8B8-8C74-4260-9EE2-04CF6D26E9BC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62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FA110D-FDB3-4EC2-A214-2B2199156EE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2800" b="1" dirty="0"/>
              <a:t>PROSOPAGNOSIA (NON-DOMINANT HEMI)</a:t>
            </a:r>
          </a:p>
        </p:txBody>
      </p:sp>
      <p:sp>
        <p:nvSpPr>
          <p:cNvPr id="263171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en-US" sz="2800" dirty="0"/>
              <a:t>CAUSED BY LESION OF FUSIFORM GYRUS(AREA 37)</a:t>
            </a:r>
          </a:p>
          <a:p>
            <a:r>
              <a:rPr lang="en-US" sz="2800" dirty="0"/>
              <a:t>Inhibition of medial portion of R-temporal in right </a:t>
            </a:r>
            <a:r>
              <a:rPr lang="en-US" sz="2800" dirty="0" err="1"/>
              <a:t>handers</a:t>
            </a:r>
            <a:r>
              <a:rPr lang="en-US" sz="2800" dirty="0"/>
              <a:t>:-</a:t>
            </a:r>
          </a:p>
          <a:p>
            <a:r>
              <a:rPr lang="en-US" sz="2800" dirty="0"/>
              <a:t>inability to recognize faces</a:t>
            </a:r>
          </a:p>
          <a:p>
            <a:r>
              <a:rPr lang="en-US" sz="2800" dirty="0"/>
              <a:t>normal ability to recognize people via other modalities e.g. voice also a rose by smell</a:t>
            </a:r>
          </a:p>
          <a:p>
            <a:r>
              <a:rPr lang="en-US" sz="2800" dirty="0"/>
              <a:t>can show right emotional reaction to strange or familiar faces</a:t>
            </a:r>
          </a:p>
          <a:p>
            <a:r>
              <a:rPr lang="en-US" sz="2800" dirty="0"/>
              <a:t>recognition of faces also involves left hemisphere in right </a:t>
            </a:r>
            <a:r>
              <a:rPr lang="en-US" sz="2800" dirty="0" err="1"/>
              <a:t>handers</a:t>
            </a:r>
            <a:r>
              <a:rPr lang="en-US" sz="2800" dirty="0"/>
              <a:t> but in secondary roles. Autonomic response to familiar faces caused by separate dorsal pathway for visual info-the encephalon without conscious levels i.e. sub-conscious recognition.</a:t>
            </a:r>
            <a:endParaRPr lang="en-US" sz="2400" dirty="0"/>
          </a:p>
          <a:p>
            <a:endParaRPr lang="en-US" dirty="0"/>
          </a:p>
        </p:txBody>
      </p:sp>
      <p:sp>
        <p:nvSpPr>
          <p:cNvPr id="263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F1CE87-5959-4786-88B8-751213696F8D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63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E9729-FCE9-41F9-95CA-0D0FF547F42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The </a:t>
            </a:r>
            <a:r>
              <a:rPr lang="en-US" b="1" dirty="0" err="1"/>
              <a:t>fusiform</a:t>
            </a:r>
            <a:r>
              <a:rPr lang="en-US" b="1" dirty="0"/>
              <a:t> </a:t>
            </a:r>
            <a:r>
              <a:rPr lang="en-US" b="1" dirty="0" err="1"/>
              <a:t>gyrus</a:t>
            </a:r>
            <a:r>
              <a:rPr lang="en-US" dirty="0"/>
              <a:t>, also known as the (discontinuous) </a:t>
            </a:r>
            <a:r>
              <a:rPr lang="en-US" dirty="0" err="1"/>
              <a:t>occipitotemporal</a:t>
            </a:r>
            <a:r>
              <a:rPr lang="en-US" dirty="0"/>
              <a:t> </a:t>
            </a:r>
            <a:r>
              <a:rPr lang="en-US" dirty="0" err="1"/>
              <a:t>gyrus</a:t>
            </a:r>
            <a:r>
              <a:rPr lang="en-US" dirty="0"/>
              <a:t>, is part of the </a:t>
            </a:r>
            <a:r>
              <a:rPr lang="en-US" dirty="0">
                <a:hlinkClick r:id="rId2" tooltip="Temporal lobe"/>
              </a:rPr>
              <a:t>temporal lobe</a:t>
            </a:r>
            <a:r>
              <a:rPr lang="en-US" dirty="0"/>
              <a:t> and </a:t>
            </a:r>
            <a:r>
              <a:rPr lang="en-US" dirty="0">
                <a:hlinkClick r:id="rId3" tooltip="Occipital lobe"/>
              </a:rPr>
              <a:t>occipital lobe</a:t>
            </a:r>
            <a:r>
              <a:rPr lang="en-US" dirty="0"/>
              <a:t> in </a:t>
            </a:r>
            <a:r>
              <a:rPr lang="en-US" dirty="0" err="1">
                <a:hlinkClick r:id="rId4" tooltip="Brodmann area 37"/>
              </a:rPr>
              <a:t>Brodmann</a:t>
            </a:r>
            <a:r>
              <a:rPr lang="en-US" dirty="0">
                <a:hlinkClick r:id="rId4" tooltip="Brodmann area 37"/>
              </a:rPr>
              <a:t> area 37</a:t>
            </a:r>
            <a:r>
              <a:rPr lang="en-US" dirty="0"/>
              <a:t>.</a:t>
            </a:r>
            <a:r>
              <a:rPr lang="en-US" baseline="30000" dirty="0"/>
              <a:t>[1]</a:t>
            </a:r>
            <a:r>
              <a:rPr lang="en-US" dirty="0"/>
              <a:t>The </a:t>
            </a:r>
            <a:r>
              <a:rPr lang="en-US" dirty="0" err="1">
                <a:hlinkClick r:id="rId5" tooltip="wikt:fusiform"/>
              </a:rPr>
              <a:t>fusiform</a:t>
            </a:r>
            <a:r>
              <a:rPr lang="en-US" dirty="0"/>
              <a:t> </a:t>
            </a:r>
            <a:r>
              <a:rPr lang="en-US" dirty="0" err="1">
                <a:hlinkClick r:id="rId6" tooltip="Gyrus"/>
              </a:rPr>
              <a:t>gyrus</a:t>
            </a:r>
            <a:r>
              <a:rPr lang="en-US" dirty="0"/>
              <a:t> is located between </a:t>
            </a:r>
            <a:r>
              <a:rPr lang="en-US" dirty="0" err="1"/>
              <a:t>the</a:t>
            </a:r>
            <a:r>
              <a:rPr lang="en-US" dirty="0" err="1">
                <a:hlinkClick r:id="rId7" tooltip="Lingual gyrus"/>
              </a:rPr>
              <a:t>lingual</a:t>
            </a:r>
            <a:r>
              <a:rPr lang="en-US" dirty="0">
                <a:hlinkClick r:id="rId7" tooltip="Lingual gyrus"/>
              </a:rPr>
              <a:t> </a:t>
            </a:r>
            <a:r>
              <a:rPr lang="en-US" dirty="0" err="1">
                <a:hlinkClick r:id="rId7" tooltip="Lingual gyrus"/>
              </a:rPr>
              <a:t>gyrus</a:t>
            </a:r>
            <a:r>
              <a:rPr lang="en-US" dirty="0"/>
              <a:t> and </a:t>
            </a:r>
            <a:r>
              <a:rPr lang="en-US" dirty="0" err="1">
                <a:hlinkClick r:id="rId8" tooltip="Parahippocampal gyrus"/>
              </a:rPr>
              <a:t>parahippocampal</a:t>
            </a:r>
            <a:r>
              <a:rPr lang="en-US" dirty="0">
                <a:hlinkClick r:id="rId8" tooltip="Parahippocampal gyrus"/>
              </a:rPr>
              <a:t> </a:t>
            </a:r>
            <a:r>
              <a:rPr lang="en-US" dirty="0" err="1">
                <a:hlinkClick r:id="rId8" tooltip="Parahippocampal gyrus"/>
              </a:rPr>
              <a:t>gyrus</a:t>
            </a:r>
            <a:r>
              <a:rPr lang="en-US" dirty="0" err="1"/>
              <a:t>above</a:t>
            </a:r>
            <a:r>
              <a:rPr lang="en-US" dirty="0"/>
              <a:t>, and the </a:t>
            </a:r>
            <a:r>
              <a:rPr lang="en-US" dirty="0">
                <a:hlinkClick r:id="rId9" tooltip="Inferior temporal gyrus"/>
              </a:rPr>
              <a:t>inferior temporal </a:t>
            </a:r>
            <a:r>
              <a:rPr lang="en-US" dirty="0" err="1">
                <a:hlinkClick r:id="rId9" tooltip="Inferior temporal gyrus"/>
              </a:rPr>
              <a:t>gyrus</a:t>
            </a:r>
            <a:r>
              <a:rPr lang="en-US" dirty="0" err="1"/>
              <a:t>below</a:t>
            </a:r>
            <a:r>
              <a:rPr lang="en-US" dirty="0"/>
              <a:t>.</a:t>
            </a:r>
            <a:r>
              <a:rPr lang="en-US" baseline="30000" dirty="0"/>
              <a:t>[2] </a:t>
            </a:r>
            <a:r>
              <a:rPr lang="en-US" dirty="0"/>
              <a:t>Though the functionality of the </a:t>
            </a:r>
            <a:r>
              <a:rPr lang="en-US" dirty="0" err="1"/>
              <a:t>fusiform</a:t>
            </a:r>
            <a:r>
              <a:rPr lang="en-US" dirty="0"/>
              <a:t> </a:t>
            </a:r>
            <a:r>
              <a:rPr lang="en-US" dirty="0" err="1"/>
              <a:t>gyrus</a:t>
            </a:r>
            <a:r>
              <a:rPr lang="en-US" dirty="0"/>
              <a:t> is not fully understood, it has been linked with various </a:t>
            </a:r>
            <a:r>
              <a:rPr lang="en-US" dirty="0">
                <a:hlinkClick r:id="rId10" tooltip="Neural pathways"/>
              </a:rPr>
              <a:t>neural pathways</a:t>
            </a:r>
            <a:r>
              <a:rPr lang="en-US" dirty="0"/>
              <a:t> related to recognition. Additionally, it has been linked to various neurological phenomena such as </a:t>
            </a:r>
            <a:r>
              <a:rPr lang="en-US" dirty="0">
                <a:hlinkClick r:id="rId11" tooltip="Synesthesia"/>
              </a:rPr>
              <a:t>synesthesia</a:t>
            </a:r>
            <a:r>
              <a:rPr lang="en-US" dirty="0"/>
              <a:t> (</a:t>
            </a:r>
            <a:r>
              <a:rPr lang="en-US" dirty="0" err="1"/>
              <a:t>synaesthesia</a:t>
            </a:r>
            <a:r>
              <a:rPr lang="en-US" dirty="0"/>
              <a:t>), </a:t>
            </a:r>
            <a:r>
              <a:rPr lang="en-US" dirty="0">
                <a:hlinkClick r:id="rId12" tooltip="Dyslexia"/>
              </a:rPr>
              <a:t>dyslexia</a:t>
            </a:r>
            <a:r>
              <a:rPr lang="en-US" dirty="0"/>
              <a:t>, and </a:t>
            </a:r>
            <a:r>
              <a:rPr lang="en-US" dirty="0">
                <a:hlinkClick r:id="rId13" tooltip="Prosopagnosia"/>
              </a:rPr>
              <a:t>prosopagnosia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NB1: In </a:t>
            </a:r>
            <a:r>
              <a:rPr lang="en-US" dirty="0" err="1">
                <a:solidFill>
                  <a:srgbClr val="FF0000"/>
                </a:solidFill>
              </a:rPr>
              <a:t>synaest</a:t>
            </a:r>
            <a:r>
              <a:rPr lang="en-US" dirty="0" err="1"/>
              <a:t>hesia</a:t>
            </a:r>
            <a:r>
              <a:rPr lang="en-US" dirty="0"/>
              <a:t> stimulation of one modality evokes involuntary sensation of another one </a:t>
            </a:r>
            <a:r>
              <a:rPr lang="en-US" dirty="0" err="1"/>
              <a:t>e.g</a:t>
            </a:r>
            <a:r>
              <a:rPr lang="en-US" dirty="0"/>
              <a:t> music notes and </a:t>
            </a:r>
            <a:r>
              <a:rPr lang="en-US" dirty="0" err="1"/>
              <a:t>colour</a:t>
            </a:r>
            <a:r>
              <a:rPr lang="en-US" dirty="0"/>
              <a:t>, number sequence and spatial arrangement etc. may lead to perfect pitch or superior memory etc. Other types of </a:t>
            </a:r>
            <a:r>
              <a:rPr lang="en-US" dirty="0" err="1"/>
              <a:t>synaesthesia</a:t>
            </a:r>
            <a:r>
              <a:rPr lang="en-US" dirty="0"/>
              <a:t> include:-</a:t>
            </a:r>
          </a:p>
          <a:p>
            <a:r>
              <a:rPr lang="en-US" u="sng" dirty="0" err="1">
                <a:solidFill>
                  <a:srgbClr val="FF0000"/>
                </a:solidFill>
              </a:rPr>
              <a:t>Misophonia</a:t>
            </a:r>
            <a:r>
              <a:rPr lang="en-US" u="sng" dirty="0"/>
              <a:t>:</a:t>
            </a:r>
            <a:r>
              <a:rPr lang="en-US" dirty="0"/>
              <a:t> Is a type of </a:t>
            </a:r>
            <a:r>
              <a:rPr lang="en-US" dirty="0" err="1"/>
              <a:t>synaesthesia</a:t>
            </a:r>
            <a:r>
              <a:rPr lang="en-US" dirty="0"/>
              <a:t> in which negative emotions(</a:t>
            </a:r>
            <a:r>
              <a:rPr lang="en-US" dirty="0" err="1"/>
              <a:t>anger,disgust,hatred,fear</a:t>
            </a:r>
            <a:r>
              <a:rPr lang="en-US" dirty="0"/>
              <a:t>)are triggered by specific sounds.</a:t>
            </a:r>
          </a:p>
          <a:p>
            <a:r>
              <a:rPr lang="en-US" u="sng" dirty="0">
                <a:solidFill>
                  <a:srgbClr val="FF0000"/>
                </a:solidFill>
              </a:rPr>
              <a:t>Ordinal Linguistic Personification</a:t>
            </a:r>
            <a:r>
              <a:rPr lang="en-US" dirty="0"/>
              <a:t>. In this </a:t>
            </a:r>
            <a:r>
              <a:rPr lang="en-US" dirty="0" err="1"/>
              <a:t>formof</a:t>
            </a:r>
            <a:r>
              <a:rPr lang="en-US" dirty="0"/>
              <a:t> </a:t>
            </a:r>
            <a:r>
              <a:rPr lang="en-US" dirty="0" err="1"/>
              <a:t>synaesthesia</a:t>
            </a:r>
            <a:r>
              <a:rPr lang="en-US" dirty="0"/>
              <a:t>. Numbers and letters invoke specific human characters </a:t>
            </a:r>
            <a:r>
              <a:rPr lang="en-US" dirty="0" err="1"/>
              <a:t>eg</a:t>
            </a:r>
            <a:r>
              <a:rPr lang="en-US" dirty="0"/>
              <a:t>. Number 7 -  A young girl with short temper, letter P may invoke a old man with a kind face like father </a:t>
            </a:r>
            <a:r>
              <a:rPr lang="en-US" dirty="0" err="1"/>
              <a:t>xmas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HANDEDNESS AND SPEECH</a:t>
            </a:r>
            <a:endParaRPr lang="en-US" dirty="0"/>
          </a:p>
        </p:txBody>
      </p:sp>
      <p:sp>
        <p:nvSpPr>
          <p:cNvPr id="23654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/>
              <a:t>HUMAN PECULIARITY</a:t>
            </a:r>
          </a:p>
          <a:p>
            <a:r>
              <a:rPr lang="en-US" sz="2800" dirty="0"/>
              <a:t>Only the human has fully developed language and speech- “Rachel Watts” “</a:t>
            </a:r>
            <a:r>
              <a:rPr lang="en-US" sz="2800" dirty="0" err="1"/>
              <a:t>Kikamba</a:t>
            </a:r>
            <a:r>
              <a:rPr lang="en-US" sz="2800" dirty="0"/>
              <a:t> so philosophical and complex”</a:t>
            </a:r>
          </a:p>
          <a:p>
            <a:pPr>
              <a:buNone/>
            </a:pPr>
            <a:r>
              <a:rPr lang="en-US" sz="2800" dirty="0"/>
              <a:t>BRAIN ANATOMY-</a:t>
            </a:r>
          </a:p>
          <a:p>
            <a:r>
              <a:rPr lang="en-US" sz="2800" dirty="0"/>
              <a:t>Ranking of regions by size</a:t>
            </a:r>
          </a:p>
          <a:p>
            <a:pPr lvl="1"/>
            <a:r>
              <a:rPr lang="en-US" sz="2400" dirty="0"/>
              <a:t>Largest is the </a:t>
            </a:r>
            <a:r>
              <a:rPr lang="en-US" sz="2400" b="1" dirty="0"/>
              <a:t>association cortex</a:t>
            </a:r>
            <a:r>
              <a:rPr lang="en-US" sz="2400" dirty="0"/>
              <a:t> then</a:t>
            </a:r>
          </a:p>
          <a:p>
            <a:pPr lvl="1"/>
            <a:r>
              <a:rPr lang="en-US" sz="2400" b="1" dirty="0"/>
              <a:t>frontal lobes </a:t>
            </a:r>
            <a:r>
              <a:rPr lang="en-US" sz="2400" dirty="0"/>
              <a:t>and </a:t>
            </a:r>
          </a:p>
          <a:p>
            <a:pPr lvl="1"/>
            <a:r>
              <a:rPr lang="en-US" sz="2400" b="1" dirty="0"/>
              <a:t>parietal lobes</a:t>
            </a:r>
            <a:r>
              <a:rPr lang="en-US" sz="2400" dirty="0"/>
              <a:t>. </a:t>
            </a:r>
          </a:p>
          <a:p>
            <a:pPr lvl="1"/>
            <a:r>
              <a:rPr lang="en-US" sz="2400" b="1" dirty="0"/>
              <a:t>temporal</a:t>
            </a:r>
            <a:r>
              <a:rPr lang="en-US" sz="2400" dirty="0"/>
              <a:t> </a:t>
            </a:r>
            <a:r>
              <a:rPr lang="en-US" sz="2400" b="1" dirty="0"/>
              <a:t>lobes</a:t>
            </a:r>
            <a:r>
              <a:rPr lang="en-US" sz="2400" dirty="0"/>
              <a:t> then </a:t>
            </a:r>
          </a:p>
          <a:p>
            <a:pPr lvl="1"/>
            <a:r>
              <a:rPr lang="en-US" sz="2400" b="1" dirty="0"/>
              <a:t>occipital lobes</a:t>
            </a:r>
          </a:p>
          <a:p>
            <a:r>
              <a:rPr lang="en-US" sz="2800" dirty="0"/>
              <a:t>NB: Temporal extends down to limbic system</a:t>
            </a:r>
          </a:p>
          <a:p>
            <a:r>
              <a:rPr lang="en-US" sz="2800" dirty="0"/>
              <a:t>Assoc. area –6 layered neo-cortical mantle of gray matter next to </a:t>
            </a:r>
            <a:r>
              <a:rPr lang="en-US" sz="2800" dirty="0" err="1"/>
              <a:t>allo</a:t>
            </a:r>
            <a:r>
              <a:rPr lang="en-US" sz="2800" dirty="0"/>
              <a:t> and </a:t>
            </a:r>
            <a:r>
              <a:rPr lang="en-US" sz="2800" dirty="0" err="1"/>
              <a:t>juxta</a:t>
            </a:r>
            <a:r>
              <a:rPr lang="en-US" sz="2800" dirty="0"/>
              <a:t>-</a:t>
            </a:r>
            <a:r>
              <a:rPr lang="en-US" sz="2800" dirty="0" err="1"/>
              <a:t>allo</a:t>
            </a:r>
            <a:r>
              <a:rPr lang="en-US" sz="2800" dirty="0"/>
              <a:t>-cortex which is around brain stem</a:t>
            </a:r>
          </a:p>
          <a:p>
            <a:endParaRPr lang="en-US" dirty="0"/>
          </a:p>
        </p:txBody>
      </p:sp>
      <p:sp>
        <p:nvSpPr>
          <p:cNvPr id="2365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205C56D-8097-4314-8551-FA9C3A26534C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365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44B968-3069-4765-9802-C2674AB5C5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0BE0-90D8-48D5-991C-74B502F79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SYNAESTHESIA ..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B794C-E68E-4A9E-9600-C38C59EF8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Mirror-touch </a:t>
            </a:r>
            <a:r>
              <a:rPr lang="en-US" dirty="0" err="1"/>
              <a:t>synaesthesia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subjects observes someone being touched on the forehead and feels a touch in the same area</a:t>
            </a:r>
          </a:p>
          <a:p>
            <a:r>
              <a:rPr lang="en-US" dirty="0"/>
              <a:t>Lexical-gustatory </a:t>
            </a:r>
            <a:r>
              <a:rPr lang="en-US" dirty="0" err="1"/>
              <a:t>synaesthesia</a:t>
            </a:r>
            <a:endParaRPr lang="en-US" dirty="0"/>
          </a:p>
          <a:p>
            <a:pPr lvl="1"/>
            <a:r>
              <a:rPr lang="en-US" dirty="0"/>
              <a:t>Hearing some words or name  evokes certain tastes in the mouth</a:t>
            </a:r>
          </a:p>
          <a:p>
            <a:r>
              <a:rPr lang="en-US" dirty="0" err="1"/>
              <a:t>Spatio</a:t>
            </a:r>
            <a:r>
              <a:rPr lang="en-US" dirty="0"/>
              <a:t>-temporal </a:t>
            </a:r>
            <a:r>
              <a:rPr lang="en-US" dirty="0" err="1"/>
              <a:t>synaesthesia</a:t>
            </a:r>
            <a:endParaRPr lang="en-US" dirty="0"/>
          </a:p>
          <a:p>
            <a:pPr lvl="1"/>
            <a:r>
              <a:rPr lang="en-US" dirty="0"/>
              <a:t>Subject can ‘see the time’ as mental map of hours, days, or months or years, etc. as ribbons, rings or circles  with the sequences written on them.</a:t>
            </a:r>
          </a:p>
          <a:p>
            <a:r>
              <a:rPr lang="en-US" dirty="0"/>
              <a:t>Others include Sound-</a:t>
            </a:r>
            <a:r>
              <a:rPr lang="en-US" dirty="0" err="1"/>
              <a:t>flavour</a:t>
            </a:r>
            <a:r>
              <a:rPr lang="en-US" dirty="0"/>
              <a:t>, month flavor, associating different </a:t>
            </a:r>
            <a:r>
              <a:rPr lang="en-US" dirty="0" err="1"/>
              <a:t>colours</a:t>
            </a:r>
            <a:r>
              <a:rPr lang="en-US" dirty="0"/>
              <a:t> with different  lexemes, </a:t>
            </a:r>
            <a:r>
              <a:rPr lang="en-US" dirty="0" err="1"/>
              <a:t>phonemes,smells</a:t>
            </a:r>
            <a:r>
              <a:rPr lang="en-US" dirty="0"/>
              <a:t>, pain, and visual-tactile.</a:t>
            </a:r>
          </a:p>
          <a:p>
            <a:r>
              <a:rPr lang="en-US" b="1" dirty="0"/>
              <a:t>Theory: </a:t>
            </a:r>
            <a:r>
              <a:rPr lang="en-US" b="1" dirty="0" err="1"/>
              <a:t>Synaesthesia</a:t>
            </a:r>
            <a:r>
              <a:rPr lang="en-US" b="1" dirty="0"/>
              <a:t> arises out of </a:t>
            </a:r>
            <a:r>
              <a:rPr lang="en-US" b="1" dirty="0">
                <a:solidFill>
                  <a:srgbClr val="FF0000"/>
                </a:solidFill>
              </a:rPr>
              <a:t>Cross Activation </a:t>
            </a:r>
            <a:r>
              <a:rPr lang="en-US" b="1" dirty="0"/>
              <a:t>of modalities specific brain areas of specific </a:t>
            </a:r>
            <a:r>
              <a:rPr lang="en-US" b="1" dirty="0" err="1"/>
              <a:t>perseptions</a:t>
            </a:r>
            <a:r>
              <a:rPr lang="en-US" b="1" dirty="0"/>
              <a:t>. It could also arise from problems with interpretation of the meaning of things or activities</a:t>
            </a:r>
          </a:p>
        </p:txBody>
      </p:sp>
    </p:spTree>
    <p:extLst>
      <p:ext uri="{BB962C8B-B14F-4D97-AF65-F5344CB8AC3E}">
        <p14:creationId xmlns:p14="http://schemas.microsoft.com/office/powerpoint/2010/main" val="17949156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MEDIAL CEREBRAL CORTEX SHOWING </a:t>
            </a:r>
            <a:br>
              <a:rPr lang="en-US" dirty="0"/>
            </a:br>
            <a:r>
              <a:rPr lang="en-US" dirty="0"/>
              <a:t>FUSIFORM GYRUS</a:t>
            </a:r>
          </a:p>
        </p:txBody>
      </p:sp>
      <p:pic>
        <p:nvPicPr>
          <p:cNvPr id="4" name="Content Placeholder 3" descr="https://classconnection.s3.amazonaws.com/293/flashcards/624293/png/fusiform_gyrus131664326306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143" y="1600200"/>
            <a:ext cx="77577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/>
          <a:lstStyle/>
          <a:p>
            <a:r>
              <a:rPr lang="en-US" sz="3600"/>
              <a:t>INFORMATION FROM MRI &amp; PET STUDIES OF PATIENTS WITH STROKE &amp;  HEAD INJURIES</a:t>
            </a:r>
          </a:p>
        </p:txBody>
      </p:sp>
      <p:sp>
        <p:nvSpPr>
          <p:cNvPr id="264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/>
              <a:t>LOCALIZATION OF FUNCTION RESEARCH (MRIs etc) has shown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FRONTAL PARIETAL DAMAGE causes</a:t>
            </a:r>
          </a:p>
          <a:p>
            <a:r>
              <a:rPr lang="en-US" sz="2400" dirty="0"/>
              <a:t>ACALCULIA </a:t>
            </a:r>
            <a:r>
              <a:rPr lang="en-US" sz="2400" dirty="0" err="1"/>
              <a:t>i.e.loss</a:t>
            </a:r>
            <a:r>
              <a:rPr lang="en-US" sz="2400" dirty="0"/>
              <a:t> of mathematical ability</a:t>
            </a:r>
          </a:p>
          <a:p>
            <a:r>
              <a:rPr lang="en-US" sz="2400" dirty="0"/>
              <a:t>COMPLEX ANOMIAS e.g. no name for animals, normal naming of other things</a:t>
            </a:r>
          </a:p>
          <a:p>
            <a:pPr>
              <a:buNone/>
            </a:pPr>
            <a:r>
              <a:rPr lang="en-US" sz="2400" u="sng" dirty="0"/>
              <a:t>LEFT PARIETAL LESIONS-(i.e. in dominant hemisphere)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This is the “Word Structure Area”. Damage here causes:- </a:t>
            </a:r>
          </a:p>
          <a:p>
            <a:r>
              <a:rPr lang="en-US" sz="2400" dirty="0"/>
              <a:t>COMPLEX  SPEECH DIFFICULTIES e.g.</a:t>
            </a:r>
          </a:p>
          <a:p>
            <a:pPr lvl="1"/>
            <a:r>
              <a:rPr lang="en-US" sz="2400" b="1" dirty="0"/>
              <a:t>difficulty with second half of words &amp; normal first half of words</a:t>
            </a:r>
            <a:endParaRPr lang="en-US" sz="3200" b="1" dirty="0"/>
          </a:p>
        </p:txBody>
      </p:sp>
      <p:sp>
        <p:nvSpPr>
          <p:cNvPr id="264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E4179E7-8E3C-429F-AE69-A5179036FBF2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64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2E0AFA-DDD7-47F6-8C8C-131F9FEBE22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4000" b="1" dirty="0"/>
              <a:t>OTHER PARIETAL-OCCIPITAL LESIONS</a:t>
            </a:r>
          </a:p>
        </p:txBody>
      </p:sp>
      <p:sp>
        <p:nvSpPr>
          <p:cNvPr id="2652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THESE LESIONS HAVE REVEALED:-</a:t>
            </a:r>
          </a:p>
          <a:p>
            <a:r>
              <a:rPr lang="en-US" sz="2400" dirty="0"/>
              <a:t>Consonant vowel area</a:t>
            </a:r>
          </a:p>
          <a:p>
            <a:r>
              <a:rPr lang="en-US" sz="2400" dirty="0"/>
              <a:t>Damage here leads to some people </a:t>
            </a:r>
            <a:r>
              <a:rPr lang="en-US" sz="2400" b="1" dirty="0"/>
              <a:t>writing only with consonants, no vowels in writing </a:t>
            </a:r>
            <a:r>
              <a:rPr lang="en-US" sz="2400" dirty="0"/>
              <a:t>(like Welch) i.e. each specific brain area has detailed specific aspect which it possesses-</a:t>
            </a:r>
          </a:p>
          <a:p>
            <a:r>
              <a:rPr lang="en-US" sz="2400" dirty="0"/>
              <a:t>Some claim there are “God idea  and God seeking areas’  in temporal lobe &amp; prefrontal lobes.</a:t>
            </a:r>
          </a:p>
          <a:p>
            <a:r>
              <a:rPr lang="en-US" sz="2400" dirty="0"/>
              <a:t>Still early days in brain function research</a:t>
            </a:r>
          </a:p>
        </p:txBody>
      </p:sp>
      <p:sp>
        <p:nvSpPr>
          <p:cNvPr id="265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641B380-C54D-4BDD-A5D4-AD9E07228CA9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65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44284-F3DB-4D43-A5DD-2B74C94AE43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44962"/>
          </a:xfrm>
        </p:spPr>
        <p:txBody>
          <a:bodyPr>
            <a:normAutofit/>
          </a:bodyPr>
          <a:lstStyle/>
          <a:p>
            <a:r>
              <a:rPr lang="en-US" sz="13800" dirty="0">
                <a:solidFill>
                  <a:srgbClr val="FF0000"/>
                </a:solidFill>
              </a:rPr>
              <a:t>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96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/>
              <a:t>CORTICAL NEURONS</a:t>
            </a:r>
          </a:p>
        </p:txBody>
      </p:sp>
      <p:sp>
        <p:nvSpPr>
          <p:cNvPr id="237571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EFFERENTS:</a:t>
            </a:r>
          </a:p>
          <a:p>
            <a:r>
              <a:rPr lang="en-US" dirty="0"/>
              <a:t>To other levels of brain</a:t>
            </a:r>
          </a:p>
          <a:p>
            <a:r>
              <a:rPr lang="en-US" dirty="0"/>
              <a:t>Collaterals to same neurons for feedback </a:t>
            </a:r>
          </a:p>
          <a:p>
            <a:r>
              <a:rPr lang="en-US" dirty="0"/>
              <a:t>Connections to other(contra lateral) and same (</a:t>
            </a:r>
            <a:r>
              <a:rPr lang="en-US" dirty="0" err="1"/>
              <a:t>ipsilateral</a:t>
            </a:r>
            <a:r>
              <a:rPr lang="en-US" dirty="0"/>
              <a:t>) </a:t>
            </a:r>
            <a:r>
              <a:rPr lang="en-US" dirty="0" err="1"/>
              <a:t>cxt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AFFERENTS:</a:t>
            </a:r>
          </a:p>
          <a:p>
            <a:r>
              <a:rPr lang="en-US" dirty="0"/>
              <a:t>Non-specific thalamic afferents</a:t>
            </a:r>
          </a:p>
          <a:p>
            <a:r>
              <a:rPr lang="en-US" dirty="0"/>
              <a:t>Reticular</a:t>
            </a:r>
          </a:p>
          <a:p>
            <a:r>
              <a:rPr lang="en-US" dirty="0"/>
              <a:t>Assoc. fibers from other areas of </a:t>
            </a:r>
            <a:r>
              <a:rPr lang="en-US" dirty="0" err="1"/>
              <a:t>ctx</a:t>
            </a:r>
            <a:r>
              <a:rPr lang="en-US" dirty="0"/>
              <a:t>.</a:t>
            </a:r>
          </a:p>
          <a:p>
            <a:r>
              <a:rPr lang="en-US" dirty="0"/>
              <a:t>Specific thalamic afferents to layer 4.</a:t>
            </a:r>
          </a:p>
          <a:p>
            <a:endParaRPr lang="en-US" dirty="0"/>
          </a:p>
        </p:txBody>
      </p:sp>
      <p:sp>
        <p:nvSpPr>
          <p:cNvPr id="2375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9328FA3-E818-4AEB-9923-9E41D8D1BE1C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375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4CE799-AF8C-4F37-A532-A153B39435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sz="4000"/>
              <a:t>PLASTICITY (PROVEN BY PET AND FUNCTIONAL MRI)</a:t>
            </a:r>
          </a:p>
        </p:txBody>
      </p:sp>
      <p:sp>
        <p:nvSpPr>
          <p:cNvPr id="2385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sz="2400" u="sng" dirty="0"/>
              <a:t>IN LEARNING</a:t>
            </a:r>
            <a:endParaRPr lang="en-US" sz="2400" dirty="0"/>
          </a:p>
          <a:p>
            <a:r>
              <a:rPr lang="en-US" sz="2400" dirty="0"/>
              <a:t>Motor homunculus for specific part-enlargement as a new task is learnt fro one week and a maximum of 4 weeks. Same for sensory homunculus</a:t>
            </a:r>
          </a:p>
          <a:p>
            <a:pPr>
              <a:buNone/>
            </a:pPr>
            <a:r>
              <a:rPr lang="en-US" sz="2400" dirty="0"/>
              <a:t>COMPENSATORY CHANGES AFTER TRAUMA:</a:t>
            </a:r>
          </a:p>
          <a:p>
            <a:r>
              <a:rPr lang="en-US" sz="2400" dirty="0"/>
              <a:t>Recovery after </a:t>
            </a:r>
            <a:r>
              <a:rPr lang="en-US" sz="2400" dirty="0" err="1"/>
              <a:t>ischaemic</a:t>
            </a:r>
            <a:r>
              <a:rPr lang="en-US" sz="2400" dirty="0"/>
              <a:t> damage learning continues in adjacent cortex</a:t>
            </a:r>
          </a:p>
          <a:p>
            <a:r>
              <a:rPr lang="en-US" sz="2400" dirty="0"/>
              <a:t>NB</a:t>
            </a:r>
            <a:r>
              <a:rPr lang="en-US" sz="2400" b="1" dirty="0"/>
              <a:t>: planned sequential motor tasks </a:t>
            </a:r>
            <a:r>
              <a:rPr lang="en-US" sz="2400" dirty="0"/>
              <a:t>e.g. counting numbers aloud-associated with activity in </a:t>
            </a:r>
            <a:r>
              <a:rPr lang="en-US" sz="2400" b="1" dirty="0"/>
              <a:t>left supplementary motor area </a:t>
            </a:r>
            <a:r>
              <a:rPr lang="en-US" sz="2400" dirty="0"/>
              <a:t>in right </a:t>
            </a:r>
            <a:r>
              <a:rPr lang="en-US" sz="2400" dirty="0" err="1"/>
              <a:t>handers</a:t>
            </a:r>
            <a:r>
              <a:rPr lang="en-US" sz="2400" dirty="0"/>
              <a:t>  </a:t>
            </a:r>
            <a:r>
              <a:rPr lang="en-US" sz="2400" dirty="0" err="1"/>
              <a:t>i.e</a:t>
            </a:r>
            <a:r>
              <a:rPr lang="en-US" sz="2400" dirty="0"/>
              <a:t>:- </a:t>
            </a:r>
          </a:p>
          <a:p>
            <a:pPr lvl="1"/>
            <a:r>
              <a:rPr lang="en-US" sz="2400" b="1" dirty="0"/>
              <a:t>This is the area that controls complicated motor functions for both contra and </a:t>
            </a:r>
            <a:r>
              <a:rPr lang="en-US" sz="2400" b="1" dirty="0" err="1"/>
              <a:t>ipsi</a:t>
            </a:r>
            <a:r>
              <a:rPr lang="en-US" sz="2400" b="1" dirty="0"/>
              <a:t>-lateral body</a:t>
            </a:r>
          </a:p>
          <a:p>
            <a:endParaRPr lang="en-US" dirty="0"/>
          </a:p>
        </p:txBody>
      </p:sp>
      <p:sp>
        <p:nvSpPr>
          <p:cNvPr id="2385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C4705E-F57B-4974-81D9-0A92A2DAA3CD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385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CB7321-0CC6-4A8E-A127-6EDCBC8F5C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SPACIOTEMPORAL  OR REPRESENTATIONAL HEMISPHERE</a:t>
            </a:r>
          </a:p>
        </p:txBody>
      </p:sp>
      <p:sp>
        <p:nvSpPr>
          <p:cNvPr id="24269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 Non-dominant- different functions</a:t>
            </a:r>
          </a:p>
          <a:p>
            <a:r>
              <a:rPr lang="en-US" sz="2800" dirty="0"/>
              <a:t>used for analysis and appreciation of </a:t>
            </a:r>
            <a:r>
              <a:rPr lang="en-US" sz="2800" dirty="0" err="1"/>
              <a:t>spatio</a:t>
            </a:r>
            <a:r>
              <a:rPr lang="en-US" sz="2800" dirty="0"/>
              <a:t>-temporal relations</a:t>
            </a:r>
          </a:p>
          <a:p>
            <a:r>
              <a:rPr lang="en-US" sz="2800" dirty="0" err="1"/>
              <a:t>stereognosis</a:t>
            </a:r>
            <a:endParaRPr lang="en-US" sz="2800" dirty="0"/>
          </a:p>
          <a:p>
            <a:pPr lvl="1"/>
            <a:r>
              <a:rPr lang="en-US" sz="2400" dirty="0"/>
              <a:t>identification of the object by their shape and form</a:t>
            </a:r>
          </a:p>
          <a:p>
            <a:r>
              <a:rPr lang="en-US" sz="2800" dirty="0"/>
              <a:t>appreciation of musical themes and </a:t>
            </a:r>
          </a:p>
          <a:p>
            <a:r>
              <a:rPr lang="en-US" sz="2800" dirty="0"/>
              <a:t>production of tonal nuances in speech, jokes etc.</a:t>
            </a:r>
          </a:p>
          <a:p>
            <a:r>
              <a:rPr lang="en-US" sz="2800" dirty="0"/>
              <a:t>Processing of tonal languages (e.g. all Kenyan Indigenous Mother Tongues and in </a:t>
            </a:r>
          </a:p>
          <a:p>
            <a:r>
              <a:rPr lang="en-US" sz="2800" dirty="0"/>
              <a:t>Europe Swedish, Norwegian Serbo-Croat, Latvian, Slovene, Lithuanian and Luxemburgish; while in Asia, Chinese Vietnamese </a:t>
            </a:r>
            <a:r>
              <a:rPr lang="en-US" sz="2800" dirty="0" err="1"/>
              <a:t>etc</a:t>
            </a:r>
            <a:r>
              <a:rPr lang="en-US" sz="2800" dirty="0"/>
              <a:t> and Indo-Aryan languages i.e. Punjabi, </a:t>
            </a:r>
            <a:r>
              <a:rPr lang="en-US" sz="2800" dirty="0" err="1"/>
              <a:t>Dogri</a:t>
            </a:r>
            <a:r>
              <a:rPr lang="en-US" sz="2800" dirty="0"/>
              <a:t> (</a:t>
            </a:r>
            <a:r>
              <a:rPr lang="en-US" sz="2800" dirty="0" err="1"/>
              <a:t>Jamu</a:t>
            </a:r>
            <a:r>
              <a:rPr lang="en-US" sz="2800" dirty="0"/>
              <a:t> and Kashmir) and </a:t>
            </a:r>
            <a:r>
              <a:rPr lang="en-US" sz="2800" dirty="0" err="1"/>
              <a:t>Lahnda</a:t>
            </a:r>
            <a:r>
              <a:rPr lang="en-US" sz="2800" dirty="0"/>
              <a:t> (also called Western and Eastern Punjabi) are also tonal but Korean and </a:t>
            </a:r>
            <a:r>
              <a:rPr lang="en-US" sz="2800" dirty="0" err="1"/>
              <a:t>Tamil,like</a:t>
            </a:r>
            <a:r>
              <a:rPr lang="en-US" sz="2800" dirty="0"/>
              <a:t> English French and German and </a:t>
            </a:r>
            <a:r>
              <a:rPr lang="en-US" sz="2800" dirty="0" err="1"/>
              <a:t>Russsian</a:t>
            </a:r>
            <a:r>
              <a:rPr lang="en-US" sz="2800" dirty="0"/>
              <a:t> are </a:t>
            </a:r>
            <a:r>
              <a:rPr lang="en-US" sz="2800" dirty="0" err="1"/>
              <a:t>notare</a:t>
            </a:r>
            <a:r>
              <a:rPr lang="en-US" sz="2800" dirty="0"/>
              <a:t> not.</a:t>
            </a:r>
          </a:p>
          <a:p>
            <a:r>
              <a:rPr lang="en-US" sz="2800" dirty="0"/>
              <a:t>Facial recognition i.e. </a:t>
            </a:r>
            <a:r>
              <a:rPr lang="en-US" sz="2800" dirty="0" err="1"/>
              <a:t>visuo-spacial</a:t>
            </a:r>
            <a:r>
              <a:rPr lang="en-US" sz="2800" dirty="0"/>
              <a:t> analysis</a:t>
            </a:r>
          </a:p>
          <a:p>
            <a:r>
              <a:rPr lang="en-US" sz="2800" dirty="0"/>
              <a:t>But language does not determine hemispherical specialization</a:t>
            </a:r>
          </a:p>
          <a:p>
            <a:endParaRPr lang="en-US" dirty="0"/>
          </a:p>
        </p:txBody>
      </p:sp>
      <p:sp>
        <p:nvSpPr>
          <p:cNvPr id="2426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93F3A95-9860-467C-9866-E1B1A4BCF3DA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426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AF8D63-1C7F-4F83-BFE2-6119816E8D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3600" b="1"/>
              <a:t>RIGHT/LEFT HEMISPHERE LESIONS</a:t>
            </a:r>
          </a:p>
        </p:txBody>
      </p:sp>
      <p:sp>
        <p:nvSpPr>
          <p:cNvPr id="243715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/>
              <a:t>Lesions of categorical hemisphere </a:t>
            </a:r>
          </a:p>
          <a:p>
            <a:r>
              <a:rPr lang="en-US" dirty="0"/>
              <a:t>affect language </a:t>
            </a:r>
          </a:p>
          <a:p>
            <a:pPr>
              <a:buFontTx/>
              <a:buNone/>
            </a:pPr>
            <a:r>
              <a:rPr lang="en-US" b="1" dirty="0"/>
              <a:t>Lesions of </a:t>
            </a:r>
            <a:r>
              <a:rPr lang="en-US" b="1" dirty="0" err="1"/>
              <a:t>visuo</a:t>
            </a:r>
            <a:r>
              <a:rPr lang="en-US" b="1" dirty="0"/>
              <a:t>-spatial hemisphere-</a:t>
            </a:r>
          </a:p>
          <a:p>
            <a:r>
              <a:rPr lang="en-US" dirty="0"/>
              <a:t>Cause astereognosis</a:t>
            </a:r>
          </a:p>
          <a:p>
            <a:r>
              <a:rPr lang="en-US" dirty="0"/>
              <a:t>feeling with no recognition</a:t>
            </a:r>
          </a:p>
          <a:p>
            <a:r>
              <a:rPr lang="en-US" dirty="0" err="1"/>
              <a:t>agnosias</a:t>
            </a:r>
            <a:r>
              <a:rPr lang="en-US" dirty="0"/>
              <a:t>- inability to recognize despite intact sensory modality pathway</a:t>
            </a:r>
          </a:p>
          <a:p>
            <a:r>
              <a:rPr lang="en-US" dirty="0" err="1"/>
              <a:t>Amorphosynthesis</a:t>
            </a:r>
            <a:r>
              <a:rPr lang="en-US" dirty="0"/>
              <a:t> (hence </a:t>
            </a:r>
            <a:r>
              <a:rPr lang="en-US" dirty="0" err="1"/>
              <a:t>codition</a:t>
            </a:r>
            <a:r>
              <a:rPr lang="en-US" dirty="0"/>
              <a:t> usually affects the left side of the body)</a:t>
            </a:r>
          </a:p>
        </p:txBody>
      </p:sp>
      <p:sp>
        <p:nvSpPr>
          <p:cNvPr id="2437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1887697-D7BF-4DC5-93A1-1D26A021D9E3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437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0FCC1-5BD1-46BF-9F47-BAFB5AC171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/>
              <a:t>HANDEDNESS</a:t>
            </a:r>
          </a:p>
        </p:txBody>
      </p:sp>
      <p:sp>
        <p:nvSpPr>
          <p:cNvPr id="247811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b="1" u="sng" dirty="0"/>
              <a:t>Right-handers</a:t>
            </a:r>
            <a:endParaRPr lang="en-US" b="1" dirty="0"/>
          </a:p>
          <a:p>
            <a:r>
              <a:rPr lang="en-US" dirty="0"/>
              <a:t>91% of human race</a:t>
            </a:r>
          </a:p>
          <a:p>
            <a:r>
              <a:rPr lang="en-US" b="1" dirty="0"/>
              <a:t>96% </a:t>
            </a:r>
            <a:r>
              <a:rPr lang="en-US" dirty="0"/>
              <a:t>of them –L hemisphere is dominant </a:t>
            </a:r>
            <a:r>
              <a:rPr lang="en-US" b="1" dirty="0"/>
              <a:t>(left brained)</a:t>
            </a:r>
          </a:p>
          <a:p>
            <a:r>
              <a:rPr lang="en-US" b="1" dirty="0"/>
              <a:t>4% </a:t>
            </a:r>
            <a:r>
              <a:rPr lang="en-US" dirty="0"/>
              <a:t>R hemisphere dominant- artists </a:t>
            </a:r>
            <a:r>
              <a:rPr lang="en-US" b="1" dirty="0"/>
              <a:t>(right brained) </a:t>
            </a:r>
            <a:r>
              <a:rPr lang="en-US" b="1" dirty="0">
                <a:solidFill>
                  <a:srgbClr val="FF0000"/>
                </a:solidFill>
              </a:rPr>
              <a:t>i.e. 3.6% of the general population</a:t>
            </a:r>
          </a:p>
          <a:p>
            <a:pPr>
              <a:buFontTx/>
              <a:buNone/>
            </a:pPr>
            <a:r>
              <a:rPr lang="en-US" b="1" u="sng" dirty="0"/>
              <a:t>Left-handers</a:t>
            </a:r>
            <a:endParaRPr lang="en-US" b="1" dirty="0"/>
          </a:p>
          <a:p>
            <a:r>
              <a:rPr lang="en-US" dirty="0"/>
              <a:t>9% of human race</a:t>
            </a:r>
          </a:p>
          <a:p>
            <a:r>
              <a:rPr lang="en-US" b="1" dirty="0"/>
              <a:t>15% </a:t>
            </a:r>
            <a:r>
              <a:rPr lang="en-US" dirty="0"/>
              <a:t>of them- R hemisphere dominant </a:t>
            </a:r>
            <a:r>
              <a:rPr lang="en-US" b="1" dirty="0"/>
              <a:t>(right brained) </a:t>
            </a:r>
            <a:r>
              <a:rPr lang="en-US" b="1" dirty="0">
                <a:solidFill>
                  <a:srgbClr val="FF0000"/>
                </a:solidFill>
              </a:rPr>
              <a:t>i.e. 1.35% of general population</a:t>
            </a:r>
          </a:p>
          <a:p>
            <a:r>
              <a:rPr lang="en-US" dirty="0"/>
              <a:t>15%- no dominance i.e. clearly ambidextrous</a:t>
            </a:r>
          </a:p>
          <a:p>
            <a:r>
              <a:rPr lang="en-US" b="1" dirty="0"/>
              <a:t>70%</a:t>
            </a:r>
            <a:r>
              <a:rPr lang="en-US" dirty="0"/>
              <a:t>- L hemisphere dominant </a:t>
            </a:r>
            <a:r>
              <a:rPr lang="en-US" b="1" dirty="0"/>
              <a:t>(left brained)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BN: About 5% of general population are Right brained while the majority, 95%, are Left brained!</a:t>
            </a:r>
            <a:br>
              <a:rPr lang="en-US" dirty="0"/>
            </a:br>
            <a:endParaRPr lang="en-US" dirty="0"/>
          </a:p>
        </p:txBody>
      </p:sp>
      <p:sp>
        <p:nvSpPr>
          <p:cNvPr id="2478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6A58A13-A242-49FE-9A8B-7A878881FB58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478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C57C8-2BC0-448D-91FC-53F58704E39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200" b="1"/>
              <a:t>NEUROCHEMISTRY OF HANDEDNESS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/>
              <a:t>Chemical hemispherical differences:</a:t>
            </a:r>
          </a:p>
          <a:p>
            <a:pPr>
              <a:defRPr/>
            </a:pPr>
            <a:r>
              <a:rPr lang="en-US" sz="2400" dirty="0"/>
              <a:t>There is concentration of dopamine in the  </a:t>
            </a:r>
            <a:r>
              <a:rPr lang="en-US" sz="2400" dirty="0" err="1"/>
              <a:t>nigro</a:t>
            </a:r>
            <a:r>
              <a:rPr lang="en-US" sz="2400" dirty="0"/>
              <a:t>- </a:t>
            </a:r>
            <a:r>
              <a:rPr lang="en-US" sz="2400" dirty="0" err="1"/>
              <a:t>striatal</a:t>
            </a:r>
            <a:r>
              <a:rPr lang="en-US" sz="2400" dirty="0"/>
              <a:t> pathways (extra-pyramidal) i.e. substantia </a:t>
            </a:r>
            <a:r>
              <a:rPr lang="en-US" sz="2400" dirty="0" err="1"/>
              <a:t>nigra</a:t>
            </a:r>
            <a:r>
              <a:rPr lang="en-US" sz="2400" dirty="0"/>
              <a:t> releases more dopamine to putamen and caudate nucleus of the preferred side L or R side</a:t>
            </a:r>
          </a:p>
          <a:p>
            <a:pPr>
              <a:defRPr/>
            </a:pPr>
            <a:r>
              <a:rPr lang="en-US" sz="2400" dirty="0"/>
              <a:t>Concentration on L  side high in R </a:t>
            </a:r>
            <a:r>
              <a:rPr lang="en-US" sz="2400" dirty="0" err="1"/>
              <a:t>handers</a:t>
            </a:r>
            <a:r>
              <a:rPr lang="en-US" sz="2400" dirty="0"/>
              <a:t> and vice versa i.e. </a:t>
            </a:r>
          </a:p>
          <a:p>
            <a:pPr lvl="1">
              <a:defRPr/>
            </a:pPr>
            <a:r>
              <a:rPr lang="en-US" sz="2000" b="1" dirty="0">
                <a:ea typeface="+mn-ea"/>
                <a:cs typeface="+mn-cs"/>
              </a:rPr>
              <a:t>Initiation </a:t>
            </a:r>
            <a:r>
              <a:rPr lang="en-US" sz="2000" dirty="0">
                <a:ea typeface="+mn-ea"/>
                <a:cs typeface="+mn-cs"/>
              </a:rPr>
              <a:t>of movement,</a:t>
            </a:r>
            <a:r>
              <a:rPr lang="en-US" sz="2000" dirty="0"/>
              <a:t> </a:t>
            </a:r>
            <a:endParaRPr lang="en-US" sz="20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2000" b="1" dirty="0">
                <a:ea typeface="+mn-ea"/>
                <a:cs typeface="+mn-cs"/>
              </a:rPr>
              <a:t>Timing </a:t>
            </a:r>
            <a:r>
              <a:rPr lang="en-US" sz="2000" dirty="0">
                <a:ea typeface="+mn-ea"/>
                <a:cs typeface="+mn-cs"/>
              </a:rPr>
              <a:t>and </a:t>
            </a:r>
          </a:p>
          <a:p>
            <a:pPr lvl="1">
              <a:defRPr/>
            </a:pPr>
            <a:r>
              <a:rPr lang="en-US" sz="2000" b="1" dirty="0">
                <a:ea typeface="+mn-ea"/>
                <a:cs typeface="+mn-cs"/>
              </a:rPr>
              <a:t>Termination </a:t>
            </a:r>
          </a:p>
          <a:p>
            <a:pPr lvl="1">
              <a:buNone/>
              <a:defRPr/>
            </a:pPr>
            <a:r>
              <a:rPr lang="en-US" sz="2000" b="1" dirty="0"/>
              <a:t>are made very easy. </a:t>
            </a:r>
          </a:p>
          <a:p>
            <a:pPr>
              <a:defRPr/>
            </a:pPr>
            <a:r>
              <a:rPr lang="en-US" sz="2400" dirty="0"/>
              <a:t>This may be  one of the reasons why handedness leads to “light” or “heavy” hand feeling  i.e. posture setting for muscle movement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498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1D5D1D8-BFC5-4EA1-89BB-998007C7AAA0}" type="datetime1">
              <a:rPr lang="en-US" smtClean="0"/>
              <a:pPr/>
              <a:t>10/1/2018</a:t>
            </a:fld>
            <a:endParaRPr lang="en-US"/>
          </a:p>
        </p:txBody>
      </p:sp>
      <p:sp>
        <p:nvSpPr>
          <p:cNvPr id="2498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0F4617-66DC-4C8A-9631-4CB3BEB8F9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2175</Words>
  <Application>Microsoft Office PowerPoint</Application>
  <PresentationFormat>On-screen Show (4:3)</PresentationFormat>
  <Paragraphs>255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LANGUAGE FUNCTION</vt:lpstr>
      <vt:lpstr>LANGUAGE </vt:lpstr>
      <vt:lpstr>HANDEDNESS AND SPEECH</vt:lpstr>
      <vt:lpstr>CORTICAL NEURONS</vt:lpstr>
      <vt:lpstr>PLASTICITY (PROVEN BY PET AND FUNCTIONAL MRI)</vt:lpstr>
      <vt:lpstr>SPACIOTEMPORAL  OR REPRESENTATIONAL HEMISPHERE</vt:lpstr>
      <vt:lpstr>RIGHT/LEFT HEMISPHERE LESIONS</vt:lpstr>
      <vt:lpstr>HANDEDNESS</vt:lpstr>
      <vt:lpstr>NEUROCHEMISTRY OF HANDEDNESS</vt:lpstr>
      <vt:lpstr>LANGUAGE</vt:lpstr>
      <vt:lpstr>PowerPoint Presentation</vt:lpstr>
      <vt:lpstr>PowerPoint Presentation</vt:lpstr>
      <vt:lpstr>WERNICKE’S AREA -_CATEGORICAL HEMISPHERE</vt:lpstr>
      <vt:lpstr>BROCA’S AREA</vt:lpstr>
      <vt:lpstr>ANGULAR GYRUS</vt:lpstr>
      <vt:lpstr>SPEECH DISORDERS:-</vt:lpstr>
      <vt:lpstr>DYSLEXIA</vt:lpstr>
      <vt:lpstr>BRAIN CHANGES IN DYSLEXIA </vt:lpstr>
      <vt:lpstr>APHASIAS</vt:lpstr>
      <vt:lpstr> APHASIAS TYPES DETAILS -1</vt:lpstr>
      <vt:lpstr>APHASIA TYPES DETAILS -2</vt:lpstr>
      <vt:lpstr>FLUENT APHASIAS- WERNICKE’S</vt:lpstr>
      <vt:lpstr>PowerPoint Presentation</vt:lpstr>
      <vt:lpstr>PowerPoint Presentation</vt:lpstr>
      <vt:lpstr>PowerPoint Presentation</vt:lpstr>
      <vt:lpstr>ANOMIC APHASIA</vt:lpstr>
      <vt:lpstr>ROLE OF THE  NON-DORMINANT HEMISPHERE</vt:lpstr>
      <vt:lpstr>PROSOPAGNOSIA (NON-DOMINANT HEMI)</vt:lpstr>
      <vt:lpstr>PowerPoint Presentation</vt:lpstr>
      <vt:lpstr>SYNAESTHESIA ..cont</vt:lpstr>
      <vt:lpstr>MEDIAL CEREBRAL CORTEX SHOWING  FUSIFORM GYRUS</vt:lpstr>
      <vt:lpstr>INFORMATION FROM MRI &amp; PET STUDIES OF PATIENTS WITH STROKE &amp;  HEAD INJURIES</vt:lpstr>
      <vt:lpstr>OTHER PARIETAL-OCCIPITAL LESIONS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FUNCTION</dc:title>
  <dc:creator>THAIRU'S PC</dc:creator>
  <cp:lastModifiedBy>kihumbu thairu</cp:lastModifiedBy>
  <cp:revision>23</cp:revision>
  <dcterms:created xsi:type="dcterms:W3CDTF">2014-04-02T08:00:59Z</dcterms:created>
  <dcterms:modified xsi:type="dcterms:W3CDTF">2018-10-01T05:18:18Z</dcterms:modified>
</cp:coreProperties>
</file>