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88"/>
  </p:notesMasterIdLst>
  <p:sldIdLst>
    <p:sldId id="256" r:id="rId2"/>
    <p:sldId id="278" r:id="rId3"/>
    <p:sldId id="277" r:id="rId4"/>
    <p:sldId id="279" r:id="rId5"/>
    <p:sldId id="280" r:id="rId6"/>
    <p:sldId id="356" r:id="rId7"/>
    <p:sldId id="357" r:id="rId8"/>
    <p:sldId id="358" r:id="rId9"/>
    <p:sldId id="360" r:id="rId10"/>
    <p:sldId id="345" r:id="rId11"/>
    <p:sldId id="346" r:id="rId12"/>
    <p:sldId id="347" r:id="rId13"/>
    <p:sldId id="355" r:id="rId14"/>
    <p:sldId id="342" r:id="rId15"/>
    <p:sldId id="343" r:id="rId16"/>
    <p:sldId id="281" r:id="rId17"/>
    <p:sldId id="332" r:id="rId18"/>
    <p:sldId id="282" r:id="rId19"/>
    <p:sldId id="283" r:id="rId20"/>
    <p:sldId id="284" r:id="rId21"/>
    <p:sldId id="285" r:id="rId22"/>
    <p:sldId id="287" r:id="rId23"/>
    <p:sldId id="368" r:id="rId24"/>
    <p:sldId id="361" r:id="rId25"/>
    <p:sldId id="286" r:id="rId26"/>
    <p:sldId id="288" r:id="rId27"/>
    <p:sldId id="323" r:id="rId28"/>
    <p:sldId id="289" r:id="rId29"/>
    <p:sldId id="290" r:id="rId30"/>
    <p:sldId id="291" r:id="rId31"/>
    <p:sldId id="352" r:id="rId32"/>
    <p:sldId id="367" r:id="rId33"/>
    <p:sldId id="366" r:id="rId34"/>
    <p:sldId id="363" r:id="rId35"/>
    <p:sldId id="362" r:id="rId36"/>
    <p:sldId id="354" r:id="rId37"/>
    <p:sldId id="365" r:id="rId38"/>
    <p:sldId id="364" r:id="rId39"/>
    <p:sldId id="292" r:id="rId40"/>
    <p:sldId id="293" r:id="rId41"/>
    <p:sldId id="369" r:id="rId42"/>
    <p:sldId id="353" r:id="rId43"/>
    <p:sldId id="294" r:id="rId44"/>
    <p:sldId id="295" r:id="rId45"/>
    <p:sldId id="296" r:id="rId46"/>
    <p:sldId id="297" r:id="rId47"/>
    <p:sldId id="298" r:id="rId48"/>
    <p:sldId id="299" r:id="rId49"/>
    <p:sldId id="300" r:id="rId50"/>
    <p:sldId id="301" r:id="rId51"/>
    <p:sldId id="302" r:id="rId52"/>
    <p:sldId id="325" r:id="rId53"/>
    <p:sldId id="326" r:id="rId54"/>
    <p:sldId id="327" r:id="rId55"/>
    <p:sldId id="330" r:id="rId56"/>
    <p:sldId id="329" r:id="rId57"/>
    <p:sldId id="303" r:id="rId58"/>
    <p:sldId id="304" r:id="rId59"/>
    <p:sldId id="305" r:id="rId60"/>
    <p:sldId id="333" r:id="rId61"/>
    <p:sldId id="337" r:id="rId62"/>
    <p:sldId id="334" r:id="rId63"/>
    <p:sldId id="335" r:id="rId64"/>
    <p:sldId id="339" r:id="rId65"/>
    <p:sldId id="306" r:id="rId66"/>
    <p:sldId id="340" r:id="rId67"/>
    <p:sldId id="307" r:id="rId68"/>
    <p:sldId id="308" r:id="rId69"/>
    <p:sldId id="309" r:id="rId70"/>
    <p:sldId id="310" r:id="rId71"/>
    <p:sldId id="311" r:id="rId72"/>
    <p:sldId id="351" r:id="rId73"/>
    <p:sldId id="348" r:id="rId74"/>
    <p:sldId id="349" r:id="rId75"/>
    <p:sldId id="312" r:id="rId76"/>
    <p:sldId id="313" r:id="rId77"/>
    <p:sldId id="314" r:id="rId78"/>
    <p:sldId id="315" r:id="rId79"/>
    <p:sldId id="316" r:id="rId80"/>
    <p:sldId id="317" r:id="rId81"/>
    <p:sldId id="318" r:id="rId82"/>
    <p:sldId id="319" r:id="rId83"/>
    <p:sldId id="320" r:id="rId84"/>
    <p:sldId id="321" r:id="rId85"/>
    <p:sldId id="331" r:id="rId86"/>
    <p:sldId id="322"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856F7-EADE-452B-A827-8DAE1687F701}" type="datetimeFigureOut">
              <a:rPr lang="en-US" smtClean="0"/>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5D3B0-E73D-4CDB-A5AC-F05293CD6F1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706BBB-2EC3-4BAB-8D74-E202B3B8A6CD}"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06BBB-2EC3-4BAB-8D74-E202B3B8A6CD}"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06BBB-2EC3-4BAB-8D74-E202B3B8A6CD}"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06BBB-2EC3-4BAB-8D74-E202B3B8A6CD}"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706BBB-2EC3-4BAB-8D74-E202B3B8A6CD}"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706BBB-2EC3-4BAB-8D74-E202B3B8A6CD}"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06BBB-2EC3-4BAB-8D74-E202B3B8A6CD}"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706BBB-2EC3-4BAB-8D74-E202B3B8A6CD}"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6BBB-2EC3-4BAB-8D74-E202B3B8A6CD}"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706BBB-2EC3-4BAB-8D74-E202B3B8A6CD}"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706BBB-2EC3-4BAB-8D74-E202B3B8A6CD}"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373DF-0897-4C70-BBEB-8D4A1525BE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06BBB-2EC3-4BAB-8D74-E202B3B8A6CD}" type="datetimeFigureOut">
              <a:rPr lang="en-US" smtClean="0"/>
              <a:pPr/>
              <a:t>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373DF-0897-4C70-BBEB-8D4A1525BE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Cataplexy" TargetMode="External"/><Relationship Id="rId3" Type="http://schemas.openxmlformats.org/officeDocument/2006/relationships/hyperlink" Target="https://en.wikipedia.org/wiki/Arousal" TargetMode="External"/><Relationship Id="rId7" Type="http://schemas.openxmlformats.org/officeDocument/2006/relationships/hyperlink" Target="https://en.wikipedia.org/wiki/Narcolepsy" TargetMode="External"/><Relationship Id="rId2" Type="http://schemas.openxmlformats.org/officeDocument/2006/relationships/hyperlink" Target="https://en.wikipedia.org/wiki/Neuropeptide" TargetMode="External"/><Relationship Id="rId1" Type="http://schemas.openxmlformats.org/officeDocument/2006/relationships/slideLayout" Target="../slideLayouts/slideLayout2.xml"/><Relationship Id="rId6" Type="http://schemas.openxmlformats.org/officeDocument/2006/relationships/hyperlink" Target="https://en.wikipedia.org/wiki/Orexin" TargetMode="External"/><Relationship Id="rId11" Type="http://schemas.openxmlformats.org/officeDocument/2006/relationships/hyperlink" Target="https://en.wikipedia.org/wiki/Axons" TargetMode="External"/><Relationship Id="rId5" Type="http://schemas.openxmlformats.org/officeDocument/2006/relationships/hyperlink" Target="https://en.wikipedia.org/wiki/Appetite" TargetMode="External"/><Relationship Id="rId10" Type="http://schemas.openxmlformats.org/officeDocument/2006/relationships/hyperlink" Target="https://en.wikipedia.org/wiki/Lateral_hypothalamus" TargetMode="External"/><Relationship Id="rId4" Type="http://schemas.openxmlformats.org/officeDocument/2006/relationships/hyperlink" Target="https://en.wikipedia.org/wiki/Wakefulness" TargetMode="External"/><Relationship Id="rId9" Type="http://schemas.openxmlformats.org/officeDocument/2006/relationships/hyperlink" Target="https://en.wikipedia.org/wiki/Neuron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teddybrain.files.wordpress.com/2013/01/20130109-212300.jp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oAutofit/>
          </a:bodyPr>
          <a:lstStyle/>
          <a:p>
            <a:r>
              <a:rPr lang="en-US" sz="6000" dirty="0"/>
              <a:t>MOTIVATION BEHAVIOUR AND EMOTION</a:t>
            </a:r>
          </a:p>
        </p:txBody>
      </p:sp>
      <p:sp>
        <p:nvSpPr>
          <p:cNvPr id="3" name="Subtitle 2"/>
          <p:cNvSpPr>
            <a:spLocks noGrp="1"/>
          </p:cNvSpPr>
          <p:nvPr>
            <p:ph type="subTitle" idx="1"/>
          </p:nvPr>
        </p:nvSpPr>
        <p:spPr/>
        <p:txBody>
          <a:bodyPr>
            <a:normAutofit fontScale="92500" lnSpcReduction="20000"/>
          </a:bodyPr>
          <a:lstStyle/>
          <a:p>
            <a:r>
              <a:rPr lang="en-US" sz="4000" dirty="0"/>
              <a:t>WITH COLOUR ILLUSTRATIONS</a:t>
            </a:r>
          </a:p>
          <a:p>
            <a:endParaRPr lang="en-US" sz="4000" dirty="0"/>
          </a:p>
          <a:p>
            <a:r>
              <a:rPr lang="en-US" sz="4000" dirty="0"/>
              <a:t>See slides 1-39 then 43-86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4" name="Content Placeholder 3" descr="http://upload.wikimedia.org/wikipedia/commons/d/d1/Blausen_0614_LimbicSystem.png"/>
          <p:cNvPicPr>
            <a:picLocks noGrp="1"/>
          </p:cNvPicPr>
          <p:nvPr>
            <p:ph idx="1"/>
          </p:nvPr>
        </p:nvPicPr>
        <p:blipFill>
          <a:blip r:embed="rId2" cstate="print"/>
          <a:srcRect/>
          <a:stretch>
            <a:fillRect/>
          </a:stretch>
        </p:blipFill>
        <p:spPr bwMode="auto">
          <a:xfrm>
            <a:off x="533400" y="228600"/>
            <a:ext cx="8001000" cy="6019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pic>
        <p:nvPicPr>
          <p:cNvPr id="4" name="Content Placeholder 3" descr="http://www.alinenewton.com/images/limbic.jpg"/>
          <p:cNvPicPr>
            <a:picLocks noGrp="1"/>
          </p:cNvPicPr>
          <p:nvPr>
            <p:ph idx="1"/>
          </p:nvPr>
        </p:nvPicPr>
        <p:blipFill>
          <a:blip r:embed="rId2" cstate="print"/>
          <a:srcRect/>
          <a:stretch>
            <a:fillRect/>
          </a:stretch>
        </p:blipFill>
        <p:spPr bwMode="auto">
          <a:xfrm>
            <a:off x="1371600" y="838200"/>
            <a:ext cx="6476999" cy="5105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pic>
        <p:nvPicPr>
          <p:cNvPr id="4" name="Content Placeholder 3" descr="http://allaboutfibromyalgia.info/wp-content/uploads/2011/04/Brain-limbic-system-20121.jpg"/>
          <p:cNvPicPr>
            <a:picLocks noGrp="1"/>
          </p:cNvPicPr>
          <p:nvPr>
            <p:ph idx="1"/>
          </p:nvPr>
        </p:nvPicPr>
        <p:blipFill>
          <a:blip r:embed="rId2" cstate="print"/>
          <a:srcRect/>
          <a:stretch>
            <a:fillRect/>
          </a:stretch>
        </p:blipFill>
        <p:spPr bwMode="auto">
          <a:xfrm>
            <a:off x="533400" y="304800"/>
            <a:ext cx="7772400" cy="5257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dirty="0"/>
              <a:t>DETAILS OF LIMBIC CONNECTIONS</a:t>
            </a:r>
          </a:p>
        </p:txBody>
      </p:sp>
      <p:pic>
        <p:nvPicPr>
          <p:cNvPr id="4" name="Content Placeholder 3" descr="http://www.stresstips.com/wp-content/uploads/2011/04/mfb_diagram.jpg"/>
          <p:cNvPicPr>
            <a:picLocks noGrp="1"/>
          </p:cNvPicPr>
          <p:nvPr>
            <p:ph idx="1"/>
          </p:nvPr>
        </p:nvPicPr>
        <p:blipFill>
          <a:blip r:embed="rId2" cstate="print"/>
          <a:srcRect/>
          <a:stretch>
            <a:fillRect/>
          </a:stretch>
        </p:blipFill>
        <p:spPr bwMode="auto">
          <a:xfrm>
            <a:off x="1085850" y="686594"/>
            <a:ext cx="6972300" cy="54387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pic>
        <p:nvPicPr>
          <p:cNvPr id="4" name="Content Placeholder 3" descr="http://upload.wikimedia.org/wikipedia/en/8/88/Dopamineseratonin.png"/>
          <p:cNvPicPr>
            <a:picLocks noGrp="1"/>
          </p:cNvPicPr>
          <p:nvPr>
            <p:ph idx="1"/>
          </p:nvPr>
        </p:nvPicPr>
        <p:blipFill>
          <a:blip r:embed="rId2" cstate="print"/>
          <a:srcRect/>
          <a:stretch>
            <a:fillRect/>
          </a:stretch>
        </p:blipFill>
        <p:spPr bwMode="auto">
          <a:xfrm>
            <a:off x="948474" y="685800"/>
            <a:ext cx="7247051" cy="54403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CORTICOLIMBIC SYSTEM</a:t>
            </a:r>
          </a:p>
        </p:txBody>
      </p:sp>
      <p:pic>
        <p:nvPicPr>
          <p:cNvPr id="4" name="Content Placeholder 3" descr="http://corticalchauvinism.files.wordpress.com/2013/10/fnint-06-00036-g006.jpg"/>
          <p:cNvPicPr>
            <a:picLocks noGrp="1"/>
          </p:cNvPicPr>
          <p:nvPr>
            <p:ph idx="1"/>
          </p:nvPr>
        </p:nvPicPr>
        <p:blipFill>
          <a:blip r:embed="rId2" cstate="print"/>
          <a:srcRect/>
          <a:stretch>
            <a:fillRect/>
          </a:stretch>
        </p:blipFill>
        <p:spPr bwMode="auto">
          <a:xfrm>
            <a:off x="759193" y="685800"/>
            <a:ext cx="7625613" cy="54403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22960" y="286605"/>
            <a:ext cx="7543800" cy="856396"/>
          </a:xfrm>
        </p:spPr>
        <p:txBody>
          <a:bodyPr>
            <a:normAutofit/>
          </a:bodyPr>
          <a:lstStyle/>
          <a:p>
            <a:r>
              <a:rPr lang="en-US" sz="4800" dirty="0">
                <a:solidFill>
                  <a:schemeClr val="tx1"/>
                </a:solidFill>
              </a:rPr>
              <a:t>AUTONOMIC CHANGES</a:t>
            </a:r>
            <a:endParaRPr lang="en-US" sz="3600" dirty="0"/>
          </a:p>
        </p:txBody>
      </p:sp>
      <p:sp>
        <p:nvSpPr>
          <p:cNvPr id="62467" name="Content Placeholder 2"/>
          <p:cNvSpPr>
            <a:spLocks noGrp="1"/>
          </p:cNvSpPr>
          <p:nvPr>
            <p:ph idx="1"/>
          </p:nvPr>
        </p:nvSpPr>
        <p:spPr>
          <a:xfrm>
            <a:off x="533400" y="1295400"/>
            <a:ext cx="8229600" cy="4876800"/>
          </a:xfrm>
        </p:spPr>
        <p:txBody>
          <a:bodyPr>
            <a:normAutofit fontScale="92500" lnSpcReduction="10000"/>
          </a:bodyPr>
          <a:lstStyle/>
          <a:p>
            <a:pPr>
              <a:buFontTx/>
              <a:buNone/>
            </a:pPr>
            <a:r>
              <a:rPr lang="en-US" b="1" dirty="0"/>
              <a:t> </a:t>
            </a:r>
            <a:endParaRPr lang="en-US" dirty="0"/>
          </a:p>
          <a:p>
            <a:r>
              <a:rPr lang="en-US" sz="2400" dirty="0"/>
              <a:t>BP</a:t>
            </a:r>
          </a:p>
          <a:p>
            <a:r>
              <a:rPr lang="en-US" sz="2400" dirty="0"/>
              <a:t>respiration</a:t>
            </a:r>
          </a:p>
          <a:p>
            <a:r>
              <a:rPr lang="en-US" sz="2400" dirty="0"/>
              <a:t>pulse</a:t>
            </a:r>
          </a:p>
          <a:p>
            <a:r>
              <a:rPr lang="en-US" sz="2400" dirty="0"/>
              <a:t>sweating</a:t>
            </a:r>
          </a:p>
          <a:p>
            <a:r>
              <a:rPr lang="en-US" sz="2400" dirty="0"/>
              <a:t>show very low localization-generalized reaction e.g.</a:t>
            </a:r>
          </a:p>
          <a:p>
            <a:r>
              <a:rPr lang="en-US" sz="2400" b="1" dirty="0" err="1"/>
              <a:t>amygdala</a:t>
            </a:r>
            <a:r>
              <a:rPr lang="en-US" sz="2400" b="1" dirty="0"/>
              <a:t> stimulation </a:t>
            </a:r>
          </a:p>
          <a:p>
            <a:pPr lvl="1"/>
            <a:r>
              <a:rPr lang="en-US" sz="2600" b="1" dirty="0"/>
              <a:t>Can cause feeding movements</a:t>
            </a:r>
          </a:p>
          <a:p>
            <a:r>
              <a:rPr lang="en-US" sz="2600" b="1" dirty="0"/>
              <a:t>inhibition of </a:t>
            </a:r>
            <a:r>
              <a:rPr lang="en-US" sz="2600" b="1" dirty="0" err="1"/>
              <a:t>amygdala</a:t>
            </a:r>
            <a:endParaRPr lang="en-US" sz="2600" b="1" dirty="0"/>
          </a:p>
          <a:p>
            <a:pPr lvl="1"/>
            <a:r>
              <a:rPr lang="en-US" sz="2400" b="1" dirty="0"/>
              <a:t>Causes </a:t>
            </a:r>
            <a:r>
              <a:rPr lang="en-US" sz="2400" b="1" dirty="0" err="1"/>
              <a:t>hyperphagia</a:t>
            </a:r>
            <a:endParaRPr lang="en-US" sz="2400" b="1" dirty="0"/>
          </a:p>
          <a:p>
            <a:pPr lvl="1"/>
            <a:r>
              <a:rPr lang="en-US" sz="2400" b="1" dirty="0" err="1"/>
              <a:t>omniphagia</a:t>
            </a:r>
            <a:r>
              <a:rPr lang="en-US" sz="2400" b="1" dirty="0"/>
              <a:t> i.e. loss of discerning between food and non-food (distinction of these comes from instinct and training by mother or other </a:t>
            </a:r>
            <a:r>
              <a:rPr lang="en-US" sz="2400" b="1" dirty="0" err="1"/>
              <a:t>adultsduring</a:t>
            </a:r>
            <a:r>
              <a:rPr lang="en-US" sz="2400" b="1" dirty="0"/>
              <a:t> </a:t>
            </a:r>
            <a:r>
              <a:rPr lang="en-US" sz="2400" b="1" dirty="0" err="1"/>
              <a:t>childhoood</a:t>
            </a:r>
            <a:r>
              <a:rPr lang="en-US" sz="2400" b="1" dirty="0"/>
              <a:t>)</a:t>
            </a:r>
          </a:p>
          <a:p>
            <a:endParaRPr lang="en-US" dirty="0"/>
          </a:p>
        </p:txBody>
      </p:sp>
      <p:sp>
        <p:nvSpPr>
          <p:cNvPr id="62468" name="Date Placeholder 3"/>
          <p:cNvSpPr>
            <a:spLocks noGrp="1"/>
          </p:cNvSpPr>
          <p:nvPr>
            <p:ph type="dt" sz="half" idx="10"/>
          </p:nvPr>
        </p:nvSpPr>
        <p:spPr>
          <a:noFill/>
        </p:spPr>
        <p:txBody>
          <a:bodyPr/>
          <a:lstStyle/>
          <a:p>
            <a:fld id="{FB8B2664-44EA-4449-B4DC-0994BE741747}" type="datetime1">
              <a:rPr lang="en-US" smtClean="0"/>
              <a:pPr/>
              <a:t>10/2/2018</a:t>
            </a:fld>
            <a:endParaRPr lang="en-US"/>
          </a:p>
        </p:txBody>
      </p:sp>
      <p:sp>
        <p:nvSpPr>
          <p:cNvPr id="62469" name="Slide Number Placeholder 4"/>
          <p:cNvSpPr>
            <a:spLocks noGrp="1"/>
          </p:cNvSpPr>
          <p:nvPr>
            <p:ph type="sldNum" sz="quarter" idx="12"/>
          </p:nvPr>
        </p:nvSpPr>
        <p:spPr>
          <a:noFill/>
        </p:spPr>
        <p:txBody>
          <a:bodyPr/>
          <a:lstStyle/>
          <a:p>
            <a:fld id="{664D61F4-94A1-446B-9A48-A7BC9D68BF6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BEHAVIOUR</a:t>
            </a:r>
          </a:p>
        </p:txBody>
      </p:sp>
      <p:sp>
        <p:nvSpPr>
          <p:cNvPr id="3" name="Content Placeholder 2"/>
          <p:cNvSpPr>
            <a:spLocks noGrp="1"/>
          </p:cNvSpPr>
          <p:nvPr>
            <p:ph idx="1"/>
          </p:nvPr>
        </p:nvSpPr>
        <p:spPr/>
        <p:txBody>
          <a:bodyPr>
            <a:normAutofit lnSpcReduction="10000"/>
          </a:bodyPr>
          <a:lstStyle/>
          <a:p>
            <a:pPr>
              <a:buNone/>
            </a:pPr>
            <a:r>
              <a:rPr lang="en-US" sz="2400" b="1" dirty="0"/>
              <a:t>NEEDS SETTING </a:t>
            </a:r>
            <a:r>
              <a:rPr lang="en-US" dirty="0"/>
              <a:t>, </a:t>
            </a:r>
          </a:p>
          <a:p>
            <a:r>
              <a:rPr lang="en-US" dirty="0" err="1"/>
              <a:t>homeostic</a:t>
            </a:r>
            <a:r>
              <a:rPr lang="en-US" dirty="0"/>
              <a:t> or survival or psychological</a:t>
            </a:r>
          </a:p>
          <a:p>
            <a:r>
              <a:rPr lang="en-US" dirty="0"/>
              <a:t>Hypothalamic involvement</a:t>
            </a:r>
          </a:p>
          <a:p>
            <a:pPr>
              <a:buNone/>
            </a:pPr>
            <a:r>
              <a:rPr lang="en-US" sz="2400" b="1" dirty="0"/>
              <a:t>FULFILMENT OF NEED</a:t>
            </a:r>
          </a:p>
          <a:p>
            <a:r>
              <a:rPr lang="en-US" dirty="0"/>
              <a:t>Activities that satisfy the set or felt need constitute </a:t>
            </a:r>
            <a:r>
              <a:rPr lang="en-US" dirty="0" err="1"/>
              <a:t>behaviour</a:t>
            </a:r>
            <a:endParaRPr lang="en-US" dirty="0"/>
          </a:p>
          <a:p>
            <a:pPr>
              <a:buNone/>
            </a:pPr>
            <a:r>
              <a:rPr lang="en-US" sz="2400" b="1" dirty="0"/>
              <a:t>ENCEPHALIZATION OF EMOTIONS AND BEHAVIOUR</a:t>
            </a:r>
          </a:p>
          <a:p>
            <a:r>
              <a:rPr lang="en-US" sz="2400" b="1" dirty="0"/>
              <a:t>A notable human attribute</a:t>
            </a:r>
          </a:p>
          <a:p>
            <a:r>
              <a:rPr lang="en-US" sz="2400" b="1" dirty="0"/>
              <a:t>Depends on both learning and instinct e.g. morality and new born babies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1219200"/>
          </a:xfrm>
        </p:spPr>
        <p:txBody>
          <a:bodyPr/>
          <a:lstStyle/>
          <a:p>
            <a:r>
              <a:rPr lang="en-US"/>
              <a:t>SEXUAL BEHAVIOR.</a:t>
            </a:r>
          </a:p>
        </p:txBody>
      </p:sp>
      <p:sp>
        <p:nvSpPr>
          <p:cNvPr id="63491" name="Content Placeholder 2"/>
          <p:cNvSpPr>
            <a:spLocks noGrp="1"/>
          </p:cNvSpPr>
          <p:nvPr>
            <p:ph idx="1"/>
          </p:nvPr>
        </p:nvSpPr>
        <p:spPr>
          <a:xfrm>
            <a:off x="457200" y="990600"/>
            <a:ext cx="8229600" cy="5135563"/>
          </a:xfrm>
        </p:spPr>
        <p:txBody>
          <a:bodyPr>
            <a:normAutofit fontScale="92500" lnSpcReduction="20000"/>
          </a:bodyPr>
          <a:lstStyle/>
          <a:p>
            <a:r>
              <a:rPr lang="en-US" dirty="0"/>
              <a:t>Human brain- most important sex organ</a:t>
            </a:r>
          </a:p>
          <a:p>
            <a:r>
              <a:rPr lang="en-US" dirty="0"/>
              <a:t>Mating- series of reflexes leading to lower brain stem reflex and spinal reflex.</a:t>
            </a:r>
          </a:p>
          <a:p>
            <a:r>
              <a:rPr lang="en-US" dirty="0"/>
              <a:t>Urge and behavior- </a:t>
            </a:r>
          </a:p>
          <a:p>
            <a:pPr lvl="1"/>
            <a:r>
              <a:rPr lang="en-US" b="1" dirty="0"/>
              <a:t>result from limbic activation</a:t>
            </a:r>
          </a:p>
          <a:p>
            <a:r>
              <a:rPr lang="en-US" dirty="0"/>
              <a:t>In most animals mating is instinctive</a:t>
            </a:r>
          </a:p>
          <a:p>
            <a:r>
              <a:rPr lang="en-US" dirty="0"/>
              <a:t>These functions do not need training (Prof Tucker joke). Part of </a:t>
            </a:r>
            <a:r>
              <a:rPr lang="en-US" b="1" dirty="0"/>
              <a:t>“doing what comes naturally”</a:t>
            </a:r>
          </a:p>
          <a:p>
            <a:r>
              <a:rPr lang="en-US" dirty="0"/>
              <a:t>But for primates learning is involved.</a:t>
            </a:r>
          </a:p>
          <a:p>
            <a:r>
              <a:rPr lang="en-US" b="1" dirty="0"/>
              <a:t>In humans it is very </a:t>
            </a:r>
            <a:r>
              <a:rPr lang="en-US" b="1" dirty="0" err="1"/>
              <a:t>encephalised</a:t>
            </a:r>
            <a:r>
              <a:rPr lang="en-US" b="1" dirty="0"/>
              <a:t> conditioned by social and psychic factors</a:t>
            </a:r>
            <a:r>
              <a:rPr lang="en-US" dirty="0"/>
              <a:t>.</a:t>
            </a:r>
          </a:p>
          <a:p>
            <a:endParaRPr lang="en-US" dirty="0"/>
          </a:p>
        </p:txBody>
      </p:sp>
      <p:sp>
        <p:nvSpPr>
          <p:cNvPr id="63492" name="Date Placeholder 3"/>
          <p:cNvSpPr>
            <a:spLocks noGrp="1"/>
          </p:cNvSpPr>
          <p:nvPr>
            <p:ph type="dt" sz="half" idx="10"/>
          </p:nvPr>
        </p:nvSpPr>
        <p:spPr>
          <a:noFill/>
        </p:spPr>
        <p:txBody>
          <a:bodyPr/>
          <a:lstStyle/>
          <a:p>
            <a:fld id="{689F3441-5356-4AD6-8ED5-1B38235EAFDB}" type="datetime1">
              <a:rPr lang="en-US" smtClean="0"/>
              <a:pPr/>
              <a:t>10/2/2018</a:t>
            </a:fld>
            <a:endParaRPr lang="en-US"/>
          </a:p>
        </p:txBody>
      </p:sp>
      <p:sp>
        <p:nvSpPr>
          <p:cNvPr id="63493" name="Slide Number Placeholder 4"/>
          <p:cNvSpPr>
            <a:spLocks noGrp="1"/>
          </p:cNvSpPr>
          <p:nvPr>
            <p:ph type="sldNum" sz="quarter" idx="12"/>
          </p:nvPr>
        </p:nvSpPr>
        <p:spPr>
          <a:noFill/>
        </p:spPr>
        <p:txBody>
          <a:bodyPr/>
          <a:lstStyle/>
          <a:p>
            <a:fld id="{BA2FF7A5-E532-4EE1-8076-596351F2A14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914400"/>
          </a:xfrm>
        </p:spPr>
        <p:txBody>
          <a:bodyPr>
            <a:normAutofit/>
          </a:bodyPr>
          <a:lstStyle/>
          <a:p>
            <a:r>
              <a:rPr lang="en-US" sz="4000" dirty="0"/>
              <a:t>CASTRATION(SPAYING NEUTERING)</a:t>
            </a:r>
          </a:p>
        </p:txBody>
      </p:sp>
      <p:sp>
        <p:nvSpPr>
          <p:cNvPr id="64515" name="Content Placeholder 2"/>
          <p:cNvSpPr>
            <a:spLocks noGrp="1"/>
          </p:cNvSpPr>
          <p:nvPr>
            <p:ph idx="1"/>
          </p:nvPr>
        </p:nvSpPr>
        <p:spPr>
          <a:xfrm>
            <a:off x="457200" y="762000"/>
            <a:ext cx="8229600" cy="5638800"/>
          </a:xfrm>
        </p:spPr>
        <p:txBody>
          <a:bodyPr>
            <a:normAutofit fontScale="92500" lnSpcReduction="20000"/>
          </a:bodyPr>
          <a:lstStyle/>
          <a:p>
            <a:r>
              <a:rPr lang="en-US" sz="2400" dirty="0"/>
              <a:t>In lower animals – no sexual activity</a:t>
            </a:r>
          </a:p>
          <a:p>
            <a:r>
              <a:rPr lang="en-US" sz="2400" dirty="0"/>
              <a:t>Loss is slow in  cats dogs and cattle</a:t>
            </a:r>
          </a:p>
          <a:p>
            <a:r>
              <a:rPr lang="en-US" sz="2400" b="1" dirty="0"/>
              <a:t>Injection of sex hormones in castrated animals</a:t>
            </a:r>
          </a:p>
          <a:p>
            <a:pPr lvl="1"/>
            <a:r>
              <a:rPr lang="en-US" sz="2400" b="1" dirty="0"/>
              <a:t>Restores normal sexuality </a:t>
            </a:r>
            <a:r>
              <a:rPr lang="en-US" sz="2400" b="1" dirty="0" err="1"/>
              <a:t>esp</a:t>
            </a:r>
            <a:r>
              <a:rPr lang="en-US" sz="2400" b="1" dirty="0"/>
              <a:t> testosterone and estrogen</a:t>
            </a:r>
          </a:p>
          <a:p>
            <a:r>
              <a:rPr lang="en-US" sz="2400" b="1" u="sng" dirty="0"/>
              <a:t>Humans</a:t>
            </a:r>
            <a:endParaRPr lang="en-US" sz="2400" b="1" dirty="0"/>
          </a:p>
          <a:p>
            <a:r>
              <a:rPr lang="en-US" sz="2400" b="1" dirty="0" err="1"/>
              <a:t>Ovarectomy</a:t>
            </a:r>
            <a:r>
              <a:rPr lang="en-US" sz="2400" b="1" dirty="0"/>
              <a:t>:</a:t>
            </a:r>
            <a:endParaRPr lang="en-US" sz="2400" dirty="0"/>
          </a:p>
          <a:p>
            <a:pPr lvl="1"/>
            <a:r>
              <a:rPr lang="en-US" b="1" dirty="0"/>
              <a:t>Does not decrease in libido</a:t>
            </a:r>
            <a:endParaRPr lang="en-US" sz="2000" b="1" dirty="0"/>
          </a:p>
          <a:p>
            <a:r>
              <a:rPr lang="en-US" sz="2400" b="1" dirty="0"/>
              <a:t>Post-menopause (after women reach menopause)</a:t>
            </a:r>
          </a:p>
          <a:p>
            <a:pPr lvl="1"/>
            <a:r>
              <a:rPr lang="en-US" sz="2600" b="1" dirty="0"/>
              <a:t>There is no change in sexual </a:t>
            </a:r>
            <a:r>
              <a:rPr lang="en-US" sz="2600" b="1" dirty="0" err="1"/>
              <a:t>behaviour</a:t>
            </a:r>
            <a:r>
              <a:rPr lang="en-US" sz="2600" b="1" dirty="0"/>
              <a:t> and frequency.</a:t>
            </a:r>
            <a:endParaRPr lang="en-US" sz="2000" b="1" dirty="0"/>
          </a:p>
          <a:p>
            <a:r>
              <a:rPr lang="en-US" sz="2400" dirty="0"/>
              <a:t>This is because; </a:t>
            </a:r>
          </a:p>
          <a:p>
            <a:pPr lvl="1"/>
            <a:r>
              <a:rPr lang="en-US" sz="2600" b="1" dirty="0"/>
              <a:t>Continued production of sex steroids</a:t>
            </a:r>
          </a:p>
          <a:p>
            <a:pPr lvl="1"/>
            <a:r>
              <a:rPr lang="en-US" sz="2600" b="1" dirty="0" err="1"/>
              <a:t>encephalisation</a:t>
            </a:r>
            <a:endParaRPr lang="en-US" sz="2000" b="1" dirty="0"/>
          </a:p>
          <a:p>
            <a:r>
              <a:rPr lang="en-US" sz="2400" b="1" dirty="0"/>
              <a:t>HRT (hormone replacement therapy):</a:t>
            </a:r>
          </a:p>
          <a:p>
            <a:pPr lvl="1"/>
            <a:r>
              <a:rPr lang="en-US" sz="2600" b="1" dirty="0"/>
              <a:t>Increases libido and interest in sex but</a:t>
            </a:r>
          </a:p>
          <a:p>
            <a:pPr lvl="1"/>
            <a:r>
              <a:rPr lang="en-US" sz="2600" b="1" dirty="0"/>
              <a:t>Exposes women to uterine cancer risk</a:t>
            </a:r>
          </a:p>
        </p:txBody>
      </p:sp>
      <p:sp>
        <p:nvSpPr>
          <p:cNvPr id="64516" name="Date Placeholder 3"/>
          <p:cNvSpPr>
            <a:spLocks noGrp="1"/>
          </p:cNvSpPr>
          <p:nvPr>
            <p:ph type="dt" sz="half" idx="10"/>
          </p:nvPr>
        </p:nvSpPr>
        <p:spPr>
          <a:noFill/>
        </p:spPr>
        <p:txBody>
          <a:bodyPr/>
          <a:lstStyle/>
          <a:p>
            <a:fld id="{FBC945FE-8D94-45A4-8DC7-6C5950E9E528}" type="datetime1">
              <a:rPr lang="en-US" smtClean="0"/>
              <a:pPr/>
              <a:t>10/2/2018</a:t>
            </a:fld>
            <a:endParaRPr lang="en-US"/>
          </a:p>
        </p:txBody>
      </p:sp>
      <p:sp>
        <p:nvSpPr>
          <p:cNvPr id="64517" name="Slide Number Placeholder 4"/>
          <p:cNvSpPr>
            <a:spLocks noGrp="1"/>
          </p:cNvSpPr>
          <p:nvPr>
            <p:ph type="sldNum" sz="quarter" idx="12"/>
          </p:nvPr>
        </p:nvSpPr>
        <p:spPr>
          <a:noFill/>
        </p:spPr>
        <p:txBody>
          <a:bodyPr/>
          <a:lstStyle/>
          <a:p>
            <a:fld id="{D588FA87-1D34-4602-AF2F-F794D57D1D7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685800"/>
          </a:xfrm>
        </p:spPr>
        <p:txBody>
          <a:bodyPr>
            <a:normAutofit fontScale="90000"/>
          </a:bodyPr>
          <a:lstStyle/>
          <a:p>
            <a:r>
              <a:rPr lang="en-US" sz="4000" dirty="0"/>
              <a:t>PAPEZ  EMOTION CIRCUIT - 2</a:t>
            </a:r>
          </a:p>
        </p:txBody>
      </p:sp>
      <p:pic>
        <p:nvPicPr>
          <p:cNvPr id="59397" name="Content Placeholder 5" descr="http://lancien.cowblog.fr/images/Cerveau1/3637706.jpg"/>
          <p:cNvPicPr>
            <a:picLocks noGrp="1"/>
          </p:cNvPicPr>
          <p:nvPr>
            <p:ph idx="1"/>
          </p:nvPr>
        </p:nvPicPr>
        <p:blipFill>
          <a:blip r:embed="rId2" cstate="print"/>
          <a:srcRect/>
          <a:stretch>
            <a:fillRect/>
          </a:stretch>
        </p:blipFill>
        <p:spPr>
          <a:xfrm>
            <a:off x="762000" y="685800"/>
            <a:ext cx="8001000" cy="5638800"/>
          </a:xfrm>
        </p:spPr>
      </p:pic>
      <p:sp>
        <p:nvSpPr>
          <p:cNvPr id="59395" name="Date Placeholder 3"/>
          <p:cNvSpPr>
            <a:spLocks noGrp="1"/>
          </p:cNvSpPr>
          <p:nvPr>
            <p:ph type="dt" sz="half" idx="10"/>
          </p:nvPr>
        </p:nvSpPr>
        <p:spPr>
          <a:noFill/>
        </p:spPr>
        <p:txBody>
          <a:bodyPr/>
          <a:lstStyle/>
          <a:p>
            <a:fld id="{D58EEAEC-B30E-472E-9D07-2E828E13EF35}" type="datetime1">
              <a:rPr lang="en-US" smtClean="0"/>
              <a:pPr/>
              <a:t>10/2/2018</a:t>
            </a:fld>
            <a:endParaRPr lang="en-US" dirty="0"/>
          </a:p>
        </p:txBody>
      </p:sp>
      <p:sp>
        <p:nvSpPr>
          <p:cNvPr id="59396" name="Slide Number Placeholder 4"/>
          <p:cNvSpPr>
            <a:spLocks noGrp="1"/>
          </p:cNvSpPr>
          <p:nvPr>
            <p:ph type="sldNum" sz="quarter" idx="12"/>
          </p:nvPr>
        </p:nvSpPr>
        <p:spPr>
          <a:noFill/>
        </p:spPr>
        <p:txBody>
          <a:bodyPr/>
          <a:lstStyle/>
          <a:p>
            <a:fld id="{1FCBB7C5-68A2-4E30-80E2-C733F114C27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884238"/>
          </a:xfrm>
        </p:spPr>
        <p:txBody>
          <a:bodyPr>
            <a:normAutofit fontScale="90000"/>
          </a:bodyPr>
          <a:lstStyle/>
          <a:p>
            <a:r>
              <a:rPr lang="en-US" sz="3200" b="1" dirty="0"/>
              <a:t>CNS CONTROL IN MALE S AND FEMALES (HUMANS)</a:t>
            </a:r>
            <a:endParaRPr lang="en-US" sz="4800" b="1" dirty="0"/>
          </a:p>
        </p:txBody>
      </p:sp>
      <p:sp>
        <p:nvSpPr>
          <p:cNvPr id="65539" name="Content Placeholder 2"/>
          <p:cNvSpPr>
            <a:spLocks noGrp="1"/>
          </p:cNvSpPr>
          <p:nvPr>
            <p:ph idx="1"/>
          </p:nvPr>
        </p:nvSpPr>
        <p:spPr>
          <a:xfrm>
            <a:off x="457200" y="914400"/>
            <a:ext cx="8229600" cy="5211763"/>
          </a:xfrm>
        </p:spPr>
        <p:txBody>
          <a:bodyPr>
            <a:normAutofit lnSpcReduction="10000"/>
          </a:bodyPr>
          <a:lstStyle/>
          <a:p>
            <a:r>
              <a:rPr lang="en-US" sz="2800" dirty="0" err="1"/>
              <a:t>Inhibiton</a:t>
            </a:r>
            <a:r>
              <a:rPr lang="en-US" sz="2800" dirty="0"/>
              <a:t> of neo-cortex leads to decreased sexual </a:t>
            </a:r>
            <a:r>
              <a:rPr lang="en-US" sz="2800" dirty="0" err="1"/>
              <a:t>behaviour</a:t>
            </a:r>
            <a:r>
              <a:rPr lang="en-US" sz="2800" dirty="0"/>
              <a:t> especially frontal lobe- therefore decreased motor functions.</a:t>
            </a:r>
          </a:p>
          <a:p>
            <a:r>
              <a:rPr lang="en-US" sz="2800" dirty="0"/>
              <a:t>Inhibition of </a:t>
            </a:r>
            <a:r>
              <a:rPr lang="en-US" sz="2800" dirty="0" err="1"/>
              <a:t>amygdaloid</a:t>
            </a:r>
            <a:r>
              <a:rPr lang="en-US" sz="2800" dirty="0"/>
              <a:t> complex(</a:t>
            </a:r>
            <a:r>
              <a:rPr lang="en-US" sz="2800" dirty="0" err="1"/>
              <a:t>cats,dogs</a:t>
            </a:r>
            <a:r>
              <a:rPr lang="en-US" sz="2800" dirty="0"/>
              <a:t>, monkeys and humans)</a:t>
            </a:r>
          </a:p>
          <a:p>
            <a:pPr lvl="1"/>
            <a:r>
              <a:rPr lang="en-US" sz="2400" b="1" dirty="0"/>
              <a:t>increase sex drive and activity </a:t>
            </a:r>
          </a:p>
          <a:p>
            <a:pPr lvl="1"/>
            <a:r>
              <a:rPr lang="en-US" sz="2400" b="1" dirty="0"/>
              <a:t>Leads to indiscriminate sex</a:t>
            </a:r>
          </a:p>
          <a:p>
            <a:pPr lvl="1"/>
            <a:r>
              <a:rPr lang="en-US" sz="2400" b="1" dirty="0"/>
              <a:t>Attempt to have sex with:</a:t>
            </a:r>
          </a:p>
          <a:p>
            <a:pPr lvl="2"/>
            <a:r>
              <a:rPr lang="en-US" b="1" dirty="0"/>
              <a:t>other males/, mature and immature females and even “</a:t>
            </a:r>
            <a:r>
              <a:rPr lang="en-US" b="1" dirty="0" err="1"/>
              <a:t>beastality</a:t>
            </a:r>
            <a:r>
              <a:rPr lang="en-US" b="1" dirty="0"/>
              <a:t>”-i.e. sexual deviation </a:t>
            </a:r>
          </a:p>
          <a:p>
            <a:r>
              <a:rPr lang="en-US" sz="2600" dirty="0"/>
              <a:t>For these reasons some rapists request that they be voluntarily castrated to cure their excessive criminal sexual urge</a:t>
            </a:r>
          </a:p>
          <a:p>
            <a:endParaRPr lang="en-US" dirty="0"/>
          </a:p>
          <a:p>
            <a:endParaRPr lang="en-US" dirty="0"/>
          </a:p>
        </p:txBody>
      </p:sp>
      <p:sp>
        <p:nvSpPr>
          <p:cNvPr id="65540" name="Date Placeholder 3"/>
          <p:cNvSpPr>
            <a:spLocks noGrp="1"/>
          </p:cNvSpPr>
          <p:nvPr>
            <p:ph type="dt" sz="half" idx="10"/>
          </p:nvPr>
        </p:nvSpPr>
        <p:spPr>
          <a:noFill/>
        </p:spPr>
        <p:txBody>
          <a:bodyPr/>
          <a:lstStyle/>
          <a:p>
            <a:fld id="{2EEF31F7-8CF9-4DBA-BE05-511381ABA404}" type="datetime1">
              <a:rPr lang="en-US" smtClean="0"/>
              <a:pPr/>
              <a:t>10/2/2018</a:t>
            </a:fld>
            <a:endParaRPr lang="en-US"/>
          </a:p>
        </p:txBody>
      </p:sp>
      <p:sp>
        <p:nvSpPr>
          <p:cNvPr id="65541" name="Slide Number Placeholder 4"/>
          <p:cNvSpPr>
            <a:spLocks noGrp="1"/>
          </p:cNvSpPr>
          <p:nvPr>
            <p:ph type="sldNum" sz="quarter" idx="12"/>
          </p:nvPr>
        </p:nvSpPr>
        <p:spPr>
          <a:noFill/>
        </p:spPr>
        <p:txBody>
          <a:bodyPr/>
          <a:lstStyle/>
          <a:p>
            <a:fld id="{C006E4F5-B5DA-49F7-8BF1-0C09D981C39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228600"/>
            <a:ext cx="8229600" cy="533401"/>
          </a:xfrm>
        </p:spPr>
        <p:txBody>
          <a:bodyPr>
            <a:normAutofit fontScale="90000"/>
          </a:bodyPr>
          <a:lstStyle/>
          <a:p>
            <a:pPr algn="ctr"/>
            <a:r>
              <a:rPr lang="en-US" b="1" dirty="0"/>
              <a:t>HYPOTHALAMUS</a:t>
            </a:r>
          </a:p>
        </p:txBody>
      </p:sp>
      <p:sp>
        <p:nvSpPr>
          <p:cNvPr id="66563" name="Content Placeholder 2"/>
          <p:cNvSpPr>
            <a:spLocks noGrp="1"/>
          </p:cNvSpPr>
          <p:nvPr>
            <p:ph idx="1"/>
          </p:nvPr>
        </p:nvSpPr>
        <p:spPr>
          <a:xfrm>
            <a:off x="609600" y="1219200"/>
            <a:ext cx="8229600" cy="5440363"/>
          </a:xfrm>
        </p:spPr>
        <p:txBody>
          <a:bodyPr>
            <a:normAutofit/>
          </a:bodyPr>
          <a:lstStyle/>
          <a:p>
            <a:pPr>
              <a:buNone/>
            </a:pPr>
            <a:r>
              <a:rPr lang="en-US" sz="2800" dirty="0"/>
              <a:t>Medial forebrain bundle and its surrounding areas.</a:t>
            </a:r>
          </a:p>
          <a:p>
            <a:r>
              <a:rPr lang="en-US" sz="2800" dirty="0"/>
              <a:t>Stimulation in males causes:</a:t>
            </a:r>
          </a:p>
          <a:p>
            <a:pPr lvl="1"/>
            <a:r>
              <a:rPr lang="en-US" sz="2400" b="1" dirty="0"/>
              <a:t>penile erection</a:t>
            </a:r>
          </a:p>
          <a:p>
            <a:pPr lvl="1"/>
            <a:r>
              <a:rPr lang="en-US" sz="2400" b="1" dirty="0"/>
              <a:t>emotional accompaniment for copulation</a:t>
            </a:r>
          </a:p>
          <a:p>
            <a:r>
              <a:rPr lang="en-US" sz="2800" u="sng" dirty="0"/>
              <a:t>Inhibition of hypothalamus</a:t>
            </a:r>
          </a:p>
          <a:p>
            <a:pPr lvl="1"/>
            <a:r>
              <a:rPr lang="en-US" b="1" dirty="0"/>
              <a:t>Causes abolition of sexual </a:t>
            </a:r>
            <a:r>
              <a:rPr lang="en-US" b="1" dirty="0" err="1"/>
              <a:t>behaviour</a:t>
            </a:r>
            <a:r>
              <a:rPr lang="en-US" b="1" dirty="0"/>
              <a:t> in animals</a:t>
            </a:r>
          </a:p>
          <a:p>
            <a:r>
              <a:rPr lang="en-US" sz="2800" u="sng" dirty="0"/>
              <a:t>Hypothalamic testosterone implants </a:t>
            </a:r>
          </a:p>
          <a:p>
            <a:pPr lvl="1"/>
            <a:r>
              <a:rPr lang="en-US" b="1" dirty="0"/>
              <a:t>Restores normal behavior in castrated animals.</a:t>
            </a:r>
          </a:p>
          <a:p>
            <a:r>
              <a:rPr lang="en-US" sz="2800" dirty="0"/>
              <a:t>NB Loud music with heave bass causes Stimulation of the </a:t>
            </a:r>
            <a:r>
              <a:rPr lang="en-US" sz="2800" dirty="0" err="1"/>
              <a:t>saccule</a:t>
            </a:r>
            <a:r>
              <a:rPr lang="en-US" sz="2800" dirty="0"/>
              <a:t> in the inner ear which in turn  stimulation-sexual arousal and “feeling good”</a:t>
            </a:r>
          </a:p>
          <a:p>
            <a:endParaRPr lang="en-US" dirty="0"/>
          </a:p>
        </p:txBody>
      </p:sp>
      <p:sp>
        <p:nvSpPr>
          <p:cNvPr id="66564" name="Date Placeholder 3"/>
          <p:cNvSpPr>
            <a:spLocks noGrp="1"/>
          </p:cNvSpPr>
          <p:nvPr>
            <p:ph type="dt" sz="half" idx="10"/>
          </p:nvPr>
        </p:nvSpPr>
        <p:spPr>
          <a:noFill/>
        </p:spPr>
        <p:txBody>
          <a:bodyPr/>
          <a:lstStyle/>
          <a:p>
            <a:fld id="{4861FF32-4324-43C0-9AC6-7BF61F1415EA}" type="datetime1">
              <a:rPr lang="en-US" smtClean="0"/>
              <a:pPr/>
              <a:t>10/2/2018</a:t>
            </a:fld>
            <a:endParaRPr lang="en-US"/>
          </a:p>
        </p:txBody>
      </p:sp>
      <p:sp>
        <p:nvSpPr>
          <p:cNvPr id="66565" name="Slide Number Placeholder 4"/>
          <p:cNvSpPr>
            <a:spLocks noGrp="1"/>
          </p:cNvSpPr>
          <p:nvPr>
            <p:ph type="sldNum" sz="quarter" idx="12"/>
          </p:nvPr>
        </p:nvSpPr>
        <p:spPr>
          <a:noFill/>
        </p:spPr>
        <p:txBody>
          <a:bodyPr/>
          <a:lstStyle/>
          <a:p>
            <a:fld id="{E8B90A5C-23FF-439B-8207-81D19E45A09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136525"/>
            <a:ext cx="8229600" cy="930275"/>
          </a:xfrm>
        </p:spPr>
        <p:txBody>
          <a:bodyPr>
            <a:noAutofit/>
          </a:bodyPr>
          <a:lstStyle/>
          <a:p>
            <a:r>
              <a:rPr lang="en-US" sz="3200" b="1" dirty="0"/>
              <a:t>HUMAN REPRODUCTION (SEX) BEHAVIOUR-1</a:t>
            </a:r>
          </a:p>
        </p:txBody>
      </p:sp>
      <p:sp>
        <p:nvSpPr>
          <p:cNvPr id="68611" name="Content Placeholder 2"/>
          <p:cNvSpPr>
            <a:spLocks noGrp="1"/>
          </p:cNvSpPr>
          <p:nvPr>
            <p:ph idx="1"/>
          </p:nvPr>
        </p:nvSpPr>
        <p:spPr>
          <a:xfrm>
            <a:off x="457200" y="1066800"/>
            <a:ext cx="8229600" cy="5059363"/>
          </a:xfrm>
        </p:spPr>
        <p:txBody>
          <a:bodyPr>
            <a:noAutofit/>
          </a:bodyPr>
          <a:lstStyle/>
          <a:p>
            <a:pPr>
              <a:buNone/>
            </a:pPr>
            <a:r>
              <a:rPr lang="en-US" sz="3200" b="1" u="sng" dirty="0"/>
              <a:t>Human Sexual behavior continuous but more spontaneous</a:t>
            </a:r>
            <a:r>
              <a:rPr lang="en-US" sz="2400" dirty="0"/>
              <a:t>.</a:t>
            </a:r>
          </a:p>
          <a:p>
            <a:r>
              <a:rPr lang="en-US" sz="2800" b="1" dirty="0"/>
              <a:t>Female initiated sex- around ovulation time has been observed</a:t>
            </a:r>
            <a:endParaRPr lang="en-US" sz="2400" b="1" dirty="0"/>
          </a:p>
          <a:p>
            <a:pPr lvl="1"/>
            <a:r>
              <a:rPr lang="en-US" dirty="0"/>
              <a:t> </a:t>
            </a:r>
            <a:r>
              <a:rPr lang="en-US" sz="2400" b="1" dirty="0"/>
              <a:t>hence teenage pregnancy after “ once only”</a:t>
            </a:r>
            <a:endParaRPr lang="en-US" b="1" dirty="0"/>
          </a:p>
          <a:p>
            <a:r>
              <a:rPr lang="en-US" sz="2800" b="1" dirty="0"/>
              <a:t> Pheromones in females increase sexual drive in males </a:t>
            </a:r>
          </a:p>
          <a:p>
            <a:pPr lvl="1"/>
            <a:r>
              <a:rPr lang="en-US" sz="2400" b="1" dirty="0"/>
              <a:t>e.g. fatty acid secretion from vagina in monkeys during heat. </a:t>
            </a:r>
          </a:p>
          <a:p>
            <a:pPr lvl="1"/>
            <a:r>
              <a:rPr lang="en-US" sz="2400" b="1" dirty="0"/>
              <a:t>In humans- similar pheromones from genitalia and arm pits sweat glands produced at mid cycle (</a:t>
            </a:r>
            <a:r>
              <a:rPr lang="en-US" sz="2400" b="1" dirty="0" err="1"/>
              <a:t>deosprays</a:t>
            </a:r>
            <a:r>
              <a:rPr lang="en-US" sz="2400" b="1" dirty="0"/>
              <a:t>)</a:t>
            </a:r>
          </a:p>
        </p:txBody>
      </p:sp>
      <p:sp>
        <p:nvSpPr>
          <p:cNvPr id="68612" name="Date Placeholder 3"/>
          <p:cNvSpPr>
            <a:spLocks noGrp="1"/>
          </p:cNvSpPr>
          <p:nvPr>
            <p:ph type="dt" sz="half" idx="10"/>
          </p:nvPr>
        </p:nvSpPr>
        <p:spPr>
          <a:noFill/>
        </p:spPr>
        <p:txBody>
          <a:bodyPr/>
          <a:lstStyle/>
          <a:p>
            <a:fld id="{FBD00671-DFA8-4F66-A771-4F95D88FD454}" type="datetime1">
              <a:rPr lang="en-US" smtClean="0"/>
              <a:pPr/>
              <a:t>10/2/2018</a:t>
            </a:fld>
            <a:endParaRPr lang="en-US"/>
          </a:p>
        </p:txBody>
      </p:sp>
      <p:sp>
        <p:nvSpPr>
          <p:cNvPr id="68613" name="Slide Number Placeholder 4"/>
          <p:cNvSpPr>
            <a:spLocks noGrp="1"/>
          </p:cNvSpPr>
          <p:nvPr>
            <p:ph type="sldNum" sz="quarter" idx="12"/>
          </p:nvPr>
        </p:nvSpPr>
        <p:spPr>
          <a:noFill/>
        </p:spPr>
        <p:txBody>
          <a:bodyPr/>
          <a:lstStyle/>
          <a:p>
            <a:fld id="{285E6018-B4A0-452D-85E2-AA00A803E7B6}"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533400"/>
          </a:xfrm>
        </p:spPr>
        <p:txBody>
          <a:bodyPr>
            <a:noAutofit/>
          </a:bodyPr>
          <a:lstStyle/>
          <a:p>
            <a:r>
              <a:rPr lang="en-US" sz="3200" b="1" dirty="0"/>
              <a:t>HUMAN REPRODUCTION (SEX) BEHAVIOUR-2</a:t>
            </a:r>
            <a:endParaRPr lang="en-US" sz="3200" dirty="0"/>
          </a:p>
        </p:txBody>
      </p:sp>
      <p:sp>
        <p:nvSpPr>
          <p:cNvPr id="3" name="Content Placeholder 2"/>
          <p:cNvSpPr>
            <a:spLocks noGrp="1"/>
          </p:cNvSpPr>
          <p:nvPr>
            <p:ph idx="1"/>
          </p:nvPr>
        </p:nvSpPr>
        <p:spPr>
          <a:xfrm>
            <a:off x="914400" y="762000"/>
            <a:ext cx="7543801" cy="5562600"/>
          </a:xfrm>
        </p:spPr>
        <p:txBody>
          <a:bodyPr>
            <a:noAutofit/>
          </a:bodyPr>
          <a:lstStyle/>
          <a:p>
            <a:pPr>
              <a:buNone/>
            </a:pPr>
            <a:r>
              <a:rPr lang="en-US" b="1" u="sng" dirty="0"/>
              <a:t>CNS control</a:t>
            </a:r>
            <a:endParaRPr lang="en-US" b="1" dirty="0"/>
          </a:p>
          <a:p>
            <a:r>
              <a:rPr lang="en-US" dirty="0"/>
              <a:t>Inhibition of neo-cortex and limbic cortex- </a:t>
            </a:r>
          </a:p>
          <a:p>
            <a:pPr lvl="1"/>
            <a:r>
              <a:rPr lang="en-US" sz="2400" b="1" dirty="0"/>
              <a:t>Causes abolishing male seeking in females i.e. no enticements or reactions</a:t>
            </a:r>
          </a:p>
          <a:p>
            <a:r>
              <a:rPr lang="en-US" b="1" dirty="0"/>
              <a:t>Inhibition of </a:t>
            </a:r>
            <a:r>
              <a:rPr lang="en-US" b="1" dirty="0" err="1"/>
              <a:t>amygdaloid</a:t>
            </a:r>
            <a:r>
              <a:rPr lang="en-US" b="1" dirty="0"/>
              <a:t> complex:</a:t>
            </a:r>
          </a:p>
          <a:p>
            <a:pPr lvl="1"/>
            <a:r>
              <a:rPr lang="en-US" b="1" dirty="0"/>
              <a:t>Has no effect IN ANIMALS unlike on male seeking or general sex </a:t>
            </a:r>
            <a:r>
              <a:rPr lang="en-US" b="1" dirty="0" err="1"/>
              <a:t>behaviour</a:t>
            </a:r>
            <a:r>
              <a:rPr lang="en-US" b="1" dirty="0"/>
              <a:t> as is does  in males</a:t>
            </a:r>
            <a:r>
              <a:rPr lang="en-US" dirty="0"/>
              <a:t>. BUT it has effect in human females </a:t>
            </a:r>
          </a:p>
          <a:p>
            <a:r>
              <a:rPr lang="en-US" dirty="0"/>
              <a:t>Inhibition of hypothalamus in special areas( e.g. anterior area):</a:t>
            </a:r>
          </a:p>
          <a:p>
            <a:r>
              <a:rPr lang="en-US" sz="2800" dirty="0"/>
              <a:t>cause </a:t>
            </a:r>
            <a:r>
              <a:rPr lang="en-US" sz="2800" dirty="0" err="1"/>
              <a:t>abolishion</a:t>
            </a:r>
            <a:r>
              <a:rPr lang="en-US" sz="2800" dirty="0"/>
              <a:t> of heat </a:t>
            </a:r>
            <a:r>
              <a:rPr lang="en-US" sz="2800" dirty="0" err="1"/>
              <a:t>behaviour</a:t>
            </a:r>
            <a:r>
              <a:rPr lang="en-US" sz="2800" dirty="0"/>
              <a:t> without changing endocrine cycles. </a:t>
            </a:r>
          </a:p>
          <a:p>
            <a:r>
              <a:rPr lang="en-US" sz="2400" b="1" dirty="0"/>
              <a:t>Estrogen implants in spayed animals- </a:t>
            </a:r>
          </a:p>
          <a:p>
            <a:pPr lvl="1"/>
            <a:r>
              <a:rPr lang="en-US" b="1" dirty="0"/>
              <a:t>Restores </a:t>
            </a:r>
            <a:r>
              <a:rPr lang="en-US" sz="2000" b="1" dirty="0"/>
              <a:t>normal sexual </a:t>
            </a:r>
            <a:r>
              <a:rPr lang="en-US" sz="2000" b="1" dirty="0" err="1"/>
              <a:t>behaviour</a:t>
            </a:r>
            <a:r>
              <a:rPr lang="en-US" sz="2000" b="1" dirty="0"/>
              <a:t> </a:t>
            </a:r>
          </a:p>
          <a:p>
            <a:r>
              <a:rPr lang="en-US" sz="2400" b="1" dirty="0"/>
              <a:t>i.e. The female hypothalamus switches on the response to estrogen.</a:t>
            </a:r>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SEX BAHAVIOUR</a:t>
            </a:r>
          </a:p>
        </p:txBody>
      </p:sp>
      <p:sp>
        <p:nvSpPr>
          <p:cNvPr id="3" name="Content Placeholder 2"/>
          <p:cNvSpPr>
            <a:spLocks noGrp="1"/>
          </p:cNvSpPr>
          <p:nvPr>
            <p:ph idx="1"/>
          </p:nvPr>
        </p:nvSpPr>
        <p:spPr/>
        <p:txBody>
          <a:bodyPr>
            <a:normAutofit fontScale="92500" lnSpcReduction="10000"/>
          </a:bodyPr>
          <a:lstStyle/>
          <a:p>
            <a:pPr>
              <a:buNone/>
            </a:pPr>
            <a:endParaRPr lang="en-US" b="1" dirty="0"/>
          </a:p>
          <a:p>
            <a:r>
              <a:rPr lang="en-US" b="1" dirty="0"/>
              <a:t>Determined by evolutional history culture and socialization (explain)</a:t>
            </a:r>
            <a:endParaRPr lang="en-US" sz="2000" b="1" dirty="0"/>
          </a:p>
          <a:p>
            <a:pPr>
              <a:buNone/>
            </a:pPr>
            <a:r>
              <a:rPr lang="en-US" dirty="0"/>
              <a:t>ALSO DEPENDS ON</a:t>
            </a:r>
          </a:p>
          <a:p>
            <a:r>
              <a:rPr lang="en-US" dirty="0"/>
              <a:t>Gender clock setting</a:t>
            </a:r>
          </a:p>
          <a:p>
            <a:r>
              <a:rPr lang="en-US" dirty="0"/>
              <a:t>Negative or positive gender </a:t>
            </a:r>
            <a:r>
              <a:rPr lang="en-US"/>
              <a:t>bonding at ages 1 to 6 years!</a:t>
            </a:r>
            <a:endParaRPr lang="en-US" dirty="0"/>
          </a:p>
          <a:p>
            <a:r>
              <a:rPr lang="en-US" dirty="0" err="1"/>
              <a:t>Encephalization</a:t>
            </a:r>
            <a:endParaRPr lang="en-US" dirty="0"/>
          </a:p>
          <a:p>
            <a:r>
              <a:rPr lang="en-US" dirty="0" err="1"/>
              <a:t>Amygdaloid</a:t>
            </a:r>
            <a:r>
              <a:rPr lang="en-US" dirty="0"/>
              <a:t> nucleus control and androgens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33400" y="0"/>
            <a:ext cx="8229600" cy="868363"/>
          </a:xfrm>
        </p:spPr>
        <p:txBody>
          <a:bodyPr/>
          <a:lstStyle/>
          <a:p>
            <a:r>
              <a:rPr lang="en-US"/>
              <a:t>FEMALE SEXUAL BEHAVIOR</a:t>
            </a:r>
          </a:p>
        </p:txBody>
      </p:sp>
      <p:sp>
        <p:nvSpPr>
          <p:cNvPr id="67587" name="Content Placeholder 2"/>
          <p:cNvSpPr>
            <a:spLocks noGrp="1"/>
          </p:cNvSpPr>
          <p:nvPr>
            <p:ph idx="1"/>
          </p:nvPr>
        </p:nvSpPr>
        <p:spPr>
          <a:xfrm>
            <a:off x="457200" y="838200"/>
            <a:ext cx="8229600" cy="5287963"/>
          </a:xfrm>
        </p:spPr>
        <p:txBody>
          <a:bodyPr>
            <a:normAutofit fontScale="92500" lnSpcReduction="20000"/>
          </a:bodyPr>
          <a:lstStyle/>
          <a:p>
            <a:r>
              <a:rPr lang="en-US" sz="2400" dirty="0"/>
              <a:t>Estrus or “Heat” makes female animals have - heat and </a:t>
            </a:r>
          </a:p>
          <a:p>
            <a:pPr lvl="1"/>
            <a:r>
              <a:rPr lang="en-US" sz="2400" b="1" dirty="0"/>
              <a:t>male seeking  </a:t>
            </a:r>
            <a:r>
              <a:rPr lang="en-US" sz="2400" b="1" dirty="0" err="1"/>
              <a:t>behaviour</a:t>
            </a:r>
            <a:r>
              <a:rPr lang="en-US" sz="2400" b="1" dirty="0"/>
              <a:t>, e.g. in lionesses</a:t>
            </a:r>
          </a:p>
          <a:p>
            <a:pPr lvl="1"/>
            <a:r>
              <a:rPr lang="en-US" sz="2400" b="1" dirty="0"/>
              <a:t>attempting to mate other females e.g. in cows</a:t>
            </a:r>
          </a:p>
          <a:p>
            <a:r>
              <a:rPr lang="en-US" sz="2400" dirty="0"/>
              <a:t>Humans have non-heat cycles but some women have increased urge around their ovulation time i.e. “mid-period”</a:t>
            </a:r>
          </a:p>
          <a:p>
            <a:r>
              <a:rPr lang="en-US" sz="2400" dirty="0" err="1"/>
              <a:t>Oestrus</a:t>
            </a:r>
            <a:r>
              <a:rPr lang="en-US" sz="2400" dirty="0"/>
              <a:t>- increased estrogens. </a:t>
            </a:r>
          </a:p>
          <a:p>
            <a:r>
              <a:rPr lang="en-US" sz="2400" dirty="0"/>
              <a:t>Some animals have estrus till pregnancy</a:t>
            </a:r>
          </a:p>
          <a:p>
            <a:r>
              <a:rPr lang="en-US" sz="2400" dirty="0" err="1"/>
              <a:t>Neuro</a:t>
            </a:r>
            <a:r>
              <a:rPr lang="en-US" sz="2400" dirty="0"/>
              <a:t>-endocrine ocular reflex in rabbits and ferrets- </a:t>
            </a:r>
          </a:p>
          <a:p>
            <a:pPr lvl="1"/>
            <a:r>
              <a:rPr lang="en-US" sz="2400" b="1" dirty="0"/>
              <a:t>during copulation there is a surge of LH- rapture of ovarian follicle i.e. reflex ovulation </a:t>
            </a:r>
          </a:p>
          <a:p>
            <a:r>
              <a:rPr lang="en-US" sz="2400" b="1" dirty="0"/>
              <a:t>In humans there is automatic cyclic ovulation.</a:t>
            </a:r>
          </a:p>
          <a:p>
            <a:r>
              <a:rPr lang="en-US" sz="2400" dirty="0"/>
              <a:t>Monkeys and apes- have cyclic sexual behavior in the wild but </a:t>
            </a:r>
            <a:r>
              <a:rPr lang="en-US" sz="2400" b="1" dirty="0"/>
              <a:t>continuous  sexual </a:t>
            </a:r>
            <a:r>
              <a:rPr lang="en-US" sz="2400" b="1" dirty="0" err="1"/>
              <a:t>behaviour</a:t>
            </a:r>
            <a:r>
              <a:rPr lang="en-US" sz="2400" b="1" dirty="0"/>
              <a:t> in captivity </a:t>
            </a:r>
            <a:r>
              <a:rPr lang="en-US" sz="2400" b="1" dirty="0" err="1"/>
              <a:t>e.g</a:t>
            </a:r>
            <a:r>
              <a:rPr lang="en-US" sz="2400" b="1" dirty="0"/>
              <a:t> . in zoos.</a:t>
            </a:r>
          </a:p>
          <a:p>
            <a:r>
              <a:rPr lang="en-US" sz="2400" dirty="0"/>
              <a:t>The book “The Human Zoo by  Desmond Morris suggests that human </a:t>
            </a:r>
            <a:r>
              <a:rPr lang="en-US" sz="2400" dirty="0" err="1"/>
              <a:t>behaviour</a:t>
            </a:r>
            <a:r>
              <a:rPr lang="en-US" sz="2400" dirty="0"/>
              <a:t> has been “</a:t>
            </a:r>
            <a:r>
              <a:rPr lang="en-US" sz="2400" dirty="0" err="1"/>
              <a:t>zoonized</a:t>
            </a:r>
            <a:r>
              <a:rPr lang="en-US" sz="2400" dirty="0"/>
              <a:t> by civilization”</a:t>
            </a:r>
            <a:r>
              <a:rPr lang="en-US" dirty="0"/>
              <a:t>.</a:t>
            </a:r>
          </a:p>
          <a:p>
            <a:endParaRPr lang="en-US" dirty="0"/>
          </a:p>
        </p:txBody>
      </p:sp>
      <p:sp>
        <p:nvSpPr>
          <p:cNvPr id="67588" name="Date Placeholder 3"/>
          <p:cNvSpPr>
            <a:spLocks noGrp="1"/>
          </p:cNvSpPr>
          <p:nvPr>
            <p:ph type="dt" sz="half" idx="10"/>
          </p:nvPr>
        </p:nvSpPr>
        <p:spPr>
          <a:noFill/>
        </p:spPr>
        <p:txBody>
          <a:bodyPr/>
          <a:lstStyle/>
          <a:p>
            <a:fld id="{BBAFD188-985E-400D-890F-AB3232754885}" type="datetime1">
              <a:rPr lang="en-US" smtClean="0"/>
              <a:pPr/>
              <a:t>10/2/2018</a:t>
            </a:fld>
            <a:endParaRPr lang="en-US"/>
          </a:p>
        </p:txBody>
      </p:sp>
      <p:sp>
        <p:nvSpPr>
          <p:cNvPr id="67589" name="Slide Number Placeholder 4"/>
          <p:cNvSpPr>
            <a:spLocks noGrp="1"/>
          </p:cNvSpPr>
          <p:nvPr>
            <p:ph type="sldNum" sz="quarter" idx="12"/>
          </p:nvPr>
        </p:nvSpPr>
        <p:spPr>
          <a:noFill/>
        </p:spPr>
        <p:txBody>
          <a:bodyPr/>
          <a:lstStyle/>
          <a:p>
            <a:fld id="{770C37C8-C34A-42F0-BC65-3DA163784B6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792163"/>
          </a:xfrm>
        </p:spPr>
        <p:txBody>
          <a:bodyPr/>
          <a:lstStyle/>
          <a:p>
            <a:r>
              <a:rPr lang="en-US" sz="3600" dirty="0"/>
              <a:t>SETTING OF BEHAVIOUR CLOCK -1</a:t>
            </a:r>
            <a:endParaRPr lang="en-US" dirty="0"/>
          </a:p>
        </p:txBody>
      </p:sp>
      <p:sp>
        <p:nvSpPr>
          <p:cNvPr id="69635" name="Content Placeholder 2"/>
          <p:cNvSpPr>
            <a:spLocks noGrp="1"/>
          </p:cNvSpPr>
          <p:nvPr>
            <p:ph idx="1"/>
          </p:nvPr>
        </p:nvSpPr>
        <p:spPr>
          <a:xfrm>
            <a:off x="457200" y="762000"/>
            <a:ext cx="8229600" cy="5364163"/>
          </a:xfrm>
        </p:spPr>
        <p:txBody>
          <a:bodyPr>
            <a:normAutofit/>
          </a:bodyPr>
          <a:lstStyle/>
          <a:p>
            <a:r>
              <a:rPr lang="en-US" sz="1800" dirty="0"/>
              <a:t>Female exposure to male sex steroid in </a:t>
            </a:r>
            <a:r>
              <a:rPr lang="en-US" sz="1800" dirty="0" err="1"/>
              <a:t>utero</a:t>
            </a:r>
            <a:r>
              <a:rPr lang="en-US" sz="1800" dirty="0"/>
              <a:t>-</a:t>
            </a:r>
          </a:p>
          <a:p>
            <a:pPr lvl="1"/>
            <a:r>
              <a:rPr lang="en-US" sz="2000" dirty="0"/>
              <a:t>Leads to abnormal sexual </a:t>
            </a:r>
            <a:r>
              <a:rPr lang="en-US" sz="2000" dirty="0" err="1"/>
              <a:t>behaviour</a:t>
            </a:r>
            <a:r>
              <a:rPr lang="en-US" sz="2000" dirty="0"/>
              <a:t> as adult’s e.g. single pulse of testosterone.</a:t>
            </a:r>
          </a:p>
          <a:p>
            <a:r>
              <a:rPr lang="en-US" sz="1800" dirty="0"/>
              <a:t>A female rat castrated before fifth day of life:</a:t>
            </a:r>
          </a:p>
          <a:p>
            <a:r>
              <a:rPr lang="en-US" sz="1800" b="1" dirty="0"/>
              <a:t>Causes </a:t>
            </a:r>
            <a:r>
              <a:rPr lang="en-US" sz="1800" b="1" dirty="0" err="1"/>
              <a:t>masculinization</a:t>
            </a:r>
            <a:r>
              <a:rPr lang="en-US" sz="1800" b="1" dirty="0"/>
              <a:t> of the female i.e..</a:t>
            </a:r>
            <a:endParaRPr lang="en-US" sz="1800" dirty="0"/>
          </a:p>
          <a:p>
            <a:pPr lvl="1"/>
            <a:r>
              <a:rPr lang="en-US" sz="1800" b="1" dirty="0"/>
              <a:t>When  mature will have no normal heat and no cyclic hypothalamic and </a:t>
            </a:r>
            <a:r>
              <a:rPr lang="en-US" sz="1800" b="1" dirty="0" err="1"/>
              <a:t>pituitariy</a:t>
            </a:r>
            <a:r>
              <a:rPr lang="en-US" sz="1800" b="1" dirty="0"/>
              <a:t> function i.e. these  will show the “tonic (continuous secretion) male patterns</a:t>
            </a:r>
          </a:p>
          <a:p>
            <a:r>
              <a:rPr lang="en-US" sz="1800" dirty="0"/>
              <a:t>A  male rats exposed to estrogen i.e. castrated at birth</a:t>
            </a:r>
          </a:p>
          <a:p>
            <a:pPr lvl="1"/>
            <a:r>
              <a:rPr lang="en-US" sz="1900" b="1" dirty="0"/>
              <a:t>Develops  a female hypothalamus</a:t>
            </a:r>
          </a:p>
          <a:p>
            <a:pPr lvl="1"/>
            <a:r>
              <a:rPr lang="en-US" sz="1900" b="1" dirty="0"/>
              <a:t>Female sex </a:t>
            </a:r>
            <a:r>
              <a:rPr lang="en-US" sz="1900" b="1" dirty="0" err="1"/>
              <a:t>behaviour</a:t>
            </a:r>
            <a:r>
              <a:rPr lang="en-US" sz="1900" b="1" dirty="0"/>
              <a:t> if given ovarian hormones</a:t>
            </a:r>
          </a:p>
          <a:p>
            <a:r>
              <a:rPr lang="en-US" sz="1800" b="1" dirty="0"/>
              <a:t>These ovarian hormones have no feminizing effects in normal rats but have gender specific reaction on females only</a:t>
            </a:r>
            <a:r>
              <a:rPr lang="en-US" sz="1800" dirty="0"/>
              <a:t>.</a:t>
            </a:r>
          </a:p>
          <a:p>
            <a:endParaRPr lang="en-US" sz="2000" dirty="0"/>
          </a:p>
          <a:p>
            <a:endParaRPr lang="en-US" dirty="0"/>
          </a:p>
        </p:txBody>
      </p:sp>
      <p:sp>
        <p:nvSpPr>
          <p:cNvPr id="69636" name="Date Placeholder 3"/>
          <p:cNvSpPr>
            <a:spLocks noGrp="1"/>
          </p:cNvSpPr>
          <p:nvPr>
            <p:ph type="dt" sz="half" idx="10"/>
          </p:nvPr>
        </p:nvSpPr>
        <p:spPr>
          <a:noFill/>
        </p:spPr>
        <p:txBody>
          <a:bodyPr/>
          <a:lstStyle/>
          <a:p>
            <a:fld id="{9DDF0A25-CF02-4F46-961F-E2F6E7E4D862}" type="datetime1">
              <a:rPr lang="en-US" smtClean="0"/>
              <a:pPr/>
              <a:t>10/2/2018</a:t>
            </a:fld>
            <a:endParaRPr lang="en-US"/>
          </a:p>
        </p:txBody>
      </p:sp>
      <p:sp>
        <p:nvSpPr>
          <p:cNvPr id="69637" name="Slide Number Placeholder 4"/>
          <p:cNvSpPr>
            <a:spLocks noGrp="1"/>
          </p:cNvSpPr>
          <p:nvPr>
            <p:ph type="sldNum" sz="quarter" idx="12"/>
          </p:nvPr>
        </p:nvSpPr>
        <p:spPr>
          <a:noFill/>
        </p:spPr>
        <p:txBody>
          <a:bodyPr/>
          <a:lstStyle/>
          <a:p>
            <a:fld id="{664F37C8-F816-4CB8-8295-EE372E1A92D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OF BEHAVIOUR CLOCK-2</a:t>
            </a:r>
          </a:p>
        </p:txBody>
      </p:sp>
      <p:sp>
        <p:nvSpPr>
          <p:cNvPr id="3" name="Content Placeholder 2"/>
          <p:cNvSpPr>
            <a:spLocks noGrp="1"/>
          </p:cNvSpPr>
          <p:nvPr>
            <p:ph idx="1"/>
          </p:nvPr>
        </p:nvSpPr>
        <p:spPr/>
        <p:txBody>
          <a:bodyPr>
            <a:normAutofit fontScale="77500" lnSpcReduction="20000"/>
          </a:bodyPr>
          <a:lstStyle/>
          <a:p>
            <a:pPr>
              <a:buNone/>
            </a:pPr>
            <a:r>
              <a:rPr lang="en-US" u="sng" dirty="0"/>
              <a:t>PRIMATES:</a:t>
            </a:r>
            <a:endParaRPr lang="en-US" dirty="0"/>
          </a:p>
          <a:p>
            <a:r>
              <a:rPr lang="en-US" dirty="0"/>
              <a:t>Exposure of “wrong” hormones in </a:t>
            </a:r>
            <a:r>
              <a:rPr lang="en-US" dirty="0" err="1"/>
              <a:t>utero</a:t>
            </a:r>
            <a:r>
              <a:rPr lang="en-US" dirty="0"/>
              <a:t>: </a:t>
            </a:r>
          </a:p>
          <a:p>
            <a:pPr lvl="1"/>
            <a:r>
              <a:rPr lang="en-US" b="1" dirty="0"/>
              <a:t>Causes an animal to have the “Wrong”  behavioral brain</a:t>
            </a:r>
          </a:p>
          <a:p>
            <a:r>
              <a:rPr lang="en-US" dirty="0"/>
              <a:t>Gay people have unexplained presence of ADH in the </a:t>
            </a:r>
            <a:r>
              <a:rPr lang="en-US" dirty="0" err="1"/>
              <a:t>arcuate</a:t>
            </a:r>
            <a:r>
              <a:rPr lang="en-US" dirty="0"/>
              <a:t> nucleus</a:t>
            </a:r>
          </a:p>
          <a:p>
            <a:pPr>
              <a:buNone/>
            </a:pPr>
            <a:r>
              <a:rPr lang="en-US" u="sng" dirty="0"/>
              <a:t>MATERNAL BEHAVIOR</a:t>
            </a:r>
            <a:endParaRPr lang="en-US" dirty="0"/>
          </a:p>
          <a:p>
            <a:r>
              <a:rPr lang="en-US" dirty="0"/>
              <a:t>Inhibition of </a:t>
            </a:r>
            <a:r>
              <a:rPr lang="en-US" dirty="0" err="1"/>
              <a:t>cinguli</a:t>
            </a:r>
            <a:r>
              <a:rPr lang="en-US" dirty="0"/>
              <a:t> and retro </a:t>
            </a:r>
            <a:r>
              <a:rPr lang="en-US" dirty="0" err="1"/>
              <a:t>splenial</a:t>
            </a:r>
            <a:r>
              <a:rPr lang="en-US" dirty="0"/>
              <a:t> parts of limbic cortex i.e. behind the </a:t>
            </a:r>
            <a:r>
              <a:rPr lang="en-US" dirty="0" err="1"/>
              <a:t>splenium</a:t>
            </a:r>
            <a:r>
              <a:rPr lang="en-US" dirty="0"/>
              <a:t> of corpus </a:t>
            </a:r>
            <a:r>
              <a:rPr lang="en-US" dirty="0" err="1"/>
              <a:t>callosum</a:t>
            </a:r>
            <a:r>
              <a:rPr lang="en-US" dirty="0"/>
              <a:t>, </a:t>
            </a:r>
          </a:p>
          <a:p>
            <a:pPr lvl="1"/>
            <a:r>
              <a:rPr lang="en-US" sz="3100" b="1" dirty="0"/>
              <a:t>decreases maternal </a:t>
            </a:r>
            <a:r>
              <a:rPr lang="en-US" sz="3100" b="1" dirty="0" err="1"/>
              <a:t>behaviour</a:t>
            </a:r>
            <a:r>
              <a:rPr lang="en-US" sz="3100" b="1" dirty="0"/>
              <a:t> </a:t>
            </a:r>
          </a:p>
          <a:p>
            <a:r>
              <a:rPr lang="en-US" dirty="0"/>
              <a:t>But maternal behavior is </a:t>
            </a:r>
            <a:r>
              <a:rPr lang="en-US" b="1" dirty="0"/>
              <a:t>increased by </a:t>
            </a:r>
            <a:r>
              <a:rPr lang="en-US" b="1" dirty="0" err="1"/>
              <a:t>prolactin</a:t>
            </a:r>
            <a:r>
              <a:rPr lang="en-US" b="1" dirty="0"/>
              <a:t> </a:t>
            </a:r>
            <a:r>
              <a:rPr lang="en-US" dirty="0"/>
              <a:t>which is produced in large amounts in normal pregnancy and lactation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9600" cy="838200"/>
          </a:xfrm>
        </p:spPr>
        <p:txBody>
          <a:bodyPr/>
          <a:lstStyle/>
          <a:p>
            <a:r>
              <a:rPr lang="en-US"/>
              <a:t>PSYCHOACTIVE DRUGS</a:t>
            </a:r>
          </a:p>
        </p:txBody>
      </p:sp>
      <p:sp>
        <p:nvSpPr>
          <p:cNvPr id="70659" name="Content Placeholder 2"/>
          <p:cNvSpPr>
            <a:spLocks noGrp="1"/>
          </p:cNvSpPr>
          <p:nvPr>
            <p:ph idx="1"/>
          </p:nvPr>
        </p:nvSpPr>
        <p:spPr>
          <a:xfrm>
            <a:off x="457200" y="838200"/>
            <a:ext cx="8229600" cy="5287963"/>
          </a:xfrm>
        </p:spPr>
        <p:txBody>
          <a:bodyPr>
            <a:normAutofit fontScale="92500" lnSpcReduction="10000"/>
          </a:bodyPr>
          <a:lstStyle/>
          <a:p>
            <a:pPr>
              <a:buNone/>
            </a:pPr>
            <a:r>
              <a:rPr lang="en-US" sz="2400" u="sng" dirty="0"/>
              <a:t>ADDICTION</a:t>
            </a:r>
            <a:endParaRPr lang="en-US" sz="2400" dirty="0"/>
          </a:p>
          <a:p>
            <a:pPr lvl="1"/>
            <a:r>
              <a:rPr lang="en-US" sz="2400" dirty="0"/>
              <a:t>Defined as repeated compulsive </a:t>
            </a:r>
            <a:r>
              <a:rPr lang="en-US" sz="2400" dirty="0" err="1"/>
              <a:t>behaviour</a:t>
            </a:r>
            <a:r>
              <a:rPr lang="en-US" sz="2400" dirty="0"/>
              <a:t> , e.g. ethanol addiction- </a:t>
            </a:r>
          </a:p>
          <a:p>
            <a:pPr lvl="1"/>
            <a:r>
              <a:rPr lang="en-US" sz="2400" dirty="0"/>
              <a:t>all species so seem to be vulnerable to ethanol addiction</a:t>
            </a:r>
          </a:p>
          <a:p>
            <a:pPr lvl="1"/>
            <a:r>
              <a:rPr lang="en-US" sz="2400" dirty="0"/>
              <a:t>See the South African film “Beautiful People” </a:t>
            </a:r>
          </a:p>
          <a:p>
            <a:r>
              <a:rPr lang="en-US" sz="2400" dirty="0"/>
              <a:t>Opiates-morphine, heroin, cocaine, amphetamine, ethanol, nicotine-</a:t>
            </a:r>
          </a:p>
          <a:p>
            <a:pPr lvl="1"/>
            <a:r>
              <a:rPr lang="en-US" sz="2600" b="1" dirty="0"/>
              <a:t>all increase dopamine for D2 receptors in nucleus </a:t>
            </a:r>
            <a:r>
              <a:rPr lang="en-US" sz="2600" b="1" dirty="0" err="1"/>
              <a:t>accumbens</a:t>
            </a:r>
            <a:r>
              <a:rPr lang="en-US" sz="2600" b="1" dirty="0"/>
              <a:t> i.e. cause stimulation of “reward system”</a:t>
            </a:r>
          </a:p>
          <a:p>
            <a:pPr>
              <a:buNone/>
            </a:pPr>
            <a:r>
              <a:rPr lang="en-US" sz="2400" u="sng" dirty="0">
                <a:solidFill>
                  <a:schemeClr val="tx1">
                    <a:lumMod val="95000"/>
                    <a:lumOff val="5000"/>
                  </a:schemeClr>
                </a:solidFill>
              </a:rPr>
              <a:t>ADDICTIVE DRUGS:</a:t>
            </a:r>
            <a:endParaRPr lang="en-US" sz="2400" dirty="0">
              <a:solidFill>
                <a:schemeClr val="tx1">
                  <a:lumMod val="95000"/>
                  <a:lumOff val="5000"/>
                </a:schemeClr>
              </a:solidFill>
            </a:endParaRPr>
          </a:p>
          <a:p>
            <a:r>
              <a:rPr lang="en-US" sz="2400" dirty="0"/>
              <a:t>These include hallucinogens, tranquilizers and antidepressants etc</a:t>
            </a:r>
          </a:p>
          <a:p>
            <a:r>
              <a:rPr lang="en-US" sz="2400" u="sng" dirty="0"/>
              <a:t>Amines</a:t>
            </a:r>
            <a:endParaRPr lang="en-US" sz="2400" dirty="0"/>
          </a:p>
          <a:p>
            <a:pPr lvl="1"/>
            <a:r>
              <a:rPr lang="en-US" sz="2600" dirty="0"/>
              <a:t>Serotonergic,noradrenergic,adrenergic,histaminergic,dorpaminergic drugs</a:t>
            </a:r>
          </a:p>
        </p:txBody>
      </p:sp>
      <p:sp>
        <p:nvSpPr>
          <p:cNvPr id="70660" name="Date Placeholder 3"/>
          <p:cNvSpPr>
            <a:spLocks noGrp="1"/>
          </p:cNvSpPr>
          <p:nvPr>
            <p:ph type="dt" sz="half" idx="10"/>
          </p:nvPr>
        </p:nvSpPr>
        <p:spPr>
          <a:noFill/>
        </p:spPr>
        <p:txBody>
          <a:bodyPr/>
          <a:lstStyle/>
          <a:p>
            <a:fld id="{0DA3AA4C-9A1F-4CD1-B820-75DE40626E12}" type="datetime1">
              <a:rPr lang="en-US" smtClean="0"/>
              <a:pPr/>
              <a:t>10/2/2018</a:t>
            </a:fld>
            <a:endParaRPr lang="en-US"/>
          </a:p>
        </p:txBody>
      </p:sp>
      <p:sp>
        <p:nvSpPr>
          <p:cNvPr id="70661" name="Slide Number Placeholder 4"/>
          <p:cNvSpPr>
            <a:spLocks noGrp="1"/>
          </p:cNvSpPr>
          <p:nvPr>
            <p:ph type="sldNum" sz="quarter" idx="12"/>
          </p:nvPr>
        </p:nvSpPr>
        <p:spPr>
          <a:noFill/>
        </p:spPr>
        <p:txBody>
          <a:bodyPr/>
          <a:lstStyle/>
          <a:p>
            <a:fld id="{4F49D666-52A7-43CA-9932-468F282F6AE8}"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838200"/>
          </a:xfrm>
        </p:spPr>
        <p:txBody>
          <a:bodyPr/>
          <a:lstStyle/>
          <a:p>
            <a:r>
              <a:rPr lang="en-US" sz="3600" dirty="0"/>
              <a:t>LIMBIC CHEMICALS -SUMMARY</a:t>
            </a:r>
          </a:p>
        </p:txBody>
      </p:sp>
      <p:sp>
        <p:nvSpPr>
          <p:cNvPr id="71683" name="Content Placeholder 2"/>
          <p:cNvSpPr>
            <a:spLocks noGrp="1"/>
          </p:cNvSpPr>
          <p:nvPr>
            <p:ph idx="1"/>
          </p:nvPr>
        </p:nvSpPr>
        <p:spPr>
          <a:xfrm>
            <a:off x="457200" y="838200"/>
            <a:ext cx="8229600" cy="5486400"/>
          </a:xfrm>
        </p:spPr>
        <p:txBody>
          <a:bodyPr>
            <a:normAutofit lnSpcReduction="10000"/>
          </a:bodyPr>
          <a:lstStyle/>
          <a:p>
            <a:r>
              <a:rPr lang="en-US" sz="2400" u="sng" dirty="0"/>
              <a:t>Serotonin(5HT)</a:t>
            </a:r>
            <a:endParaRPr lang="en-US" sz="2400" dirty="0"/>
          </a:p>
          <a:p>
            <a:pPr lvl="1"/>
            <a:r>
              <a:rPr lang="en-US" sz="2400" b="1" dirty="0"/>
              <a:t>Neurons in midline </a:t>
            </a:r>
            <a:r>
              <a:rPr lang="en-US" sz="2400" b="1" dirty="0" err="1"/>
              <a:t>raphe</a:t>
            </a:r>
            <a:r>
              <a:rPr lang="en-US" sz="2400" b="1" dirty="0"/>
              <a:t> produce 5HT. They project to the hypothalamus, </a:t>
            </a:r>
            <a:r>
              <a:rPr lang="en-US" sz="2400" b="1" dirty="0" err="1"/>
              <a:t>neocortex</a:t>
            </a:r>
            <a:r>
              <a:rPr lang="en-US" sz="2400" b="1" dirty="0"/>
              <a:t> and spinal cord.</a:t>
            </a:r>
          </a:p>
          <a:p>
            <a:r>
              <a:rPr lang="en-US" sz="2400" dirty="0"/>
              <a:t>LSD-agonist:</a:t>
            </a:r>
          </a:p>
          <a:p>
            <a:pPr lvl="1"/>
            <a:r>
              <a:rPr lang="en-US" sz="2400" b="1" dirty="0"/>
              <a:t>Cause hallucination by binding to 5HT receptors.</a:t>
            </a:r>
          </a:p>
          <a:p>
            <a:r>
              <a:rPr lang="en-US" sz="2400" dirty="0"/>
              <a:t>Ectasy-3,4 </a:t>
            </a:r>
            <a:r>
              <a:rPr lang="en-US" sz="2400" dirty="0" err="1"/>
              <a:t>methylene</a:t>
            </a:r>
            <a:r>
              <a:rPr lang="en-US" sz="2400" dirty="0"/>
              <a:t>/</a:t>
            </a:r>
            <a:r>
              <a:rPr lang="en-US" sz="2400" dirty="0" err="1"/>
              <a:t>doixy</a:t>
            </a:r>
            <a:r>
              <a:rPr lang="en-US" sz="2400" dirty="0"/>
              <a:t> methamphetamine(MDMA)-</a:t>
            </a:r>
          </a:p>
          <a:p>
            <a:pPr lvl="1"/>
            <a:r>
              <a:rPr lang="en-US" sz="2400" b="1" dirty="0"/>
              <a:t>Causes euphoria followed by depression and insomnia. By a huge production or surge of 5HT which is causes depletion of 5HT hence the insomnia and depression that follows the euphoria.</a:t>
            </a:r>
          </a:p>
          <a:p>
            <a:r>
              <a:rPr lang="en-US" sz="2400" u="sng" dirty="0"/>
              <a:t>5HT depletion</a:t>
            </a:r>
            <a:endParaRPr lang="en-US" sz="2400" dirty="0"/>
          </a:p>
          <a:p>
            <a:pPr lvl="1"/>
            <a:r>
              <a:rPr lang="en-US" sz="2400" b="1" dirty="0"/>
              <a:t>p-</a:t>
            </a:r>
            <a:r>
              <a:rPr lang="en-US" sz="2400" b="1" dirty="0" err="1"/>
              <a:t>chloro</a:t>
            </a:r>
            <a:r>
              <a:rPr lang="en-US" sz="2400" b="1" dirty="0"/>
              <a:t>/phenylalanine blocks tryptophan  thus causing insomnia in animals but not in humans.</a:t>
            </a:r>
          </a:p>
          <a:p>
            <a:r>
              <a:rPr lang="en-US" sz="2400" dirty="0"/>
              <a:t> 5HT is important in sleep</a:t>
            </a:r>
          </a:p>
          <a:p>
            <a:endParaRPr lang="en-US" dirty="0"/>
          </a:p>
        </p:txBody>
      </p:sp>
      <p:sp>
        <p:nvSpPr>
          <p:cNvPr id="71684" name="Date Placeholder 3"/>
          <p:cNvSpPr>
            <a:spLocks noGrp="1"/>
          </p:cNvSpPr>
          <p:nvPr>
            <p:ph type="dt" sz="half" idx="10"/>
          </p:nvPr>
        </p:nvSpPr>
        <p:spPr>
          <a:noFill/>
        </p:spPr>
        <p:txBody>
          <a:bodyPr/>
          <a:lstStyle/>
          <a:p>
            <a:fld id="{2F39FD08-B4A8-40E1-AD2D-A2F6F69BD808}" type="datetime1">
              <a:rPr lang="en-US" smtClean="0"/>
              <a:pPr/>
              <a:t>10/2/2018</a:t>
            </a:fld>
            <a:endParaRPr lang="en-US"/>
          </a:p>
        </p:txBody>
      </p:sp>
      <p:sp>
        <p:nvSpPr>
          <p:cNvPr id="71685" name="Slide Number Placeholder 4"/>
          <p:cNvSpPr>
            <a:spLocks noGrp="1"/>
          </p:cNvSpPr>
          <p:nvPr>
            <p:ph type="sldNum" sz="quarter" idx="12"/>
          </p:nvPr>
        </p:nvSpPr>
        <p:spPr>
          <a:noFill/>
        </p:spPr>
        <p:txBody>
          <a:bodyPr/>
          <a:lstStyle/>
          <a:p>
            <a:fld id="{06898515-405F-4DB6-A483-C7E22CBFC5C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0"/>
            <a:ext cx="8229600" cy="457200"/>
          </a:xfrm>
        </p:spPr>
        <p:txBody>
          <a:bodyPr>
            <a:normAutofit fontScale="90000"/>
          </a:bodyPr>
          <a:lstStyle/>
          <a:p>
            <a:r>
              <a:rPr lang="en-US" sz="3600" dirty="0"/>
              <a:t>PAPEZ EMOTION CIRCUIT - 1</a:t>
            </a:r>
          </a:p>
        </p:txBody>
      </p:sp>
      <p:pic>
        <p:nvPicPr>
          <p:cNvPr id="58373" name="Content Placeholder 5" descr="http://acupuncturecourse.org.uk/acupuncture/articles/papez.jpg"/>
          <p:cNvPicPr>
            <a:picLocks noGrp="1"/>
          </p:cNvPicPr>
          <p:nvPr>
            <p:ph idx="1"/>
          </p:nvPr>
        </p:nvPicPr>
        <p:blipFill>
          <a:blip r:embed="rId2" cstate="print"/>
          <a:srcRect/>
          <a:stretch>
            <a:fillRect/>
          </a:stretch>
        </p:blipFill>
        <p:spPr>
          <a:xfrm>
            <a:off x="1439863" y="749300"/>
            <a:ext cx="6264275" cy="5359400"/>
          </a:xfrm>
        </p:spPr>
      </p:pic>
      <p:sp>
        <p:nvSpPr>
          <p:cNvPr id="58371" name="Date Placeholder 3"/>
          <p:cNvSpPr>
            <a:spLocks noGrp="1"/>
          </p:cNvSpPr>
          <p:nvPr>
            <p:ph type="dt" sz="half" idx="10"/>
          </p:nvPr>
        </p:nvSpPr>
        <p:spPr>
          <a:noFill/>
        </p:spPr>
        <p:txBody>
          <a:bodyPr/>
          <a:lstStyle/>
          <a:p>
            <a:fld id="{D159BD1A-6D19-499F-8B9C-44A1975D1015}" type="datetime1">
              <a:rPr lang="en-US" smtClean="0"/>
              <a:pPr/>
              <a:t>10/2/2018</a:t>
            </a:fld>
            <a:endParaRPr lang="en-US" dirty="0"/>
          </a:p>
        </p:txBody>
      </p:sp>
      <p:sp>
        <p:nvSpPr>
          <p:cNvPr id="58372" name="Slide Number Placeholder 4"/>
          <p:cNvSpPr>
            <a:spLocks noGrp="1"/>
          </p:cNvSpPr>
          <p:nvPr>
            <p:ph type="sldNum" sz="quarter" idx="12"/>
          </p:nvPr>
        </p:nvSpPr>
        <p:spPr>
          <a:noFill/>
        </p:spPr>
        <p:txBody>
          <a:bodyPr/>
          <a:lstStyle/>
          <a:p>
            <a:fld id="{F4119A14-F3E2-4557-ABD0-66E2CF03D802}"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0"/>
            <a:ext cx="8229600" cy="838200"/>
          </a:xfrm>
        </p:spPr>
        <p:txBody>
          <a:bodyPr/>
          <a:lstStyle/>
          <a:p>
            <a:r>
              <a:rPr lang="en-US"/>
              <a:t>5HT NEURONS</a:t>
            </a:r>
          </a:p>
        </p:txBody>
      </p:sp>
      <p:sp>
        <p:nvSpPr>
          <p:cNvPr id="72707" name="Content Placeholder 2"/>
          <p:cNvSpPr>
            <a:spLocks noGrp="1"/>
          </p:cNvSpPr>
          <p:nvPr>
            <p:ph idx="1"/>
          </p:nvPr>
        </p:nvSpPr>
        <p:spPr/>
        <p:txBody>
          <a:bodyPr>
            <a:normAutofit fontScale="85000" lnSpcReduction="20000"/>
          </a:bodyPr>
          <a:lstStyle/>
          <a:p>
            <a:pPr>
              <a:buNone/>
            </a:pPr>
            <a:r>
              <a:rPr lang="en-US" sz="2400" u="sng" dirty="0"/>
              <a:t>SLEEP AND 5HT</a:t>
            </a:r>
          </a:p>
          <a:p>
            <a:pPr>
              <a:buNone/>
            </a:pPr>
            <a:r>
              <a:rPr lang="en-US" sz="2400" u="sng" dirty="0"/>
              <a:t>5HT</a:t>
            </a:r>
            <a:r>
              <a:rPr lang="en-US" sz="2400" dirty="0"/>
              <a:t>Secretion</a:t>
            </a:r>
            <a:r>
              <a:rPr lang="en-US" sz="2400" u="sng" dirty="0"/>
              <a:t>:</a:t>
            </a:r>
            <a:endParaRPr lang="en-US" sz="2400" dirty="0"/>
          </a:p>
          <a:p>
            <a:r>
              <a:rPr lang="en-US" sz="2400" dirty="0"/>
              <a:t>is increased in wakeful state</a:t>
            </a:r>
          </a:p>
          <a:p>
            <a:r>
              <a:rPr lang="en-US" sz="2400" dirty="0"/>
              <a:t>decreases in drowsiness</a:t>
            </a:r>
          </a:p>
          <a:p>
            <a:r>
              <a:rPr lang="en-US" sz="2400" dirty="0"/>
              <a:t>Is slowed down but has bursts of increased discharge during sleep</a:t>
            </a:r>
          </a:p>
          <a:p>
            <a:r>
              <a:rPr lang="en-US" sz="2400" dirty="0"/>
              <a:t>Shows no discharge in REM sleep</a:t>
            </a:r>
          </a:p>
          <a:p>
            <a:pPr>
              <a:buNone/>
            </a:pPr>
            <a:r>
              <a:rPr lang="en-US" sz="2400" u="sng" dirty="0"/>
              <a:t>OTHER 5 HT FUNCTIONS</a:t>
            </a:r>
          </a:p>
          <a:p>
            <a:r>
              <a:rPr lang="en-US" sz="2400" dirty="0"/>
              <a:t>Descending pathways-decrease pain</a:t>
            </a:r>
          </a:p>
          <a:p>
            <a:r>
              <a:rPr lang="en-US" sz="2400" dirty="0"/>
              <a:t>5HT is involved in  </a:t>
            </a:r>
            <a:r>
              <a:rPr lang="en-US" sz="2400" dirty="0" err="1"/>
              <a:t>prolactin</a:t>
            </a:r>
            <a:r>
              <a:rPr lang="en-US" sz="2400" dirty="0"/>
              <a:t> surge</a:t>
            </a:r>
          </a:p>
          <a:p>
            <a:r>
              <a:rPr lang="en-US" sz="2400" dirty="0"/>
              <a:t>5HT </a:t>
            </a:r>
            <a:r>
              <a:rPr lang="en-US" sz="2400" dirty="0" err="1"/>
              <a:t>nourons</a:t>
            </a:r>
            <a:r>
              <a:rPr lang="en-US" sz="2400" dirty="0"/>
              <a:t> innervate supra </a:t>
            </a:r>
            <a:r>
              <a:rPr lang="en-US" sz="2400" dirty="0" err="1"/>
              <a:t>chiasmatic</a:t>
            </a:r>
            <a:r>
              <a:rPr lang="en-US" sz="2400" dirty="0"/>
              <a:t> nucleus of hypothalamus i.e. the biological clock mechanism </a:t>
            </a:r>
          </a:p>
          <a:p>
            <a:r>
              <a:rPr lang="en-US" sz="2400" dirty="0"/>
              <a:t>In Migraine there is increased impulses from the  5HT neurons to the  dorsal </a:t>
            </a:r>
            <a:r>
              <a:rPr lang="en-US" sz="2400" dirty="0" err="1"/>
              <a:t>raphe</a:t>
            </a:r>
            <a:r>
              <a:rPr lang="en-US" sz="2400" dirty="0"/>
              <a:t> nuclei</a:t>
            </a:r>
          </a:p>
          <a:p>
            <a:pPr>
              <a:buFontTx/>
              <a:buNone/>
            </a:pPr>
            <a:r>
              <a:rPr lang="en-US" sz="2400" b="1" dirty="0" err="1"/>
              <a:t>NB:Treatment</a:t>
            </a:r>
            <a:r>
              <a:rPr lang="en-US" sz="2400" b="1" dirty="0"/>
              <a:t> with anti-histamines decreases firing of dorsal </a:t>
            </a:r>
            <a:r>
              <a:rPr lang="en-US" sz="2400" b="1" dirty="0" err="1"/>
              <a:t>raphe</a:t>
            </a:r>
            <a:r>
              <a:rPr lang="en-US" sz="2400" b="1" dirty="0"/>
              <a:t> neurons hence the drowsiness side effect of these drugs. </a:t>
            </a:r>
          </a:p>
          <a:p>
            <a:endParaRPr lang="en-US" dirty="0"/>
          </a:p>
        </p:txBody>
      </p:sp>
      <p:sp>
        <p:nvSpPr>
          <p:cNvPr id="72708" name="Date Placeholder 3"/>
          <p:cNvSpPr>
            <a:spLocks noGrp="1"/>
          </p:cNvSpPr>
          <p:nvPr>
            <p:ph type="dt" sz="half" idx="10"/>
          </p:nvPr>
        </p:nvSpPr>
        <p:spPr>
          <a:noFill/>
        </p:spPr>
        <p:txBody>
          <a:bodyPr/>
          <a:lstStyle/>
          <a:p>
            <a:fld id="{2D6D6546-F38C-4686-B527-1122213DC4ED}" type="datetime1">
              <a:rPr lang="en-US" smtClean="0"/>
              <a:pPr/>
              <a:t>10/2/2018</a:t>
            </a:fld>
            <a:endParaRPr lang="en-US"/>
          </a:p>
        </p:txBody>
      </p:sp>
      <p:sp>
        <p:nvSpPr>
          <p:cNvPr id="72709" name="Slide Number Placeholder 4"/>
          <p:cNvSpPr>
            <a:spLocks noGrp="1"/>
          </p:cNvSpPr>
          <p:nvPr>
            <p:ph type="sldNum" sz="quarter" idx="12"/>
          </p:nvPr>
        </p:nvSpPr>
        <p:spPr>
          <a:noFill/>
        </p:spPr>
        <p:txBody>
          <a:bodyPr/>
          <a:lstStyle/>
          <a:p>
            <a:fld id="{8FA05C34-7DD1-424C-9166-33DA94B09EB6}"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2800" dirty="0"/>
              <a:t>5HT (SEROTONIN)AND DOPAMINE PATHWAYS</a:t>
            </a:r>
          </a:p>
        </p:txBody>
      </p:sp>
      <p:pic>
        <p:nvPicPr>
          <p:cNvPr id="4" name="Content Placeholder 3" descr="http://upload.wikimedia.org/wikipedia/en/8/88/Dopamineseratonin.png"/>
          <p:cNvPicPr>
            <a:picLocks noGrp="1"/>
          </p:cNvPicPr>
          <p:nvPr>
            <p:ph idx="1"/>
          </p:nvPr>
        </p:nvPicPr>
        <p:blipFill>
          <a:blip r:embed="rId2" cstate="print"/>
          <a:srcRect/>
          <a:stretch>
            <a:fillRect/>
          </a:stretch>
        </p:blipFill>
        <p:spPr bwMode="auto">
          <a:xfrm>
            <a:off x="838200" y="762000"/>
            <a:ext cx="7653072" cy="5562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HISTAMINE AND CNS FUNCTIONS</a:t>
            </a:r>
          </a:p>
        </p:txBody>
      </p:sp>
      <p:sp>
        <p:nvSpPr>
          <p:cNvPr id="3" name="Content Placeholder 2"/>
          <p:cNvSpPr>
            <a:spLocks noGrp="1"/>
          </p:cNvSpPr>
          <p:nvPr>
            <p:ph idx="1"/>
          </p:nvPr>
        </p:nvSpPr>
        <p:spPr/>
        <p:txBody>
          <a:bodyPr/>
          <a:lstStyle/>
          <a:p>
            <a:pPr>
              <a:buNone/>
            </a:pPr>
            <a:r>
              <a:rPr lang="en-US" sz="2900" u="sng" dirty="0"/>
              <a:t>HISTAMINE</a:t>
            </a:r>
            <a:endParaRPr lang="en-US" sz="2900" dirty="0"/>
          </a:p>
          <a:p>
            <a:r>
              <a:rPr lang="en-US" sz="2900" dirty="0"/>
              <a:t>Cells in </a:t>
            </a:r>
            <a:r>
              <a:rPr lang="en-US" sz="2900" dirty="0" err="1"/>
              <a:t>tubomammillary</a:t>
            </a:r>
            <a:r>
              <a:rPr lang="en-US" sz="2900" dirty="0"/>
              <a:t> </a:t>
            </a:r>
            <a:r>
              <a:rPr lang="en-US" sz="2000" dirty="0"/>
              <a:t>nucleus project  to all parts of brain. Thus they are involved in regulation of</a:t>
            </a:r>
          </a:p>
          <a:p>
            <a:pPr lvl="1"/>
            <a:r>
              <a:rPr lang="en-US" sz="2200" b="1" dirty="0"/>
              <a:t> BP, sexual behavior, wakefulness, drinking, pain threshold and pituitary surge regulation.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pic>
        <p:nvPicPr>
          <p:cNvPr id="4" name="Content Placeholder 3" descr="http://img.medscape.com/fullsize/migrated/editorial/dmeflash/2008/17874/flash/richelson/images/slide3.png"/>
          <p:cNvPicPr>
            <a:picLocks noGrp="1"/>
          </p:cNvPicPr>
          <p:nvPr>
            <p:ph idx="1"/>
          </p:nvPr>
        </p:nvPicPr>
        <p:blipFill>
          <a:blip r:embed="rId2" cstate="print"/>
          <a:srcRect/>
          <a:stretch>
            <a:fillRect/>
          </a:stretch>
        </p:blipFill>
        <p:spPr bwMode="auto">
          <a:xfrm>
            <a:off x="304800" y="0"/>
            <a:ext cx="8610600" cy="6553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OREXIN AND WAKEFULNESS  (WIKIPEDIA)</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Orexin</a:t>
            </a:r>
            <a:r>
              <a:rPr lang="en-US" dirty="0"/>
              <a:t>, also called </a:t>
            </a:r>
            <a:r>
              <a:rPr lang="en-US" b="1" dirty="0"/>
              <a:t>hypocretin</a:t>
            </a:r>
            <a:r>
              <a:rPr lang="en-US" dirty="0"/>
              <a:t>, is a </a:t>
            </a:r>
            <a:r>
              <a:rPr lang="en-US" dirty="0">
                <a:hlinkClick r:id="rId2" tooltip="Neuropeptide"/>
              </a:rPr>
              <a:t>neuropeptide</a:t>
            </a:r>
            <a:r>
              <a:rPr lang="en-US" dirty="0"/>
              <a:t> that regulates </a:t>
            </a:r>
            <a:r>
              <a:rPr lang="en-US" dirty="0">
                <a:hlinkClick r:id="rId3" tooltip="Arousal"/>
              </a:rPr>
              <a:t>arousal</a:t>
            </a:r>
            <a:r>
              <a:rPr lang="en-US" dirty="0"/>
              <a:t>, </a:t>
            </a:r>
            <a:r>
              <a:rPr lang="en-US" dirty="0">
                <a:hlinkClick r:id="rId4" tooltip="Wakefulness"/>
              </a:rPr>
              <a:t>wakefulness</a:t>
            </a:r>
            <a:r>
              <a:rPr lang="en-US" dirty="0"/>
              <a:t>, and </a:t>
            </a:r>
            <a:r>
              <a:rPr lang="en-US" dirty="0">
                <a:hlinkClick r:id="rId5" tooltip="Appetite"/>
              </a:rPr>
              <a:t>appetite</a:t>
            </a:r>
            <a:r>
              <a:rPr lang="en-US" dirty="0"/>
              <a:t>.</a:t>
            </a:r>
            <a:r>
              <a:rPr lang="en-US" baseline="30000" dirty="0">
                <a:hlinkClick r:id="rId6"/>
              </a:rPr>
              <a:t>[1]</a:t>
            </a:r>
            <a:r>
              <a:rPr lang="en-US" dirty="0"/>
              <a:t> The most common form of </a:t>
            </a:r>
            <a:r>
              <a:rPr lang="en-US" dirty="0">
                <a:hlinkClick r:id="rId7" tooltip="Narcolepsy"/>
              </a:rPr>
              <a:t>narcolepsy</a:t>
            </a:r>
            <a:r>
              <a:rPr lang="en-US" dirty="0"/>
              <a:t>, in which the sufferer briefly loses muscle tone (</a:t>
            </a:r>
            <a:r>
              <a:rPr lang="en-US" dirty="0">
                <a:hlinkClick r:id="rId8" tooltip="Cataplexy"/>
              </a:rPr>
              <a:t>cataplexy</a:t>
            </a:r>
            <a:r>
              <a:rPr lang="en-US" dirty="0"/>
              <a:t>), is caused by a lack of orexin in the brain due to destruction of the cells that produce it.</a:t>
            </a:r>
            <a:r>
              <a:rPr lang="en-US" baseline="30000" dirty="0">
                <a:hlinkClick r:id="rId6"/>
              </a:rPr>
              <a:t>[2]</a:t>
            </a:r>
            <a:endParaRPr lang="en-US" dirty="0"/>
          </a:p>
          <a:p>
            <a:r>
              <a:rPr lang="en-US" dirty="0"/>
              <a:t>There are approximately 70,000 </a:t>
            </a:r>
            <a:r>
              <a:rPr lang="en-US" dirty="0" err="1"/>
              <a:t>orexin</a:t>
            </a:r>
            <a:r>
              <a:rPr lang="en-US" dirty="0"/>
              <a:t> producing </a:t>
            </a:r>
            <a:r>
              <a:rPr lang="en-US" dirty="0">
                <a:hlinkClick r:id="rId9" tooltip="Neurons"/>
              </a:rPr>
              <a:t>neurons</a:t>
            </a:r>
            <a:r>
              <a:rPr lang="en-US" dirty="0"/>
              <a:t> in the human brain that project from the </a:t>
            </a:r>
            <a:r>
              <a:rPr lang="en-US" dirty="0">
                <a:hlinkClick r:id="rId10" tooltip="Lateral hypothalamus"/>
              </a:rPr>
              <a:t>lateral hypothalamus</a:t>
            </a:r>
            <a:r>
              <a:rPr lang="en-US" dirty="0"/>
              <a:t> to neurons and brain regions that modulate wakefulness.</a:t>
            </a:r>
            <a:r>
              <a:rPr lang="en-US" baseline="30000" dirty="0">
                <a:hlinkClick r:id="rId6"/>
              </a:rPr>
              <a:t>[1][2]</a:t>
            </a:r>
            <a:r>
              <a:rPr lang="en-US" dirty="0"/>
              <a:t> However, the </a:t>
            </a:r>
            <a:r>
              <a:rPr lang="en-US" dirty="0">
                <a:hlinkClick r:id="rId11" tooltip="Axons"/>
              </a:rPr>
              <a:t>axons</a:t>
            </a:r>
            <a:r>
              <a:rPr lang="en-US" dirty="0"/>
              <a:t> from these neurons extend throughout the entire brain and spinal cord,</a:t>
            </a:r>
            <a:r>
              <a:rPr lang="en-US" baseline="30000" dirty="0">
                <a:hlinkClick r:id="rId6"/>
              </a:rPr>
              <a:t>[3]</a:t>
            </a:r>
            <a:r>
              <a:rPr lang="en-US" dirty="0"/>
              <a:t> where there are also receptors for </a:t>
            </a:r>
            <a:r>
              <a:rPr lang="en-US" dirty="0" err="1"/>
              <a:t>orexin</a:t>
            </a:r>
            <a:r>
              <a:rPr lang="en-US" dirty="0"/>
              <a:t>.</a:t>
            </a:r>
          </a:p>
          <a:p>
            <a:r>
              <a:rPr lang="en-US" dirty="0" err="1"/>
              <a:t>Orexin</a:t>
            </a:r>
            <a:r>
              <a:rPr lang="en-US" dirty="0"/>
              <a:t> was discovered in 1998 almost simultaneously by two independent groups of rat-brain researchers.</a:t>
            </a:r>
            <a:r>
              <a:rPr lang="en-US" baseline="30000" dirty="0">
                <a:hlinkClick r:id="rId6"/>
              </a:rPr>
              <a:t>[4][5]</a:t>
            </a:r>
            <a:r>
              <a:rPr lang="en-US" dirty="0"/>
              <a:t> One group named </a:t>
            </a:r>
            <a:r>
              <a:rPr lang="en-US" dirty="0" err="1"/>
              <a:t>it</a:t>
            </a:r>
            <a:r>
              <a:rPr lang="en-US" b="1" dirty="0" err="1"/>
              <a:t>orexin</a:t>
            </a:r>
            <a:r>
              <a:rPr lang="en-US" dirty="0"/>
              <a:t>, from </a:t>
            </a:r>
            <a:r>
              <a:rPr lang="en-US" i="1" dirty="0" err="1"/>
              <a:t>orexis</a:t>
            </a:r>
            <a:r>
              <a:rPr lang="en-US" i="1" dirty="0"/>
              <a:t>,</a:t>
            </a:r>
            <a:r>
              <a:rPr lang="en-US" dirty="0"/>
              <a:t> meaning "appetite" in Greek; the other  group named it </a:t>
            </a:r>
            <a:r>
              <a:rPr lang="en-US" b="1" dirty="0" err="1"/>
              <a:t>hypocretin</a:t>
            </a:r>
            <a:r>
              <a:rPr lang="en-US" dirty="0"/>
              <a:t>, because it is produced in the </a:t>
            </a:r>
            <a:r>
              <a:rPr lang="en-US" i="1" dirty="0"/>
              <a:t>hypo</a:t>
            </a:r>
            <a:r>
              <a:rPr lang="en-US" dirty="0"/>
              <a:t>thalamus and bears a weak </a:t>
            </a:r>
            <a:r>
              <a:rPr lang="en-US" dirty="0" err="1"/>
              <a:t>resemblace</a:t>
            </a:r>
            <a:r>
              <a:rPr lang="en-US" dirty="0"/>
              <a:t> to </a:t>
            </a:r>
            <a:r>
              <a:rPr lang="en-US" dirty="0" err="1"/>
              <a:t>secretin</a:t>
            </a:r>
            <a:r>
              <a:rPr lang="en-U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dirty="0"/>
              <a:t>OREXIN AND AROUSAL AND WAKEFULNESS</a:t>
            </a:r>
          </a:p>
        </p:txBody>
      </p:sp>
      <p:pic>
        <p:nvPicPr>
          <p:cNvPr id="4" name="Content Placeholder 3" descr="http://www.nature.com/nm/journal/v13/n2/images/nm0207-126-F1.gif"/>
          <p:cNvPicPr>
            <a:picLocks noGrp="1"/>
          </p:cNvPicPr>
          <p:nvPr>
            <p:ph idx="1"/>
          </p:nvPr>
        </p:nvPicPr>
        <p:blipFill>
          <a:blip r:embed="rId2" cstate="print"/>
          <a:srcRect/>
          <a:stretch>
            <a:fillRect/>
          </a:stretch>
        </p:blipFill>
        <p:spPr bwMode="auto">
          <a:xfrm>
            <a:off x="609600" y="914400"/>
            <a:ext cx="8077200" cy="5181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CHOLINERGIC PATHWAYS</a:t>
            </a:r>
          </a:p>
        </p:txBody>
      </p:sp>
      <p:pic>
        <p:nvPicPr>
          <p:cNvPr id="4" name="Content Placeholder 3" descr="http://www.gcrweb.com/PsychosisDSS/images/cholin.gif"/>
          <p:cNvPicPr>
            <a:picLocks noGrp="1"/>
          </p:cNvPicPr>
          <p:nvPr>
            <p:ph idx="1"/>
          </p:nvPr>
        </p:nvPicPr>
        <p:blipFill>
          <a:blip r:embed="rId2" cstate="print"/>
          <a:srcRect/>
          <a:stretch>
            <a:fillRect/>
          </a:stretch>
        </p:blipFill>
        <p:spPr bwMode="auto">
          <a:xfrm>
            <a:off x="533400" y="609600"/>
            <a:ext cx="8153400" cy="5486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 AND WAKEFULNESS</a:t>
            </a:r>
          </a:p>
        </p:txBody>
      </p:sp>
      <p:sp>
        <p:nvSpPr>
          <p:cNvPr id="3" name="Content Placeholder 2"/>
          <p:cNvSpPr>
            <a:spLocks noGrp="1"/>
          </p:cNvSpPr>
          <p:nvPr>
            <p:ph idx="1"/>
          </p:nvPr>
        </p:nvSpPr>
        <p:spPr/>
        <p:txBody>
          <a:bodyPr>
            <a:normAutofit fontScale="70000" lnSpcReduction="20000"/>
          </a:bodyPr>
          <a:lstStyle/>
          <a:p>
            <a:r>
              <a:rPr lang="en-US" dirty="0"/>
              <a:t>Wakefulness is maintained by activity in two systems of neurons, shown in green and red. </a:t>
            </a:r>
          </a:p>
          <a:p>
            <a:r>
              <a:rPr lang="en-US" dirty="0"/>
              <a:t>The </a:t>
            </a:r>
            <a:r>
              <a:rPr lang="en-US" dirty="0">
                <a:solidFill>
                  <a:srgbClr val="00B050"/>
                </a:solidFill>
              </a:rPr>
              <a:t>green pathway </a:t>
            </a:r>
            <a:r>
              <a:rPr lang="en-US" dirty="0"/>
              <a:t>shows neurons that make the neurotransmitter </a:t>
            </a:r>
            <a:r>
              <a:rPr lang="en-US" b="1" dirty="0"/>
              <a:t>acetylcholine in the brainstem</a:t>
            </a:r>
            <a:r>
              <a:rPr lang="en-US" dirty="0"/>
              <a:t>, while the </a:t>
            </a:r>
            <a:r>
              <a:rPr lang="en-US" sz="3400" dirty="0">
                <a:solidFill>
                  <a:srgbClr val="FF0000"/>
                </a:solidFill>
              </a:rPr>
              <a:t>red pathway</a:t>
            </a:r>
            <a:r>
              <a:rPr lang="en-US" sz="3400" dirty="0"/>
              <a:t> is in the forebrain. </a:t>
            </a:r>
            <a:endParaRPr lang="en-US" dirty="0"/>
          </a:p>
          <a:p>
            <a:r>
              <a:rPr lang="en-US" dirty="0"/>
              <a:t>The brainstem arousal center supplies the acetylcholine for the thalamus and brainstem, and the forebrain center supplies the cerebral cortex. </a:t>
            </a:r>
          </a:p>
          <a:p>
            <a:r>
              <a:rPr lang="en-US" dirty="0"/>
              <a:t>Activation in these centers alone can create rapid eye movement sleep. </a:t>
            </a:r>
          </a:p>
          <a:p>
            <a:r>
              <a:rPr lang="en-US" dirty="0"/>
              <a:t>Activation of other neurons that make the neurotransmitters </a:t>
            </a:r>
            <a:r>
              <a:rPr lang="en-US" dirty="0" err="1"/>
              <a:t>norepinephrine</a:t>
            </a:r>
            <a:r>
              <a:rPr lang="en-US" dirty="0"/>
              <a:t>, serotonin, and histamine, shown in the blue pathways, is needed for waking.</a:t>
            </a:r>
          </a:p>
          <a:p>
            <a:r>
              <a:rPr lang="en-US" dirty="0"/>
              <a:t>Illustration by Lydia V. </a:t>
            </a:r>
            <a:r>
              <a:rPr lang="en-US" dirty="0" err="1"/>
              <a:t>Kibiuk</a:t>
            </a:r>
            <a:r>
              <a:rPr lang="en-US" dirty="0"/>
              <a:t>, Baltimore, MD; Devon Stuart, Harrisburg, PA</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2800" b="1" dirty="0"/>
              <a:t>ACETYL CHOLINE AND WAKEFULNESS DIAGRAM</a:t>
            </a:r>
          </a:p>
        </p:txBody>
      </p:sp>
      <p:pic>
        <p:nvPicPr>
          <p:cNvPr id="4" name="Content Placeholder 3" descr="http://www.brainfacts.org/~/media/Brainfacts/Article%20Multimedia/Sensing%20Thinking%20and%20Behaving/Senses%20and%20Perception/Sleep/Sleep.ashx"/>
          <p:cNvPicPr>
            <a:picLocks noGrp="1"/>
          </p:cNvPicPr>
          <p:nvPr>
            <p:ph idx="1"/>
          </p:nvPr>
        </p:nvPicPr>
        <p:blipFill>
          <a:blip r:embed="rId2" cstate="print"/>
          <a:srcRect/>
          <a:stretch>
            <a:fillRect/>
          </a:stretch>
        </p:blipFill>
        <p:spPr bwMode="auto">
          <a:xfrm>
            <a:off x="0" y="1120802"/>
            <a:ext cx="9144000" cy="520379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990600"/>
          </a:xfrm>
        </p:spPr>
        <p:txBody>
          <a:bodyPr/>
          <a:lstStyle/>
          <a:p>
            <a:r>
              <a:rPr lang="en-US"/>
              <a:t>DEPRESSION</a:t>
            </a:r>
          </a:p>
        </p:txBody>
      </p:sp>
      <p:sp>
        <p:nvSpPr>
          <p:cNvPr id="73731" name="Content Placeholder 2"/>
          <p:cNvSpPr>
            <a:spLocks noGrp="1"/>
          </p:cNvSpPr>
          <p:nvPr>
            <p:ph idx="1"/>
          </p:nvPr>
        </p:nvSpPr>
        <p:spPr>
          <a:xfrm>
            <a:off x="457200" y="914400"/>
            <a:ext cx="8229600" cy="5211763"/>
          </a:xfrm>
        </p:spPr>
        <p:txBody>
          <a:bodyPr>
            <a:normAutofit lnSpcReduction="10000"/>
          </a:bodyPr>
          <a:lstStyle/>
          <a:p>
            <a:r>
              <a:rPr lang="en-US" sz="2400" dirty="0"/>
              <a:t>Anti-depressant drugs e.g. </a:t>
            </a:r>
            <a:r>
              <a:rPr lang="en-US" sz="2400" dirty="0" err="1"/>
              <a:t>prozac</a:t>
            </a:r>
            <a:r>
              <a:rPr lang="en-US" sz="2400" dirty="0"/>
              <a:t> decrease 5Ht reuptake but treatment needs 4 to 6 weeks to become effective i.e. not active through simple inhibition of re-uptake.</a:t>
            </a:r>
          </a:p>
          <a:p>
            <a:pPr>
              <a:buNone/>
            </a:pPr>
            <a:r>
              <a:rPr lang="en-US" sz="2400" u="sng" dirty="0">
                <a:solidFill>
                  <a:schemeClr val="tx1">
                    <a:lumMod val="95000"/>
                    <a:lumOff val="5000"/>
                  </a:schemeClr>
                </a:solidFill>
              </a:rPr>
              <a:t>NORADRENALINE NEURON SYSTEM( from locus </a:t>
            </a:r>
            <a:r>
              <a:rPr lang="en-US" sz="2400" u="sng" dirty="0" err="1">
                <a:solidFill>
                  <a:schemeClr val="tx1">
                    <a:lumMod val="95000"/>
                    <a:lumOff val="5000"/>
                  </a:schemeClr>
                </a:solidFill>
              </a:rPr>
              <a:t>ceruleus</a:t>
            </a:r>
            <a:r>
              <a:rPr lang="en-US" sz="2400" u="sng" dirty="0">
                <a:solidFill>
                  <a:schemeClr val="tx1">
                    <a:lumMod val="95000"/>
                    <a:lumOff val="5000"/>
                  </a:schemeClr>
                </a:solidFill>
              </a:rPr>
              <a:t>  which is located at junction of mid brain and </a:t>
            </a:r>
            <a:r>
              <a:rPr lang="en-US" sz="2400" u="sng" dirty="0" err="1">
                <a:solidFill>
                  <a:schemeClr val="tx1">
                    <a:lumMod val="95000"/>
                    <a:lumOff val="5000"/>
                  </a:schemeClr>
                </a:solidFill>
              </a:rPr>
              <a:t>pons</a:t>
            </a:r>
            <a:r>
              <a:rPr lang="en-US" sz="2400" u="sng" dirty="0">
                <a:solidFill>
                  <a:schemeClr val="tx1">
                    <a:lumMod val="95000"/>
                    <a:lumOff val="5000"/>
                  </a:schemeClr>
                </a:solidFill>
              </a:rPr>
              <a:t>)</a:t>
            </a:r>
            <a:endParaRPr lang="en-US" sz="2400" dirty="0">
              <a:solidFill>
                <a:schemeClr val="tx1">
                  <a:lumMod val="95000"/>
                  <a:lumOff val="5000"/>
                </a:schemeClr>
              </a:solidFill>
            </a:endParaRPr>
          </a:p>
          <a:p>
            <a:r>
              <a:rPr lang="en-US" sz="2400" dirty="0">
                <a:solidFill>
                  <a:schemeClr val="tx1">
                    <a:lumMod val="95000"/>
                    <a:lumOff val="5000"/>
                  </a:schemeClr>
                </a:solidFill>
              </a:rPr>
              <a:t>From locus </a:t>
            </a:r>
            <a:r>
              <a:rPr lang="en-US" sz="2400" dirty="0" err="1">
                <a:solidFill>
                  <a:schemeClr val="tx1">
                    <a:lumMod val="95000"/>
                    <a:lumOff val="5000"/>
                  </a:schemeClr>
                </a:solidFill>
              </a:rPr>
              <a:t>ceruleus</a:t>
            </a:r>
            <a:r>
              <a:rPr lang="en-US" sz="2400" dirty="0">
                <a:solidFill>
                  <a:schemeClr val="tx1">
                    <a:lumMod val="95000"/>
                    <a:lumOff val="5000"/>
                  </a:schemeClr>
                </a:solidFill>
              </a:rPr>
              <a:t> descending to lateral </a:t>
            </a:r>
            <a:r>
              <a:rPr lang="en-US" sz="2400" dirty="0" err="1">
                <a:solidFill>
                  <a:schemeClr val="tx1">
                    <a:lumMod val="95000"/>
                    <a:lumOff val="5000"/>
                  </a:schemeClr>
                </a:solidFill>
              </a:rPr>
              <a:t>tegmentum</a:t>
            </a:r>
            <a:endParaRPr lang="en-US" sz="2400" dirty="0">
              <a:solidFill>
                <a:schemeClr val="tx1">
                  <a:lumMod val="95000"/>
                  <a:lumOff val="5000"/>
                </a:schemeClr>
              </a:solidFill>
            </a:endParaRPr>
          </a:p>
          <a:p>
            <a:r>
              <a:rPr lang="en-US" sz="2400" dirty="0">
                <a:solidFill>
                  <a:schemeClr val="tx1">
                    <a:lumMod val="95000"/>
                    <a:lumOff val="5000"/>
                  </a:schemeClr>
                </a:solidFill>
              </a:rPr>
              <a:t>descending spinal cord and brain stem and also </a:t>
            </a:r>
          </a:p>
          <a:p>
            <a:r>
              <a:rPr lang="en-US" sz="2400" dirty="0">
                <a:solidFill>
                  <a:schemeClr val="tx1">
                    <a:lumMod val="95000"/>
                    <a:lumOff val="5000"/>
                  </a:schemeClr>
                </a:solidFill>
              </a:rPr>
              <a:t>ascending through the ventral noradrenergic bundle.</a:t>
            </a:r>
          </a:p>
          <a:p>
            <a:r>
              <a:rPr lang="en-US" sz="2400" dirty="0">
                <a:solidFill>
                  <a:schemeClr val="tx1">
                    <a:lumMod val="95000"/>
                    <a:lumOff val="5000"/>
                  </a:schemeClr>
                </a:solidFill>
              </a:rPr>
              <a:t>Increased </a:t>
            </a:r>
            <a:r>
              <a:rPr lang="en-US" sz="2400" dirty="0" err="1">
                <a:solidFill>
                  <a:schemeClr val="tx1">
                    <a:lumMod val="95000"/>
                    <a:lumOff val="5000"/>
                  </a:schemeClr>
                </a:solidFill>
              </a:rPr>
              <a:t>noradrenaline</a:t>
            </a:r>
            <a:r>
              <a:rPr lang="en-US" sz="2400" dirty="0">
                <a:solidFill>
                  <a:schemeClr val="tx1">
                    <a:lumMod val="95000"/>
                    <a:lumOff val="5000"/>
                  </a:schemeClr>
                </a:solidFill>
              </a:rPr>
              <a:t> production.</a:t>
            </a:r>
          </a:p>
          <a:p>
            <a:r>
              <a:rPr lang="en-US" sz="2400" dirty="0">
                <a:solidFill>
                  <a:schemeClr val="tx1">
                    <a:lumMod val="95000"/>
                    <a:lumOff val="5000"/>
                  </a:schemeClr>
                </a:solidFill>
              </a:rPr>
              <a:t>Excitatory in some localities but  inhibitory in some areas</a:t>
            </a:r>
          </a:p>
          <a:p>
            <a:r>
              <a:rPr lang="en-US" sz="2400" dirty="0">
                <a:solidFill>
                  <a:schemeClr val="tx1">
                    <a:lumMod val="95000"/>
                    <a:lumOff val="5000"/>
                  </a:schemeClr>
                </a:solidFill>
              </a:rPr>
              <a:t>Necessary for REM sleep</a:t>
            </a:r>
          </a:p>
          <a:p>
            <a:pPr>
              <a:buNone/>
            </a:pPr>
            <a:r>
              <a:rPr lang="en-US" sz="2400" dirty="0" err="1">
                <a:solidFill>
                  <a:schemeClr val="tx1">
                    <a:lumMod val="95000"/>
                    <a:lumOff val="5000"/>
                  </a:schemeClr>
                </a:solidFill>
              </a:rPr>
              <a:t>NB:Decreased</a:t>
            </a:r>
            <a:r>
              <a:rPr lang="en-US" sz="2400" dirty="0">
                <a:solidFill>
                  <a:schemeClr val="tx1">
                    <a:lumMod val="95000"/>
                    <a:lumOff val="5000"/>
                  </a:schemeClr>
                </a:solidFill>
              </a:rPr>
              <a:t> </a:t>
            </a:r>
            <a:r>
              <a:rPr lang="en-US" sz="2400" dirty="0" err="1">
                <a:solidFill>
                  <a:schemeClr val="tx1">
                    <a:lumMod val="95000"/>
                    <a:lumOff val="5000"/>
                  </a:schemeClr>
                </a:solidFill>
              </a:rPr>
              <a:t>noradrenaline</a:t>
            </a:r>
            <a:endParaRPr lang="en-US" sz="2400" dirty="0">
              <a:solidFill>
                <a:schemeClr val="tx1">
                  <a:lumMod val="95000"/>
                  <a:lumOff val="5000"/>
                </a:schemeClr>
              </a:solidFill>
            </a:endParaRPr>
          </a:p>
          <a:p>
            <a:pPr lvl="1"/>
            <a:r>
              <a:rPr lang="en-US" sz="2400" dirty="0">
                <a:solidFill>
                  <a:schemeClr val="tx1">
                    <a:lumMod val="95000"/>
                    <a:lumOff val="5000"/>
                  </a:schemeClr>
                </a:solidFill>
              </a:rPr>
              <a:t>Depresses mood</a:t>
            </a:r>
            <a:endParaRPr lang="en-US" sz="3200" dirty="0">
              <a:solidFill>
                <a:schemeClr val="tx1">
                  <a:lumMod val="95000"/>
                  <a:lumOff val="5000"/>
                </a:schemeClr>
              </a:solidFill>
            </a:endParaRPr>
          </a:p>
          <a:p>
            <a:endParaRPr lang="en-US" dirty="0"/>
          </a:p>
        </p:txBody>
      </p:sp>
      <p:sp>
        <p:nvSpPr>
          <p:cNvPr id="73732" name="Date Placeholder 3"/>
          <p:cNvSpPr>
            <a:spLocks noGrp="1"/>
          </p:cNvSpPr>
          <p:nvPr>
            <p:ph type="dt" sz="half" idx="10"/>
          </p:nvPr>
        </p:nvSpPr>
        <p:spPr>
          <a:noFill/>
        </p:spPr>
        <p:txBody>
          <a:bodyPr/>
          <a:lstStyle/>
          <a:p>
            <a:fld id="{7F97903F-73FD-41E8-BB1F-33132E2D683F}" type="datetime1">
              <a:rPr lang="en-US" smtClean="0"/>
              <a:pPr/>
              <a:t>10/2/2018</a:t>
            </a:fld>
            <a:endParaRPr lang="en-US"/>
          </a:p>
        </p:txBody>
      </p:sp>
      <p:sp>
        <p:nvSpPr>
          <p:cNvPr id="73733" name="Slide Number Placeholder 4"/>
          <p:cNvSpPr>
            <a:spLocks noGrp="1"/>
          </p:cNvSpPr>
          <p:nvPr>
            <p:ph type="sldNum" sz="quarter" idx="12"/>
          </p:nvPr>
        </p:nvSpPr>
        <p:spPr>
          <a:noFill/>
        </p:spPr>
        <p:txBody>
          <a:bodyPr/>
          <a:lstStyle/>
          <a:p>
            <a:fld id="{5FD66724-A99C-4441-B80A-409831714E50}"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0"/>
            <a:ext cx="8229600" cy="1066800"/>
          </a:xfrm>
        </p:spPr>
        <p:txBody>
          <a:bodyPr/>
          <a:lstStyle/>
          <a:p>
            <a:r>
              <a:rPr lang="en-US" b="1" dirty="0"/>
              <a:t>EMOTIONS</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pPr>
              <a:buFontTx/>
              <a:buNone/>
              <a:defRPr/>
            </a:pPr>
            <a:r>
              <a:rPr lang="en-US" sz="2000" u="sng" dirty="0">
                <a:latin typeface="Times New Roman" pitchFamily="18" charset="0"/>
                <a:cs typeface="Times New Roman" pitchFamily="18" charset="0"/>
              </a:rPr>
              <a:t>1.MENTAL COMPONENTS</a:t>
            </a:r>
            <a:r>
              <a:rPr lang="en-US" sz="2000"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Affect-</a:t>
            </a:r>
          </a:p>
          <a:p>
            <a:pPr lvl="1">
              <a:defRPr/>
            </a:pPr>
            <a:r>
              <a:rPr lang="en-US" sz="1800" dirty="0">
                <a:latin typeface="Times New Roman" pitchFamily="18" charset="0"/>
                <a:cs typeface="Times New Roman" pitchFamily="18" charset="0"/>
              </a:rPr>
              <a:t> feeling of self</a:t>
            </a:r>
          </a:p>
          <a:p>
            <a:pPr>
              <a:defRPr/>
            </a:pPr>
            <a:r>
              <a:rPr lang="en-US" sz="2000" dirty="0">
                <a:latin typeface="Times New Roman" pitchFamily="18" charset="0"/>
                <a:cs typeface="Times New Roman" pitchFamily="18" charset="0"/>
              </a:rPr>
              <a:t>Cognition- </a:t>
            </a:r>
          </a:p>
          <a:p>
            <a:pPr lvl="1">
              <a:defRPr/>
            </a:pPr>
            <a:r>
              <a:rPr lang="en-US" sz="1800" dirty="0">
                <a:latin typeface="Times New Roman" pitchFamily="18" charset="0"/>
                <a:cs typeface="Times New Roman" pitchFamily="18" charset="0"/>
              </a:rPr>
              <a:t>awareness of sensation</a:t>
            </a:r>
          </a:p>
          <a:p>
            <a:pPr>
              <a:defRPr/>
            </a:pPr>
            <a:r>
              <a:rPr lang="en-US" sz="2000" dirty="0">
                <a:latin typeface="Times New Roman" pitchFamily="18" charset="0"/>
                <a:cs typeface="Times New Roman" pitchFamily="18" charset="0"/>
              </a:rPr>
              <a:t>Conation</a:t>
            </a:r>
          </a:p>
          <a:p>
            <a:pPr lvl="1">
              <a:defRPr/>
            </a:pPr>
            <a:r>
              <a:rPr lang="en-US" sz="1800" dirty="0">
                <a:latin typeface="Times New Roman" pitchFamily="18" charset="0"/>
                <a:cs typeface="Times New Roman" pitchFamily="18" charset="0"/>
              </a:rPr>
              <a:t>- urge to take action</a:t>
            </a:r>
          </a:p>
          <a:p>
            <a:pPr>
              <a:buFontTx/>
              <a:buNone/>
              <a:defRPr/>
            </a:pPr>
            <a:r>
              <a:rPr lang="en-US" sz="2000" dirty="0">
                <a:latin typeface="Times New Roman" pitchFamily="18" charset="0"/>
                <a:cs typeface="Times New Roman" pitchFamily="18" charset="0"/>
              </a:rPr>
              <a:t>2.PHYSICAL ASPECTS:</a:t>
            </a:r>
          </a:p>
          <a:p>
            <a:pPr>
              <a:defRPr/>
            </a:pPr>
            <a:r>
              <a:rPr lang="en-US" sz="2000" dirty="0">
                <a:latin typeface="Times New Roman" pitchFamily="18" charset="0"/>
                <a:cs typeface="Times New Roman" pitchFamily="18" charset="0"/>
              </a:rPr>
              <a:t>Increased BP</a:t>
            </a:r>
          </a:p>
          <a:p>
            <a:pPr>
              <a:defRPr/>
            </a:pPr>
            <a:r>
              <a:rPr lang="en-US" sz="2000" dirty="0">
                <a:latin typeface="Times New Roman" pitchFamily="18" charset="0"/>
                <a:cs typeface="Times New Roman" pitchFamily="18" charset="0"/>
              </a:rPr>
              <a:t>Increased pulse</a:t>
            </a:r>
          </a:p>
          <a:p>
            <a:pPr>
              <a:defRPr/>
            </a:pPr>
            <a:r>
              <a:rPr lang="en-US" sz="2000" dirty="0">
                <a:latin typeface="Times New Roman" pitchFamily="18" charset="0"/>
                <a:cs typeface="Times New Roman" pitchFamily="18" charset="0"/>
              </a:rPr>
              <a:t>Increased sweating</a:t>
            </a:r>
          </a:p>
          <a:p>
            <a:pPr>
              <a:buFontTx/>
              <a:buNone/>
              <a:defRPr/>
            </a:pPr>
            <a:r>
              <a:rPr lang="en-US" sz="1800" b="1" dirty="0">
                <a:latin typeface="Times New Roman" pitchFamily="18" charset="0"/>
                <a:cs typeface="Times New Roman" pitchFamily="18" charset="0"/>
              </a:rPr>
              <a:t>BOTH INVOLVE HYPOTHALAMUS AND LIMBIC SYSTEM</a:t>
            </a:r>
          </a:p>
          <a:p>
            <a:pPr>
              <a:buFontTx/>
              <a:buNone/>
              <a:defRPr/>
            </a:pPr>
            <a:r>
              <a:rPr lang="en-US" sz="2000" b="1" u="sng" dirty="0">
                <a:latin typeface="Times New Roman" pitchFamily="18" charset="0"/>
                <a:cs typeface="Times New Roman" pitchFamily="18" charset="0"/>
              </a:rPr>
              <a:t>Instinct</a:t>
            </a:r>
          </a:p>
          <a:p>
            <a:pPr>
              <a:defRPr/>
            </a:pPr>
            <a:r>
              <a:rPr lang="en-US" sz="2000" dirty="0">
                <a:latin typeface="Times New Roman" pitchFamily="18" charset="0"/>
                <a:cs typeface="Times New Roman" pitchFamily="18" charset="0"/>
              </a:rPr>
              <a:t>Instinct for </a:t>
            </a:r>
            <a:r>
              <a:rPr lang="en-US" sz="2000" b="1" dirty="0">
                <a:latin typeface="Times New Roman" pitchFamily="18" charset="0"/>
                <a:cs typeface="Times New Roman" pitchFamily="18" charset="0"/>
              </a:rPr>
              <a:t>preservation of group or species</a:t>
            </a:r>
          </a:p>
          <a:p>
            <a:pPr>
              <a:defRPr/>
            </a:pPr>
            <a:r>
              <a:rPr lang="en-US" sz="2000" dirty="0">
                <a:latin typeface="Times New Roman" pitchFamily="18" charset="0"/>
                <a:cs typeface="Times New Roman" pitchFamily="18" charset="0"/>
              </a:rPr>
              <a:t>Instinct for </a:t>
            </a:r>
            <a:r>
              <a:rPr lang="en-US" sz="2000" b="1" dirty="0">
                <a:latin typeface="Times New Roman" pitchFamily="18" charset="0"/>
                <a:cs typeface="Times New Roman" pitchFamily="18" charset="0"/>
              </a:rPr>
              <a:t>self preservation</a:t>
            </a:r>
          </a:p>
          <a:p>
            <a:pPr>
              <a:buFontTx/>
              <a:buNone/>
              <a:defRPr/>
            </a:pPr>
            <a:endParaRPr lang="en-US" sz="2400" b="1" dirty="0"/>
          </a:p>
          <a:p>
            <a:pPr>
              <a:defRPr/>
            </a:pPr>
            <a:endParaRPr lang="en-US" dirty="0"/>
          </a:p>
        </p:txBody>
      </p:sp>
      <p:sp>
        <p:nvSpPr>
          <p:cNvPr id="60420" name="Date Placeholder 3"/>
          <p:cNvSpPr>
            <a:spLocks noGrp="1"/>
          </p:cNvSpPr>
          <p:nvPr>
            <p:ph type="dt" sz="half" idx="10"/>
          </p:nvPr>
        </p:nvSpPr>
        <p:spPr>
          <a:noFill/>
        </p:spPr>
        <p:txBody>
          <a:bodyPr/>
          <a:lstStyle/>
          <a:p>
            <a:fld id="{43940836-3306-4582-B50F-4FC38FAB8631}" type="datetime1">
              <a:rPr lang="en-US" smtClean="0"/>
              <a:pPr/>
              <a:t>10/2/2018</a:t>
            </a:fld>
            <a:endParaRPr lang="en-US" dirty="0"/>
          </a:p>
        </p:txBody>
      </p:sp>
      <p:sp>
        <p:nvSpPr>
          <p:cNvPr id="60421" name="Slide Number Placeholder 4"/>
          <p:cNvSpPr>
            <a:spLocks noGrp="1"/>
          </p:cNvSpPr>
          <p:nvPr>
            <p:ph type="sldNum" sz="quarter" idx="12"/>
          </p:nvPr>
        </p:nvSpPr>
        <p:spPr>
          <a:noFill/>
        </p:spPr>
        <p:txBody>
          <a:bodyPr/>
          <a:lstStyle/>
          <a:p>
            <a:fld id="{63330E51-5495-4547-A3E9-D56DB834F9B1}"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85800" y="0"/>
            <a:ext cx="8229600" cy="838200"/>
          </a:xfrm>
        </p:spPr>
        <p:txBody>
          <a:bodyPr>
            <a:normAutofit/>
          </a:bodyPr>
          <a:lstStyle/>
          <a:p>
            <a:pPr algn="ctr"/>
            <a:r>
              <a:rPr lang="en-US" sz="4000" b="1" dirty="0"/>
              <a:t>OTHER CHEMICALS -1</a:t>
            </a:r>
          </a:p>
        </p:txBody>
      </p:sp>
      <p:sp>
        <p:nvSpPr>
          <p:cNvPr id="74755" name="Content Placeholder 2"/>
          <p:cNvSpPr>
            <a:spLocks noGrp="1"/>
          </p:cNvSpPr>
          <p:nvPr>
            <p:ph idx="1"/>
          </p:nvPr>
        </p:nvSpPr>
        <p:spPr>
          <a:xfrm>
            <a:off x="457200" y="1219200"/>
            <a:ext cx="8229600" cy="4906963"/>
          </a:xfrm>
        </p:spPr>
        <p:txBody>
          <a:bodyPr>
            <a:normAutofit fontScale="92500"/>
          </a:bodyPr>
          <a:lstStyle/>
          <a:p>
            <a:pPr>
              <a:buNone/>
            </a:pPr>
            <a:r>
              <a:rPr lang="en-US" sz="2800" u="sng" dirty="0"/>
              <a:t>DOPAMINE</a:t>
            </a:r>
            <a:endParaRPr lang="en-US" sz="2800" dirty="0"/>
          </a:p>
          <a:p>
            <a:r>
              <a:rPr lang="en-US" sz="2900" dirty="0"/>
              <a:t>Ultra short, long, intermediate systems. Lost in basal ganglia with age. (This is shown by PET studies).</a:t>
            </a:r>
          </a:p>
          <a:p>
            <a:r>
              <a:rPr lang="en-US" sz="2900" dirty="0"/>
              <a:t>Men lose more dopamine than women.</a:t>
            </a:r>
          </a:p>
          <a:p>
            <a:r>
              <a:rPr lang="en-US" sz="2900" dirty="0"/>
              <a:t>In Schizophrenia- there is over stimulation of dopamine D2 limbic receptors.</a:t>
            </a:r>
          </a:p>
          <a:p>
            <a:pPr>
              <a:buNone/>
            </a:pPr>
            <a:r>
              <a:rPr lang="en-US" sz="2900" u="sng" dirty="0"/>
              <a:t>HISTAMINE</a:t>
            </a:r>
            <a:endParaRPr lang="en-US" sz="2900" dirty="0"/>
          </a:p>
          <a:p>
            <a:r>
              <a:rPr lang="en-US" sz="2900" dirty="0"/>
              <a:t>Cells in </a:t>
            </a:r>
            <a:r>
              <a:rPr lang="en-US" sz="2900" dirty="0" err="1"/>
              <a:t>tubomammillary</a:t>
            </a:r>
            <a:r>
              <a:rPr lang="en-US" sz="2900" dirty="0"/>
              <a:t> </a:t>
            </a:r>
            <a:r>
              <a:rPr lang="en-US" sz="2000" dirty="0"/>
              <a:t>nucleus project  to all parts of brain. Thus they are involved in regulation of</a:t>
            </a:r>
          </a:p>
          <a:p>
            <a:pPr lvl="1"/>
            <a:r>
              <a:rPr lang="en-US" sz="2200" b="1" dirty="0"/>
              <a:t> BP, sexual behavior, wakefulness, drinking, pain threshold and pituitary surge regulation. </a:t>
            </a:r>
          </a:p>
          <a:p>
            <a:endParaRPr lang="en-US" u="sng" dirty="0"/>
          </a:p>
          <a:p>
            <a:endParaRPr lang="en-US" dirty="0"/>
          </a:p>
        </p:txBody>
      </p:sp>
      <p:sp>
        <p:nvSpPr>
          <p:cNvPr id="74756" name="Date Placeholder 3"/>
          <p:cNvSpPr>
            <a:spLocks noGrp="1"/>
          </p:cNvSpPr>
          <p:nvPr>
            <p:ph type="dt" sz="half" idx="10"/>
          </p:nvPr>
        </p:nvSpPr>
        <p:spPr>
          <a:noFill/>
        </p:spPr>
        <p:txBody>
          <a:bodyPr/>
          <a:lstStyle/>
          <a:p>
            <a:fld id="{41B0E0DB-49CD-41B1-A0E8-EDDF49D17750}" type="datetime1">
              <a:rPr lang="en-US" smtClean="0"/>
              <a:pPr/>
              <a:t>10/2/2018</a:t>
            </a:fld>
            <a:endParaRPr lang="en-US"/>
          </a:p>
        </p:txBody>
      </p:sp>
      <p:sp>
        <p:nvSpPr>
          <p:cNvPr id="74757" name="Slide Number Placeholder 4"/>
          <p:cNvSpPr>
            <a:spLocks noGrp="1"/>
          </p:cNvSpPr>
          <p:nvPr>
            <p:ph type="sldNum" sz="quarter" idx="12"/>
          </p:nvPr>
        </p:nvSpPr>
        <p:spPr>
          <a:noFill/>
        </p:spPr>
        <p:txBody>
          <a:bodyPr/>
          <a:lstStyle/>
          <a:p>
            <a:fld id="{590920F8-0984-48DF-8F96-3CBD1E7AB599}"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
            <a:ext cx="7543800" cy="609600"/>
          </a:xfrm>
        </p:spPr>
        <p:txBody>
          <a:bodyPr>
            <a:normAutofit fontScale="90000"/>
          </a:bodyPr>
          <a:lstStyle/>
          <a:p>
            <a:pPr algn="ctr"/>
            <a:r>
              <a:rPr lang="en-US" sz="3600" b="1" dirty="0"/>
              <a:t>OTHER CHEMICALS-2</a:t>
            </a:r>
          </a:p>
        </p:txBody>
      </p:sp>
      <p:sp>
        <p:nvSpPr>
          <p:cNvPr id="3" name="Content Placeholder 2"/>
          <p:cNvSpPr>
            <a:spLocks noGrp="1"/>
          </p:cNvSpPr>
          <p:nvPr>
            <p:ph idx="1"/>
          </p:nvPr>
        </p:nvSpPr>
        <p:spPr>
          <a:xfrm>
            <a:off x="822959" y="914400"/>
            <a:ext cx="7543801" cy="5486400"/>
          </a:xfrm>
        </p:spPr>
        <p:txBody>
          <a:bodyPr>
            <a:normAutofit fontScale="92500" lnSpcReduction="20000"/>
          </a:bodyPr>
          <a:lstStyle/>
          <a:p>
            <a:pPr>
              <a:buNone/>
            </a:pPr>
            <a:r>
              <a:rPr lang="en-US" b="1" u="sng" dirty="0"/>
              <a:t>ACETYL CHOLINE (</a:t>
            </a:r>
            <a:r>
              <a:rPr lang="en-US" b="1" u="sng" dirty="0" err="1"/>
              <a:t>ACh</a:t>
            </a:r>
            <a:r>
              <a:rPr lang="en-US" b="1" u="sng" dirty="0"/>
              <a:t>)</a:t>
            </a:r>
          </a:p>
          <a:p>
            <a:r>
              <a:rPr lang="en-US" sz="2200" b="1" dirty="0">
                <a:solidFill>
                  <a:schemeClr val="tx1">
                    <a:lumMod val="95000"/>
                    <a:lumOff val="5000"/>
                  </a:schemeClr>
                </a:solidFill>
              </a:rPr>
              <a:t>The Ach giant cells are located in the </a:t>
            </a:r>
            <a:r>
              <a:rPr lang="en-US" sz="2200" b="1" dirty="0" err="1">
                <a:solidFill>
                  <a:schemeClr val="tx1">
                    <a:lumMod val="95000"/>
                    <a:lumOff val="5000"/>
                  </a:schemeClr>
                </a:solidFill>
              </a:rPr>
              <a:t>mesencephalon</a:t>
            </a:r>
            <a:r>
              <a:rPr lang="en-US" sz="2200" b="1" dirty="0">
                <a:solidFill>
                  <a:schemeClr val="tx1">
                    <a:lumMod val="95000"/>
                    <a:lumOff val="5000"/>
                  </a:schemeClr>
                </a:solidFill>
              </a:rPr>
              <a:t> and the </a:t>
            </a:r>
            <a:r>
              <a:rPr lang="en-US" sz="2200" b="1" dirty="0" err="1">
                <a:solidFill>
                  <a:schemeClr val="tx1">
                    <a:lumMod val="95000"/>
                    <a:lumOff val="5000"/>
                  </a:schemeClr>
                </a:solidFill>
              </a:rPr>
              <a:t>pons</a:t>
            </a:r>
            <a:r>
              <a:rPr lang="en-US" sz="2200" b="1" dirty="0">
                <a:solidFill>
                  <a:schemeClr val="tx1">
                    <a:lumMod val="95000"/>
                    <a:lumOff val="5000"/>
                  </a:schemeClr>
                </a:solidFill>
              </a:rPr>
              <a:t>. These </a:t>
            </a:r>
            <a:r>
              <a:rPr lang="en-US" sz="2200" b="1" dirty="0" err="1">
                <a:solidFill>
                  <a:schemeClr val="tx1">
                    <a:lumMod val="95000"/>
                    <a:lumOff val="5000"/>
                  </a:schemeClr>
                </a:solidFill>
              </a:rPr>
              <a:t>sre</a:t>
            </a:r>
            <a:r>
              <a:rPr lang="en-US" sz="2200" b="1" dirty="0">
                <a:solidFill>
                  <a:schemeClr val="tx1">
                    <a:lumMod val="95000"/>
                    <a:lumOff val="5000"/>
                  </a:schemeClr>
                </a:solidFill>
              </a:rPr>
              <a:t> the GIGANTOCELLULAR NEURONS  of the reticular </a:t>
            </a:r>
            <a:r>
              <a:rPr lang="en-US" sz="2200" b="1" dirty="0" err="1">
                <a:solidFill>
                  <a:schemeClr val="tx1">
                    <a:lumMod val="95000"/>
                    <a:lumOff val="5000"/>
                  </a:schemeClr>
                </a:solidFill>
              </a:rPr>
              <a:t>activatory</a:t>
            </a:r>
            <a:r>
              <a:rPr lang="en-US" sz="2200" b="1" dirty="0">
                <a:solidFill>
                  <a:schemeClr val="tx1">
                    <a:lumMod val="95000"/>
                    <a:lumOff val="5000"/>
                  </a:schemeClr>
                </a:solidFill>
              </a:rPr>
              <a:t>  (</a:t>
            </a:r>
            <a:r>
              <a:rPr lang="en-US" sz="2200" b="1" dirty="0" err="1">
                <a:solidFill>
                  <a:schemeClr val="tx1">
                    <a:lumMod val="95000"/>
                    <a:lumOff val="5000"/>
                  </a:schemeClr>
                </a:solidFill>
              </a:rPr>
              <a:t>AChsystem</a:t>
            </a:r>
            <a:r>
              <a:rPr lang="en-US" sz="2200" b="1" dirty="0">
                <a:solidFill>
                  <a:schemeClr val="tx1">
                    <a:lumMod val="95000"/>
                    <a:lumOff val="5000"/>
                  </a:schemeClr>
                </a:solidFill>
              </a:rPr>
              <a:t>. These huge cell axon divide into two, one going up to higher areas and the </a:t>
            </a:r>
            <a:r>
              <a:rPr lang="en-US" sz="2200" b="1" dirty="0" err="1">
                <a:solidFill>
                  <a:schemeClr val="tx1">
                    <a:lumMod val="95000"/>
                    <a:lumOff val="5000"/>
                  </a:schemeClr>
                </a:solidFill>
              </a:rPr>
              <a:t>othrer</a:t>
            </a:r>
            <a:r>
              <a:rPr lang="en-US" sz="2200" b="1" dirty="0">
                <a:solidFill>
                  <a:schemeClr val="tx1">
                    <a:lumMod val="95000"/>
                    <a:lumOff val="5000"/>
                  </a:schemeClr>
                </a:solidFill>
              </a:rPr>
              <a:t> going down t the spinal level. Their activity causes acute wakefulness</a:t>
            </a:r>
          </a:p>
          <a:p>
            <a:r>
              <a:rPr lang="en-US" sz="2400" u="sng" dirty="0">
                <a:solidFill>
                  <a:schemeClr val="tx1">
                    <a:lumMod val="95000"/>
                    <a:lumOff val="5000"/>
                  </a:schemeClr>
                </a:solidFill>
              </a:rPr>
              <a:t>Ach</a:t>
            </a:r>
            <a:r>
              <a:rPr lang="en-US" sz="2400" dirty="0">
                <a:solidFill>
                  <a:schemeClr val="tx1">
                    <a:lumMod val="95000"/>
                    <a:lumOff val="5000"/>
                  </a:schemeClr>
                </a:solidFill>
              </a:rPr>
              <a:t>-is ubiquitous in CNS and is an excitatory neurotransmitter in most localities of the CNS. </a:t>
            </a:r>
          </a:p>
          <a:p>
            <a:r>
              <a:rPr lang="en-US" sz="2400" dirty="0">
                <a:solidFill>
                  <a:schemeClr val="tx1">
                    <a:lumMod val="95000"/>
                    <a:lumOff val="5000"/>
                  </a:schemeClr>
                </a:solidFill>
              </a:rPr>
              <a:t>Acetylcholine producing neurons are Lost in Alzheimer’s disease thus causing  nucleus </a:t>
            </a:r>
            <a:r>
              <a:rPr lang="en-US" sz="2400" dirty="0" err="1">
                <a:solidFill>
                  <a:schemeClr val="tx1">
                    <a:lumMod val="95000"/>
                    <a:lumOff val="5000"/>
                  </a:schemeClr>
                </a:solidFill>
              </a:rPr>
              <a:t>basalis</a:t>
            </a:r>
            <a:r>
              <a:rPr lang="en-US" sz="2400" dirty="0">
                <a:solidFill>
                  <a:schemeClr val="tx1">
                    <a:lumMod val="95000"/>
                    <a:lumOff val="5000"/>
                  </a:schemeClr>
                </a:solidFill>
              </a:rPr>
              <a:t> inhibition.</a:t>
            </a:r>
            <a:endParaRPr lang="en-US" sz="2400" u="sng" dirty="0">
              <a:solidFill>
                <a:schemeClr val="tx1">
                  <a:lumMod val="95000"/>
                  <a:lumOff val="5000"/>
                </a:schemeClr>
              </a:solidFill>
            </a:endParaRPr>
          </a:p>
          <a:p>
            <a:pPr>
              <a:buNone/>
            </a:pPr>
            <a:r>
              <a:rPr lang="en-US" sz="2400" u="sng" dirty="0">
                <a:solidFill>
                  <a:schemeClr val="tx1">
                    <a:lumMod val="95000"/>
                    <a:lumOff val="5000"/>
                  </a:schemeClr>
                </a:solidFill>
              </a:rPr>
              <a:t>OPIOID PEPTIDES.</a:t>
            </a:r>
          </a:p>
          <a:p>
            <a:r>
              <a:rPr lang="en-US" sz="2400" dirty="0">
                <a:solidFill>
                  <a:schemeClr val="tx1">
                    <a:lumMod val="95000"/>
                    <a:lumOff val="5000"/>
                  </a:schemeClr>
                </a:solidFill>
              </a:rPr>
              <a:t>3types –ubiquitous</a:t>
            </a:r>
          </a:p>
          <a:p>
            <a:r>
              <a:rPr lang="en-US" sz="2400" dirty="0">
                <a:solidFill>
                  <a:schemeClr val="tx1">
                    <a:lumMod val="95000"/>
                    <a:lumOff val="5000"/>
                  </a:schemeClr>
                </a:solidFill>
              </a:rPr>
              <a:t>needed for “drug tolerance” that is associated with drug and addiction</a:t>
            </a:r>
          </a:p>
          <a:p>
            <a:pPr>
              <a:buNone/>
            </a:pPr>
            <a:r>
              <a:rPr lang="en-US" sz="2400" u="sng" dirty="0">
                <a:solidFill>
                  <a:schemeClr val="tx1">
                    <a:lumMod val="95000"/>
                    <a:lumOff val="5000"/>
                  </a:schemeClr>
                </a:solidFill>
              </a:rPr>
              <a:t>GABA</a:t>
            </a:r>
          </a:p>
          <a:p>
            <a:pPr>
              <a:buNone/>
            </a:pPr>
            <a:r>
              <a:rPr lang="en-US" sz="2400" dirty="0">
                <a:solidFill>
                  <a:schemeClr val="tx1">
                    <a:lumMod val="95000"/>
                    <a:lumOff val="5000"/>
                  </a:schemeClr>
                </a:solidFill>
              </a:rPr>
              <a:t>A general inhibitory neurotransmitter found in many pats of the brain</a:t>
            </a:r>
            <a:endParaRPr lang="en-US" sz="3200" dirty="0">
              <a:solidFill>
                <a:schemeClr val="tx1">
                  <a:lumMod val="95000"/>
                  <a:lumOff val="5000"/>
                </a:schemeClr>
              </a:solidFill>
            </a:endParaRP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pic>
        <p:nvPicPr>
          <p:cNvPr id="4" name="Content Placeholder 3" descr="http://3.bp.blogspot.com/-Q1SFgehoyGE/T9jyTysFhWI/AAAAAAAAAGU/OWftHz7WNRQ/s1600/Cholinergic+pathways.jpg"/>
          <p:cNvPicPr>
            <a:picLocks noGrp="1"/>
          </p:cNvPicPr>
          <p:nvPr>
            <p:ph idx="1"/>
          </p:nvPr>
        </p:nvPicPr>
        <p:blipFill>
          <a:blip r:embed="rId2" cstate="print"/>
          <a:srcRect/>
          <a:stretch>
            <a:fillRect/>
          </a:stretch>
        </p:blipFill>
        <p:spPr bwMode="auto">
          <a:xfrm>
            <a:off x="1002690" y="762000"/>
            <a:ext cx="7138620" cy="53641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914400"/>
          </a:xfrm>
        </p:spPr>
        <p:txBody>
          <a:bodyPr/>
          <a:lstStyle/>
          <a:p>
            <a:r>
              <a:rPr lang="en-US" sz="3600" b="1" u="sng" dirty="0"/>
              <a:t>MOTIVATION AND BEHAVIOUR</a:t>
            </a:r>
            <a:endParaRPr lang="en-US" sz="3600" dirty="0"/>
          </a:p>
        </p:txBody>
      </p:sp>
      <p:sp>
        <p:nvSpPr>
          <p:cNvPr id="75779" name="Content Placeholder 2"/>
          <p:cNvSpPr>
            <a:spLocks noGrp="1"/>
          </p:cNvSpPr>
          <p:nvPr>
            <p:ph idx="1"/>
          </p:nvPr>
        </p:nvSpPr>
        <p:spPr>
          <a:xfrm>
            <a:off x="457200" y="838200"/>
            <a:ext cx="8229600" cy="5287963"/>
          </a:xfrm>
        </p:spPr>
        <p:txBody>
          <a:bodyPr>
            <a:normAutofit/>
          </a:bodyPr>
          <a:lstStyle/>
          <a:p>
            <a:pPr>
              <a:buNone/>
            </a:pPr>
            <a:r>
              <a:rPr lang="en-US" sz="1800" u="sng" dirty="0"/>
              <a:t>ENERGY FOR LIFE</a:t>
            </a:r>
          </a:p>
          <a:p>
            <a:r>
              <a:rPr lang="en-US" sz="1800" dirty="0"/>
              <a:t>Living uses energy and we therefore need to replenish energy or i.e. we must spend energy to get energy. Animals must know where and how to invest energy. </a:t>
            </a:r>
            <a:endParaRPr lang="en-US" sz="1800" u="sng" dirty="0"/>
          </a:p>
          <a:p>
            <a:pPr>
              <a:buNone/>
            </a:pPr>
            <a:r>
              <a:rPr lang="en-US" sz="1800" u="sng" dirty="0"/>
              <a:t>ASSOCIATION CORTEX</a:t>
            </a:r>
          </a:p>
          <a:p>
            <a:r>
              <a:rPr lang="en-US" sz="1800" dirty="0"/>
              <a:t>A development for managing investment risk by using:</a:t>
            </a:r>
            <a:endParaRPr lang="en-US" sz="1800" u="sng" dirty="0"/>
          </a:p>
          <a:p>
            <a:pPr lvl="1"/>
            <a:r>
              <a:rPr lang="en-US" sz="1800" b="1" dirty="0"/>
              <a:t>all available information </a:t>
            </a:r>
            <a:endParaRPr lang="en-US" sz="1800" b="1" u="sng" dirty="0"/>
          </a:p>
          <a:p>
            <a:pPr lvl="1"/>
            <a:r>
              <a:rPr lang="en-US" sz="1800" b="1" dirty="0"/>
              <a:t>all past relevant experiences in memory </a:t>
            </a:r>
            <a:endParaRPr lang="en-US" sz="1400" b="1" u="sng" dirty="0"/>
          </a:p>
          <a:p>
            <a:r>
              <a:rPr lang="en-US" sz="1800" dirty="0"/>
              <a:t>TO make the right investment decisions</a:t>
            </a:r>
            <a:endParaRPr lang="en-US" sz="1800" u="sng" dirty="0"/>
          </a:p>
          <a:p>
            <a:r>
              <a:rPr lang="en-US" sz="1800" dirty="0"/>
              <a:t>We are adding knowledge stored outside the brain in books, computers and other people </a:t>
            </a:r>
            <a:r>
              <a:rPr lang="en-US" sz="1800" dirty="0" err="1"/>
              <a:t>e.t.c</a:t>
            </a:r>
            <a:r>
              <a:rPr lang="en-US" sz="1800" dirty="0"/>
              <a:t>. motivation leads to drive e.g. in hunger and feeling. Motivation makes  a person to “feel like and DO something”. </a:t>
            </a:r>
            <a:endParaRPr lang="en-US" sz="1800" u="sng" dirty="0"/>
          </a:p>
          <a:p>
            <a:endParaRPr lang="en-US" dirty="0"/>
          </a:p>
        </p:txBody>
      </p:sp>
      <p:sp>
        <p:nvSpPr>
          <p:cNvPr id="75780" name="Date Placeholder 3"/>
          <p:cNvSpPr>
            <a:spLocks noGrp="1"/>
          </p:cNvSpPr>
          <p:nvPr>
            <p:ph type="dt" sz="half" idx="10"/>
          </p:nvPr>
        </p:nvSpPr>
        <p:spPr>
          <a:noFill/>
        </p:spPr>
        <p:txBody>
          <a:bodyPr/>
          <a:lstStyle/>
          <a:p>
            <a:fld id="{917BF4C4-4458-4C02-8F84-721C6DE792F2}" type="datetime1">
              <a:rPr lang="en-US" smtClean="0"/>
              <a:pPr/>
              <a:t>10/2/2018</a:t>
            </a:fld>
            <a:endParaRPr lang="en-US"/>
          </a:p>
        </p:txBody>
      </p:sp>
      <p:sp>
        <p:nvSpPr>
          <p:cNvPr id="75781" name="Slide Number Placeholder 4"/>
          <p:cNvSpPr>
            <a:spLocks noGrp="1"/>
          </p:cNvSpPr>
          <p:nvPr>
            <p:ph type="sldNum" sz="quarter" idx="12"/>
          </p:nvPr>
        </p:nvSpPr>
        <p:spPr>
          <a:noFill/>
        </p:spPr>
        <p:txBody>
          <a:bodyPr/>
          <a:lstStyle/>
          <a:p>
            <a:fld id="{D342E074-072F-43F8-982C-F9DFA24CA958}"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t>MOTIVATION…cont</a:t>
            </a:r>
          </a:p>
        </p:txBody>
      </p:sp>
      <p:sp>
        <p:nvSpPr>
          <p:cNvPr id="76803" name="Content Placeholder 2"/>
          <p:cNvSpPr>
            <a:spLocks noGrp="1"/>
          </p:cNvSpPr>
          <p:nvPr>
            <p:ph idx="1"/>
          </p:nvPr>
        </p:nvSpPr>
        <p:spPr/>
        <p:txBody>
          <a:bodyPr>
            <a:normAutofit/>
          </a:bodyPr>
          <a:lstStyle/>
          <a:p>
            <a:pPr>
              <a:buNone/>
            </a:pPr>
            <a:r>
              <a:rPr lang="en-US" sz="2000" u="sng" dirty="0"/>
              <a:t>MOTIVATIONAL MAPS</a:t>
            </a:r>
          </a:p>
          <a:p>
            <a:r>
              <a:rPr lang="en-US" sz="2000" dirty="0"/>
              <a:t>Simplest tropisms e.g. phototropism, chemotropism </a:t>
            </a:r>
            <a:r>
              <a:rPr lang="en-US" sz="2000" dirty="0" err="1"/>
              <a:t>e.t.c</a:t>
            </a:r>
            <a:r>
              <a:rPr lang="en-US" sz="2000" dirty="0"/>
              <a:t>. in lower forms of life e.g.  amoeba, plants  </a:t>
            </a:r>
            <a:r>
              <a:rPr lang="en-US" sz="2000" dirty="0" err="1"/>
              <a:t>e.t.c</a:t>
            </a:r>
            <a:r>
              <a:rPr lang="en-US" sz="2000" dirty="0"/>
              <a:t>.</a:t>
            </a:r>
            <a:endParaRPr lang="en-US" sz="2000" u="sng" dirty="0"/>
          </a:p>
          <a:p>
            <a:r>
              <a:rPr lang="en-US" sz="2000" dirty="0"/>
              <a:t>Higher animals are more complex because of  2 reasons:</a:t>
            </a:r>
            <a:endParaRPr lang="en-US" sz="2000" u="sng" dirty="0"/>
          </a:p>
          <a:p>
            <a:pPr marL="914400" lvl="1" indent="-457200">
              <a:buFont typeface="+mj-lt"/>
              <a:buAutoNum type="arabicPeriod"/>
            </a:pPr>
            <a:r>
              <a:rPr lang="en-US" sz="1900" b="1" dirty="0"/>
              <a:t>They face very many desirable and undesirable stimuli</a:t>
            </a:r>
            <a:endParaRPr lang="en-US" sz="1900" b="1" u="sng" dirty="0"/>
          </a:p>
          <a:p>
            <a:pPr marL="914400" lvl="1" indent="-457200">
              <a:buFont typeface="+mj-lt"/>
              <a:buAutoNum type="arabicPeriod"/>
            </a:pPr>
            <a:r>
              <a:rPr lang="en-US" sz="1900" b="1" dirty="0"/>
              <a:t>Most of the stimuli are learnt. i.e. most of these  stimuli are secondary motivators like money which are linked to many desirables</a:t>
            </a:r>
            <a:endParaRPr lang="en-US" sz="1900" b="1" u="sng" dirty="0"/>
          </a:p>
          <a:p>
            <a:pPr>
              <a:buNone/>
            </a:pPr>
            <a:endParaRPr lang="en-US" dirty="0"/>
          </a:p>
        </p:txBody>
      </p:sp>
      <p:sp>
        <p:nvSpPr>
          <p:cNvPr id="76804" name="Date Placeholder 3"/>
          <p:cNvSpPr>
            <a:spLocks noGrp="1"/>
          </p:cNvSpPr>
          <p:nvPr>
            <p:ph type="dt" sz="half" idx="10"/>
          </p:nvPr>
        </p:nvSpPr>
        <p:spPr>
          <a:noFill/>
        </p:spPr>
        <p:txBody>
          <a:bodyPr/>
          <a:lstStyle/>
          <a:p>
            <a:fld id="{711AC72C-FF78-4F63-8D30-80E702F4D0B7}" type="datetime1">
              <a:rPr lang="en-US" smtClean="0"/>
              <a:pPr/>
              <a:t>10/2/2018</a:t>
            </a:fld>
            <a:endParaRPr lang="en-US"/>
          </a:p>
        </p:txBody>
      </p:sp>
      <p:sp>
        <p:nvSpPr>
          <p:cNvPr id="76805" name="Slide Number Placeholder 4"/>
          <p:cNvSpPr>
            <a:spLocks noGrp="1"/>
          </p:cNvSpPr>
          <p:nvPr>
            <p:ph type="sldNum" sz="quarter" idx="12"/>
          </p:nvPr>
        </p:nvSpPr>
        <p:spPr>
          <a:noFill/>
        </p:spPr>
        <p:txBody>
          <a:bodyPr/>
          <a:lstStyle/>
          <a:p>
            <a:fld id="{EADDF2CE-FC1A-4FCE-84C9-9B8DBFA7C0AE}"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r>
              <a:rPr lang="en-US" u="sng" dirty="0"/>
              <a:t>HYPOTHALAMUS</a:t>
            </a:r>
            <a:br>
              <a:rPr lang="en-US" u="sng" dirty="0"/>
            </a:br>
            <a:endParaRPr lang="en-US" dirty="0"/>
          </a:p>
        </p:txBody>
      </p:sp>
      <p:sp>
        <p:nvSpPr>
          <p:cNvPr id="77827" name="Content Placeholder 2"/>
          <p:cNvSpPr>
            <a:spLocks noGrp="1"/>
          </p:cNvSpPr>
          <p:nvPr>
            <p:ph idx="1"/>
          </p:nvPr>
        </p:nvSpPr>
        <p:spPr/>
        <p:txBody>
          <a:bodyPr>
            <a:normAutofit/>
          </a:bodyPr>
          <a:lstStyle/>
          <a:p>
            <a:r>
              <a:rPr lang="en-US" sz="2200" b="1" dirty="0"/>
              <a:t>The hypothalamus </a:t>
            </a:r>
            <a:r>
              <a:rPr lang="en-US" sz="2200" dirty="0"/>
              <a:t>controls autonomic functions e.g. blood glucose, temp., </a:t>
            </a:r>
            <a:r>
              <a:rPr lang="en-US" sz="2200" dirty="0" err="1"/>
              <a:t>osmolarity</a:t>
            </a:r>
            <a:r>
              <a:rPr lang="en-US" sz="2200" dirty="0"/>
              <a:t>, hormone level and thus defines ones internal needs</a:t>
            </a:r>
            <a:endParaRPr lang="en-US" sz="2200" u="sng" dirty="0"/>
          </a:p>
          <a:p>
            <a:r>
              <a:rPr lang="en-US" sz="2200" dirty="0"/>
              <a:t>controls primary </a:t>
            </a:r>
            <a:r>
              <a:rPr lang="en-US" sz="2200" dirty="0" err="1"/>
              <a:t>consumatory</a:t>
            </a:r>
            <a:r>
              <a:rPr lang="en-US" sz="2200" dirty="0"/>
              <a:t> responses i.e. drinking, eating, </a:t>
            </a:r>
            <a:r>
              <a:rPr lang="en-US" sz="2200" dirty="0" err="1"/>
              <a:t>e.t.c</a:t>
            </a:r>
            <a:r>
              <a:rPr lang="en-US" sz="2200" dirty="0"/>
              <a:t>.</a:t>
            </a:r>
            <a:endParaRPr lang="en-US" sz="2200" u="sng" dirty="0"/>
          </a:p>
          <a:p>
            <a:r>
              <a:rPr lang="en-US" sz="2000" dirty="0"/>
              <a:t>the hypothalamus is linked to the hippocampus i.e. human behavior however complex may depend on the above simple factor these are: </a:t>
            </a:r>
          </a:p>
          <a:p>
            <a:pPr lvl="1"/>
            <a:r>
              <a:rPr lang="en-US" sz="2000" b="1" dirty="0"/>
              <a:t>internal needs and </a:t>
            </a:r>
          </a:p>
          <a:p>
            <a:pPr lvl="1"/>
            <a:r>
              <a:rPr lang="en-US" sz="2000" b="1" dirty="0"/>
              <a:t>external environment </a:t>
            </a:r>
          </a:p>
          <a:p>
            <a:r>
              <a:rPr lang="en-US" sz="2000" dirty="0"/>
              <a:t>i.e. human behavior is motivated by a series of </a:t>
            </a:r>
            <a:r>
              <a:rPr lang="en-US" sz="2000" dirty="0" err="1"/>
              <a:t>tropistic</a:t>
            </a:r>
            <a:r>
              <a:rPr lang="en-US" sz="2000" dirty="0"/>
              <a:t> gradients i.e. attractants and repellants.</a:t>
            </a:r>
            <a:endParaRPr lang="en-US" sz="2000" u="sng" dirty="0"/>
          </a:p>
          <a:p>
            <a:r>
              <a:rPr lang="en-US" sz="2000" dirty="0"/>
              <a:t>The brain has reward and punishment centers.</a:t>
            </a:r>
            <a:endParaRPr lang="en-US" sz="2000" u="sng" dirty="0"/>
          </a:p>
          <a:p>
            <a:endParaRPr lang="en-US" sz="2000" u="sng" dirty="0"/>
          </a:p>
          <a:p>
            <a:endParaRPr lang="en-US" dirty="0"/>
          </a:p>
        </p:txBody>
      </p:sp>
      <p:sp>
        <p:nvSpPr>
          <p:cNvPr id="77828" name="Date Placeholder 3"/>
          <p:cNvSpPr>
            <a:spLocks noGrp="1"/>
          </p:cNvSpPr>
          <p:nvPr>
            <p:ph type="dt" sz="half" idx="10"/>
          </p:nvPr>
        </p:nvSpPr>
        <p:spPr>
          <a:noFill/>
        </p:spPr>
        <p:txBody>
          <a:bodyPr/>
          <a:lstStyle/>
          <a:p>
            <a:fld id="{9DF42CF9-0EE7-4554-BF8D-B0CF436DCAEE}" type="datetime1">
              <a:rPr lang="en-US" smtClean="0"/>
              <a:pPr/>
              <a:t>10/2/2018</a:t>
            </a:fld>
            <a:endParaRPr lang="en-US"/>
          </a:p>
        </p:txBody>
      </p:sp>
      <p:sp>
        <p:nvSpPr>
          <p:cNvPr id="77829" name="Slide Number Placeholder 4"/>
          <p:cNvSpPr>
            <a:spLocks noGrp="1"/>
          </p:cNvSpPr>
          <p:nvPr>
            <p:ph type="sldNum" sz="quarter" idx="12"/>
          </p:nvPr>
        </p:nvSpPr>
        <p:spPr>
          <a:noFill/>
        </p:spPr>
        <p:txBody>
          <a:bodyPr/>
          <a:lstStyle/>
          <a:p>
            <a:fld id="{A49C8363-143A-4A20-A02F-060DCE88C156}"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t>REWARD CENTRES</a:t>
            </a:r>
          </a:p>
        </p:txBody>
      </p:sp>
      <p:sp>
        <p:nvSpPr>
          <p:cNvPr id="78851" name="Content Placeholder 2"/>
          <p:cNvSpPr>
            <a:spLocks noGrp="1"/>
          </p:cNvSpPr>
          <p:nvPr>
            <p:ph idx="1"/>
          </p:nvPr>
        </p:nvSpPr>
        <p:spPr/>
        <p:txBody>
          <a:bodyPr/>
          <a:lstStyle/>
          <a:p>
            <a:r>
              <a:rPr lang="en-US" u="sng" dirty="0"/>
              <a:t>Reward centers are located in:</a:t>
            </a:r>
          </a:p>
          <a:p>
            <a:r>
              <a:rPr lang="en-US" dirty="0"/>
              <a:t>The most potent ones are located in</a:t>
            </a:r>
            <a:endParaRPr lang="en-US" u="sng" dirty="0"/>
          </a:p>
          <a:p>
            <a:pPr lvl="1"/>
            <a:r>
              <a:rPr lang="en-US" dirty="0"/>
              <a:t>The area of the medial forebrain bundle up to</a:t>
            </a:r>
          </a:p>
          <a:p>
            <a:pPr lvl="1"/>
            <a:r>
              <a:rPr lang="en-US" dirty="0"/>
              <a:t>The nucleus </a:t>
            </a:r>
            <a:r>
              <a:rPr lang="en-US" dirty="0" err="1"/>
              <a:t>accumbens</a:t>
            </a:r>
            <a:r>
              <a:rPr lang="en-US" dirty="0"/>
              <a:t> in the limbic between anterior thalamic nucleus hypothalamus.</a:t>
            </a:r>
            <a:endParaRPr lang="en-US" u="sng" dirty="0"/>
          </a:p>
          <a:p>
            <a:r>
              <a:rPr lang="en-US" dirty="0"/>
              <a:t>NB strong stimulation of lateral nucleus of the hypothalamus causes –punishment feelings</a:t>
            </a:r>
          </a:p>
        </p:txBody>
      </p:sp>
      <p:sp>
        <p:nvSpPr>
          <p:cNvPr id="78852" name="Date Placeholder 3"/>
          <p:cNvSpPr>
            <a:spLocks noGrp="1"/>
          </p:cNvSpPr>
          <p:nvPr>
            <p:ph type="dt" sz="half" idx="10"/>
          </p:nvPr>
        </p:nvSpPr>
        <p:spPr>
          <a:noFill/>
        </p:spPr>
        <p:txBody>
          <a:bodyPr/>
          <a:lstStyle/>
          <a:p>
            <a:fld id="{90F3B4D7-C51D-42F2-BBDB-21929C239DD7}" type="datetime1">
              <a:rPr lang="en-US" smtClean="0"/>
              <a:pPr/>
              <a:t>10/2/2018</a:t>
            </a:fld>
            <a:endParaRPr lang="en-US"/>
          </a:p>
        </p:txBody>
      </p:sp>
      <p:sp>
        <p:nvSpPr>
          <p:cNvPr id="78853" name="Slide Number Placeholder 4"/>
          <p:cNvSpPr>
            <a:spLocks noGrp="1"/>
          </p:cNvSpPr>
          <p:nvPr>
            <p:ph type="sldNum" sz="quarter" idx="12"/>
          </p:nvPr>
        </p:nvSpPr>
        <p:spPr>
          <a:noFill/>
        </p:spPr>
        <p:txBody>
          <a:bodyPr/>
          <a:lstStyle/>
          <a:p>
            <a:fld id="{3FFD9D92-6096-48AE-BAF5-67C8F7A06720}"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u="sng"/>
              <a:t>REWARD  CENTRES-cont</a:t>
            </a:r>
            <a:endParaRPr lang="en-US"/>
          </a:p>
        </p:txBody>
      </p:sp>
      <p:sp>
        <p:nvSpPr>
          <p:cNvPr id="79875" name="Content Placeholder 2"/>
          <p:cNvSpPr>
            <a:spLocks noGrp="1"/>
          </p:cNvSpPr>
          <p:nvPr>
            <p:ph idx="1"/>
          </p:nvPr>
        </p:nvSpPr>
        <p:spPr/>
        <p:txBody>
          <a:bodyPr/>
          <a:lstStyle/>
          <a:p>
            <a:pPr>
              <a:buNone/>
            </a:pPr>
            <a:r>
              <a:rPr lang="en-US" u="sng" dirty="0"/>
              <a:t>Reward </a:t>
            </a:r>
            <a:r>
              <a:rPr lang="en-US" u="sng" dirty="0" err="1"/>
              <a:t>centres</a:t>
            </a:r>
            <a:r>
              <a:rPr lang="en-US" u="sng" dirty="0"/>
              <a:t> also include:</a:t>
            </a:r>
          </a:p>
          <a:p>
            <a:r>
              <a:rPr lang="en-US" dirty="0"/>
              <a:t>septum</a:t>
            </a:r>
            <a:endParaRPr lang="en-US" u="sng" dirty="0"/>
          </a:p>
          <a:p>
            <a:r>
              <a:rPr lang="en-US" dirty="0" err="1"/>
              <a:t>amygdala</a:t>
            </a:r>
            <a:endParaRPr lang="en-US" u="sng" dirty="0"/>
          </a:p>
          <a:p>
            <a:r>
              <a:rPr lang="en-US" dirty="0"/>
              <a:t>parts of the thalamus</a:t>
            </a:r>
            <a:endParaRPr lang="en-US" u="sng" dirty="0"/>
          </a:p>
          <a:p>
            <a:r>
              <a:rPr lang="en-US" dirty="0"/>
              <a:t>basal ganglia </a:t>
            </a:r>
            <a:endParaRPr lang="en-US" u="sng" dirty="0"/>
          </a:p>
          <a:p>
            <a:r>
              <a:rPr lang="en-US" dirty="0"/>
              <a:t>Base of the </a:t>
            </a:r>
            <a:r>
              <a:rPr lang="en-US" dirty="0" err="1"/>
              <a:t>mesencephalic</a:t>
            </a:r>
            <a:r>
              <a:rPr lang="en-US" dirty="0"/>
              <a:t> </a:t>
            </a:r>
            <a:r>
              <a:rPr lang="en-US" dirty="0" err="1"/>
              <a:t>tegmentum</a:t>
            </a:r>
            <a:endParaRPr lang="en-US" u="sng" dirty="0"/>
          </a:p>
          <a:p>
            <a:endParaRPr lang="en-US" dirty="0"/>
          </a:p>
        </p:txBody>
      </p:sp>
      <p:sp>
        <p:nvSpPr>
          <p:cNvPr id="79876" name="Date Placeholder 3"/>
          <p:cNvSpPr>
            <a:spLocks noGrp="1"/>
          </p:cNvSpPr>
          <p:nvPr>
            <p:ph type="dt" sz="half" idx="10"/>
          </p:nvPr>
        </p:nvSpPr>
        <p:spPr>
          <a:noFill/>
        </p:spPr>
        <p:txBody>
          <a:bodyPr/>
          <a:lstStyle/>
          <a:p>
            <a:fld id="{3E7E5732-55DE-44A6-A0A8-9F0314AF565B}" type="datetime1">
              <a:rPr lang="en-US" smtClean="0"/>
              <a:pPr/>
              <a:t>10/2/2018</a:t>
            </a:fld>
            <a:endParaRPr lang="en-US"/>
          </a:p>
        </p:txBody>
      </p:sp>
      <p:sp>
        <p:nvSpPr>
          <p:cNvPr id="79877" name="Slide Number Placeholder 4"/>
          <p:cNvSpPr>
            <a:spLocks noGrp="1"/>
          </p:cNvSpPr>
          <p:nvPr>
            <p:ph type="sldNum" sz="quarter" idx="12"/>
          </p:nvPr>
        </p:nvSpPr>
        <p:spPr>
          <a:noFill/>
        </p:spPr>
        <p:txBody>
          <a:bodyPr/>
          <a:lstStyle/>
          <a:p>
            <a:fld id="{BE71A680-D8E3-4CA9-92E1-CD200BB80502}"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u="sng"/>
              <a:t>PUNISHMENT CENTERS</a:t>
            </a:r>
            <a:br>
              <a:rPr lang="en-US" u="sng"/>
            </a:br>
            <a:endParaRPr lang="en-US"/>
          </a:p>
        </p:txBody>
      </p:sp>
      <p:sp>
        <p:nvSpPr>
          <p:cNvPr id="80899" name="Content Placeholder 2"/>
          <p:cNvSpPr>
            <a:spLocks noGrp="1"/>
          </p:cNvSpPr>
          <p:nvPr>
            <p:ph idx="1"/>
          </p:nvPr>
        </p:nvSpPr>
        <p:spPr/>
        <p:txBody>
          <a:bodyPr>
            <a:normAutofit lnSpcReduction="10000"/>
          </a:bodyPr>
          <a:lstStyle/>
          <a:p>
            <a:pPr>
              <a:buFontTx/>
              <a:buNone/>
            </a:pPr>
            <a:r>
              <a:rPr lang="en-US" sz="2400" dirty="0"/>
              <a:t>MOST POTENT ARE :</a:t>
            </a:r>
            <a:endParaRPr lang="en-US" sz="2400" u="sng" dirty="0"/>
          </a:p>
          <a:p>
            <a:r>
              <a:rPr lang="en-US" sz="2400" dirty="0"/>
              <a:t>central gray around aqueduct </a:t>
            </a:r>
            <a:r>
              <a:rPr lang="en-US" sz="2400" dirty="0" err="1"/>
              <a:t>Sylvius</a:t>
            </a:r>
            <a:r>
              <a:rPr lang="en-US" sz="2400" dirty="0"/>
              <a:t> in </a:t>
            </a:r>
            <a:r>
              <a:rPr lang="en-US" sz="2400" dirty="0" err="1"/>
              <a:t>mesencephalonextending</a:t>
            </a:r>
            <a:r>
              <a:rPr lang="en-US" sz="2400" dirty="0"/>
              <a:t> upwards into:</a:t>
            </a:r>
            <a:endParaRPr lang="en-US" sz="2400" u="sng" dirty="0"/>
          </a:p>
          <a:p>
            <a:r>
              <a:rPr lang="en-US" sz="2400" dirty="0" err="1"/>
              <a:t>periventricular</a:t>
            </a:r>
            <a:r>
              <a:rPr lang="en-US" sz="2400" dirty="0"/>
              <a:t> areas of hypothalamus</a:t>
            </a:r>
            <a:endParaRPr lang="en-US" sz="2400" u="sng" dirty="0"/>
          </a:p>
          <a:p>
            <a:r>
              <a:rPr lang="en-US" sz="2400" dirty="0" err="1"/>
              <a:t>periventricular</a:t>
            </a:r>
            <a:r>
              <a:rPr lang="en-US" sz="2400" dirty="0"/>
              <a:t> area of  the thalamus</a:t>
            </a:r>
            <a:endParaRPr lang="en-US" sz="2400" u="sng" dirty="0"/>
          </a:p>
          <a:p>
            <a:pPr>
              <a:buFontTx/>
              <a:buNone/>
            </a:pPr>
            <a:r>
              <a:rPr lang="en-US" sz="2400" dirty="0"/>
              <a:t>LESS POTENT-</a:t>
            </a:r>
            <a:endParaRPr lang="en-US" sz="2400" u="sng" dirty="0"/>
          </a:p>
          <a:p>
            <a:r>
              <a:rPr lang="en-US" sz="2400" dirty="0" err="1"/>
              <a:t>amygdala</a:t>
            </a:r>
            <a:endParaRPr lang="en-US" sz="2400" u="sng" dirty="0"/>
          </a:p>
          <a:p>
            <a:r>
              <a:rPr lang="en-US" sz="2400" dirty="0"/>
              <a:t>hippocampus</a:t>
            </a:r>
            <a:endParaRPr lang="en-US" sz="2400" u="sng" dirty="0"/>
          </a:p>
          <a:p>
            <a:pPr>
              <a:buNone/>
            </a:pPr>
            <a:r>
              <a:rPr lang="en-US" sz="2400" dirty="0"/>
              <a:t>NB: stimulation of punishment centers can block reward areas completely. Therefore  </a:t>
            </a:r>
            <a:r>
              <a:rPr lang="en-US" sz="2400" b="1" dirty="0"/>
              <a:t>“nasty” </a:t>
            </a:r>
            <a:r>
              <a:rPr lang="en-US" sz="2400" dirty="0"/>
              <a:t>feelings are more potent than </a:t>
            </a:r>
            <a:r>
              <a:rPr lang="en-US" sz="2400" b="1" dirty="0"/>
              <a:t>“good” </a:t>
            </a:r>
            <a:r>
              <a:rPr lang="en-US" sz="2400" dirty="0"/>
              <a:t>feelings</a:t>
            </a:r>
            <a:endParaRPr lang="en-US" sz="2400" u="sng" dirty="0"/>
          </a:p>
          <a:p>
            <a:endParaRPr lang="en-US" dirty="0"/>
          </a:p>
        </p:txBody>
      </p:sp>
      <p:sp>
        <p:nvSpPr>
          <p:cNvPr id="80900" name="Date Placeholder 3"/>
          <p:cNvSpPr>
            <a:spLocks noGrp="1"/>
          </p:cNvSpPr>
          <p:nvPr>
            <p:ph type="dt" sz="half" idx="10"/>
          </p:nvPr>
        </p:nvSpPr>
        <p:spPr>
          <a:noFill/>
        </p:spPr>
        <p:txBody>
          <a:bodyPr/>
          <a:lstStyle/>
          <a:p>
            <a:fld id="{76AAC965-8C8C-43D3-8C9B-6256357D5106}" type="datetime1">
              <a:rPr lang="en-US" smtClean="0"/>
              <a:pPr/>
              <a:t>10/2/2018</a:t>
            </a:fld>
            <a:endParaRPr lang="en-US"/>
          </a:p>
        </p:txBody>
      </p:sp>
      <p:sp>
        <p:nvSpPr>
          <p:cNvPr id="80901" name="Slide Number Placeholder 4"/>
          <p:cNvSpPr>
            <a:spLocks noGrp="1"/>
          </p:cNvSpPr>
          <p:nvPr>
            <p:ph type="sldNum" sz="quarter" idx="12"/>
          </p:nvPr>
        </p:nvSpPr>
        <p:spPr>
          <a:noFill/>
        </p:spPr>
        <p:txBody>
          <a:bodyPr/>
          <a:lstStyle/>
          <a:p>
            <a:fld id="{8963CB0B-835D-423E-8941-107418F60EBE}"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u="sng"/>
              <a:t>RAGE REACTION</a:t>
            </a:r>
            <a:endParaRPr lang="en-US"/>
          </a:p>
        </p:txBody>
      </p:sp>
      <p:sp>
        <p:nvSpPr>
          <p:cNvPr id="81923" name="Content Placeholder 2"/>
          <p:cNvSpPr>
            <a:spLocks noGrp="1"/>
          </p:cNvSpPr>
          <p:nvPr>
            <p:ph idx="1"/>
          </p:nvPr>
        </p:nvSpPr>
        <p:spPr/>
        <p:txBody>
          <a:bodyPr/>
          <a:lstStyle/>
          <a:p>
            <a:r>
              <a:rPr lang="en-US" u="sng" dirty="0"/>
              <a:t>RAGE REACTION</a:t>
            </a:r>
          </a:p>
          <a:p>
            <a:r>
              <a:rPr lang="en-US" dirty="0"/>
              <a:t>Can be elicited by stimulation of the </a:t>
            </a:r>
            <a:r>
              <a:rPr lang="en-US" b="1" dirty="0"/>
              <a:t>middle and posterior punishment areas</a:t>
            </a:r>
            <a:endParaRPr lang="en-US" b="1" u="sng" dirty="0"/>
          </a:p>
          <a:p>
            <a:pPr>
              <a:buNone/>
            </a:pPr>
            <a:endParaRPr lang="en-US" dirty="0"/>
          </a:p>
        </p:txBody>
      </p:sp>
      <p:sp>
        <p:nvSpPr>
          <p:cNvPr id="81924" name="Date Placeholder 3"/>
          <p:cNvSpPr>
            <a:spLocks noGrp="1"/>
          </p:cNvSpPr>
          <p:nvPr>
            <p:ph type="dt" sz="half" idx="10"/>
          </p:nvPr>
        </p:nvSpPr>
        <p:spPr>
          <a:noFill/>
        </p:spPr>
        <p:txBody>
          <a:bodyPr/>
          <a:lstStyle/>
          <a:p>
            <a:fld id="{E1D0A54D-7F46-4F1D-8216-EC8BCAE47B39}" type="datetime1">
              <a:rPr lang="en-US" smtClean="0"/>
              <a:pPr/>
              <a:t>10/2/2018</a:t>
            </a:fld>
            <a:endParaRPr lang="en-US"/>
          </a:p>
        </p:txBody>
      </p:sp>
      <p:sp>
        <p:nvSpPr>
          <p:cNvPr id="81925" name="Slide Number Placeholder 4"/>
          <p:cNvSpPr>
            <a:spLocks noGrp="1"/>
          </p:cNvSpPr>
          <p:nvPr>
            <p:ph type="sldNum" sz="quarter" idx="12"/>
          </p:nvPr>
        </p:nvSpPr>
        <p:spPr>
          <a:noFill/>
        </p:spPr>
        <p:txBody>
          <a:bodyPr/>
          <a:lstStyle/>
          <a:p>
            <a:fld id="{CEFBFC25-D3A1-481A-AF97-3FD64457C7B4}"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914400"/>
          </a:xfrm>
        </p:spPr>
        <p:txBody>
          <a:bodyPr/>
          <a:lstStyle/>
          <a:p>
            <a:r>
              <a:rPr lang="en-US" sz="3600" u="sng" dirty="0"/>
              <a:t>ANATOMY OF THE LIMBIC SYSTEM</a:t>
            </a:r>
            <a:endParaRPr lang="en-US" sz="3600" dirty="0"/>
          </a:p>
        </p:txBody>
      </p:sp>
      <p:sp>
        <p:nvSpPr>
          <p:cNvPr id="61443" name="Content Placeholder 2"/>
          <p:cNvSpPr>
            <a:spLocks noGrp="1"/>
          </p:cNvSpPr>
          <p:nvPr>
            <p:ph idx="1"/>
          </p:nvPr>
        </p:nvSpPr>
        <p:spPr>
          <a:xfrm>
            <a:off x="457200" y="838200"/>
            <a:ext cx="8229600" cy="5287963"/>
          </a:xfrm>
        </p:spPr>
        <p:txBody>
          <a:bodyPr>
            <a:normAutofit lnSpcReduction="10000"/>
          </a:bodyPr>
          <a:lstStyle/>
          <a:p>
            <a:r>
              <a:rPr lang="en-US" sz="2400" dirty="0">
                <a:latin typeface="Times New Roman" pitchFamily="18" charset="0"/>
                <a:cs typeface="Times New Roman" pitchFamily="18" charset="0"/>
              </a:rPr>
              <a:t>old </a:t>
            </a:r>
            <a:r>
              <a:rPr lang="en-US" sz="2400" dirty="0" err="1">
                <a:latin typeface="Times New Roman" pitchFamily="18" charset="0"/>
                <a:cs typeface="Times New Roman" pitchFamily="18" charset="0"/>
              </a:rPr>
              <a:t>rhinencephalon</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allocortex</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 cell layer- most of it</a:t>
            </a:r>
          </a:p>
          <a:p>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juxta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allocortex</a:t>
            </a:r>
            <a:r>
              <a:rPr lang="en-US" sz="2400" dirty="0">
                <a:latin typeface="Times New Roman" pitchFamily="18" charset="0"/>
                <a:cs typeface="Times New Roman" pitchFamily="18" charset="0"/>
              </a:rPr>
              <a:t> joins </a:t>
            </a:r>
            <a:r>
              <a:rPr lang="en-US" sz="2400" dirty="0" err="1">
                <a:latin typeface="Times New Roman" pitchFamily="18" charset="0"/>
                <a:cs typeface="Times New Roman" pitchFamily="18" charset="0"/>
              </a:rPr>
              <a:t>allocortex</a:t>
            </a:r>
            <a:r>
              <a:rPr lang="en-US" sz="2400" dirty="0">
                <a:latin typeface="Times New Roman" pitchFamily="18" charset="0"/>
                <a:cs typeface="Times New Roman" pitchFamily="18" charset="0"/>
              </a:rPr>
              <a:t> to neo-cortex and </a:t>
            </a:r>
            <a:r>
              <a:rPr lang="en-US" sz="2400" dirty="0" err="1">
                <a:latin typeface="Times New Roman" pitchFamily="18" charset="0"/>
                <a:cs typeface="Times New Roman" pitchFamily="18" charset="0"/>
              </a:rPr>
              <a:t>juxta-allocortex</a:t>
            </a:r>
            <a:r>
              <a:rPr lang="en-US" sz="2400" dirty="0">
                <a:latin typeface="Times New Roman" pitchFamily="18" charset="0"/>
                <a:cs typeface="Times New Roman" pitchFamily="18" charset="0"/>
              </a:rPr>
              <a:t> has 3-6 layers e.g. </a:t>
            </a:r>
            <a:r>
              <a:rPr lang="en-US" sz="2400" dirty="0" err="1">
                <a:latin typeface="Times New Roman" pitchFamily="18" charset="0"/>
                <a:cs typeface="Times New Roman" pitchFamily="18" charset="0"/>
              </a:rPr>
              <a:t>gyrus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cinguli</a:t>
            </a:r>
            <a:endParaRPr lang="en-US" sz="2400" dirty="0">
              <a:latin typeface="Times New Roman" pitchFamily="18" charset="0"/>
              <a:cs typeface="Times New Roman" pitchFamily="18" charset="0"/>
            </a:endParaRPr>
          </a:p>
          <a:p>
            <a:pPr>
              <a:buNone/>
            </a:pPr>
            <a:r>
              <a:rPr lang="en-US" sz="2000" u="sng" dirty="0">
                <a:latin typeface="Times New Roman" pitchFamily="18" charset="0"/>
                <a:cs typeface="Times New Roman" pitchFamily="18" charset="0"/>
              </a:rPr>
              <a:t>CONNECTIONS</a:t>
            </a:r>
            <a:endParaRPr lang="en-US"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NB: only few connections with neo-cortex in lower animals but humans have a large </a:t>
            </a:r>
            <a:r>
              <a:rPr lang="en-US" sz="2400" b="1" dirty="0">
                <a:latin typeface="Times New Roman" pitchFamily="18" charset="0"/>
                <a:cs typeface="Times New Roman" pitchFamily="18" charset="0"/>
              </a:rPr>
              <a:t>SUBICULUM</a:t>
            </a:r>
            <a:r>
              <a:rPr lang="en-US" sz="2400" dirty="0">
                <a:latin typeface="Times New Roman" pitchFamily="18" charset="0"/>
                <a:cs typeface="Times New Roman" pitchFamily="18" charset="0"/>
              </a:rPr>
              <a:t> which connects the hippocampus to the </a:t>
            </a:r>
            <a:r>
              <a:rPr lang="en-US" sz="2400" dirty="0" err="1">
                <a:latin typeface="Times New Roman" pitchFamily="18" charset="0"/>
                <a:cs typeface="Times New Roman" pitchFamily="18" charset="0"/>
              </a:rPr>
              <a:t>neocortex</a:t>
            </a:r>
            <a:r>
              <a:rPr lang="en-US" sz="2400" dirty="0">
                <a:latin typeface="Times New Roman" pitchFamily="18" charset="0"/>
                <a:cs typeface="Times New Roman" pitchFamily="18" charset="0"/>
              </a:rPr>
              <a:t> in a special way. </a:t>
            </a:r>
          </a:p>
          <a:p>
            <a:r>
              <a:rPr lang="en-US" sz="2400" dirty="0">
                <a:latin typeface="Times New Roman" pitchFamily="18" charset="0"/>
                <a:cs typeface="Times New Roman" pitchFamily="18" charset="0"/>
              </a:rPr>
              <a:t>This explains why emotions cannot be turned on and off at will but first switch is voluntary.</a:t>
            </a:r>
          </a:p>
          <a:p>
            <a:r>
              <a:rPr lang="en-US" sz="2400" dirty="0">
                <a:latin typeface="Times New Roman" pitchFamily="18" charset="0"/>
                <a:cs typeface="Times New Roman" pitchFamily="18" charset="0"/>
              </a:rPr>
              <a:t>Raining can strengthen the voluntary control</a:t>
            </a:r>
          </a:p>
          <a:p>
            <a:r>
              <a:rPr lang="en-US" sz="2400" dirty="0">
                <a:latin typeface="Times New Roman" pitchFamily="18" charset="0"/>
                <a:cs typeface="Times New Roman" pitchFamily="18" charset="0"/>
              </a:rPr>
              <a:t>Limbic circuits have a prolonged after discharge i.e. like emotions</a:t>
            </a:r>
          </a:p>
          <a:p>
            <a:endParaRPr lang="en-US" dirty="0"/>
          </a:p>
        </p:txBody>
      </p:sp>
      <p:sp>
        <p:nvSpPr>
          <p:cNvPr id="61444" name="Date Placeholder 3"/>
          <p:cNvSpPr>
            <a:spLocks noGrp="1"/>
          </p:cNvSpPr>
          <p:nvPr>
            <p:ph type="dt" sz="half" idx="10"/>
          </p:nvPr>
        </p:nvSpPr>
        <p:spPr>
          <a:noFill/>
        </p:spPr>
        <p:txBody>
          <a:bodyPr/>
          <a:lstStyle/>
          <a:p>
            <a:fld id="{5A582C8E-E85F-4321-AC47-5F7F6318C1EE}" type="datetime1">
              <a:rPr lang="en-US" smtClean="0"/>
              <a:pPr/>
              <a:t>10/2/2018</a:t>
            </a:fld>
            <a:endParaRPr lang="en-US"/>
          </a:p>
        </p:txBody>
      </p:sp>
      <p:sp>
        <p:nvSpPr>
          <p:cNvPr id="61445" name="Slide Number Placeholder 4"/>
          <p:cNvSpPr>
            <a:spLocks noGrp="1"/>
          </p:cNvSpPr>
          <p:nvPr>
            <p:ph type="sldNum" sz="quarter" idx="12"/>
          </p:nvPr>
        </p:nvSpPr>
        <p:spPr>
          <a:noFill/>
        </p:spPr>
        <p:txBody>
          <a:bodyPr/>
          <a:lstStyle/>
          <a:p>
            <a:fld id="{882843ED-681A-412F-80A1-ADCCD701B3C6}"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z="3600" u="sng"/>
              <a:t>FEAR AND ANXIETY REACTION</a:t>
            </a:r>
            <a:endParaRPr lang="en-US" sz="3600"/>
          </a:p>
        </p:txBody>
      </p:sp>
      <p:sp>
        <p:nvSpPr>
          <p:cNvPr id="82947" name="Content Placeholder 2"/>
          <p:cNvSpPr>
            <a:spLocks noGrp="1"/>
          </p:cNvSpPr>
          <p:nvPr>
            <p:ph idx="1"/>
          </p:nvPr>
        </p:nvSpPr>
        <p:spPr/>
        <p:txBody>
          <a:bodyPr>
            <a:normAutofit fontScale="77500" lnSpcReduction="20000"/>
          </a:bodyPr>
          <a:lstStyle/>
          <a:p>
            <a:r>
              <a:rPr lang="en-US" sz="2800" dirty="0"/>
              <a:t>Can be elicited by stimulation of </a:t>
            </a:r>
            <a:r>
              <a:rPr lang="en-US" sz="2800" b="1" dirty="0"/>
              <a:t>anterior punishment areas especially the midline pre-optic area</a:t>
            </a:r>
            <a:r>
              <a:rPr lang="en-US" sz="2800" dirty="0"/>
              <a:t>. </a:t>
            </a:r>
            <a:endParaRPr lang="en-US" sz="2800" u="sng" dirty="0"/>
          </a:p>
          <a:p>
            <a:r>
              <a:rPr lang="en-US" sz="2800" dirty="0"/>
              <a:t>Normal mood balance (seesaw diagram) +areas are:  </a:t>
            </a:r>
          </a:p>
          <a:p>
            <a:pPr lvl="1"/>
            <a:r>
              <a:rPr lang="en-US" b="1" dirty="0"/>
              <a:t>limbic system i.e. hippocampus, </a:t>
            </a:r>
            <a:r>
              <a:rPr lang="en-US" b="1" dirty="0" err="1"/>
              <a:t>amygdala</a:t>
            </a:r>
            <a:r>
              <a:rPr lang="en-US" b="1" dirty="0"/>
              <a:t> and anterior Limbic cortex esp. anterior </a:t>
            </a:r>
            <a:r>
              <a:rPr lang="en-US" b="1" dirty="0" err="1"/>
              <a:t>Gyrus</a:t>
            </a:r>
            <a:r>
              <a:rPr lang="en-US" b="1" dirty="0"/>
              <a:t> </a:t>
            </a:r>
            <a:r>
              <a:rPr lang="en-US" b="1" dirty="0" err="1"/>
              <a:t>cinguli</a:t>
            </a:r>
            <a:r>
              <a:rPr lang="en-US" b="1" dirty="0"/>
              <a:t> and sub-</a:t>
            </a:r>
            <a:r>
              <a:rPr lang="en-US" b="1" dirty="0" err="1"/>
              <a:t>callosal</a:t>
            </a:r>
            <a:r>
              <a:rPr lang="en-US" b="1" dirty="0"/>
              <a:t> </a:t>
            </a:r>
            <a:r>
              <a:rPr lang="en-US" b="1" dirty="0" err="1"/>
              <a:t>gyrus</a:t>
            </a:r>
            <a:r>
              <a:rPr lang="en-US" b="1" dirty="0"/>
              <a:t>. </a:t>
            </a:r>
          </a:p>
          <a:p>
            <a:r>
              <a:rPr lang="en-US" sz="2800" dirty="0"/>
              <a:t>Stimulation of these leads to suppression of rage. </a:t>
            </a:r>
          </a:p>
          <a:p>
            <a:r>
              <a:rPr lang="en-US" sz="2800" dirty="0"/>
              <a:t>Bilateral inhibition of the above limbic areas makes the subject have a “very short fuse”</a:t>
            </a:r>
          </a:p>
          <a:p>
            <a:r>
              <a:rPr lang="en-US" sz="2800" dirty="0"/>
              <a:t>i.e. the above areas do not necessarily have to cause “a feeling good”-their stimulation simply act by switching off rage.</a:t>
            </a:r>
            <a:endParaRPr lang="en-US" sz="2800" u="sng" dirty="0"/>
          </a:p>
          <a:p>
            <a:r>
              <a:rPr lang="en-US" dirty="0"/>
              <a:t>*********************************************</a:t>
            </a:r>
          </a:p>
        </p:txBody>
      </p:sp>
      <p:sp>
        <p:nvSpPr>
          <p:cNvPr id="82948" name="Date Placeholder 3"/>
          <p:cNvSpPr>
            <a:spLocks noGrp="1"/>
          </p:cNvSpPr>
          <p:nvPr>
            <p:ph type="dt" sz="half" idx="10"/>
          </p:nvPr>
        </p:nvSpPr>
        <p:spPr>
          <a:noFill/>
        </p:spPr>
        <p:txBody>
          <a:bodyPr/>
          <a:lstStyle/>
          <a:p>
            <a:fld id="{73D3CF45-4F17-40C8-BE07-5C8108515FB7}" type="datetime1">
              <a:rPr lang="en-US" smtClean="0"/>
              <a:pPr/>
              <a:t>10/2/2018</a:t>
            </a:fld>
            <a:endParaRPr lang="en-US"/>
          </a:p>
        </p:txBody>
      </p:sp>
      <p:sp>
        <p:nvSpPr>
          <p:cNvPr id="82949" name="Slide Number Placeholder 4"/>
          <p:cNvSpPr>
            <a:spLocks noGrp="1"/>
          </p:cNvSpPr>
          <p:nvPr>
            <p:ph type="sldNum" sz="quarter" idx="12"/>
          </p:nvPr>
        </p:nvSpPr>
        <p:spPr>
          <a:noFill/>
        </p:spPr>
        <p:txBody>
          <a:bodyPr/>
          <a:lstStyle/>
          <a:p>
            <a:fld id="{BD589877-4961-41BA-8918-F8C256851E97}"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u="sng" dirty="0"/>
              <a:t>HYPOTHALAMUS.</a:t>
            </a:r>
            <a:endParaRPr lang="en-US" dirty="0"/>
          </a:p>
        </p:txBody>
      </p:sp>
      <p:sp>
        <p:nvSpPr>
          <p:cNvPr id="83971" name="Content Placeholder 2"/>
          <p:cNvSpPr>
            <a:spLocks noGrp="1"/>
          </p:cNvSpPr>
          <p:nvPr>
            <p:ph idx="1"/>
          </p:nvPr>
        </p:nvSpPr>
        <p:spPr/>
        <p:txBody>
          <a:bodyPr>
            <a:normAutofit fontScale="92500" lnSpcReduction="10000"/>
          </a:bodyPr>
          <a:lstStyle/>
          <a:p>
            <a:pPr>
              <a:buNone/>
            </a:pPr>
            <a:r>
              <a:rPr lang="en-US" sz="2400" u="sng" dirty="0"/>
              <a:t>THE HYPOTHALSMUS</a:t>
            </a:r>
          </a:p>
          <a:p>
            <a:pPr lvl="1"/>
            <a:r>
              <a:rPr lang="en-US" sz="2000" b="1" dirty="0"/>
              <a:t>Its functions control the internal environment</a:t>
            </a:r>
          </a:p>
          <a:p>
            <a:pPr lvl="1"/>
            <a:r>
              <a:rPr lang="en-US" sz="2000" b="1" dirty="0"/>
              <a:t>controls autonomic functions e.g. blood glucose, temp., </a:t>
            </a:r>
            <a:r>
              <a:rPr lang="en-US" sz="2000" b="1" dirty="0" err="1"/>
              <a:t>osmolarity</a:t>
            </a:r>
            <a:r>
              <a:rPr lang="en-US" sz="2000" b="1" dirty="0"/>
              <a:t>, hormone level and thus defines ones internal needs</a:t>
            </a:r>
            <a:endParaRPr lang="en-US" sz="2000" b="1" u="sng" dirty="0"/>
          </a:p>
          <a:p>
            <a:pPr lvl="1"/>
            <a:r>
              <a:rPr lang="en-US" sz="2000" b="1" dirty="0"/>
              <a:t>controls primary </a:t>
            </a:r>
            <a:r>
              <a:rPr lang="en-US" sz="2000" b="1" dirty="0" err="1"/>
              <a:t>consumatory</a:t>
            </a:r>
            <a:r>
              <a:rPr lang="en-US" sz="2000" b="1" dirty="0"/>
              <a:t> responses i.e. drinking, eating, reproduction </a:t>
            </a:r>
            <a:r>
              <a:rPr lang="en-US" sz="2000" b="1" dirty="0" err="1"/>
              <a:t>e.t.c</a:t>
            </a:r>
            <a:r>
              <a:rPr lang="en-US" sz="2000" b="1" dirty="0"/>
              <a:t>.</a:t>
            </a:r>
            <a:endParaRPr lang="en-US" sz="2000" b="1" u="sng" dirty="0"/>
          </a:p>
          <a:p>
            <a:r>
              <a:rPr lang="en-US" sz="2400" dirty="0"/>
              <a:t>the hypothalamus is linked to the hippocampus i.e. human behavior however complex may depend on a above simple factors:- </a:t>
            </a:r>
          </a:p>
          <a:p>
            <a:pPr lvl="1"/>
            <a:r>
              <a:rPr lang="en-US" sz="2600" b="1" dirty="0"/>
              <a:t>internal needs and </a:t>
            </a:r>
          </a:p>
          <a:p>
            <a:pPr lvl="1"/>
            <a:r>
              <a:rPr lang="en-US" sz="2600" b="1" dirty="0"/>
              <a:t>external environment </a:t>
            </a:r>
          </a:p>
          <a:p>
            <a:r>
              <a:rPr lang="en-US" sz="2400" dirty="0"/>
              <a:t>i.e. human behavior motivated by a series of </a:t>
            </a:r>
            <a:r>
              <a:rPr lang="en-US" sz="2400" dirty="0" err="1"/>
              <a:t>tropistic</a:t>
            </a:r>
            <a:r>
              <a:rPr lang="en-US" sz="2400" dirty="0"/>
              <a:t>  gradients i.e. attractants and repellants.</a:t>
            </a:r>
            <a:endParaRPr lang="en-US" sz="2400" u="sng" dirty="0"/>
          </a:p>
          <a:p>
            <a:r>
              <a:rPr lang="en-US" sz="2400" dirty="0"/>
              <a:t>The brain has reward and punishment centers</a:t>
            </a:r>
            <a:r>
              <a:rPr lang="en-US" dirty="0"/>
              <a:t>.</a:t>
            </a:r>
          </a:p>
        </p:txBody>
      </p:sp>
      <p:sp>
        <p:nvSpPr>
          <p:cNvPr id="83972" name="Date Placeholder 3"/>
          <p:cNvSpPr>
            <a:spLocks noGrp="1"/>
          </p:cNvSpPr>
          <p:nvPr>
            <p:ph type="dt" sz="half" idx="10"/>
          </p:nvPr>
        </p:nvSpPr>
        <p:spPr>
          <a:noFill/>
        </p:spPr>
        <p:txBody>
          <a:bodyPr/>
          <a:lstStyle/>
          <a:p>
            <a:fld id="{74C56AD9-A12C-4DEE-A9DA-59B72261EA94}" type="datetime1">
              <a:rPr lang="en-US" smtClean="0"/>
              <a:pPr/>
              <a:t>10/2/2018</a:t>
            </a:fld>
            <a:endParaRPr lang="en-US"/>
          </a:p>
        </p:txBody>
      </p:sp>
      <p:sp>
        <p:nvSpPr>
          <p:cNvPr id="83973" name="Slide Number Placeholder 4"/>
          <p:cNvSpPr>
            <a:spLocks noGrp="1"/>
          </p:cNvSpPr>
          <p:nvPr>
            <p:ph type="sldNum" sz="quarter" idx="12"/>
          </p:nvPr>
        </p:nvSpPr>
        <p:spPr>
          <a:noFill/>
        </p:spPr>
        <p:txBody>
          <a:bodyPr/>
          <a:lstStyle/>
          <a:p>
            <a:fld id="{9C29D30A-FF3A-469C-AB87-CF7375DE3EED}"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a:t>LOCATION OF HYPOTHALAMUS</a:t>
            </a:r>
          </a:p>
        </p:txBody>
      </p:sp>
      <p:pic>
        <p:nvPicPr>
          <p:cNvPr id="4" name="Content Placeholder 3" descr="http://www.news-medical.net/image.axd?picture=2010%2f2%2fbrainside_lg1.jpg"/>
          <p:cNvPicPr>
            <a:picLocks noGrp="1"/>
          </p:cNvPicPr>
          <p:nvPr>
            <p:ph idx="1"/>
          </p:nvPr>
        </p:nvPicPr>
        <p:blipFill>
          <a:blip r:embed="rId2" cstate="print"/>
          <a:srcRect/>
          <a:stretch>
            <a:fillRect/>
          </a:stretch>
        </p:blipFill>
        <p:spPr bwMode="auto">
          <a:xfrm>
            <a:off x="990600" y="457200"/>
            <a:ext cx="6477000" cy="6096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t>HYPOTHALAMUS LOCATION IN 3D</a:t>
            </a:r>
          </a:p>
        </p:txBody>
      </p:sp>
      <p:pic>
        <p:nvPicPr>
          <p:cNvPr id="4" name="Content Placeholder 3" descr="http://upload.wikimedia.org/wikipedia/commons/4/4e/Illu_diencephalon.jpg"/>
          <p:cNvPicPr>
            <a:picLocks noGrp="1"/>
          </p:cNvPicPr>
          <p:nvPr>
            <p:ph idx="1"/>
          </p:nvPr>
        </p:nvPicPr>
        <p:blipFill>
          <a:blip r:embed="rId2" cstate="print"/>
          <a:srcRect/>
          <a:stretch>
            <a:fillRect/>
          </a:stretch>
        </p:blipFill>
        <p:spPr bwMode="auto">
          <a:xfrm>
            <a:off x="685800" y="609600"/>
            <a:ext cx="7543801" cy="5791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a:t>RELATIVE SIZE</a:t>
            </a:r>
          </a:p>
        </p:txBody>
      </p:sp>
      <p:pic>
        <p:nvPicPr>
          <p:cNvPr id="4" name="Content Placeholder 3" descr="http://upload.wikimedia.org/wikipedia/commons/thumb/1/1c/1806_The_Hypothalamus-Pituitary_Complex.jpg/300px-1806_The_Hypothalamus-Pituitary_Complex.jpg"/>
          <p:cNvPicPr>
            <a:picLocks noGrp="1"/>
          </p:cNvPicPr>
          <p:nvPr>
            <p:ph idx="1"/>
          </p:nvPr>
        </p:nvPicPr>
        <p:blipFill>
          <a:blip r:embed="rId2" cstate="print"/>
          <a:srcRect/>
          <a:stretch>
            <a:fillRect/>
          </a:stretch>
        </p:blipFill>
        <p:spPr bwMode="auto">
          <a:xfrm>
            <a:off x="685800" y="990600"/>
            <a:ext cx="7696200" cy="4952999"/>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CROSS  SECTION VIEW</a:t>
            </a:r>
          </a:p>
        </p:txBody>
      </p:sp>
      <p:pic>
        <p:nvPicPr>
          <p:cNvPr id="4" name="Content Placeholder 3" descr="http://www.stockmedicalart.com/medicalartlibrary/images/thalamus-hypothalamus.jpg"/>
          <p:cNvPicPr>
            <a:picLocks noGrp="1"/>
          </p:cNvPicPr>
          <p:nvPr>
            <p:ph idx="1"/>
          </p:nvPr>
        </p:nvPicPr>
        <p:blipFill>
          <a:blip r:embed="rId2" cstate="print"/>
          <a:srcRect/>
          <a:stretch>
            <a:fillRect/>
          </a:stretch>
        </p:blipFill>
        <p:spPr bwMode="auto">
          <a:xfrm>
            <a:off x="914400" y="762000"/>
            <a:ext cx="7162800" cy="5715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HYPOTHALAMIC NUCLEI/REGIONS</a:t>
            </a:r>
          </a:p>
        </p:txBody>
      </p:sp>
      <p:pic>
        <p:nvPicPr>
          <p:cNvPr id="4" name="Content Placeholder 3" descr="http://comps.fotosearch.com/comp/CSP/CSP990/k10747722.jpg"/>
          <p:cNvPicPr>
            <a:picLocks noGrp="1"/>
          </p:cNvPicPr>
          <p:nvPr>
            <p:ph idx="1"/>
          </p:nvPr>
        </p:nvPicPr>
        <p:blipFill>
          <a:blip r:embed="rId2" cstate="print"/>
          <a:srcRect/>
          <a:stretch>
            <a:fillRect/>
          </a:stretch>
        </p:blipFill>
        <p:spPr bwMode="auto">
          <a:xfrm>
            <a:off x="1143000" y="685800"/>
            <a:ext cx="6781799" cy="59436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a:t>HYPOTHALAMUS –cont..</a:t>
            </a:r>
          </a:p>
        </p:txBody>
      </p:sp>
      <p:sp>
        <p:nvSpPr>
          <p:cNvPr id="84995" name="Content Placeholder 2"/>
          <p:cNvSpPr>
            <a:spLocks noGrp="1"/>
          </p:cNvSpPr>
          <p:nvPr>
            <p:ph idx="1"/>
          </p:nvPr>
        </p:nvSpPr>
        <p:spPr/>
        <p:txBody>
          <a:bodyPr>
            <a:normAutofit/>
          </a:bodyPr>
          <a:lstStyle/>
          <a:p>
            <a:r>
              <a:rPr lang="en-US" sz="2000" dirty="0"/>
              <a:t>Almost all sensory stimuli ends up stimulating some part of the hippocampus. From hippocampus they go to anterior thalamus, hypothalamus and limbic system via main-main pathway which is the  hippocampus</a:t>
            </a:r>
          </a:p>
          <a:p>
            <a:r>
              <a:rPr lang="en-US" sz="2000" dirty="0"/>
              <a:t>These hypothalamic connections enables sensory stimulation to cause appropriate behavior e.g. rage, passivity, sexual desire etc</a:t>
            </a:r>
            <a:endParaRPr lang="en-US" sz="2000" u="sng" dirty="0"/>
          </a:p>
          <a:p>
            <a:r>
              <a:rPr lang="en-US" sz="2000" dirty="0"/>
              <a:t>NB: the hippocampus has only three layers in cortex </a:t>
            </a:r>
            <a:r>
              <a:rPr lang="en-US" sz="2000" b="1" dirty="0"/>
              <a:t>thus it is  very excitable- </a:t>
            </a:r>
            <a:r>
              <a:rPr lang="en-US" sz="2000" dirty="0"/>
              <a:t>can experience </a:t>
            </a:r>
            <a:r>
              <a:rPr lang="en-US" sz="2000" b="1" dirty="0"/>
              <a:t>local seizures with hallucinations and no loss of consciousness. </a:t>
            </a:r>
          </a:p>
          <a:p>
            <a:r>
              <a:rPr lang="en-US" sz="2000" dirty="0"/>
              <a:t>Hallucination involves olfactory, visual, auditory and tactile feelings .</a:t>
            </a:r>
            <a:endParaRPr lang="en-US" sz="2000" u="sng" dirty="0"/>
          </a:p>
          <a:p>
            <a:r>
              <a:rPr lang="en-US" sz="2000" dirty="0" err="1"/>
              <a:t>Subiculum</a:t>
            </a:r>
            <a:r>
              <a:rPr lang="en-US" sz="2000" dirty="0"/>
              <a:t> is the gray matter between the hippocampus &amp; the  </a:t>
            </a:r>
            <a:r>
              <a:rPr lang="en-US" sz="2000" dirty="0" err="1"/>
              <a:t>neocortex</a:t>
            </a:r>
            <a:r>
              <a:rPr lang="en-US" sz="2000" dirty="0"/>
              <a:t> .It is the </a:t>
            </a:r>
            <a:r>
              <a:rPr lang="en-US" sz="2000" dirty="0" err="1"/>
              <a:t>mainconnection</a:t>
            </a:r>
            <a:r>
              <a:rPr lang="en-US" sz="2000" dirty="0"/>
              <a:t> between the two and is largest in primates especially in humans.</a:t>
            </a:r>
            <a:endParaRPr lang="en-US" sz="2000" u="sng" dirty="0"/>
          </a:p>
          <a:p>
            <a:endParaRPr lang="en-US" dirty="0"/>
          </a:p>
        </p:txBody>
      </p:sp>
      <p:sp>
        <p:nvSpPr>
          <p:cNvPr id="84996" name="Date Placeholder 3"/>
          <p:cNvSpPr>
            <a:spLocks noGrp="1"/>
          </p:cNvSpPr>
          <p:nvPr>
            <p:ph type="dt" sz="half" idx="10"/>
          </p:nvPr>
        </p:nvSpPr>
        <p:spPr>
          <a:noFill/>
        </p:spPr>
        <p:txBody>
          <a:bodyPr/>
          <a:lstStyle/>
          <a:p>
            <a:fld id="{161495C6-8910-40C1-82A6-D8CF0EFA9CA6}" type="datetime1">
              <a:rPr lang="en-US" smtClean="0"/>
              <a:pPr/>
              <a:t>10/2/2018</a:t>
            </a:fld>
            <a:endParaRPr lang="en-US"/>
          </a:p>
        </p:txBody>
      </p:sp>
      <p:sp>
        <p:nvSpPr>
          <p:cNvPr id="84997" name="Slide Number Placeholder 4"/>
          <p:cNvSpPr>
            <a:spLocks noGrp="1"/>
          </p:cNvSpPr>
          <p:nvPr>
            <p:ph type="sldNum" sz="quarter" idx="12"/>
          </p:nvPr>
        </p:nvSpPr>
        <p:spPr>
          <a:noFill/>
        </p:spPr>
        <p:txBody>
          <a:bodyPr/>
          <a:lstStyle/>
          <a:p>
            <a:fld id="{848E6C2F-D3E9-4CB1-A4EA-BE35FE9799B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z="3600"/>
              <a:t>LEARNING AND HIPPOCAMPUS</a:t>
            </a:r>
          </a:p>
        </p:txBody>
      </p:sp>
      <p:sp>
        <p:nvSpPr>
          <p:cNvPr id="86019" name="Content Placeholder 2"/>
          <p:cNvSpPr>
            <a:spLocks noGrp="1"/>
          </p:cNvSpPr>
          <p:nvPr>
            <p:ph idx="1"/>
          </p:nvPr>
        </p:nvSpPr>
        <p:spPr/>
        <p:txBody>
          <a:bodyPr>
            <a:normAutofit fontScale="77500" lnSpcReduction="20000"/>
          </a:bodyPr>
          <a:lstStyle/>
          <a:p>
            <a:r>
              <a:rPr lang="en-US" sz="2800" dirty="0" err="1">
                <a:solidFill>
                  <a:schemeClr val="tx1">
                    <a:lumMod val="95000"/>
                    <a:lumOff val="5000"/>
                  </a:schemeClr>
                </a:solidFill>
              </a:rPr>
              <a:t>Bilareral</a:t>
            </a:r>
            <a:r>
              <a:rPr lang="en-US" sz="2800" dirty="0">
                <a:solidFill>
                  <a:schemeClr val="tx1">
                    <a:lumMod val="95000"/>
                    <a:lumOff val="5000"/>
                  </a:schemeClr>
                </a:solidFill>
              </a:rPr>
              <a:t> damage will make the subject lose the ability to learn new learning things from the verbal symbolism i.e. verbal teaching. e.g. new names</a:t>
            </a:r>
          </a:p>
          <a:p>
            <a:r>
              <a:rPr lang="en-US" sz="2800" dirty="0">
                <a:solidFill>
                  <a:schemeClr val="tx1">
                    <a:lumMod val="95000"/>
                    <a:lumOff val="5000"/>
                  </a:schemeClr>
                </a:solidFill>
              </a:rPr>
              <a:t>.Such subjects can remember very  short term memory events lasting from seconds to 2 minutes or so  i.e. they seem to have normal no working  memory. </a:t>
            </a:r>
          </a:p>
          <a:p>
            <a:r>
              <a:rPr lang="en-US" sz="2800" dirty="0">
                <a:solidFill>
                  <a:schemeClr val="tx1">
                    <a:lumMod val="95000"/>
                    <a:lumOff val="5000"/>
                  </a:schemeClr>
                </a:solidFill>
              </a:rPr>
              <a:t>They however have no ability for short </a:t>
            </a:r>
            <a:r>
              <a:rPr lang="en-US" sz="2800" dirty="0" err="1">
                <a:solidFill>
                  <a:schemeClr val="tx1">
                    <a:lumMod val="95000"/>
                    <a:lumOff val="5000"/>
                  </a:schemeClr>
                </a:solidFill>
              </a:rPr>
              <a:t>trm</a:t>
            </a:r>
            <a:r>
              <a:rPr lang="en-US" sz="2800" dirty="0">
                <a:solidFill>
                  <a:schemeClr val="tx1">
                    <a:lumMod val="95000"/>
                    <a:lumOff val="5000"/>
                  </a:schemeClr>
                </a:solidFill>
              </a:rPr>
              <a:t> memory. They </a:t>
            </a:r>
            <a:r>
              <a:rPr lang="en-US" sz="2800" dirty="0" err="1">
                <a:solidFill>
                  <a:schemeClr val="tx1">
                    <a:lumMod val="95000"/>
                    <a:lumOff val="5000"/>
                  </a:schemeClr>
                </a:solidFill>
              </a:rPr>
              <a:t>cannotremember</a:t>
            </a:r>
            <a:r>
              <a:rPr lang="en-US" sz="2800" dirty="0">
                <a:solidFill>
                  <a:schemeClr val="tx1">
                    <a:lumMod val="95000"/>
                    <a:lumOff val="5000"/>
                  </a:schemeClr>
                </a:solidFill>
              </a:rPr>
              <a:t> </a:t>
            </a:r>
            <a:r>
              <a:rPr lang="en-US" sz="2800" dirty="0" err="1">
                <a:solidFill>
                  <a:schemeClr val="tx1">
                    <a:lumMod val="95000"/>
                    <a:lumOff val="5000"/>
                  </a:schemeClr>
                </a:solidFill>
              </a:rPr>
              <a:t>evets</a:t>
            </a:r>
            <a:r>
              <a:rPr lang="en-US" sz="2800" dirty="0">
                <a:solidFill>
                  <a:schemeClr val="tx1">
                    <a:lumMod val="95000"/>
                    <a:lumOff val="5000"/>
                  </a:schemeClr>
                </a:solidFill>
              </a:rPr>
              <a:t> that occurred few minutes to one year before the damage occurred i.e. they have retrograde. </a:t>
            </a:r>
            <a:endParaRPr lang="en-US" sz="2800" u="sng" dirty="0">
              <a:solidFill>
                <a:schemeClr val="tx1">
                  <a:lumMod val="95000"/>
                  <a:lumOff val="5000"/>
                </a:schemeClr>
              </a:solidFill>
            </a:endParaRPr>
          </a:p>
          <a:p>
            <a:pPr>
              <a:buNone/>
            </a:pPr>
            <a:r>
              <a:rPr lang="en-US" sz="2800" dirty="0"/>
              <a:t>FUNCTIONS</a:t>
            </a:r>
            <a:endParaRPr lang="en-US" sz="2800" u="sng" dirty="0"/>
          </a:p>
          <a:p>
            <a:r>
              <a:rPr lang="en-US" sz="2800" dirty="0"/>
              <a:t>Old </a:t>
            </a:r>
            <a:r>
              <a:rPr lang="en-US" sz="2800" dirty="0" err="1"/>
              <a:t>rhinencephalon</a:t>
            </a:r>
            <a:r>
              <a:rPr lang="en-US" sz="2800" dirty="0"/>
              <a:t> where smell-cognition, recognition, implication and food, danger </a:t>
            </a:r>
            <a:r>
              <a:rPr lang="en-US" sz="2800" dirty="0" err="1"/>
              <a:t>e.t.c</a:t>
            </a:r>
            <a:r>
              <a:rPr lang="en-US" sz="2800" dirty="0"/>
              <a:t>.</a:t>
            </a:r>
            <a:endParaRPr lang="en-US" sz="2800" u="sng" dirty="0"/>
          </a:p>
          <a:p>
            <a:r>
              <a:rPr lang="en-US" sz="2800" dirty="0"/>
              <a:t>Humans: determines importance of information.  important “things” are learned&amp; non important things are not learned. I.e. 99% of stuff. </a:t>
            </a:r>
            <a:endParaRPr lang="en-US" sz="2800" u="sng" dirty="0"/>
          </a:p>
          <a:p>
            <a:endParaRPr lang="en-US" dirty="0"/>
          </a:p>
        </p:txBody>
      </p:sp>
      <p:sp>
        <p:nvSpPr>
          <p:cNvPr id="86020" name="Date Placeholder 3"/>
          <p:cNvSpPr>
            <a:spLocks noGrp="1"/>
          </p:cNvSpPr>
          <p:nvPr>
            <p:ph type="dt" sz="half" idx="10"/>
          </p:nvPr>
        </p:nvSpPr>
        <p:spPr>
          <a:noFill/>
        </p:spPr>
        <p:txBody>
          <a:bodyPr/>
          <a:lstStyle/>
          <a:p>
            <a:fld id="{A01F24B9-D692-4DDA-9785-C49100F3266F}" type="datetime1">
              <a:rPr lang="en-US" smtClean="0"/>
              <a:pPr/>
              <a:t>10/2/2018</a:t>
            </a:fld>
            <a:endParaRPr lang="en-US"/>
          </a:p>
        </p:txBody>
      </p:sp>
      <p:sp>
        <p:nvSpPr>
          <p:cNvPr id="86021" name="Slide Number Placeholder 4"/>
          <p:cNvSpPr>
            <a:spLocks noGrp="1"/>
          </p:cNvSpPr>
          <p:nvPr>
            <p:ph type="sldNum" sz="quarter" idx="12"/>
          </p:nvPr>
        </p:nvSpPr>
        <p:spPr>
          <a:noFill/>
        </p:spPr>
        <p:txBody>
          <a:bodyPr/>
          <a:lstStyle/>
          <a:p>
            <a:fld id="{AD59B9C5-9954-4B5E-B581-FE689123A527}"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u="sng"/>
              <a:t>AMYGDALA</a:t>
            </a:r>
            <a:endParaRPr lang="en-US"/>
          </a:p>
        </p:txBody>
      </p:sp>
      <p:sp>
        <p:nvSpPr>
          <p:cNvPr id="87043" name="Content Placeholder 2"/>
          <p:cNvSpPr>
            <a:spLocks noGrp="1"/>
          </p:cNvSpPr>
          <p:nvPr>
            <p:ph idx="1"/>
          </p:nvPr>
        </p:nvSpPr>
        <p:spPr/>
        <p:txBody>
          <a:bodyPr>
            <a:normAutofit/>
          </a:bodyPr>
          <a:lstStyle/>
          <a:p>
            <a:r>
              <a:rPr lang="en-US" sz="2800" dirty="0"/>
              <a:t>Deep nucleus of anterior temporal lobe. </a:t>
            </a:r>
            <a:endParaRPr lang="en-US" sz="2800" u="sng" dirty="0"/>
          </a:p>
          <a:p>
            <a:r>
              <a:rPr lang="en-US" sz="2800" dirty="0"/>
              <a:t>Has Connection with hypothalamus &amp; limbic system. Lower animals </a:t>
            </a:r>
            <a:r>
              <a:rPr lang="en-US" sz="2800" dirty="0" err="1"/>
              <a:t>amygdala</a:t>
            </a:r>
            <a:r>
              <a:rPr lang="en-US" sz="2800" dirty="0"/>
              <a:t> is connected to </a:t>
            </a:r>
            <a:r>
              <a:rPr lang="en-US" sz="2800" dirty="0" err="1"/>
              <a:t>rhinencephalon</a:t>
            </a:r>
            <a:r>
              <a:rPr lang="en-US" sz="2800" dirty="0"/>
              <a:t>.</a:t>
            </a:r>
            <a:endParaRPr lang="en-US" sz="2800" u="sng" dirty="0"/>
          </a:p>
          <a:p>
            <a:r>
              <a:rPr lang="en-US" sz="2800" dirty="0" err="1"/>
              <a:t>Corticomedial</a:t>
            </a:r>
            <a:r>
              <a:rPr lang="en-US" sz="2800" dirty="0"/>
              <a:t> nucleus of </a:t>
            </a:r>
            <a:r>
              <a:rPr lang="en-US" sz="2800" dirty="0" err="1"/>
              <a:t>amygdala</a:t>
            </a:r>
            <a:r>
              <a:rPr lang="en-US" sz="2800" dirty="0"/>
              <a:t> takes most of olfactory fibers and is important in animals.</a:t>
            </a:r>
            <a:endParaRPr lang="en-US" sz="2800" u="sng" dirty="0"/>
          </a:p>
          <a:p>
            <a:r>
              <a:rPr lang="en-US" sz="2800" dirty="0"/>
              <a:t> Basal lateral nucleus in humans- </a:t>
            </a:r>
            <a:r>
              <a:rPr lang="en-US" sz="2800" dirty="0" err="1"/>
              <a:t>Amygdala</a:t>
            </a:r>
            <a:r>
              <a:rPr lang="en-US" sz="2800" dirty="0"/>
              <a:t> in humans has very strong connection with other sensory inputs.</a:t>
            </a:r>
            <a:endParaRPr lang="en-US" u="sng" dirty="0"/>
          </a:p>
          <a:p>
            <a:endParaRPr lang="en-US" dirty="0"/>
          </a:p>
        </p:txBody>
      </p:sp>
      <p:sp>
        <p:nvSpPr>
          <p:cNvPr id="87044" name="Date Placeholder 3"/>
          <p:cNvSpPr>
            <a:spLocks noGrp="1"/>
          </p:cNvSpPr>
          <p:nvPr>
            <p:ph type="dt" sz="half" idx="10"/>
          </p:nvPr>
        </p:nvSpPr>
        <p:spPr>
          <a:noFill/>
        </p:spPr>
        <p:txBody>
          <a:bodyPr/>
          <a:lstStyle/>
          <a:p>
            <a:fld id="{9695E76D-2370-4D6C-87D0-502B841E403F}" type="datetime1">
              <a:rPr lang="en-US" smtClean="0"/>
              <a:pPr/>
              <a:t>10/2/2018</a:t>
            </a:fld>
            <a:endParaRPr lang="en-US"/>
          </a:p>
        </p:txBody>
      </p:sp>
      <p:sp>
        <p:nvSpPr>
          <p:cNvPr id="87045" name="Slide Number Placeholder 4"/>
          <p:cNvSpPr>
            <a:spLocks noGrp="1"/>
          </p:cNvSpPr>
          <p:nvPr>
            <p:ph type="sldNum" sz="quarter" idx="12"/>
          </p:nvPr>
        </p:nvSpPr>
        <p:spPr>
          <a:noFill/>
        </p:spPr>
        <p:txBody>
          <a:bodyPr/>
          <a:lstStyle/>
          <a:p>
            <a:fld id="{A3FDA60C-5513-40AA-9E89-BA800D3DB754}"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HOPPOCAMPUS CONNECTIONS</a:t>
            </a:r>
          </a:p>
        </p:txBody>
      </p:sp>
      <p:pic>
        <p:nvPicPr>
          <p:cNvPr id="4" name="Content Placeholder 3" descr="http://what-when-how.com/wp-content/uploads/2012/04/tmp3638.jpg"/>
          <p:cNvPicPr>
            <a:picLocks noGrp="1"/>
          </p:cNvPicPr>
          <p:nvPr>
            <p:ph idx="1"/>
          </p:nvPr>
        </p:nvPicPr>
        <p:blipFill>
          <a:blip r:embed="rId2" cstate="print"/>
          <a:srcRect/>
          <a:stretch>
            <a:fillRect/>
          </a:stretch>
        </p:blipFill>
        <p:spPr bwMode="auto">
          <a:xfrm>
            <a:off x="2224278" y="1460595"/>
            <a:ext cx="4695444" cy="389077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533400" y="304800"/>
            <a:ext cx="8229600" cy="6126163"/>
          </a:xfrm>
        </p:spPr>
        <p:txBody>
          <a:bodyPr>
            <a:normAutofit/>
          </a:bodyPr>
          <a:lstStyle/>
          <a:p>
            <a:pPr fontAlgn="base"/>
            <a:r>
              <a:rPr lang="en-US" dirty="0"/>
              <a:t>The </a:t>
            </a:r>
            <a:r>
              <a:rPr lang="en-US" dirty="0" err="1"/>
              <a:t>amygdala</a:t>
            </a:r>
            <a:r>
              <a:rPr lang="en-US" dirty="0"/>
              <a:t> of the human brain is placed somewhat strategically at </a:t>
            </a:r>
            <a:r>
              <a:rPr lang="en-US" dirty="0" err="1"/>
              <a:t>dorsomedial</a:t>
            </a:r>
            <a:r>
              <a:rPr lang="en-US" dirty="0"/>
              <a:t> part (above and inside) of temporal lobe, </a:t>
            </a:r>
            <a:r>
              <a:rPr lang="en-US" dirty="0" err="1"/>
              <a:t>anteriorly</a:t>
            </a:r>
            <a:r>
              <a:rPr lang="en-US" dirty="0"/>
              <a:t> (in front) of the hippocampus and close to the tail of the caudate nucleus. It is placed quite near to the </a:t>
            </a:r>
            <a:r>
              <a:rPr lang="en-US" dirty="0" err="1"/>
              <a:t>the</a:t>
            </a:r>
            <a:r>
              <a:rPr lang="en-US" dirty="0"/>
              <a:t> hypothalamus and also the brainstem. Picture below shows the diagrammatic representation of </a:t>
            </a:r>
            <a:r>
              <a:rPr lang="en-US" dirty="0" err="1"/>
              <a:t>amygdala’s</a:t>
            </a:r>
            <a:r>
              <a:rPr lang="en-US" dirty="0"/>
              <a:t> location and structure. (image obtained from [ref2]).</a:t>
            </a:r>
          </a:p>
          <a:p>
            <a:r>
              <a:rPr lang="en-US" dirty="0"/>
              <a:t>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228600"/>
            <a:ext cx="8229600" cy="5897563"/>
          </a:xfrm>
        </p:spPr>
        <p:txBody>
          <a:bodyPr>
            <a:normAutofit lnSpcReduction="10000"/>
          </a:bodyPr>
          <a:lstStyle/>
          <a:p>
            <a:r>
              <a:rPr lang="en-US" dirty="0"/>
              <a:t>This almond like structure, ranging from 1-4cm , average about 1.8cm, has extensive connection with the brain. This include it’s neighboring structure hippocampus, </a:t>
            </a:r>
            <a:r>
              <a:rPr lang="en-US" dirty="0" err="1"/>
              <a:t>entorhinal</a:t>
            </a:r>
            <a:r>
              <a:rPr lang="en-US" dirty="0"/>
              <a:t> cortex, basal ganglia (especially the striatum), brainstem, thalamus and hypothalamus. It is also connected well with the limbic system and other associative cortex, prefrontal cortex (major role in behavior), basal forebrain and </a:t>
            </a:r>
            <a:r>
              <a:rPr lang="en-US" dirty="0" err="1"/>
              <a:t>ect</a:t>
            </a:r>
            <a:r>
              <a:rPr lang="en-US" dirty="0"/>
              <a:t>. Hence, it’s stimulation is predicted to bring a major effect to the entire brain!</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
          </a:xfrm>
        </p:spPr>
        <p:txBody>
          <a:bodyPr>
            <a:normAutofit fontScale="90000"/>
          </a:bodyPr>
          <a:lstStyle/>
          <a:p>
            <a:endParaRPr lang="en-US" dirty="0"/>
          </a:p>
        </p:txBody>
      </p:sp>
      <p:pic>
        <p:nvPicPr>
          <p:cNvPr id="4" name="Content Placeholder 3" descr="20130109-212300.jpg">
            <a:hlinkClick r:id="rId2"/>
          </p:cNvPr>
          <p:cNvPicPr>
            <a:picLocks noGrp="1"/>
          </p:cNvPicPr>
          <p:nvPr>
            <p:ph idx="1"/>
          </p:nvPr>
        </p:nvPicPr>
        <p:blipFill>
          <a:blip r:embed="rId3" cstate="print"/>
          <a:srcRect/>
          <a:stretch>
            <a:fillRect/>
          </a:stretch>
        </p:blipFill>
        <p:spPr bwMode="auto">
          <a:xfrm>
            <a:off x="762000" y="914400"/>
            <a:ext cx="7772400" cy="49530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a:t>AMYGDALA AND FEAR</a:t>
            </a:r>
          </a:p>
        </p:txBody>
      </p:sp>
      <p:pic>
        <p:nvPicPr>
          <p:cNvPr id="4" name="Content Placeholder 3" descr="http://1pezeshk.com/wp-content/pics/2012/11/image003.jpg"/>
          <p:cNvPicPr>
            <a:picLocks noGrp="1"/>
          </p:cNvPicPr>
          <p:nvPr>
            <p:ph idx="1"/>
          </p:nvPr>
        </p:nvPicPr>
        <p:blipFill>
          <a:blip r:embed="rId2" cstate="print"/>
          <a:srcRect/>
          <a:stretch>
            <a:fillRect/>
          </a:stretch>
        </p:blipFill>
        <p:spPr bwMode="auto">
          <a:xfrm>
            <a:off x="990600" y="1143000"/>
            <a:ext cx="7239000" cy="4724399"/>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pic>
        <p:nvPicPr>
          <p:cNvPr id="4" name="Content Placeholder 3" descr="http://www.newsfocus.org/images/brain_amygdala_fear.jpg"/>
          <p:cNvPicPr>
            <a:picLocks noGrp="1"/>
          </p:cNvPicPr>
          <p:nvPr>
            <p:ph idx="1"/>
          </p:nvPr>
        </p:nvPicPr>
        <p:blipFill>
          <a:blip r:embed="rId2" cstate="print"/>
          <a:srcRect/>
          <a:stretch>
            <a:fillRect/>
          </a:stretch>
        </p:blipFill>
        <p:spPr bwMode="auto">
          <a:xfrm>
            <a:off x="609600" y="0"/>
            <a:ext cx="7467600" cy="64008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u="sng"/>
              <a:t>INPUTS INTO AMYGDALA</a:t>
            </a:r>
            <a:endParaRPr lang="en-US"/>
          </a:p>
        </p:txBody>
      </p:sp>
      <p:sp>
        <p:nvSpPr>
          <p:cNvPr id="88067" name="Content Placeholder 2"/>
          <p:cNvSpPr>
            <a:spLocks noGrp="1"/>
          </p:cNvSpPr>
          <p:nvPr>
            <p:ph idx="1"/>
          </p:nvPr>
        </p:nvSpPr>
        <p:spPr/>
        <p:txBody>
          <a:bodyPr/>
          <a:lstStyle/>
          <a:p>
            <a:r>
              <a:rPr lang="en-US" u="sng"/>
              <a:t>Afferents to amygdala come from:</a:t>
            </a:r>
          </a:p>
          <a:p>
            <a:pPr lvl="1"/>
            <a:r>
              <a:rPr lang="en-US"/>
              <a:t>Limbic system</a:t>
            </a:r>
            <a:endParaRPr lang="en-US" u="sng"/>
          </a:p>
          <a:p>
            <a:pPr lvl="1"/>
            <a:r>
              <a:rPr lang="en-US"/>
              <a:t>neocortex-primary &amp; associative especially auditory and visual association</a:t>
            </a:r>
            <a:endParaRPr lang="en-US" u="sng"/>
          </a:p>
          <a:p>
            <a:r>
              <a:rPr lang="en-US"/>
              <a:t>This enables the amygdala to act as a window through the limbic system sees the place of the individual in the environment i.e. emotional, social &amp; physical. </a:t>
            </a:r>
            <a:endParaRPr lang="en-US" u="sng"/>
          </a:p>
          <a:p>
            <a:endParaRPr lang="en-US"/>
          </a:p>
        </p:txBody>
      </p:sp>
      <p:sp>
        <p:nvSpPr>
          <p:cNvPr id="88068" name="Date Placeholder 3"/>
          <p:cNvSpPr>
            <a:spLocks noGrp="1"/>
          </p:cNvSpPr>
          <p:nvPr>
            <p:ph type="dt" sz="half" idx="10"/>
          </p:nvPr>
        </p:nvSpPr>
        <p:spPr>
          <a:noFill/>
        </p:spPr>
        <p:txBody>
          <a:bodyPr/>
          <a:lstStyle/>
          <a:p>
            <a:fld id="{C25B8B05-34F9-4090-B119-48369D75EB30}" type="datetime1">
              <a:rPr lang="en-US" smtClean="0"/>
              <a:pPr/>
              <a:t>10/2/2018</a:t>
            </a:fld>
            <a:endParaRPr lang="en-US"/>
          </a:p>
        </p:txBody>
      </p:sp>
      <p:sp>
        <p:nvSpPr>
          <p:cNvPr id="88069" name="Slide Number Placeholder 4"/>
          <p:cNvSpPr>
            <a:spLocks noGrp="1"/>
          </p:cNvSpPr>
          <p:nvPr>
            <p:ph type="sldNum" sz="quarter" idx="12"/>
          </p:nvPr>
        </p:nvSpPr>
        <p:spPr>
          <a:noFill/>
        </p:spPr>
        <p:txBody>
          <a:bodyPr/>
          <a:lstStyle/>
          <a:p>
            <a:fld id="{602D5A47-0BA3-4967-9BF2-EB5307E1903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pic>
        <p:nvPicPr>
          <p:cNvPr id="4" name="Content Placeholder 3" descr="http://4.bp.blogspot.com/_1au3xBaaMIM/THKueTI6tEI/AAAAAAAAANY/xj2gZZIGixA/s1600/800px-Amygdala_Figure_2.gif"/>
          <p:cNvPicPr>
            <a:picLocks noGrp="1"/>
          </p:cNvPicPr>
          <p:nvPr>
            <p:ph idx="1"/>
          </p:nvPr>
        </p:nvPicPr>
        <p:blipFill>
          <a:blip r:embed="rId2" cstate="print"/>
          <a:srcRect/>
          <a:stretch>
            <a:fillRect/>
          </a:stretch>
        </p:blipFill>
        <p:spPr bwMode="auto">
          <a:xfrm>
            <a:off x="945091" y="0"/>
            <a:ext cx="7253817" cy="612616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z="3200"/>
              <a:t>OUTPUTS FROM THE AMYGDALA</a:t>
            </a:r>
          </a:p>
        </p:txBody>
      </p:sp>
      <p:sp>
        <p:nvSpPr>
          <p:cNvPr id="89091" name="Content Placeholder 2"/>
          <p:cNvSpPr>
            <a:spLocks noGrp="1"/>
          </p:cNvSpPr>
          <p:nvPr>
            <p:ph idx="1"/>
          </p:nvPr>
        </p:nvSpPr>
        <p:spPr/>
        <p:txBody>
          <a:bodyPr/>
          <a:lstStyle/>
          <a:p>
            <a:r>
              <a:rPr lang="en-US"/>
              <a:t>Feed back to neo cortex</a:t>
            </a:r>
            <a:endParaRPr lang="en-US" u="sng"/>
          </a:p>
          <a:p>
            <a:r>
              <a:rPr lang="en-US"/>
              <a:t>feedback into hippocampus</a:t>
            </a:r>
            <a:endParaRPr lang="en-US" u="sng"/>
          </a:p>
          <a:p>
            <a:r>
              <a:rPr lang="en-US"/>
              <a:t>into septum</a:t>
            </a:r>
            <a:endParaRPr lang="en-US" u="sng"/>
          </a:p>
          <a:p>
            <a:r>
              <a:rPr lang="en-US"/>
              <a:t>into thalamus</a:t>
            </a:r>
            <a:endParaRPr lang="en-US" u="sng"/>
          </a:p>
          <a:p>
            <a:r>
              <a:rPr lang="en-US"/>
              <a:t>into hypothalamus</a:t>
            </a:r>
            <a:endParaRPr lang="en-US" u="sng"/>
          </a:p>
          <a:p>
            <a:endParaRPr lang="en-US"/>
          </a:p>
        </p:txBody>
      </p:sp>
      <p:sp>
        <p:nvSpPr>
          <p:cNvPr id="89092" name="Date Placeholder 3"/>
          <p:cNvSpPr>
            <a:spLocks noGrp="1"/>
          </p:cNvSpPr>
          <p:nvPr>
            <p:ph type="dt" sz="half" idx="10"/>
          </p:nvPr>
        </p:nvSpPr>
        <p:spPr>
          <a:noFill/>
        </p:spPr>
        <p:txBody>
          <a:bodyPr/>
          <a:lstStyle/>
          <a:p>
            <a:fld id="{8A4E03D8-6378-4D4F-943B-D910E8394520}" type="datetime1">
              <a:rPr lang="en-US" smtClean="0"/>
              <a:pPr/>
              <a:t>10/2/2018</a:t>
            </a:fld>
            <a:endParaRPr lang="en-US"/>
          </a:p>
        </p:txBody>
      </p:sp>
      <p:sp>
        <p:nvSpPr>
          <p:cNvPr id="89093" name="Slide Number Placeholder 4"/>
          <p:cNvSpPr>
            <a:spLocks noGrp="1"/>
          </p:cNvSpPr>
          <p:nvPr>
            <p:ph type="sldNum" sz="quarter" idx="12"/>
          </p:nvPr>
        </p:nvSpPr>
        <p:spPr>
          <a:noFill/>
        </p:spPr>
        <p:txBody>
          <a:bodyPr/>
          <a:lstStyle/>
          <a:p>
            <a:fld id="{EB82AD27-8362-489D-9D25-BD5D0F80298D}"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t>AMYGDALA OUTPUTS ..cont..</a:t>
            </a:r>
          </a:p>
        </p:txBody>
      </p:sp>
      <p:sp>
        <p:nvSpPr>
          <p:cNvPr id="90115" name="Content Placeholder 2"/>
          <p:cNvSpPr>
            <a:spLocks noGrp="1"/>
          </p:cNvSpPr>
          <p:nvPr>
            <p:ph idx="1"/>
          </p:nvPr>
        </p:nvSpPr>
        <p:spPr/>
        <p:txBody>
          <a:bodyPr>
            <a:normAutofit lnSpcReduction="10000"/>
          </a:bodyPr>
          <a:lstStyle/>
          <a:p>
            <a:r>
              <a:rPr lang="en-US" sz="2800"/>
              <a:t>many effects mediated via hypothalamus</a:t>
            </a:r>
            <a:endParaRPr lang="en-US" sz="2800" u="sng"/>
          </a:p>
          <a:p>
            <a:r>
              <a:rPr lang="en-US" sz="2800"/>
              <a:t>blood pressure increase and decrease</a:t>
            </a:r>
            <a:endParaRPr lang="en-US" sz="2800" u="sng"/>
          </a:p>
          <a:p>
            <a:r>
              <a:rPr lang="en-US" sz="2800"/>
              <a:t>increase and decrease in heart rate</a:t>
            </a:r>
            <a:endParaRPr lang="en-US" sz="2800" u="sng"/>
          </a:p>
          <a:p>
            <a:r>
              <a:rPr lang="en-US" sz="2800"/>
              <a:t>GIT motility and surge increase &amp; decrease</a:t>
            </a:r>
            <a:endParaRPr lang="en-US" sz="2800" u="sng"/>
          </a:p>
          <a:p>
            <a:r>
              <a:rPr lang="en-US" sz="2800"/>
              <a:t>defecation and micturition</a:t>
            </a:r>
            <a:endParaRPr lang="en-US" sz="2800" u="sng"/>
          </a:p>
          <a:p>
            <a:r>
              <a:rPr lang="en-US" sz="2800"/>
              <a:t>puppilary dilation &amp; rarely constriction</a:t>
            </a:r>
            <a:endParaRPr lang="en-US" sz="2800" u="sng"/>
          </a:p>
          <a:p>
            <a:r>
              <a:rPr lang="en-US" sz="2800"/>
              <a:t>piloerection</a:t>
            </a:r>
            <a:endParaRPr lang="en-US" sz="2800" u="sng"/>
          </a:p>
          <a:p>
            <a:r>
              <a:rPr lang="en-US" sz="2800"/>
              <a:t>anterior pituitary hormone surge especially ACTH &amp; gonadotropins surge.</a:t>
            </a:r>
            <a:endParaRPr lang="en-US" sz="2800" u="sng"/>
          </a:p>
          <a:p>
            <a:endParaRPr lang="en-US"/>
          </a:p>
        </p:txBody>
      </p:sp>
      <p:sp>
        <p:nvSpPr>
          <p:cNvPr id="90116" name="Date Placeholder 3"/>
          <p:cNvSpPr>
            <a:spLocks noGrp="1"/>
          </p:cNvSpPr>
          <p:nvPr>
            <p:ph type="dt" sz="half" idx="10"/>
          </p:nvPr>
        </p:nvSpPr>
        <p:spPr>
          <a:noFill/>
        </p:spPr>
        <p:txBody>
          <a:bodyPr/>
          <a:lstStyle/>
          <a:p>
            <a:fld id="{48D4C97C-EFB6-433F-9A44-FFF0DE8FCC84}" type="datetime1">
              <a:rPr lang="en-US" smtClean="0"/>
              <a:pPr/>
              <a:t>10/2/2018</a:t>
            </a:fld>
            <a:endParaRPr lang="en-US"/>
          </a:p>
        </p:txBody>
      </p:sp>
      <p:sp>
        <p:nvSpPr>
          <p:cNvPr id="90117" name="Slide Number Placeholder 4"/>
          <p:cNvSpPr>
            <a:spLocks noGrp="1"/>
          </p:cNvSpPr>
          <p:nvPr>
            <p:ph type="sldNum" sz="quarter" idx="12"/>
          </p:nvPr>
        </p:nvSpPr>
        <p:spPr>
          <a:noFill/>
        </p:spPr>
        <p:txBody>
          <a:bodyPr/>
          <a:lstStyle/>
          <a:p>
            <a:fld id="{7D5C4E10-67F6-4251-BAE9-84FE318DAB94}"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t>AMYGDALA OUTPUTS ..cont-2</a:t>
            </a:r>
          </a:p>
        </p:txBody>
      </p:sp>
      <p:sp>
        <p:nvSpPr>
          <p:cNvPr id="91139" name="Content Placeholder 2"/>
          <p:cNvSpPr>
            <a:spLocks noGrp="1"/>
          </p:cNvSpPr>
          <p:nvPr>
            <p:ph idx="1"/>
          </p:nvPr>
        </p:nvSpPr>
        <p:spPr/>
        <p:txBody>
          <a:bodyPr>
            <a:normAutofit/>
          </a:bodyPr>
          <a:lstStyle/>
          <a:p>
            <a:r>
              <a:rPr lang="en-US" sz="2800"/>
              <a:t>Involuntary movements e.g.(somatic)</a:t>
            </a:r>
            <a:endParaRPr lang="en-US" sz="2800" u="sng"/>
          </a:p>
          <a:p>
            <a:r>
              <a:rPr lang="en-US" sz="2800"/>
              <a:t>tonic-raising head and bending body</a:t>
            </a:r>
            <a:endParaRPr lang="en-US" sz="2800" u="sng"/>
          </a:p>
          <a:p>
            <a:r>
              <a:rPr lang="en-US" sz="2800"/>
              <a:t>circling movements</a:t>
            </a:r>
            <a:endParaRPr lang="en-US" sz="2800" u="sng"/>
          </a:p>
          <a:p>
            <a:r>
              <a:rPr lang="en-US" sz="2800"/>
              <a:t>clonic rhythmical movement-ballistic motor activity</a:t>
            </a:r>
            <a:endParaRPr lang="en-US" sz="2800" u="sng"/>
          </a:p>
          <a:p>
            <a:r>
              <a:rPr lang="en-US" sz="2800"/>
              <a:t>vegetative movements-olfactory, eating, licking, chewing, swallowing</a:t>
            </a:r>
            <a:endParaRPr lang="en-US" sz="2800" u="sng"/>
          </a:p>
          <a:p>
            <a:r>
              <a:rPr lang="en-US" sz="2800"/>
              <a:t>complex behavior patterns e.g. rage, escape, fear, punishment, reward and pleasure i.e. stimulation to hypothalamic reactions.</a:t>
            </a:r>
            <a:endParaRPr lang="en-US" sz="2800" u="sng"/>
          </a:p>
          <a:p>
            <a:endParaRPr lang="en-US"/>
          </a:p>
        </p:txBody>
      </p:sp>
      <p:sp>
        <p:nvSpPr>
          <p:cNvPr id="91140" name="Date Placeholder 3"/>
          <p:cNvSpPr>
            <a:spLocks noGrp="1"/>
          </p:cNvSpPr>
          <p:nvPr>
            <p:ph type="dt" sz="half" idx="10"/>
          </p:nvPr>
        </p:nvSpPr>
        <p:spPr>
          <a:noFill/>
        </p:spPr>
        <p:txBody>
          <a:bodyPr/>
          <a:lstStyle/>
          <a:p>
            <a:fld id="{481E5127-661F-4449-9483-DA7F698F6594}" type="datetime1">
              <a:rPr lang="en-US" smtClean="0"/>
              <a:pPr/>
              <a:t>10/2/2018</a:t>
            </a:fld>
            <a:endParaRPr lang="en-US"/>
          </a:p>
        </p:txBody>
      </p:sp>
      <p:sp>
        <p:nvSpPr>
          <p:cNvPr id="91141" name="Slide Number Placeholder 4"/>
          <p:cNvSpPr>
            <a:spLocks noGrp="1"/>
          </p:cNvSpPr>
          <p:nvPr>
            <p:ph type="sldNum" sz="quarter" idx="12"/>
          </p:nvPr>
        </p:nvSpPr>
        <p:spPr>
          <a:noFill/>
        </p:spPr>
        <p:txBody>
          <a:bodyPr/>
          <a:lstStyle/>
          <a:p>
            <a:fld id="{6B0A7C7E-623D-4973-80A6-FFF0152741E8}"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LIMBIC SYSTEM</a:t>
            </a:r>
          </a:p>
        </p:txBody>
      </p:sp>
      <p:pic>
        <p:nvPicPr>
          <p:cNvPr id="4" name="Content Placeholder 3" descr="http://highered.mcgraw-hill.com/sites/dl/free/0071402357/156721/figure350_1.gif"/>
          <p:cNvPicPr>
            <a:picLocks noGrp="1"/>
          </p:cNvPicPr>
          <p:nvPr>
            <p:ph idx="1"/>
          </p:nvPr>
        </p:nvPicPr>
        <p:blipFill>
          <a:blip r:embed="rId2" cstate="print"/>
          <a:srcRect/>
          <a:stretch>
            <a:fillRect/>
          </a:stretch>
        </p:blipFill>
        <p:spPr bwMode="auto">
          <a:xfrm>
            <a:off x="1714500" y="1358106"/>
            <a:ext cx="5715000" cy="432435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z="3200"/>
              <a:t>AMYGDALA AND SEXUAL ACTIVITIES</a:t>
            </a:r>
          </a:p>
        </p:txBody>
      </p:sp>
      <p:sp>
        <p:nvSpPr>
          <p:cNvPr id="92163" name="Content Placeholder 2"/>
          <p:cNvSpPr>
            <a:spLocks noGrp="1"/>
          </p:cNvSpPr>
          <p:nvPr>
            <p:ph idx="1"/>
          </p:nvPr>
        </p:nvSpPr>
        <p:spPr/>
        <p:txBody>
          <a:bodyPr>
            <a:normAutofit/>
          </a:bodyPr>
          <a:lstStyle/>
          <a:p>
            <a:pPr>
              <a:buFontTx/>
              <a:buNone/>
            </a:pPr>
            <a:r>
              <a:rPr lang="en-US" sz="2800"/>
              <a:t>These activities involve complex reflexes that depending on circustances  may lead to:</a:t>
            </a:r>
          </a:p>
          <a:p>
            <a:r>
              <a:rPr lang="en-US" sz="2800"/>
              <a:t>erection</a:t>
            </a:r>
            <a:endParaRPr lang="en-US" sz="2800" u="sng"/>
          </a:p>
          <a:p>
            <a:r>
              <a:rPr lang="en-US" sz="2800"/>
              <a:t>copulatory movements</a:t>
            </a:r>
            <a:endParaRPr lang="en-US" sz="2800" u="sng"/>
          </a:p>
          <a:p>
            <a:r>
              <a:rPr lang="en-US" sz="2800"/>
              <a:t>ejaculation</a:t>
            </a:r>
            <a:endParaRPr lang="en-US" sz="2800" u="sng"/>
          </a:p>
          <a:p>
            <a:r>
              <a:rPr lang="en-US" sz="2800"/>
              <a:t>ovulation</a:t>
            </a:r>
            <a:endParaRPr lang="en-US" sz="2800" u="sng"/>
          </a:p>
          <a:p>
            <a:r>
              <a:rPr lang="en-US" sz="2800"/>
              <a:t>uterine contractions</a:t>
            </a:r>
            <a:endParaRPr lang="en-US" sz="2800" u="sng"/>
          </a:p>
          <a:p>
            <a:r>
              <a:rPr lang="en-US" sz="2800"/>
              <a:t>parturition-pre mature labor</a:t>
            </a:r>
            <a:endParaRPr lang="en-US" sz="2800" u="sng"/>
          </a:p>
          <a:p>
            <a:endParaRPr lang="en-US" u="sng"/>
          </a:p>
          <a:p>
            <a:endParaRPr lang="en-US" u="sng"/>
          </a:p>
          <a:p>
            <a:endParaRPr lang="en-US"/>
          </a:p>
        </p:txBody>
      </p:sp>
      <p:sp>
        <p:nvSpPr>
          <p:cNvPr id="92164" name="Date Placeholder 3"/>
          <p:cNvSpPr>
            <a:spLocks noGrp="1"/>
          </p:cNvSpPr>
          <p:nvPr>
            <p:ph type="dt" sz="half" idx="10"/>
          </p:nvPr>
        </p:nvSpPr>
        <p:spPr>
          <a:noFill/>
        </p:spPr>
        <p:txBody>
          <a:bodyPr/>
          <a:lstStyle/>
          <a:p>
            <a:fld id="{BE9F7C39-BEC6-49C0-AB4F-F8788AD15408}" type="datetime1">
              <a:rPr lang="en-US" smtClean="0"/>
              <a:pPr/>
              <a:t>10/2/2018</a:t>
            </a:fld>
            <a:endParaRPr lang="en-US"/>
          </a:p>
        </p:txBody>
      </p:sp>
      <p:sp>
        <p:nvSpPr>
          <p:cNvPr id="92165" name="Slide Number Placeholder 4"/>
          <p:cNvSpPr>
            <a:spLocks noGrp="1"/>
          </p:cNvSpPr>
          <p:nvPr>
            <p:ph type="sldNum" sz="quarter" idx="12"/>
          </p:nvPr>
        </p:nvSpPr>
        <p:spPr>
          <a:noFill/>
        </p:spPr>
        <p:txBody>
          <a:bodyPr/>
          <a:lstStyle/>
          <a:p>
            <a:fld id="{2C846E3A-5D6F-49D5-83FB-E0C77E46961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0"/>
            <a:ext cx="8229600" cy="838200"/>
          </a:xfrm>
        </p:spPr>
        <p:txBody>
          <a:bodyPr/>
          <a:lstStyle/>
          <a:p>
            <a:r>
              <a:rPr lang="en-US"/>
              <a:t>KLUVER BUCY SYNDROME</a:t>
            </a:r>
          </a:p>
        </p:txBody>
      </p:sp>
      <p:sp>
        <p:nvSpPr>
          <p:cNvPr id="93187" name="Content Placeholder 2"/>
          <p:cNvSpPr>
            <a:spLocks noGrp="1"/>
          </p:cNvSpPr>
          <p:nvPr>
            <p:ph idx="1"/>
          </p:nvPr>
        </p:nvSpPr>
        <p:spPr>
          <a:xfrm>
            <a:off x="457200" y="914400"/>
            <a:ext cx="8229600" cy="5211763"/>
          </a:xfrm>
        </p:spPr>
        <p:txBody>
          <a:bodyPr>
            <a:normAutofit fontScale="92500" lnSpcReduction="20000"/>
          </a:bodyPr>
          <a:lstStyle/>
          <a:p>
            <a:pPr>
              <a:buFontTx/>
              <a:buNone/>
            </a:pPr>
            <a:r>
              <a:rPr lang="en-US" dirty="0"/>
              <a:t>Bilateral ablation of </a:t>
            </a:r>
            <a:r>
              <a:rPr lang="en-US" dirty="0" err="1"/>
              <a:t>amygdala</a:t>
            </a:r>
            <a:r>
              <a:rPr lang="en-US" dirty="0"/>
              <a:t> and of temporal cortex above it in monkeys &amp; humans.</a:t>
            </a:r>
            <a:endParaRPr lang="en-US" u="sng" dirty="0"/>
          </a:p>
          <a:p>
            <a:r>
              <a:rPr lang="en-US" sz="2000" dirty="0"/>
              <a:t>cross examination of objects orally in monkeys</a:t>
            </a:r>
            <a:endParaRPr lang="en-US" sz="2000" u="sng" dirty="0"/>
          </a:p>
          <a:p>
            <a:r>
              <a:rPr lang="en-US" sz="2000" dirty="0"/>
              <a:t>fearlessness(monkey will prod snakes)</a:t>
            </a:r>
            <a:endParaRPr lang="en-US" sz="2000" u="sng" dirty="0"/>
          </a:p>
          <a:p>
            <a:r>
              <a:rPr lang="en-US" sz="2000" dirty="0"/>
              <a:t>decreased aggression</a:t>
            </a:r>
            <a:endParaRPr lang="en-US" sz="2000" u="sng" dirty="0"/>
          </a:p>
          <a:p>
            <a:r>
              <a:rPr lang="en-US" sz="2000" dirty="0"/>
              <a:t>increased tameness</a:t>
            </a:r>
            <a:endParaRPr lang="en-US" sz="2000" u="sng" dirty="0"/>
          </a:p>
          <a:p>
            <a:r>
              <a:rPr lang="en-US" sz="2000" dirty="0"/>
              <a:t>change of dietary habits –herbivorous to omnivorous</a:t>
            </a:r>
            <a:endParaRPr lang="en-US" sz="2000" u="sng" dirty="0"/>
          </a:p>
          <a:p>
            <a:r>
              <a:rPr lang="en-US" sz="2000" dirty="0"/>
              <a:t>psychic blindness(not able to “see” feelings in others. )</a:t>
            </a:r>
            <a:endParaRPr lang="en-US" sz="2000" u="sng" dirty="0"/>
          </a:p>
          <a:p>
            <a:r>
              <a:rPr lang="en-US" sz="2000" dirty="0"/>
              <a:t>cross examination of same object</a:t>
            </a:r>
          </a:p>
          <a:p>
            <a:r>
              <a:rPr lang="en-US" sz="2000" dirty="0"/>
              <a:t>Increased  sex drive (in male animals) towards - immature animals of same kind, mature animals and animals of other species </a:t>
            </a:r>
          </a:p>
          <a:p>
            <a:r>
              <a:rPr lang="en-US" sz="2000" b="1" dirty="0"/>
              <a:t>Human males show similar traits as other primates</a:t>
            </a:r>
          </a:p>
          <a:p>
            <a:r>
              <a:rPr lang="en-US" sz="2000" b="1" dirty="0"/>
              <a:t>Human females become nymphomaniacs and exhibit inciting sex </a:t>
            </a:r>
            <a:r>
              <a:rPr lang="en-US" sz="2000" b="1" dirty="0" err="1"/>
              <a:t>behaviour</a:t>
            </a:r>
            <a:r>
              <a:rPr lang="en-US" sz="2000" b="1" dirty="0"/>
              <a:t> towards men be they strangers or their male doctors (see extra notes in “word” format</a:t>
            </a:r>
          </a:p>
          <a:p>
            <a:r>
              <a:rPr lang="en-US" sz="2000" dirty="0"/>
              <a:t>rapid forgetfulness</a:t>
            </a:r>
            <a:endParaRPr lang="en-US" sz="2000" u="sng" dirty="0"/>
          </a:p>
          <a:p>
            <a:r>
              <a:rPr lang="en-US" sz="2000" dirty="0"/>
              <a:t>overeating and </a:t>
            </a:r>
            <a:r>
              <a:rPr lang="en-US" sz="2000" dirty="0" err="1"/>
              <a:t>omniphagia</a:t>
            </a:r>
            <a:endParaRPr lang="en-US" sz="2000" u="sng" dirty="0"/>
          </a:p>
          <a:p>
            <a:endParaRPr lang="en-US" dirty="0"/>
          </a:p>
        </p:txBody>
      </p:sp>
      <p:sp>
        <p:nvSpPr>
          <p:cNvPr id="93188" name="Date Placeholder 3"/>
          <p:cNvSpPr>
            <a:spLocks noGrp="1"/>
          </p:cNvSpPr>
          <p:nvPr>
            <p:ph type="dt" sz="half" idx="10"/>
          </p:nvPr>
        </p:nvSpPr>
        <p:spPr>
          <a:noFill/>
        </p:spPr>
        <p:txBody>
          <a:bodyPr/>
          <a:lstStyle/>
          <a:p>
            <a:fld id="{5C863298-491C-45D6-9BCF-8EC0C83510B9}" type="datetime1">
              <a:rPr lang="en-US" smtClean="0"/>
              <a:pPr/>
              <a:t>10/2/2018</a:t>
            </a:fld>
            <a:endParaRPr lang="en-US"/>
          </a:p>
        </p:txBody>
      </p:sp>
      <p:sp>
        <p:nvSpPr>
          <p:cNvPr id="93189" name="Slide Number Placeholder 4"/>
          <p:cNvSpPr>
            <a:spLocks noGrp="1"/>
          </p:cNvSpPr>
          <p:nvPr>
            <p:ph type="sldNum" sz="quarter" idx="12"/>
          </p:nvPr>
        </p:nvSpPr>
        <p:spPr>
          <a:noFill/>
        </p:spPr>
        <p:txBody>
          <a:bodyPr/>
          <a:lstStyle/>
          <a:p>
            <a:fld id="{C2CFF1FF-7555-4613-AE4E-AF7D9DCCEF74}"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KLUVER BUCY SYNDROME IN MONKEY</a:t>
            </a:r>
          </a:p>
        </p:txBody>
      </p:sp>
      <p:pic>
        <p:nvPicPr>
          <p:cNvPr id="4" name="Content Placeholder 3" descr="http://medchrome.com/wp-content/uploads/2011/03/kluver-bucy-syndrome.jpg"/>
          <p:cNvPicPr>
            <a:picLocks noGrp="1"/>
          </p:cNvPicPr>
          <p:nvPr>
            <p:ph idx="1"/>
          </p:nvPr>
        </p:nvPicPr>
        <p:blipFill>
          <a:blip r:embed="rId2" cstate="print"/>
          <a:srcRect/>
          <a:stretch>
            <a:fillRect/>
          </a:stretch>
        </p:blipFill>
        <p:spPr bwMode="auto">
          <a:xfrm>
            <a:off x="1447800" y="838200"/>
            <a:ext cx="6060831" cy="5745163"/>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200" dirty="0"/>
              <a:t>KLUVER BUCY MALE CAT MATING BEHAVIOUR</a:t>
            </a:r>
            <a:endParaRPr lang="en-US" sz="3600" dirty="0"/>
          </a:p>
        </p:txBody>
      </p:sp>
      <p:pic>
        <p:nvPicPr>
          <p:cNvPr id="4" name="Content Placeholder 3" descr="http://mmcneuro.files.wordpress.com/2013/10/rsgc1yo.jpg"/>
          <p:cNvPicPr>
            <a:picLocks noGrp="1"/>
          </p:cNvPicPr>
          <p:nvPr>
            <p:ph idx="1"/>
          </p:nvPr>
        </p:nvPicPr>
        <p:blipFill>
          <a:blip r:embed="rId2" cstate="print"/>
          <a:srcRect/>
          <a:stretch>
            <a:fillRect/>
          </a:stretch>
        </p:blipFill>
        <p:spPr bwMode="auto">
          <a:xfrm>
            <a:off x="1485900" y="1043781"/>
            <a:ext cx="6172200" cy="46482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2800" dirty="0"/>
              <a:t>KLUVER BUCY MALE RABBIT MATING BEHAVIOUR</a:t>
            </a:r>
          </a:p>
        </p:txBody>
      </p:sp>
      <p:pic>
        <p:nvPicPr>
          <p:cNvPr id="4" name="Content Placeholder 3" descr="http://upload.inven.co.kr/upload/2012/09/18/bbs/i2316160604.bmp"/>
          <p:cNvPicPr>
            <a:picLocks noGrp="1"/>
          </p:cNvPicPr>
          <p:nvPr>
            <p:ph idx="1"/>
          </p:nvPr>
        </p:nvPicPr>
        <p:blipFill>
          <a:blip r:embed="rId2" cstate="print"/>
          <a:srcRect/>
          <a:stretch>
            <a:fillRect/>
          </a:stretch>
        </p:blipFill>
        <p:spPr bwMode="auto">
          <a:xfrm>
            <a:off x="762000" y="838200"/>
            <a:ext cx="7010400" cy="52578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838200"/>
          </a:xfrm>
        </p:spPr>
        <p:txBody>
          <a:bodyPr/>
          <a:lstStyle/>
          <a:p>
            <a:r>
              <a:rPr lang="en-US" sz="3200"/>
              <a:t>SUMMARY OF AMYGDALA FUNCTION</a:t>
            </a:r>
            <a:endParaRPr lang="en-US"/>
          </a:p>
        </p:txBody>
      </p:sp>
      <p:sp>
        <p:nvSpPr>
          <p:cNvPr id="94211" name="Content Placeholder 2"/>
          <p:cNvSpPr>
            <a:spLocks noGrp="1"/>
          </p:cNvSpPr>
          <p:nvPr>
            <p:ph idx="1"/>
          </p:nvPr>
        </p:nvSpPr>
        <p:spPr>
          <a:xfrm>
            <a:off x="457200" y="838200"/>
            <a:ext cx="8229600" cy="5287963"/>
          </a:xfrm>
        </p:spPr>
        <p:txBody>
          <a:bodyPr/>
          <a:lstStyle/>
          <a:p>
            <a:r>
              <a:rPr lang="en-US"/>
              <a:t>Amygdala acts as a behavior awareness “keyboard” which operates at a semiconscious level</a:t>
            </a:r>
            <a:endParaRPr lang="en-US" u="sng"/>
          </a:p>
          <a:p>
            <a:r>
              <a:rPr lang="en-US"/>
              <a:t>The amygdala “informs” the limbic system of individuals-environment  &amp; thoughts thus ensures behavioral pattern is appropriate for the emotional &amp; external environment &amp; occasion</a:t>
            </a:r>
            <a:endParaRPr lang="en-US" u="sng"/>
          </a:p>
          <a:p>
            <a:endParaRPr lang="en-US"/>
          </a:p>
        </p:txBody>
      </p:sp>
      <p:sp>
        <p:nvSpPr>
          <p:cNvPr id="94212" name="Date Placeholder 3"/>
          <p:cNvSpPr>
            <a:spLocks noGrp="1"/>
          </p:cNvSpPr>
          <p:nvPr>
            <p:ph type="dt" sz="half" idx="10"/>
          </p:nvPr>
        </p:nvSpPr>
        <p:spPr>
          <a:noFill/>
        </p:spPr>
        <p:txBody>
          <a:bodyPr/>
          <a:lstStyle/>
          <a:p>
            <a:fld id="{9595A090-95AE-4DDA-AB4D-67CA3BDED5D5}" type="datetime1">
              <a:rPr lang="en-US" smtClean="0"/>
              <a:pPr/>
              <a:t>10/2/2018</a:t>
            </a:fld>
            <a:endParaRPr lang="en-US"/>
          </a:p>
        </p:txBody>
      </p:sp>
      <p:sp>
        <p:nvSpPr>
          <p:cNvPr id="94213" name="Slide Number Placeholder 4"/>
          <p:cNvSpPr>
            <a:spLocks noGrp="1"/>
          </p:cNvSpPr>
          <p:nvPr>
            <p:ph type="sldNum" sz="quarter" idx="12"/>
          </p:nvPr>
        </p:nvSpPr>
        <p:spPr>
          <a:noFill/>
        </p:spPr>
        <p:txBody>
          <a:bodyPr/>
          <a:lstStyle/>
          <a:p>
            <a:fld id="{913B1152-1E4E-4603-9404-9C33B9851D67}"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0"/>
            <a:ext cx="8229600" cy="685800"/>
          </a:xfrm>
        </p:spPr>
        <p:txBody>
          <a:bodyPr>
            <a:normAutofit fontScale="90000"/>
          </a:bodyPr>
          <a:lstStyle/>
          <a:p>
            <a:r>
              <a:rPr lang="en-US"/>
              <a:t>LIMBIC CORTEX</a:t>
            </a:r>
          </a:p>
        </p:txBody>
      </p:sp>
      <p:sp>
        <p:nvSpPr>
          <p:cNvPr id="95235" name="Content Placeholder 2"/>
          <p:cNvSpPr>
            <a:spLocks noGrp="1"/>
          </p:cNvSpPr>
          <p:nvPr>
            <p:ph idx="1"/>
          </p:nvPr>
        </p:nvSpPr>
        <p:spPr>
          <a:xfrm>
            <a:off x="457200" y="762000"/>
            <a:ext cx="8229600" cy="5364163"/>
          </a:xfrm>
        </p:spPr>
        <p:txBody>
          <a:bodyPr>
            <a:normAutofit/>
          </a:bodyPr>
          <a:lstStyle/>
          <a:p>
            <a:r>
              <a:rPr lang="en-US" sz="2400"/>
              <a:t>Cerebral association area for behavioral function. Ablation studies prove this e.g.</a:t>
            </a:r>
            <a:endParaRPr lang="en-US" sz="2400" u="sng"/>
          </a:p>
          <a:p>
            <a:r>
              <a:rPr lang="en-US" sz="2400"/>
              <a:t>anterior temporal cortex  bilateral inhibition- inhibition of amygdala as well thus kluver Bucy syndrome. </a:t>
            </a:r>
            <a:endParaRPr lang="en-US" sz="2400" u="sng"/>
          </a:p>
          <a:p>
            <a:r>
              <a:rPr lang="en-US" sz="2400"/>
              <a:t>inhibition of posterior orbital&amp; frontal cortex(the underside of frontal cortex)- insomnia, motor restlessness(moving all the time-akathisia)</a:t>
            </a:r>
            <a:endParaRPr lang="en-US" sz="2400" u="sng"/>
          </a:p>
          <a:p>
            <a:r>
              <a:rPr lang="en-US" sz="2400"/>
              <a:t>inhibition of gyrus cinguli anterior together with sub-callosal gyrus –inhibition of communication between prefrontal cortex and sub cortical limbic structures. Thus release of rage structure in hypothalamus &amp; septal area thus viciousness and very short fuse.</a:t>
            </a:r>
            <a:endParaRPr lang="en-US" sz="2400" u="sng"/>
          </a:p>
          <a:p>
            <a:endParaRPr lang="en-US"/>
          </a:p>
        </p:txBody>
      </p:sp>
      <p:sp>
        <p:nvSpPr>
          <p:cNvPr id="95236" name="Date Placeholder 3"/>
          <p:cNvSpPr>
            <a:spLocks noGrp="1"/>
          </p:cNvSpPr>
          <p:nvPr>
            <p:ph type="dt" sz="half" idx="10"/>
          </p:nvPr>
        </p:nvSpPr>
        <p:spPr>
          <a:noFill/>
        </p:spPr>
        <p:txBody>
          <a:bodyPr/>
          <a:lstStyle/>
          <a:p>
            <a:fld id="{0E2B1772-9734-4622-BB82-7C0891901C9F}" type="datetime1">
              <a:rPr lang="en-US" smtClean="0"/>
              <a:pPr/>
              <a:t>10/2/2018</a:t>
            </a:fld>
            <a:endParaRPr lang="en-US"/>
          </a:p>
        </p:txBody>
      </p:sp>
      <p:sp>
        <p:nvSpPr>
          <p:cNvPr id="95237" name="Slide Number Placeholder 4"/>
          <p:cNvSpPr>
            <a:spLocks noGrp="1"/>
          </p:cNvSpPr>
          <p:nvPr>
            <p:ph type="sldNum" sz="quarter" idx="12"/>
          </p:nvPr>
        </p:nvSpPr>
        <p:spPr>
          <a:noFill/>
        </p:spPr>
        <p:txBody>
          <a:bodyPr/>
          <a:lstStyle/>
          <a:p>
            <a:fld id="{3E173002-B1E4-4CF5-B517-C22D4DCD943F}"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8229600" cy="685800"/>
          </a:xfrm>
        </p:spPr>
        <p:txBody>
          <a:bodyPr/>
          <a:lstStyle/>
          <a:p>
            <a:r>
              <a:rPr lang="en-US" sz="3200"/>
              <a:t>SUMMARY OF LIMBIC FUNCTIONS</a:t>
            </a:r>
          </a:p>
        </p:txBody>
      </p:sp>
      <p:sp>
        <p:nvSpPr>
          <p:cNvPr id="96259" name="Content Placeholder 2"/>
          <p:cNvSpPr>
            <a:spLocks noGrp="1"/>
          </p:cNvSpPr>
          <p:nvPr>
            <p:ph idx="1"/>
          </p:nvPr>
        </p:nvSpPr>
        <p:spPr>
          <a:xfrm>
            <a:off x="457200" y="609600"/>
            <a:ext cx="8229600" cy="5516563"/>
          </a:xfrm>
        </p:spPr>
        <p:txBody>
          <a:bodyPr/>
          <a:lstStyle/>
          <a:p>
            <a:r>
              <a:rPr lang="en-US"/>
              <a:t>Anterior temporal cortex-gustatory &amp; olfactory are the association areas</a:t>
            </a:r>
            <a:endParaRPr lang="en-US" u="sng"/>
          </a:p>
          <a:p>
            <a:r>
              <a:rPr lang="en-US"/>
              <a:t>parahippocampal gyri- complex auditory association area &amp; complex thought association from Wernicke’s area.</a:t>
            </a:r>
            <a:endParaRPr lang="en-US" u="sng"/>
          </a:p>
          <a:p>
            <a:r>
              <a:rPr lang="en-US"/>
              <a:t>middle &amp; posterior temporal lobe-sensory motor association</a:t>
            </a:r>
          </a:p>
          <a:p>
            <a:r>
              <a:rPr lang="en-US"/>
              <a:t>LIMBIC SYSTEM is the visceral brain. Limbic cornus receives interoceptive &amp; exteroceptive inputs.</a:t>
            </a:r>
          </a:p>
          <a:p>
            <a:endParaRPr lang="en-US"/>
          </a:p>
        </p:txBody>
      </p:sp>
      <p:sp>
        <p:nvSpPr>
          <p:cNvPr id="96260" name="Date Placeholder 3"/>
          <p:cNvSpPr>
            <a:spLocks noGrp="1"/>
          </p:cNvSpPr>
          <p:nvPr>
            <p:ph type="dt" sz="half" idx="10"/>
          </p:nvPr>
        </p:nvSpPr>
        <p:spPr>
          <a:noFill/>
        </p:spPr>
        <p:txBody>
          <a:bodyPr/>
          <a:lstStyle/>
          <a:p>
            <a:fld id="{B6B2978D-9C95-4CBC-A7BD-64D8BB215102}" type="datetime1">
              <a:rPr lang="en-US" smtClean="0"/>
              <a:pPr/>
              <a:t>10/2/2018</a:t>
            </a:fld>
            <a:endParaRPr lang="en-US"/>
          </a:p>
        </p:txBody>
      </p:sp>
      <p:sp>
        <p:nvSpPr>
          <p:cNvPr id="96261" name="Slide Number Placeholder 4"/>
          <p:cNvSpPr>
            <a:spLocks noGrp="1"/>
          </p:cNvSpPr>
          <p:nvPr>
            <p:ph type="sldNum" sz="quarter" idx="12"/>
          </p:nvPr>
        </p:nvSpPr>
        <p:spPr>
          <a:noFill/>
        </p:spPr>
        <p:txBody>
          <a:bodyPr/>
          <a:lstStyle/>
          <a:p>
            <a:fld id="{CE1C24CC-B71B-4742-B160-6A958430D380}"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0"/>
            <a:ext cx="8229600" cy="685800"/>
          </a:xfrm>
        </p:spPr>
        <p:txBody>
          <a:bodyPr>
            <a:normAutofit fontScale="90000"/>
          </a:bodyPr>
          <a:lstStyle/>
          <a:p>
            <a:r>
              <a:rPr lang="en-US" u="sng"/>
              <a:t>EMOTIONAL STATES</a:t>
            </a:r>
            <a:endParaRPr lang="en-US"/>
          </a:p>
        </p:txBody>
      </p:sp>
      <p:sp>
        <p:nvSpPr>
          <p:cNvPr id="97283" name="Content Placeholder 2"/>
          <p:cNvSpPr>
            <a:spLocks noGrp="1"/>
          </p:cNvSpPr>
          <p:nvPr>
            <p:ph idx="1"/>
          </p:nvPr>
        </p:nvSpPr>
        <p:spPr>
          <a:xfrm>
            <a:off x="457200" y="685800"/>
            <a:ext cx="8229600" cy="5440363"/>
          </a:xfrm>
        </p:spPr>
        <p:txBody>
          <a:bodyPr>
            <a:normAutofit/>
          </a:bodyPr>
          <a:lstStyle/>
          <a:p>
            <a:r>
              <a:rPr lang="en-US" sz="2000"/>
              <a:t>Only two:</a:t>
            </a:r>
            <a:endParaRPr lang="en-US" sz="2000" u="sng"/>
          </a:p>
          <a:p>
            <a:r>
              <a:rPr lang="en-US" sz="2000"/>
              <a:t>arousal</a:t>
            </a:r>
            <a:endParaRPr lang="en-US" sz="2000" u="sng"/>
          </a:p>
          <a:p>
            <a:r>
              <a:rPr lang="en-US" sz="2000"/>
              <a:t>conservation</a:t>
            </a:r>
            <a:endParaRPr lang="en-US" sz="2000" u="sng"/>
          </a:p>
          <a:p>
            <a:r>
              <a:rPr lang="en-US" sz="2000"/>
              <a:t> </a:t>
            </a:r>
            <a:endParaRPr lang="en-US" sz="2000" u="sng"/>
          </a:p>
          <a:p>
            <a:r>
              <a:rPr lang="en-US" sz="2000"/>
              <a:t> </a:t>
            </a:r>
            <a:endParaRPr lang="en-US" sz="2000" u="sng"/>
          </a:p>
          <a:p>
            <a:r>
              <a:rPr lang="en-US" sz="2000" u="sng"/>
              <a:t>arousal</a:t>
            </a:r>
          </a:p>
          <a:p>
            <a:r>
              <a:rPr lang="en-US" sz="2000"/>
              <a:t>emotional state associated with sleep tropistic gradient.</a:t>
            </a:r>
            <a:endParaRPr lang="en-US" sz="2000" u="sng"/>
          </a:p>
          <a:p>
            <a:pPr lvl="1"/>
            <a:r>
              <a:rPr lang="en-US" sz="1800"/>
              <a:t>Source of desirable goal toward or away from sources of threat</a:t>
            </a:r>
            <a:endParaRPr lang="en-US" sz="1800" u="sng"/>
          </a:p>
          <a:p>
            <a:pPr lvl="1"/>
            <a:r>
              <a:rPr lang="en-US" sz="1800"/>
              <a:t>fight or fright </a:t>
            </a:r>
            <a:endParaRPr lang="en-US" sz="1800" u="sng"/>
          </a:p>
          <a:p>
            <a:r>
              <a:rPr lang="en-US" sz="2000"/>
              <a:t>physiological body changes facilitate anticipated activity to suit the emotional state 7 accompany activity. Details to the system response to fight or flight –explain coward “thinks with feet” e.t.c. this state consumes a lot energy but considering threat there is need for self preservation.</a:t>
            </a:r>
            <a:endParaRPr lang="en-US" sz="2000" u="sng"/>
          </a:p>
          <a:p>
            <a:endParaRPr lang="en-US"/>
          </a:p>
        </p:txBody>
      </p:sp>
      <p:sp>
        <p:nvSpPr>
          <p:cNvPr id="97284" name="Date Placeholder 3"/>
          <p:cNvSpPr>
            <a:spLocks noGrp="1"/>
          </p:cNvSpPr>
          <p:nvPr>
            <p:ph type="dt" sz="half" idx="10"/>
          </p:nvPr>
        </p:nvSpPr>
        <p:spPr>
          <a:noFill/>
        </p:spPr>
        <p:txBody>
          <a:bodyPr/>
          <a:lstStyle/>
          <a:p>
            <a:fld id="{4C6A2202-B4AD-451A-93F8-490C1AEFAE1B}" type="datetime1">
              <a:rPr lang="en-US" smtClean="0"/>
              <a:pPr/>
              <a:t>10/2/2018</a:t>
            </a:fld>
            <a:endParaRPr lang="en-US"/>
          </a:p>
        </p:txBody>
      </p:sp>
      <p:sp>
        <p:nvSpPr>
          <p:cNvPr id="97285" name="Slide Number Placeholder 4"/>
          <p:cNvSpPr>
            <a:spLocks noGrp="1"/>
          </p:cNvSpPr>
          <p:nvPr>
            <p:ph type="sldNum" sz="quarter" idx="12"/>
          </p:nvPr>
        </p:nvSpPr>
        <p:spPr>
          <a:noFill/>
        </p:spPr>
        <p:txBody>
          <a:bodyPr/>
          <a:lstStyle/>
          <a:p>
            <a:fld id="{EC1B5E5C-4506-4A2A-BF3A-ECD39F90DC9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0"/>
            <a:ext cx="8229600" cy="838200"/>
          </a:xfrm>
        </p:spPr>
        <p:txBody>
          <a:bodyPr/>
          <a:lstStyle/>
          <a:p>
            <a:r>
              <a:rPr lang="en-US" u="sng"/>
              <a:t>CONSERVATION</a:t>
            </a:r>
            <a:endParaRPr lang="en-US"/>
          </a:p>
        </p:txBody>
      </p:sp>
      <p:sp>
        <p:nvSpPr>
          <p:cNvPr id="98307" name="Content Placeholder 2"/>
          <p:cNvSpPr>
            <a:spLocks noGrp="1"/>
          </p:cNvSpPr>
          <p:nvPr>
            <p:ph idx="1"/>
          </p:nvPr>
        </p:nvSpPr>
        <p:spPr>
          <a:xfrm>
            <a:off x="457200" y="838200"/>
            <a:ext cx="8229600" cy="5287963"/>
          </a:xfrm>
        </p:spPr>
        <p:txBody>
          <a:bodyPr>
            <a:normAutofit/>
          </a:bodyPr>
          <a:lstStyle/>
          <a:p>
            <a:r>
              <a:rPr lang="en-US" sz="2000"/>
              <a:t>When faced with a situation in which every possible action is unpleasant thus “standing in the middle of minefields” one “freezes” &amp; hopes threat will go away on its own</a:t>
            </a:r>
            <a:endParaRPr lang="en-US" sz="2000" u="sng"/>
          </a:p>
          <a:p>
            <a:r>
              <a:rPr lang="en-US" sz="2000"/>
              <a:t>Stupor, atonia, sleeps, hibernating animals “feign dead”. too bad for monkeys &amp; snakes and small animals &amp; cars. Thus temporary threat is tolerated, energy saved &amp; when threat gives way the animals makes off.</a:t>
            </a:r>
            <a:endParaRPr lang="en-US" sz="2000" u="sng"/>
          </a:p>
          <a:p>
            <a:r>
              <a:rPr lang="en-US" sz="2000"/>
              <a:t>Emotional accompaniment</a:t>
            </a:r>
            <a:endParaRPr lang="en-US" sz="2000" u="sng"/>
          </a:p>
          <a:p>
            <a:r>
              <a:rPr lang="en-US" sz="2000"/>
              <a:t>Face falls</a:t>
            </a:r>
            <a:endParaRPr lang="en-US" sz="2000" u="sng"/>
          </a:p>
          <a:p>
            <a:r>
              <a:rPr lang="en-US" sz="2000"/>
              <a:t>Jaw sags</a:t>
            </a:r>
            <a:endParaRPr lang="en-US" sz="2000" u="sng"/>
          </a:p>
          <a:p>
            <a:r>
              <a:rPr lang="en-US" sz="2000"/>
              <a:t>Mouth angle decreases</a:t>
            </a:r>
            <a:endParaRPr lang="en-US" sz="2000" u="sng"/>
          </a:p>
          <a:p>
            <a:r>
              <a:rPr lang="en-US" sz="2000"/>
              <a:t>Nothing is worth doing feeling</a:t>
            </a:r>
            <a:endParaRPr lang="en-US" sz="2000" u="sng"/>
          </a:p>
          <a:p>
            <a:r>
              <a:rPr lang="en-US" sz="2000"/>
              <a:t>Sleepy</a:t>
            </a:r>
            <a:endParaRPr lang="en-US" sz="2000" u="sng"/>
          </a:p>
          <a:p>
            <a:r>
              <a:rPr lang="en-US" sz="2000"/>
              <a:t>Fixed immobile eyes</a:t>
            </a:r>
            <a:endParaRPr lang="en-US" sz="2000" u="sng"/>
          </a:p>
          <a:p>
            <a:endParaRPr lang="en-US"/>
          </a:p>
        </p:txBody>
      </p:sp>
      <p:sp>
        <p:nvSpPr>
          <p:cNvPr id="98308" name="Date Placeholder 3"/>
          <p:cNvSpPr>
            <a:spLocks noGrp="1"/>
          </p:cNvSpPr>
          <p:nvPr>
            <p:ph type="dt" sz="half" idx="10"/>
          </p:nvPr>
        </p:nvSpPr>
        <p:spPr>
          <a:noFill/>
        </p:spPr>
        <p:txBody>
          <a:bodyPr/>
          <a:lstStyle/>
          <a:p>
            <a:fld id="{9F346DDA-EA1D-4946-93B4-ADA6CF75F59A}" type="datetime1">
              <a:rPr lang="en-US" smtClean="0"/>
              <a:pPr/>
              <a:t>10/2/2018</a:t>
            </a:fld>
            <a:endParaRPr lang="en-US"/>
          </a:p>
        </p:txBody>
      </p:sp>
      <p:sp>
        <p:nvSpPr>
          <p:cNvPr id="98309" name="Slide Number Placeholder 4"/>
          <p:cNvSpPr>
            <a:spLocks noGrp="1"/>
          </p:cNvSpPr>
          <p:nvPr>
            <p:ph type="sldNum" sz="quarter" idx="12"/>
          </p:nvPr>
        </p:nvSpPr>
        <p:spPr>
          <a:noFill/>
        </p:spPr>
        <p:txBody>
          <a:bodyPr/>
          <a:lstStyle/>
          <a:p>
            <a:fld id="{40E43474-4028-4C3B-B98C-1C5B89A42C22}"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DETAILED ANATOMY</a:t>
            </a:r>
          </a:p>
        </p:txBody>
      </p:sp>
      <p:pic>
        <p:nvPicPr>
          <p:cNvPr id="4" name="Content Placeholder 3" descr="http://spinwarp.ucsd.edu/NeuroWeb/Text/br-800epi/br-800epi1.gif"/>
          <p:cNvPicPr>
            <a:picLocks noGrp="1"/>
          </p:cNvPicPr>
          <p:nvPr>
            <p:ph idx="1"/>
          </p:nvPr>
        </p:nvPicPr>
        <p:blipFill>
          <a:blip r:embed="rId2" cstate="print"/>
          <a:srcRect/>
          <a:stretch>
            <a:fillRect/>
          </a:stretch>
        </p:blipFill>
        <p:spPr bwMode="auto">
          <a:xfrm>
            <a:off x="990600" y="762000"/>
            <a:ext cx="7315200" cy="51816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z="2400" b="1"/>
              <a:t>MIXED AND/OR CONFUSED EMOTIONAL STATES</a:t>
            </a:r>
          </a:p>
        </p:txBody>
      </p:sp>
      <p:sp>
        <p:nvSpPr>
          <p:cNvPr id="99331" name="Content Placeholder 2"/>
          <p:cNvSpPr>
            <a:spLocks noGrp="1"/>
          </p:cNvSpPr>
          <p:nvPr>
            <p:ph idx="1"/>
          </p:nvPr>
        </p:nvSpPr>
        <p:spPr/>
        <p:txBody>
          <a:bodyPr>
            <a:normAutofit/>
          </a:bodyPr>
          <a:lstStyle/>
          <a:p>
            <a:r>
              <a:rPr lang="en-US" sz="2000"/>
              <a:t>NB: attractants are also repellants e.g. predators quarry may kill or injure hunter, mating opens males to killing by rivals</a:t>
            </a:r>
            <a:endParaRPr lang="en-US" sz="2000" u="sng"/>
          </a:p>
          <a:p>
            <a:r>
              <a:rPr lang="en-US" sz="2000"/>
              <a:t>NB. Human’s food does not injure except Japanese fish</a:t>
            </a:r>
            <a:endParaRPr lang="en-US" sz="2000" u="sng"/>
          </a:p>
          <a:p>
            <a:r>
              <a:rPr lang="en-US" sz="2000"/>
              <a:t>Frustrations may cause rage e.g. in lab chimps  expected to tell difference &amp; circles &amp; ellipses when the two shapes are almost similar</a:t>
            </a:r>
            <a:endParaRPr lang="en-US" sz="2000" u="sng"/>
          </a:p>
          <a:p>
            <a:r>
              <a:rPr lang="en-US" sz="2000"/>
              <a:t>Sexual behavior in humans may change to sadism</a:t>
            </a:r>
            <a:endParaRPr lang="en-US" sz="2000" u="sng"/>
          </a:p>
          <a:p>
            <a:r>
              <a:rPr lang="en-US" sz="2000"/>
              <a:t>Affection may be show by kissing, love bites &amp; licking- part of food drive?</a:t>
            </a:r>
            <a:endParaRPr lang="en-US" sz="2000" u="sng"/>
          </a:p>
          <a:p>
            <a:r>
              <a:rPr lang="en-US" sz="2000" u="sng"/>
              <a:t>Anticipatory frontal lobe memory</a:t>
            </a:r>
          </a:p>
          <a:p>
            <a:r>
              <a:rPr lang="en-US" sz="2000"/>
              <a:t>Very important in humans. Adds a temporal dimension to human emotions e.g. hope, worry, regret, confidence.</a:t>
            </a:r>
            <a:endParaRPr lang="en-US" sz="2000" u="sng"/>
          </a:p>
          <a:p>
            <a:endParaRPr lang="en-US"/>
          </a:p>
        </p:txBody>
      </p:sp>
      <p:sp>
        <p:nvSpPr>
          <p:cNvPr id="99332" name="Date Placeholder 3"/>
          <p:cNvSpPr>
            <a:spLocks noGrp="1"/>
          </p:cNvSpPr>
          <p:nvPr>
            <p:ph type="dt" sz="half" idx="10"/>
          </p:nvPr>
        </p:nvSpPr>
        <p:spPr>
          <a:noFill/>
        </p:spPr>
        <p:txBody>
          <a:bodyPr/>
          <a:lstStyle/>
          <a:p>
            <a:fld id="{C8B87576-0C61-47A6-A13A-BB6AEEC927DF}" type="datetime1">
              <a:rPr lang="en-US" smtClean="0"/>
              <a:pPr/>
              <a:t>10/2/2018</a:t>
            </a:fld>
            <a:endParaRPr lang="en-US"/>
          </a:p>
        </p:txBody>
      </p:sp>
      <p:sp>
        <p:nvSpPr>
          <p:cNvPr id="99333" name="Slide Number Placeholder 4"/>
          <p:cNvSpPr>
            <a:spLocks noGrp="1"/>
          </p:cNvSpPr>
          <p:nvPr>
            <p:ph type="sldNum" sz="quarter" idx="12"/>
          </p:nvPr>
        </p:nvSpPr>
        <p:spPr>
          <a:noFill/>
        </p:spPr>
        <p:txBody>
          <a:bodyPr/>
          <a:lstStyle/>
          <a:p>
            <a:fld id="{4AB38E05-DA24-44B2-A05A-CF7FD5B6D819}"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8229600" cy="685800"/>
          </a:xfrm>
        </p:spPr>
        <p:txBody>
          <a:bodyPr/>
          <a:lstStyle/>
          <a:p>
            <a:r>
              <a:rPr lang="en-US" sz="3200"/>
              <a:t>NEURAL MECHANISMS OF EMOTIONS</a:t>
            </a:r>
          </a:p>
        </p:txBody>
      </p:sp>
      <p:sp>
        <p:nvSpPr>
          <p:cNvPr id="100355" name="Content Placeholder 2"/>
          <p:cNvSpPr>
            <a:spLocks noGrp="1"/>
          </p:cNvSpPr>
          <p:nvPr>
            <p:ph idx="1"/>
          </p:nvPr>
        </p:nvSpPr>
        <p:spPr>
          <a:xfrm>
            <a:off x="457200" y="685800"/>
            <a:ext cx="8229600" cy="5638800"/>
          </a:xfrm>
        </p:spPr>
        <p:txBody>
          <a:bodyPr/>
          <a:lstStyle/>
          <a:p>
            <a:pPr>
              <a:buFontTx/>
              <a:buNone/>
            </a:pPr>
            <a:r>
              <a:rPr lang="en-US" sz="2000" b="1"/>
              <a:t>Maintaining life(conserving self)involves:</a:t>
            </a:r>
            <a:endParaRPr lang="en-US" sz="2000" b="1" u="sng"/>
          </a:p>
          <a:p>
            <a:r>
              <a:rPr lang="en-US" sz="2000"/>
              <a:t>keeping a constant internal environment</a:t>
            </a:r>
            <a:endParaRPr lang="en-US" sz="2000" u="sng"/>
          </a:p>
          <a:p>
            <a:r>
              <a:rPr lang="en-US" sz="2000"/>
              <a:t>reacting to or (with changing for humans) the external environment so as to ensure that the parameters for internal environment are kept within controllable limits e.g. temperature, food , body &amp; limb integrity e.t.c.</a:t>
            </a:r>
            <a:endParaRPr lang="en-US" sz="2000" u="sng"/>
          </a:p>
          <a:p>
            <a:r>
              <a:rPr lang="en-US" sz="2000"/>
              <a:t>involves receiving and analyzing external stimuli and making appropriate responses</a:t>
            </a:r>
            <a:endParaRPr lang="en-US" sz="2000" u="sng"/>
          </a:p>
          <a:p>
            <a:pPr>
              <a:buFontTx/>
              <a:buNone/>
            </a:pPr>
            <a:r>
              <a:rPr lang="en-US" sz="2000" b="1"/>
              <a:t>Hence bulk of brain is for:</a:t>
            </a:r>
            <a:endParaRPr lang="en-US" sz="2000" b="1" u="sng"/>
          </a:p>
          <a:p>
            <a:r>
              <a:rPr lang="en-US" sz="2000"/>
              <a:t>sensory analysis</a:t>
            </a:r>
            <a:endParaRPr lang="en-US" sz="2000" u="sng"/>
          </a:p>
          <a:p>
            <a:r>
              <a:rPr lang="en-US" sz="2000"/>
              <a:t>co-ordination of motor responses- all determined by the hypothalamus with its 4 inputs (autonomic afferents and receptors for milieu interior exterior through limbic) and out puts(autonomic systemic control and pituitary efferent control).</a:t>
            </a:r>
            <a:endParaRPr lang="en-US" sz="2400" u="sng"/>
          </a:p>
          <a:p>
            <a:endParaRPr lang="en-US"/>
          </a:p>
        </p:txBody>
      </p:sp>
      <p:sp>
        <p:nvSpPr>
          <p:cNvPr id="100356" name="Date Placeholder 3"/>
          <p:cNvSpPr>
            <a:spLocks noGrp="1"/>
          </p:cNvSpPr>
          <p:nvPr>
            <p:ph type="dt" sz="half" idx="10"/>
          </p:nvPr>
        </p:nvSpPr>
        <p:spPr>
          <a:noFill/>
        </p:spPr>
        <p:txBody>
          <a:bodyPr/>
          <a:lstStyle/>
          <a:p>
            <a:fld id="{1E56D550-A6FF-40A4-8260-C1BB17BC046B}" type="datetime1">
              <a:rPr lang="en-US" smtClean="0"/>
              <a:pPr/>
              <a:t>10/2/2018</a:t>
            </a:fld>
            <a:endParaRPr lang="en-US"/>
          </a:p>
        </p:txBody>
      </p:sp>
      <p:sp>
        <p:nvSpPr>
          <p:cNvPr id="100357" name="Slide Number Placeholder 4"/>
          <p:cNvSpPr>
            <a:spLocks noGrp="1"/>
          </p:cNvSpPr>
          <p:nvPr>
            <p:ph type="sldNum" sz="quarter" idx="12"/>
          </p:nvPr>
        </p:nvSpPr>
        <p:spPr>
          <a:noFill/>
        </p:spPr>
        <p:txBody>
          <a:bodyPr/>
          <a:lstStyle/>
          <a:p>
            <a:fld id="{F516EF23-F102-4120-97E1-811E728BCC24}"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838200"/>
          </a:xfrm>
        </p:spPr>
        <p:txBody>
          <a:bodyPr/>
          <a:lstStyle/>
          <a:p>
            <a:r>
              <a:rPr lang="en-US" sz="3200"/>
              <a:t>HYPOTHALAMIC NEURAL MECHANISMS</a:t>
            </a:r>
          </a:p>
        </p:txBody>
      </p:sp>
      <p:sp>
        <p:nvSpPr>
          <p:cNvPr id="101379" name="Content Placeholder 2"/>
          <p:cNvSpPr>
            <a:spLocks noGrp="1"/>
          </p:cNvSpPr>
          <p:nvPr>
            <p:ph idx="1"/>
          </p:nvPr>
        </p:nvSpPr>
        <p:spPr>
          <a:xfrm>
            <a:off x="457200" y="685800"/>
            <a:ext cx="8229600" cy="5440363"/>
          </a:xfrm>
        </p:spPr>
        <p:txBody>
          <a:bodyPr/>
          <a:lstStyle/>
          <a:p>
            <a:pPr>
              <a:buFontTx/>
              <a:buNone/>
            </a:pPr>
            <a:r>
              <a:rPr lang="en-US"/>
              <a:t>Thee hypothalamus therefore acts as the</a:t>
            </a:r>
          </a:p>
          <a:p>
            <a:r>
              <a:rPr lang="en-US"/>
              <a:t>interphase unit between the brain and blood</a:t>
            </a:r>
            <a:endParaRPr lang="en-US" u="sng"/>
          </a:p>
          <a:p>
            <a:r>
              <a:rPr lang="en-US"/>
              <a:t>organ for co-coordinating internal stimuli &amp; responses with external stimuli  &amp; responses thus hypothalamus needs detectors &amp; response generator.</a:t>
            </a:r>
            <a:endParaRPr lang="en-US" u="sng"/>
          </a:p>
          <a:p>
            <a:endParaRPr lang="en-US"/>
          </a:p>
        </p:txBody>
      </p:sp>
      <p:sp>
        <p:nvSpPr>
          <p:cNvPr id="101380" name="Date Placeholder 3"/>
          <p:cNvSpPr>
            <a:spLocks noGrp="1"/>
          </p:cNvSpPr>
          <p:nvPr>
            <p:ph type="dt" sz="half" idx="10"/>
          </p:nvPr>
        </p:nvSpPr>
        <p:spPr>
          <a:noFill/>
        </p:spPr>
        <p:txBody>
          <a:bodyPr/>
          <a:lstStyle/>
          <a:p>
            <a:fld id="{4A257DCF-CC42-4A24-AB0C-2036CC1E3854}" type="datetime1">
              <a:rPr lang="en-US" smtClean="0"/>
              <a:pPr/>
              <a:t>10/2/2018</a:t>
            </a:fld>
            <a:endParaRPr lang="en-US"/>
          </a:p>
        </p:txBody>
      </p:sp>
      <p:sp>
        <p:nvSpPr>
          <p:cNvPr id="101381" name="Slide Number Placeholder 4"/>
          <p:cNvSpPr>
            <a:spLocks noGrp="1"/>
          </p:cNvSpPr>
          <p:nvPr>
            <p:ph type="sldNum" sz="quarter" idx="12"/>
          </p:nvPr>
        </p:nvSpPr>
        <p:spPr>
          <a:noFill/>
        </p:spPr>
        <p:txBody>
          <a:bodyPr/>
          <a:lstStyle/>
          <a:p>
            <a:fld id="{29BD1AA4-070B-49B3-8EAB-DA91C7C6B906}"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0"/>
            <a:ext cx="8229600" cy="457200"/>
          </a:xfrm>
        </p:spPr>
        <p:txBody>
          <a:bodyPr>
            <a:normAutofit fontScale="90000"/>
          </a:bodyPr>
          <a:lstStyle/>
          <a:p>
            <a:r>
              <a:rPr lang="en-US" sz="3600"/>
              <a:t>PAPEZ EMOTION CIRCUIT - 1</a:t>
            </a:r>
          </a:p>
        </p:txBody>
      </p:sp>
      <p:pic>
        <p:nvPicPr>
          <p:cNvPr id="102405" name="Content Placeholder 5" descr="http://acupuncturecourse.org.uk/acupuncture/articles/papez.jpg"/>
          <p:cNvPicPr>
            <a:picLocks noGrp="1"/>
          </p:cNvPicPr>
          <p:nvPr>
            <p:ph idx="1"/>
          </p:nvPr>
        </p:nvPicPr>
        <p:blipFill>
          <a:blip r:embed="rId2" cstate="print"/>
          <a:srcRect/>
          <a:stretch>
            <a:fillRect/>
          </a:stretch>
        </p:blipFill>
        <p:spPr>
          <a:xfrm>
            <a:off x="1439863" y="749300"/>
            <a:ext cx="6264275" cy="5359400"/>
          </a:xfrm>
        </p:spPr>
      </p:pic>
      <p:sp>
        <p:nvSpPr>
          <p:cNvPr id="102403" name="Date Placeholder 3"/>
          <p:cNvSpPr>
            <a:spLocks noGrp="1"/>
          </p:cNvSpPr>
          <p:nvPr>
            <p:ph type="dt" sz="half" idx="10"/>
          </p:nvPr>
        </p:nvSpPr>
        <p:spPr>
          <a:noFill/>
        </p:spPr>
        <p:txBody>
          <a:bodyPr/>
          <a:lstStyle/>
          <a:p>
            <a:fld id="{84B525B3-6A7F-4252-89CD-D209A7362D6E}" type="datetime1">
              <a:rPr lang="en-US" smtClean="0"/>
              <a:pPr/>
              <a:t>10/2/2018</a:t>
            </a:fld>
            <a:endParaRPr lang="en-US"/>
          </a:p>
        </p:txBody>
      </p:sp>
      <p:sp>
        <p:nvSpPr>
          <p:cNvPr id="102404" name="Slide Number Placeholder 4"/>
          <p:cNvSpPr>
            <a:spLocks noGrp="1"/>
          </p:cNvSpPr>
          <p:nvPr>
            <p:ph type="sldNum" sz="quarter" idx="12"/>
          </p:nvPr>
        </p:nvSpPr>
        <p:spPr>
          <a:noFill/>
        </p:spPr>
        <p:txBody>
          <a:bodyPr/>
          <a:lstStyle/>
          <a:p>
            <a:fld id="{845D91C2-5DE2-4683-B8C5-95A684719ED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685800"/>
          </a:xfrm>
        </p:spPr>
        <p:txBody>
          <a:bodyPr/>
          <a:lstStyle/>
          <a:p>
            <a:r>
              <a:rPr lang="en-US" sz="3200"/>
              <a:t>PAPEZ EMOTION BRAIN SCHEME</a:t>
            </a:r>
          </a:p>
        </p:txBody>
      </p:sp>
      <p:pic>
        <p:nvPicPr>
          <p:cNvPr id="103429" name="Content Placeholder 5" descr="http://lancien.cowblog.fr/images/Cerveau1/3637706.jpg"/>
          <p:cNvPicPr>
            <a:picLocks noGrp="1"/>
          </p:cNvPicPr>
          <p:nvPr>
            <p:ph idx="1"/>
          </p:nvPr>
        </p:nvPicPr>
        <p:blipFill>
          <a:blip r:embed="rId2" cstate="print"/>
          <a:srcRect/>
          <a:stretch>
            <a:fillRect/>
          </a:stretch>
        </p:blipFill>
        <p:spPr>
          <a:xfrm>
            <a:off x="1139825" y="762000"/>
            <a:ext cx="6864350" cy="5364163"/>
          </a:xfrm>
        </p:spPr>
      </p:pic>
      <p:sp>
        <p:nvSpPr>
          <p:cNvPr id="103427" name="Date Placeholder 3"/>
          <p:cNvSpPr>
            <a:spLocks noGrp="1"/>
          </p:cNvSpPr>
          <p:nvPr>
            <p:ph type="dt" sz="half" idx="10"/>
          </p:nvPr>
        </p:nvSpPr>
        <p:spPr>
          <a:noFill/>
        </p:spPr>
        <p:txBody>
          <a:bodyPr/>
          <a:lstStyle/>
          <a:p>
            <a:fld id="{78438EF4-96C0-40A6-AEB5-3F6FBC5B1C36}" type="datetime1">
              <a:rPr lang="en-US" smtClean="0"/>
              <a:pPr/>
              <a:t>10/2/2018</a:t>
            </a:fld>
            <a:endParaRPr lang="en-US"/>
          </a:p>
        </p:txBody>
      </p:sp>
      <p:sp>
        <p:nvSpPr>
          <p:cNvPr id="103428" name="Slide Number Placeholder 4"/>
          <p:cNvSpPr>
            <a:spLocks noGrp="1"/>
          </p:cNvSpPr>
          <p:nvPr>
            <p:ph type="sldNum" sz="quarter" idx="12"/>
          </p:nvPr>
        </p:nvSpPr>
        <p:spPr>
          <a:noFill/>
        </p:spPr>
        <p:txBody>
          <a:bodyPr/>
          <a:lstStyle/>
          <a:p>
            <a:fld id="{55FD9CC1-01D2-4994-9608-FA5A20177C52}"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a:t>RAS</a:t>
            </a:r>
          </a:p>
        </p:txBody>
      </p:sp>
      <p:pic>
        <p:nvPicPr>
          <p:cNvPr id="4" name="Content Placeholder 3" descr="http://www.howourbrainswork.com/RASHOBW6.jpg"/>
          <p:cNvPicPr>
            <a:picLocks noGrp="1"/>
          </p:cNvPicPr>
          <p:nvPr>
            <p:ph idx="1"/>
          </p:nvPr>
        </p:nvPicPr>
        <p:blipFill>
          <a:blip r:embed="rId2" cstate="print"/>
          <a:srcRect/>
          <a:stretch>
            <a:fillRect/>
          </a:stretch>
        </p:blipFill>
        <p:spPr bwMode="auto">
          <a:xfrm>
            <a:off x="1600200" y="533400"/>
            <a:ext cx="6324600" cy="589756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normAutofit/>
          </a:bodyPr>
          <a:lstStyle/>
          <a:p>
            <a:r>
              <a:rPr lang="en-US" sz="9600" dirty="0">
                <a:solidFill>
                  <a:srgbClr val="FF0000"/>
                </a:solidFill>
              </a:rPr>
              <a:t>END</a:t>
            </a:r>
          </a:p>
        </p:txBody>
      </p:sp>
      <p:sp>
        <p:nvSpPr>
          <p:cNvPr id="3" name="Content Placeholder 2"/>
          <p:cNvSpPr>
            <a:spLocks noGrp="1"/>
          </p:cNvSpPr>
          <p:nvPr>
            <p:ph idx="1"/>
          </p:nvPr>
        </p:nvSpPr>
        <p:spPr>
          <a:xfrm>
            <a:off x="457200" y="4876800"/>
            <a:ext cx="8229600" cy="1249363"/>
          </a:xfrm>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rmAutofit fontScale="90000"/>
          </a:bodyPr>
          <a:lstStyle/>
          <a:p>
            <a:r>
              <a:rPr lang="en-US" sz="3600" dirty="0"/>
              <a:t>THE SUBICULUM AND ITS CONNECTIONS</a:t>
            </a:r>
          </a:p>
        </p:txBody>
      </p:sp>
      <p:pic>
        <p:nvPicPr>
          <p:cNvPr id="4" name="Content Placeholder 3" descr="http://fisica.cab.cnea.gov.ar/escuelaib2014-neurociencias/restricted/BOOKS/Principles%20of%20Neural%20Science%20-%20Kandel/gateway.ut.ovid.com/fulltextservice/ct%7B06b9ee1beed594190674f1983457a7dd32af6a0d5a4c9892~72/da9c62ff5.gif.png"/>
          <p:cNvPicPr>
            <a:picLocks noGrp="1"/>
          </p:cNvPicPr>
          <p:nvPr>
            <p:ph idx="1"/>
          </p:nvPr>
        </p:nvPicPr>
        <p:blipFill>
          <a:blip r:embed="rId2" cstate="print"/>
          <a:srcRect/>
          <a:stretch>
            <a:fillRect/>
          </a:stretch>
        </p:blipFill>
        <p:spPr bwMode="auto">
          <a:xfrm>
            <a:off x="1981200" y="762000"/>
            <a:ext cx="5638800" cy="57451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4055</Words>
  <Application>Microsoft Office PowerPoint</Application>
  <PresentationFormat>On-screen Show (4:3)</PresentationFormat>
  <Paragraphs>535</Paragraphs>
  <Slides>86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86</vt:i4>
      </vt:variant>
    </vt:vector>
  </HeadingPairs>
  <TitlesOfParts>
    <vt:vector size="90" baseType="lpstr">
      <vt:lpstr>Arial</vt:lpstr>
      <vt:lpstr>Calibri</vt:lpstr>
      <vt:lpstr>Times New Roman</vt:lpstr>
      <vt:lpstr>Office Theme</vt:lpstr>
      <vt:lpstr>MOTIVATION BEHAVIOUR AND EMOTION</vt:lpstr>
      <vt:lpstr>PAPEZ  EMOTION CIRCUIT - 2</vt:lpstr>
      <vt:lpstr>PAPEZ EMOTION CIRCUIT - 1</vt:lpstr>
      <vt:lpstr>EMOTIONS</vt:lpstr>
      <vt:lpstr>ANATOMY OF THE LIMBIC SYSTEM</vt:lpstr>
      <vt:lpstr>HOPPOCAMPUS CONNECTIONS</vt:lpstr>
      <vt:lpstr>LIMBIC SYSTEM</vt:lpstr>
      <vt:lpstr>DETAILED ANATOMY</vt:lpstr>
      <vt:lpstr>THE SUBICULUM AND ITS CONNECTIONS</vt:lpstr>
      <vt:lpstr>PowerPoint Presentation</vt:lpstr>
      <vt:lpstr>PowerPoint Presentation</vt:lpstr>
      <vt:lpstr>PowerPoint Presentation</vt:lpstr>
      <vt:lpstr>DETAILS OF LIMBIC CONNECTIONS</vt:lpstr>
      <vt:lpstr>PowerPoint Presentation</vt:lpstr>
      <vt:lpstr>CORTICOLIMBIC SYSTEM</vt:lpstr>
      <vt:lpstr>AUTONOMIC CHANGES</vt:lpstr>
      <vt:lpstr>BEHAVIOUR</vt:lpstr>
      <vt:lpstr>SEXUAL BEHAVIOR.</vt:lpstr>
      <vt:lpstr>CASTRATION(SPAYING NEUTERING)</vt:lpstr>
      <vt:lpstr>CNS CONTROL IN MALE S AND FEMALES (HUMANS)</vt:lpstr>
      <vt:lpstr>HYPOTHALAMUS</vt:lpstr>
      <vt:lpstr>HUMAN REPRODUCTION (SEX) BEHAVIOUR-1</vt:lpstr>
      <vt:lpstr>HUMAN REPRODUCTION (SEX) BEHAVIOUR-2</vt:lpstr>
      <vt:lpstr>MALE SEX BAHAVIOUR</vt:lpstr>
      <vt:lpstr>FEMALE SEXUAL BEHAVIOR</vt:lpstr>
      <vt:lpstr>SETTING OF BEHAVIOUR CLOCK -1</vt:lpstr>
      <vt:lpstr>SETTING OF BEHAVIOUR CLOCK-2</vt:lpstr>
      <vt:lpstr>PSYCHOACTIVE DRUGS</vt:lpstr>
      <vt:lpstr>LIMBIC CHEMICALS -SUMMARY</vt:lpstr>
      <vt:lpstr>5HT NEURONS</vt:lpstr>
      <vt:lpstr>5HT (SEROTONIN)AND DOPAMINE PATHWAYS</vt:lpstr>
      <vt:lpstr>HISTAMINE AND CNS FUNCTIONS</vt:lpstr>
      <vt:lpstr>PowerPoint Presentation</vt:lpstr>
      <vt:lpstr>OREXIN AND WAKEFULNESS  (WIKIPEDIA)</vt:lpstr>
      <vt:lpstr>OREXIN AND AROUSAL AND WAKEFULNESS</vt:lpstr>
      <vt:lpstr>CHOLINERGIC PATHWAYS</vt:lpstr>
      <vt:lpstr>ACH AND WAKEFULNESS</vt:lpstr>
      <vt:lpstr>ACETYL CHOLINE AND WAKEFULNESS DIAGRAM</vt:lpstr>
      <vt:lpstr>DEPRESSION</vt:lpstr>
      <vt:lpstr>OTHER CHEMICALS -1</vt:lpstr>
      <vt:lpstr>OTHER CHEMICALS-2</vt:lpstr>
      <vt:lpstr>PowerPoint Presentation</vt:lpstr>
      <vt:lpstr>MOTIVATION AND BEHAVIOUR</vt:lpstr>
      <vt:lpstr>MOTIVATION…cont</vt:lpstr>
      <vt:lpstr>HYPOTHALAMUS </vt:lpstr>
      <vt:lpstr>REWARD CENTRES</vt:lpstr>
      <vt:lpstr>REWARD  CENTRES-cont</vt:lpstr>
      <vt:lpstr>PUNISHMENT CENTERS </vt:lpstr>
      <vt:lpstr>RAGE REACTION</vt:lpstr>
      <vt:lpstr>FEAR AND ANXIETY REACTION</vt:lpstr>
      <vt:lpstr>HYPOTHALAMUS.</vt:lpstr>
      <vt:lpstr>LOCATION OF HYPOTHALAMUS</vt:lpstr>
      <vt:lpstr>HYPOTHALAMUS LOCATION IN 3D</vt:lpstr>
      <vt:lpstr>RELATIVE SIZE</vt:lpstr>
      <vt:lpstr>CROSS  SECTION VIEW</vt:lpstr>
      <vt:lpstr>HYPOTHALAMIC NUCLEI/REGIONS</vt:lpstr>
      <vt:lpstr>HYPOTHALAMUS –cont..</vt:lpstr>
      <vt:lpstr>LEARNING AND HIPPOCAMPUS</vt:lpstr>
      <vt:lpstr>AMYGDALA</vt:lpstr>
      <vt:lpstr>PowerPoint Presentation</vt:lpstr>
      <vt:lpstr>PowerPoint Presentation</vt:lpstr>
      <vt:lpstr>PowerPoint Presentation</vt:lpstr>
      <vt:lpstr>AMYGDALA AND FEAR</vt:lpstr>
      <vt:lpstr>PowerPoint Presentation</vt:lpstr>
      <vt:lpstr>INPUTS INTO AMYGDALA</vt:lpstr>
      <vt:lpstr>PowerPoint Presentation</vt:lpstr>
      <vt:lpstr>OUTPUTS FROM THE AMYGDALA</vt:lpstr>
      <vt:lpstr>AMYGDALA OUTPUTS ..cont..</vt:lpstr>
      <vt:lpstr>AMYGDALA OUTPUTS ..cont-2</vt:lpstr>
      <vt:lpstr>AMYGDALA AND SEXUAL ACTIVITIES</vt:lpstr>
      <vt:lpstr>KLUVER BUCY SYNDROME</vt:lpstr>
      <vt:lpstr>KLUVER BUCY SYNDROME IN MONKEY</vt:lpstr>
      <vt:lpstr>KLUVER BUCY MALE CAT MATING BEHAVIOUR</vt:lpstr>
      <vt:lpstr>KLUVER BUCY MALE RABBIT MATING BEHAVIOUR</vt:lpstr>
      <vt:lpstr>SUMMARY OF AMYGDALA FUNCTION</vt:lpstr>
      <vt:lpstr>LIMBIC CORTEX</vt:lpstr>
      <vt:lpstr>SUMMARY OF LIMBIC FUNCTIONS</vt:lpstr>
      <vt:lpstr>EMOTIONAL STATES</vt:lpstr>
      <vt:lpstr>CONSERVATION</vt:lpstr>
      <vt:lpstr>MIXED AND/OR CONFUSED EMOTIONAL STATES</vt:lpstr>
      <vt:lpstr>NEURAL MECHANISMS OF EMOTIONS</vt:lpstr>
      <vt:lpstr>HYPOTHALAMIC NEURAL MECHANISMS</vt:lpstr>
      <vt:lpstr>PAPEZ EMOTION CIRCUIT - 1</vt:lpstr>
      <vt:lpstr>PAPEZ EMOTION BRAIN SCHEME</vt:lpstr>
      <vt:lpstr>RAS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BEHAVIOUR</dc:title>
  <dc:creator>THAIRU'S PC</dc:creator>
  <cp:lastModifiedBy>kihumbu thairu</cp:lastModifiedBy>
  <cp:revision>54</cp:revision>
  <dcterms:created xsi:type="dcterms:W3CDTF">2014-04-01T19:49:32Z</dcterms:created>
  <dcterms:modified xsi:type="dcterms:W3CDTF">2018-10-02T06:19:44Z</dcterms:modified>
</cp:coreProperties>
</file>