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51"/>
  </p:notesMasterIdLst>
  <p:sldIdLst>
    <p:sldId id="276" r:id="rId2"/>
    <p:sldId id="278" r:id="rId3"/>
    <p:sldId id="272" r:id="rId4"/>
    <p:sldId id="305" r:id="rId5"/>
    <p:sldId id="307" r:id="rId6"/>
    <p:sldId id="286" r:id="rId7"/>
    <p:sldId id="261" r:id="rId8"/>
    <p:sldId id="284" r:id="rId9"/>
    <p:sldId id="257" r:id="rId10"/>
    <p:sldId id="266" r:id="rId11"/>
    <p:sldId id="267" r:id="rId12"/>
    <p:sldId id="265" r:id="rId13"/>
    <p:sldId id="282" r:id="rId14"/>
    <p:sldId id="262" r:id="rId15"/>
    <p:sldId id="313" r:id="rId16"/>
    <p:sldId id="311" r:id="rId17"/>
    <p:sldId id="312" r:id="rId18"/>
    <p:sldId id="277" r:id="rId19"/>
    <p:sldId id="279" r:id="rId20"/>
    <p:sldId id="269" r:id="rId21"/>
    <p:sldId id="271" r:id="rId22"/>
    <p:sldId id="281" r:id="rId23"/>
    <p:sldId id="302" r:id="rId24"/>
    <p:sldId id="303" r:id="rId25"/>
    <p:sldId id="306" r:id="rId26"/>
    <p:sldId id="270" r:id="rId27"/>
    <p:sldId id="268" r:id="rId28"/>
    <p:sldId id="280" r:id="rId29"/>
    <p:sldId id="283" r:id="rId30"/>
    <p:sldId id="315" r:id="rId31"/>
    <p:sldId id="324" r:id="rId32"/>
    <p:sldId id="316" r:id="rId33"/>
    <p:sldId id="317" r:id="rId34"/>
    <p:sldId id="320" r:id="rId35"/>
    <p:sldId id="321" r:id="rId36"/>
    <p:sldId id="319" r:id="rId37"/>
    <p:sldId id="322" r:id="rId38"/>
    <p:sldId id="323" r:id="rId39"/>
    <p:sldId id="318" r:id="rId40"/>
    <p:sldId id="289" r:id="rId41"/>
    <p:sldId id="290" r:id="rId42"/>
    <p:sldId id="292" r:id="rId43"/>
    <p:sldId id="298" r:id="rId44"/>
    <p:sldId id="314" r:id="rId45"/>
    <p:sldId id="309" r:id="rId46"/>
    <p:sldId id="304" r:id="rId47"/>
    <p:sldId id="310" r:id="rId48"/>
    <p:sldId id="300"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44" autoAdjust="0"/>
    <p:restoredTop sz="94660"/>
  </p:normalViewPr>
  <p:slideViewPr>
    <p:cSldViewPr>
      <p:cViewPr varScale="1">
        <p:scale>
          <a:sx n="74" d="100"/>
          <a:sy n="74" d="100"/>
        </p:scale>
        <p:origin x="8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5425-D615-4135-B42F-279E6C3E1D80}" type="datetimeFigureOut">
              <a:rPr lang="en-US" smtClean="0"/>
              <a:pPr/>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A0C07-33BD-4EEF-A250-41CA41A34B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25EE-4B78-43D8-9854-8C19A69C112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8C65F5-BACC-44D2-B7D7-9602BB6597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150C1DA-F738-4F06-B927-76868CFBB51D}"/>
              </a:ext>
            </a:extLst>
          </p:cNvPr>
          <p:cNvSpPr>
            <a:spLocks noGrp="1"/>
          </p:cNvSpPr>
          <p:nvPr>
            <p:ph type="dt" sz="half" idx="10"/>
          </p:nvPr>
        </p:nvSpPr>
        <p:spPr/>
        <p:txBody>
          <a:bodyPr/>
          <a:lstStyle/>
          <a:p>
            <a:fld id="{97A4981D-CC71-43EA-8BB6-A1B30F6C5D53}" type="datetime1">
              <a:rPr lang="en-US" smtClean="0"/>
              <a:pPr/>
              <a:t>10/4/2018</a:t>
            </a:fld>
            <a:endParaRPr lang="en-US"/>
          </a:p>
        </p:txBody>
      </p:sp>
      <p:sp>
        <p:nvSpPr>
          <p:cNvPr id="5" name="Footer Placeholder 4">
            <a:extLst>
              <a:ext uri="{FF2B5EF4-FFF2-40B4-BE49-F238E27FC236}">
                <a16:creationId xmlns:a16="http://schemas.microsoft.com/office/drawing/2014/main" id="{460DE46E-8CC3-42BF-9AE6-9C36FA972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A510F-2294-44EC-959F-D6911A13AE23}"/>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260382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05D0-3659-4927-8AA9-46B0AA83F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365C0-7BDB-4DD9-8633-3208798881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5E603-51FB-4060-ADE8-5F2131FC78B9}"/>
              </a:ext>
            </a:extLst>
          </p:cNvPr>
          <p:cNvSpPr>
            <a:spLocks noGrp="1"/>
          </p:cNvSpPr>
          <p:nvPr>
            <p:ph type="dt" sz="half" idx="10"/>
          </p:nvPr>
        </p:nvSpPr>
        <p:spPr/>
        <p:txBody>
          <a:bodyPr/>
          <a:lstStyle/>
          <a:p>
            <a:fld id="{668B7EF4-34E2-4EF7-85C0-BE2C91C05607}" type="datetime1">
              <a:rPr lang="en-US" smtClean="0"/>
              <a:pPr/>
              <a:t>10/4/2018</a:t>
            </a:fld>
            <a:endParaRPr lang="en-US"/>
          </a:p>
        </p:txBody>
      </p:sp>
      <p:sp>
        <p:nvSpPr>
          <p:cNvPr id="5" name="Footer Placeholder 4">
            <a:extLst>
              <a:ext uri="{FF2B5EF4-FFF2-40B4-BE49-F238E27FC236}">
                <a16:creationId xmlns:a16="http://schemas.microsoft.com/office/drawing/2014/main" id="{DF9CEE0C-9E48-4966-830E-D15C2726F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4C666-6BB8-49BC-A710-6A74114E3A9C}"/>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90607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65040-4D4D-49A5-8683-333CF8D852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C570E-81B5-425F-BA93-1A1108CEE2E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5ADE3-9845-4089-B545-5AF319920266}"/>
              </a:ext>
            </a:extLst>
          </p:cNvPr>
          <p:cNvSpPr>
            <a:spLocks noGrp="1"/>
          </p:cNvSpPr>
          <p:nvPr>
            <p:ph type="dt" sz="half" idx="10"/>
          </p:nvPr>
        </p:nvSpPr>
        <p:spPr/>
        <p:txBody>
          <a:bodyPr/>
          <a:lstStyle/>
          <a:p>
            <a:fld id="{8EAEB2B8-5BEB-46F0-9ED3-8AA0A90E0A5D}" type="datetime1">
              <a:rPr lang="en-US" smtClean="0"/>
              <a:pPr/>
              <a:t>10/4/2018</a:t>
            </a:fld>
            <a:endParaRPr lang="en-US"/>
          </a:p>
        </p:txBody>
      </p:sp>
      <p:sp>
        <p:nvSpPr>
          <p:cNvPr id="5" name="Footer Placeholder 4">
            <a:extLst>
              <a:ext uri="{FF2B5EF4-FFF2-40B4-BE49-F238E27FC236}">
                <a16:creationId xmlns:a16="http://schemas.microsoft.com/office/drawing/2014/main" id="{289AC9A5-41A1-4FD2-B655-2EB7F2094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E01D7-97A0-4BF9-9B36-B262D66D2481}"/>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366839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40BF-9294-46DC-8A9E-D7BE3046F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31149-C033-466E-B63D-7135BA972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1088F-7CCA-4095-8807-7F10BC12A5FF}"/>
              </a:ext>
            </a:extLst>
          </p:cNvPr>
          <p:cNvSpPr>
            <a:spLocks noGrp="1"/>
          </p:cNvSpPr>
          <p:nvPr>
            <p:ph type="dt" sz="half" idx="10"/>
          </p:nvPr>
        </p:nvSpPr>
        <p:spPr/>
        <p:txBody>
          <a:bodyPr/>
          <a:lstStyle/>
          <a:p>
            <a:fld id="{A2FDC557-0DF7-4CC1-A616-CF0E20D9410E}" type="datetime1">
              <a:rPr lang="en-US" smtClean="0"/>
              <a:pPr/>
              <a:t>10/4/2018</a:t>
            </a:fld>
            <a:endParaRPr lang="en-US"/>
          </a:p>
        </p:txBody>
      </p:sp>
      <p:sp>
        <p:nvSpPr>
          <p:cNvPr id="5" name="Footer Placeholder 4">
            <a:extLst>
              <a:ext uri="{FF2B5EF4-FFF2-40B4-BE49-F238E27FC236}">
                <a16:creationId xmlns:a16="http://schemas.microsoft.com/office/drawing/2014/main" id="{672C8233-FE69-4B26-B808-67A76A5C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45D2-B0D0-443C-B8DD-1E7EF47D889F}"/>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320199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CB32-0A42-4729-8CF7-3D56921244E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5FBFAE-5B42-45E3-81BD-1D049624A22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141C1F-BCE2-45CC-A6C0-E2EA743F6451}"/>
              </a:ext>
            </a:extLst>
          </p:cNvPr>
          <p:cNvSpPr>
            <a:spLocks noGrp="1"/>
          </p:cNvSpPr>
          <p:nvPr>
            <p:ph type="dt" sz="half" idx="10"/>
          </p:nvPr>
        </p:nvSpPr>
        <p:spPr/>
        <p:txBody>
          <a:bodyPr/>
          <a:lstStyle/>
          <a:p>
            <a:fld id="{71C31AFD-EDE8-49A0-9381-D41FFD3FC086}" type="datetime1">
              <a:rPr lang="en-US" smtClean="0"/>
              <a:pPr/>
              <a:t>10/4/2018</a:t>
            </a:fld>
            <a:endParaRPr lang="en-US"/>
          </a:p>
        </p:txBody>
      </p:sp>
      <p:sp>
        <p:nvSpPr>
          <p:cNvPr id="5" name="Footer Placeholder 4">
            <a:extLst>
              <a:ext uri="{FF2B5EF4-FFF2-40B4-BE49-F238E27FC236}">
                <a16:creationId xmlns:a16="http://schemas.microsoft.com/office/drawing/2014/main" id="{D183F48C-0273-42CF-92BC-DD2810B67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6799B-5E41-4B0F-8A38-129F1018166E}"/>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96898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A035-8F1F-4C32-B6A7-695AA9666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EAD1F-A0B3-409E-A9D0-9A3D6807828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5A3D9-DFED-4C76-9B8A-1A1F06BE6E4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753F1-F511-45B1-95D5-F9AC6ACB1202}"/>
              </a:ext>
            </a:extLst>
          </p:cNvPr>
          <p:cNvSpPr>
            <a:spLocks noGrp="1"/>
          </p:cNvSpPr>
          <p:nvPr>
            <p:ph type="dt" sz="half" idx="10"/>
          </p:nvPr>
        </p:nvSpPr>
        <p:spPr/>
        <p:txBody>
          <a:bodyPr/>
          <a:lstStyle/>
          <a:p>
            <a:fld id="{62AED242-1360-4722-8B58-DED5C0EA6B55}" type="datetime1">
              <a:rPr lang="en-US" smtClean="0"/>
              <a:pPr/>
              <a:t>10/4/2018</a:t>
            </a:fld>
            <a:endParaRPr lang="en-US"/>
          </a:p>
        </p:txBody>
      </p:sp>
      <p:sp>
        <p:nvSpPr>
          <p:cNvPr id="6" name="Footer Placeholder 5">
            <a:extLst>
              <a:ext uri="{FF2B5EF4-FFF2-40B4-BE49-F238E27FC236}">
                <a16:creationId xmlns:a16="http://schemas.microsoft.com/office/drawing/2014/main" id="{93866D01-92DF-45CC-803F-4D4372D1A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85A72-ABB2-428C-BDD4-6D63AF586C89}"/>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268588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75A0-DB60-4653-AF3B-56EB9A1CA57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AE9CE1-B23F-4D15-A220-EEEA1F0B0B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7D116A3-5CE5-4FE3-90D7-7E176629FF1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25B56-D60A-4D4D-9DD8-F9DA0D515D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61DE04B-36CE-4415-A052-A4D1FA142EE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73F0F-D35B-436C-9661-145123792013}"/>
              </a:ext>
            </a:extLst>
          </p:cNvPr>
          <p:cNvSpPr>
            <a:spLocks noGrp="1"/>
          </p:cNvSpPr>
          <p:nvPr>
            <p:ph type="dt" sz="half" idx="10"/>
          </p:nvPr>
        </p:nvSpPr>
        <p:spPr/>
        <p:txBody>
          <a:bodyPr/>
          <a:lstStyle/>
          <a:p>
            <a:fld id="{3F78E1DD-3FFF-46F7-9FD2-63F2138FAF63}" type="datetime1">
              <a:rPr lang="en-US" smtClean="0"/>
              <a:pPr/>
              <a:t>10/4/2018</a:t>
            </a:fld>
            <a:endParaRPr lang="en-US"/>
          </a:p>
        </p:txBody>
      </p:sp>
      <p:sp>
        <p:nvSpPr>
          <p:cNvPr id="8" name="Footer Placeholder 7">
            <a:extLst>
              <a:ext uri="{FF2B5EF4-FFF2-40B4-BE49-F238E27FC236}">
                <a16:creationId xmlns:a16="http://schemas.microsoft.com/office/drawing/2014/main" id="{78427B4D-E270-4289-A094-9F1102B8E6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6C8FD0-26F4-4B5C-AC93-CF1795BBB464}"/>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112044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BE80-BF07-407E-A583-9E960490AA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B6BB7-B0B4-4C65-8FB2-65915E9A854F}"/>
              </a:ext>
            </a:extLst>
          </p:cNvPr>
          <p:cNvSpPr>
            <a:spLocks noGrp="1"/>
          </p:cNvSpPr>
          <p:nvPr>
            <p:ph type="dt" sz="half" idx="10"/>
          </p:nvPr>
        </p:nvSpPr>
        <p:spPr/>
        <p:txBody>
          <a:bodyPr/>
          <a:lstStyle/>
          <a:p>
            <a:fld id="{15A0FB70-2087-434F-9929-D8F1BC8A9565}" type="datetime1">
              <a:rPr lang="en-US" smtClean="0"/>
              <a:pPr/>
              <a:t>10/4/2018</a:t>
            </a:fld>
            <a:endParaRPr lang="en-US"/>
          </a:p>
        </p:txBody>
      </p:sp>
      <p:sp>
        <p:nvSpPr>
          <p:cNvPr id="4" name="Footer Placeholder 3">
            <a:extLst>
              <a:ext uri="{FF2B5EF4-FFF2-40B4-BE49-F238E27FC236}">
                <a16:creationId xmlns:a16="http://schemas.microsoft.com/office/drawing/2014/main" id="{7291493F-DD89-43B1-B794-D0377B187E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469232-8456-459F-BFFB-4AECEF72958B}"/>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166948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95AE4-0C98-47F1-88C7-779DC91709D4}"/>
              </a:ext>
            </a:extLst>
          </p:cNvPr>
          <p:cNvSpPr>
            <a:spLocks noGrp="1"/>
          </p:cNvSpPr>
          <p:nvPr>
            <p:ph type="dt" sz="half" idx="10"/>
          </p:nvPr>
        </p:nvSpPr>
        <p:spPr/>
        <p:txBody>
          <a:bodyPr/>
          <a:lstStyle/>
          <a:p>
            <a:fld id="{D5FF7E16-D67F-48B3-A767-6ECF05DB0606}" type="datetime1">
              <a:rPr lang="en-US" smtClean="0"/>
              <a:pPr/>
              <a:t>10/4/2018</a:t>
            </a:fld>
            <a:endParaRPr lang="en-US"/>
          </a:p>
        </p:txBody>
      </p:sp>
      <p:sp>
        <p:nvSpPr>
          <p:cNvPr id="3" name="Footer Placeholder 2">
            <a:extLst>
              <a:ext uri="{FF2B5EF4-FFF2-40B4-BE49-F238E27FC236}">
                <a16:creationId xmlns:a16="http://schemas.microsoft.com/office/drawing/2014/main" id="{22C96AD4-AE4D-4F36-8E41-E701EA549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049D70-1C71-42F1-83EF-B356A8625E97}"/>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382961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5D60-248E-462A-8403-552B349CBC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20BA10-12E2-4739-8C14-9AFB18EB2F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70C780-2A20-4ED6-BB94-7E74BDA043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424CB21-F933-445E-AC41-C1E31A789ABD}"/>
              </a:ext>
            </a:extLst>
          </p:cNvPr>
          <p:cNvSpPr>
            <a:spLocks noGrp="1"/>
          </p:cNvSpPr>
          <p:nvPr>
            <p:ph type="dt" sz="half" idx="10"/>
          </p:nvPr>
        </p:nvSpPr>
        <p:spPr/>
        <p:txBody>
          <a:bodyPr/>
          <a:lstStyle/>
          <a:p>
            <a:fld id="{35241DC7-EAE0-4154-A91F-2AA692D62CBF}" type="datetime1">
              <a:rPr lang="en-US" smtClean="0"/>
              <a:pPr/>
              <a:t>10/4/2018</a:t>
            </a:fld>
            <a:endParaRPr lang="en-US"/>
          </a:p>
        </p:txBody>
      </p:sp>
      <p:sp>
        <p:nvSpPr>
          <p:cNvPr id="6" name="Footer Placeholder 5">
            <a:extLst>
              <a:ext uri="{FF2B5EF4-FFF2-40B4-BE49-F238E27FC236}">
                <a16:creationId xmlns:a16="http://schemas.microsoft.com/office/drawing/2014/main" id="{5DA97EDD-664F-460D-AB8F-495850CA5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D9482-535D-4B94-AA39-20F2C3499A0D}"/>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38671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5CBC-E355-4FE7-ACDF-7317659095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13F129-4127-48E9-9380-4C22348452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F79640A-7705-409C-99D0-E5EF6AEC4F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FABC89A-A321-4CD9-9B69-9FAC43D76181}"/>
              </a:ext>
            </a:extLst>
          </p:cNvPr>
          <p:cNvSpPr>
            <a:spLocks noGrp="1"/>
          </p:cNvSpPr>
          <p:nvPr>
            <p:ph type="dt" sz="half" idx="10"/>
          </p:nvPr>
        </p:nvSpPr>
        <p:spPr/>
        <p:txBody>
          <a:bodyPr/>
          <a:lstStyle/>
          <a:p>
            <a:fld id="{8C1B9DC9-6CB8-407B-9A31-007418AF6888}" type="datetime1">
              <a:rPr lang="en-US" smtClean="0"/>
              <a:pPr/>
              <a:t>10/4/2018</a:t>
            </a:fld>
            <a:endParaRPr lang="en-US"/>
          </a:p>
        </p:txBody>
      </p:sp>
      <p:sp>
        <p:nvSpPr>
          <p:cNvPr id="6" name="Footer Placeholder 5">
            <a:extLst>
              <a:ext uri="{FF2B5EF4-FFF2-40B4-BE49-F238E27FC236}">
                <a16:creationId xmlns:a16="http://schemas.microsoft.com/office/drawing/2014/main" id="{729C9A7B-8C1A-4352-9BAE-A91400BF1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47783-E8CD-41C3-B75B-64C999779F44}"/>
              </a:ext>
            </a:extLst>
          </p:cNvPr>
          <p:cNvSpPr>
            <a:spLocks noGrp="1"/>
          </p:cNvSpPr>
          <p:nvPr>
            <p:ph type="sldNum" sz="quarter" idx="12"/>
          </p:nvPr>
        </p:nvSpPr>
        <p:spPr/>
        <p:txBody>
          <a:bodyPr/>
          <a:lstStyle/>
          <a:p>
            <a:fld id="{A0CFE377-AB42-4AB2-8B00-A738661A6D06}" type="slidenum">
              <a:rPr lang="en-US" smtClean="0"/>
              <a:pPr/>
              <a:t>‹#›</a:t>
            </a:fld>
            <a:endParaRPr lang="en-US"/>
          </a:p>
        </p:txBody>
      </p:sp>
    </p:spTree>
    <p:extLst>
      <p:ext uri="{BB962C8B-B14F-4D97-AF65-F5344CB8AC3E}">
        <p14:creationId xmlns:p14="http://schemas.microsoft.com/office/powerpoint/2010/main" val="354337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3E89F-B180-43E9-A95F-6A1F1C53D8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19279-BE7B-4BBB-9D51-1DBB6DD37C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945-1E44-410F-812E-DDF5529C28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5CFED7-0E3F-4E69-9B23-C72CFCA86F0E}" type="datetime1">
              <a:rPr lang="en-US" smtClean="0"/>
              <a:pPr/>
              <a:t>10/4/2018</a:t>
            </a:fld>
            <a:endParaRPr lang="en-US"/>
          </a:p>
        </p:txBody>
      </p:sp>
      <p:sp>
        <p:nvSpPr>
          <p:cNvPr id="5" name="Footer Placeholder 4">
            <a:extLst>
              <a:ext uri="{FF2B5EF4-FFF2-40B4-BE49-F238E27FC236}">
                <a16:creationId xmlns:a16="http://schemas.microsoft.com/office/drawing/2014/main" id="{AB0C972F-4CE5-48E3-96C3-2E48239CEF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32DA82-1533-4566-910E-71CDB53D52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CFE377-AB42-4AB2-8B00-A738661A6D06}" type="slidenum">
              <a:rPr lang="en-US" smtClean="0"/>
              <a:pPr/>
              <a:t>‹#›</a:t>
            </a:fld>
            <a:endParaRPr lang="en-US"/>
          </a:p>
        </p:txBody>
      </p:sp>
    </p:spTree>
    <p:extLst>
      <p:ext uri="{BB962C8B-B14F-4D97-AF65-F5344CB8AC3E}">
        <p14:creationId xmlns:p14="http://schemas.microsoft.com/office/powerpoint/2010/main" val="232060080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dobe Garamond Pro Bold" pitchFamily="18" charset="0"/>
              </a:rPr>
              <a:t>BBB AND CSF PHYSIOLOGY</a:t>
            </a:r>
          </a:p>
        </p:txBody>
      </p:sp>
      <p:sp>
        <p:nvSpPr>
          <p:cNvPr id="3" name="Content Placeholder 2"/>
          <p:cNvSpPr>
            <a:spLocks noGrp="1"/>
          </p:cNvSpPr>
          <p:nvPr>
            <p:ph type="subTitle" idx="1"/>
          </p:nvPr>
        </p:nvSpPr>
        <p:spPr>
          <a:xfrm>
            <a:off x="457199" y="4267199"/>
            <a:ext cx="8228013" cy="1468437"/>
          </a:xfrm>
        </p:spPr>
        <p:txBody>
          <a:bodyPr>
            <a:noAutofit/>
          </a:bodyPr>
          <a:lstStyle/>
          <a:p>
            <a:pPr algn="ctr">
              <a:buNone/>
            </a:pPr>
            <a:r>
              <a:rPr lang="en-US" sz="2800" dirty="0">
                <a:solidFill>
                  <a:schemeClr val="tx1">
                    <a:lumMod val="95000"/>
                    <a:lumOff val="5000"/>
                  </a:schemeClr>
                </a:solidFill>
              </a:rPr>
              <a:t>Dr. Antonia </a:t>
            </a:r>
            <a:r>
              <a:rPr lang="en-US" sz="2800" dirty="0" err="1">
                <a:solidFill>
                  <a:schemeClr val="tx1">
                    <a:lumMod val="95000"/>
                    <a:lumOff val="5000"/>
                  </a:schemeClr>
                </a:solidFill>
              </a:rPr>
              <a:t>Wangondu</a:t>
            </a:r>
            <a:endParaRPr lang="en-US" sz="2800" dirty="0">
              <a:solidFill>
                <a:schemeClr val="tx1">
                  <a:lumMod val="95000"/>
                  <a:lumOff val="5000"/>
                </a:schemeClr>
              </a:solidFill>
            </a:endParaRPr>
          </a:p>
          <a:p>
            <a:pPr algn="ctr">
              <a:buNone/>
            </a:pPr>
            <a:r>
              <a:rPr lang="en-US" sz="2800" dirty="0">
                <a:solidFill>
                  <a:schemeClr val="tx1">
                    <a:lumMod val="95000"/>
                    <a:lumOff val="5000"/>
                  </a:schemeClr>
                </a:solidFill>
              </a:rPr>
              <a:t>Facilitator – Prof K. Thairu </a:t>
            </a:r>
          </a:p>
          <a:p>
            <a:pPr algn="ctr">
              <a:buNone/>
            </a:pPr>
            <a:r>
              <a:rPr lang="en-US" sz="2800" dirty="0">
                <a:solidFill>
                  <a:schemeClr val="tx1">
                    <a:lumMod val="95000"/>
                    <a:lumOff val="5000"/>
                  </a:schemeClr>
                </a:solidFill>
              </a:rPr>
              <a:t>Updated by KT Nov 2018</a:t>
            </a:r>
          </a:p>
          <a:p>
            <a:pPr algn="ctr">
              <a:buNone/>
            </a:pPr>
            <a:r>
              <a:rPr lang="en-US" sz="2800" dirty="0"/>
              <a:t>                                                                                                                 </a:t>
            </a:r>
          </a:p>
          <a:p>
            <a:pPr algn="ctr">
              <a:buNone/>
            </a:pPr>
            <a:endParaRPr lang="en-US" sz="2800" dirty="0"/>
          </a:p>
          <a:p>
            <a:pPr algn="ctr">
              <a:buNone/>
            </a:pPr>
            <a:endParaRPr lang="en-US" sz="2800" dirty="0"/>
          </a:p>
        </p:txBody>
      </p:sp>
      <p:sp>
        <p:nvSpPr>
          <p:cNvPr id="4" name="Slide Number Placeholder 3"/>
          <p:cNvSpPr>
            <a:spLocks noGrp="1"/>
          </p:cNvSpPr>
          <p:nvPr>
            <p:ph type="sldNum" sz="quarter" idx="12"/>
          </p:nvPr>
        </p:nvSpPr>
        <p:spPr/>
        <p:txBody>
          <a:bodyPr/>
          <a:lstStyle/>
          <a:p>
            <a:fld id="{A0CFE377-AB42-4AB2-8B00-A738661A6D0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lstStyle/>
          <a:p>
            <a:r>
              <a:rPr lang="en-US" dirty="0"/>
              <a:t>BBB-cont’d</a:t>
            </a:r>
          </a:p>
        </p:txBody>
      </p:sp>
      <p:sp>
        <p:nvSpPr>
          <p:cNvPr id="3" name="Content Placeholder 2"/>
          <p:cNvSpPr>
            <a:spLocks noGrp="1"/>
          </p:cNvSpPr>
          <p:nvPr>
            <p:ph idx="1"/>
          </p:nvPr>
        </p:nvSpPr>
        <p:spPr>
          <a:xfrm>
            <a:off x="457200" y="836712"/>
            <a:ext cx="8229600" cy="5715040"/>
          </a:xfrm>
        </p:spPr>
        <p:txBody>
          <a:bodyPr>
            <a:noAutofit/>
          </a:bodyPr>
          <a:lstStyle/>
          <a:p>
            <a:pPr marL="514350" indent="-514350">
              <a:buAutoNum type="alphaUcPeriod"/>
            </a:pPr>
            <a:r>
              <a:rPr lang="en-US" sz="2800" dirty="0">
                <a:latin typeface="Times New Roman" pitchFamily="18" charset="0"/>
                <a:cs typeface="Times New Roman" pitchFamily="18" charset="0"/>
              </a:rPr>
              <a:t>Blood-CSF Barrier</a:t>
            </a:r>
          </a:p>
          <a:p>
            <a:r>
              <a:rPr lang="en-US" sz="2800" dirty="0">
                <a:latin typeface="Times New Roman" pitchFamily="18" charset="0"/>
                <a:cs typeface="Times New Roman" pitchFamily="18" charset="0"/>
              </a:rPr>
              <a:t>About 60% of the CSF is formed by active transport (through the membranes) from the blood vessels in the choroid plexus.</a:t>
            </a:r>
          </a:p>
          <a:p>
            <a:r>
              <a:rPr lang="en-US" sz="2800" dirty="0">
                <a:latin typeface="Times New Roman" pitchFamily="18" charset="0"/>
                <a:cs typeface="Times New Roman" pitchFamily="18" charset="0"/>
              </a:rPr>
              <a:t>Epithelial cells of the choroid plexus are joined by tight junctions, form a continuous layer that selectively permits the passage of some substances but not others.</a:t>
            </a:r>
          </a:p>
          <a:p>
            <a:pPr>
              <a:buNone/>
            </a:pPr>
            <a:r>
              <a:rPr lang="en-US" sz="2800" dirty="0">
                <a:latin typeface="Times New Roman" pitchFamily="18" charset="0"/>
                <a:cs typeface="Times New Roman" pitchFamily="18" charset="0"/>
              </a:rPr>
              <a:t>B. Vascular-Endothelial Barrier</a:t>
            </a:r>
          </a:p>
          <a:p>
            <a:r>
              <a:rPr lang="en-US" sz="2800" dirty="0">
                <a:latin typeface="Times New Roman" pitchFamily="18" charset="0"/>
                <a:cs typeface="Times New Roman" pitchFamily="18" charset="0"/>
              </a:rPr>
              <a:t>tight junctions between vascular endothelial cells</a:t>
            </a:r>
          </a:p>
        </p:txBody>
      </p:sp>
      <p:sp>
        <p:nvSpPr>
          <p:cNvPr id="4" name="Slide Number Placeholder 3"/>
          <p:cNvSpPr>
            <a:spLocks noGrp="1"/>
          </p:cNvSpPr>
          <p:nvPr>
            <p:ph type="sldNum" sz="quarter" idx="12"/>
          </p:nvPr>
        </p:nvSpPr>
        <p:spPr/>
        <p:txBody>
          <a:bodyPr/>
          <a:lstStyle/>
          <a:p>
            <a:fld id="{A0CFE377-AB42-4AB2-8B00-A738661A6D0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lstStyle/>
          <a:p>
            <a:r>
              <a:rPr lang="en-US" dirty="0"/>
              <a:t>BBB cont’d</a:t>
            </a:r>
          </a:p>
        </p:txBody>
      </p:sp>
      <p:sp>
        <p:nvSpPr>
          <p:cNvPr id="3" name="Content Placeholder 2"/>
          <p:cNvSpPr>
            <a:spLocks noGrp="1"/>
          </p:cNvSpPr>
          <p:nvPr>
            <p:ph idx="1"/>
          </p:nvPr>
        </p:nvSpPr>
        <p:spPr>
          <a:xfrm>
            <a:off x="739775" y="1000108"/>
            <a:ext cx="7662864" cy="5705492"/>
          </a:xfrm>
        </p:spPr>
        <p:txBody>
          <a:bodyPr>
            <a:noAutofit/>
          </a:bodyPr>
          <a:lstStyle/>
          <a:p>
            <a:pPr>
              <a:buNone/>
            </a:pPr>
            <a:r>
              <a:rPr lang="en-US" sz="2800" dirty="0">
                <a:latin typeface="Times New Roman" pitchFamily="18" charset="0"/>
                <a:cs typeface="Times New Roman" pitchFamily="18" charset="0"/>
              </a:rPr>
              <a:t>C. Arachnoid Barrier; </a:t>
            </a:r>
          </a:p>
          <a:p>
            <a:r>
              <a:rPr lang="en-US" sz="2800" dirty="0">
                <a:latin typeface="Times New Roman" pitchFamily="18" charset="0"/>
                <a:cs typeface="Times New Roman" pitchFamily="18" charset="0"/>
              </a:rPr>
              <a:t>arachnoid cells joined by tight junctions.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their permeability characteristics are similar to those of the blood vessels of the brain Itself.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substances diffusing out of dural vessels do not enter the CSF of the subarachnoid space.</a:t>
            </a: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NB; BBB is not yet fully developed in newborns.</a:t>
            </a:r>
          </a:p>
          <a:p>
            <a:pPr>
              <a:buNone/>
            </a:pPr>
            <a:endParaRPr lang="en-US" sz="28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0CFE377-AB42-4AB2-8B00-A738661A6D0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20351"/>
            <a:ext cx="8229600" cy="928670"/>
          </a:xfrm>
        </p:spPr>
        <p:txBody>
          <a:bodyPr>
            <a:normAutofit/>
          </a:bodyPr>
          <a:lstStyle/>
          <a:p>
            <a:r>
              <a:rPr lang="en-US" sz="2800" b="1" dirty="0"/>
              <a:t>CIRCUMVENTRICULAR ORGANS (OVLT&amp; OTHERS)</a:t>
            </a:r>
          </a:p>
        </p:txBody>
      </p:sp>
      <p:sp>
        <p:nvSpPr>
          <p:cNvPr id="3" name="Content Placeholder 2"/>
          <p:cNvSpPr>
            <a:spLocks noGrp="1"/>
          </p:cNvSpPr>
          <p:nvPr>
            <p:ph idx="1"/>
          </p:nvPr>
        </p:nvSpPr>
        <p:spPr>
          <a:xfrm>
            <a:off x="301752" y="928670"/>
            <a:ext cx="8503920" cy="5853130"/>
          </a:xfrm>
        </p:spPr>
        <p:txBody>
          <a:bodyPr>
            <a:noAutofit/>
          </a:bodyPr>
          <a:lstStyle/>
          <a:p>
            <a:r>
              <a:rPr lang="en-US" sz="2800" dirty="0">
                <a:latin typeface="Times New Roman" pitchFamily="18" charset="0"/>
                <a:cs typeface="Times New Roman" pitchFamily="18" charset="0"/>
              </a:rPr>
              <a:t>Areas with Highly permeable fenestrated capillaries-they are said to be "outside the blood–brain barrier." </a:t>
            </a:r>
          </a:p>
          <a:p>
            <a:r>
              <a:rPr lang="en-US" sz="2800" dirty="0">
                <a:latin typeface="Times New Roman" pitchFamily="18" charset="0"/>
                <a:cs typeface="Times New Roman" pitchFamily="18" charset="0"/>
              </a:rPr>
              <a:t>Some of them function as </a:t>
            </a:r>
            <a:r>
              <a:rPr lang="en-US" sz="2800" b="1" i="1" dirty="0" err="1">
                <a:latin typeface="Times New Roman" pitchFamily="18" charset="0"/>
                <a:cs typeface="Times New Roman" pitchFamily="18" charset="0"/>
              </a:rPr>
              <a:t>neurohemal</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neurohumoral</a:t>
            </a:r>
            <a:r>
              <a:rPr lang="en-US" sz="2800" b="1" i="1" dirty="0">
                <a:latin typeface="Times New Roman" pitchFamily="18" charset="0"/>
                <a:cs typeface="Times New Roman" pitchFamily="18" charset="0"/>
              </a:rPr>
              <a:t> organs</a:t>
            </a:r>
            <a:r>
              <a:rPr lang="en-US" sz="2800" dirty="0">
                <a:latin typeface="Times New Roman" pitchFamily="18" charset="0"/>
                <a:cs typeface="Times New Roman" pitchFamily="18" charset="0"/>
              </a:rPr>
              <a:t>; i.e. areas in which </a:t>
            </a:r>
            <a:r>
              <a:rPr lang="en-US" sz="2800" b="1" dirty="0">
                <a:latin typeface="Times New Roman" pitchFamily="18" charset="0"/>
                <a:cs typeface="Times New Roman" pitchFamily="18" charset="0"/>
              </a:rPr>
              <a:t>polypeptides/hormones</a:t>
            </a:r>
            <a:r>
              <a:rPr lang="en-US" sz="2800" dirty="0">
                <a:latin typeface="Times New Roman" pitchFamily="18" charset="0"/>
                <a:cs typeface="Times New Roman" pitchFamily="18" charset="0"/>
              </a:rPr>
              <a:t> secreted by neurons enter the circulation. </a:t>
            </a:r>
          </a:p>
          <a:p>
            <a:r>
              <a:rPr lang="en-US" sz="2800" dirty="0">
                <a:latin typeface="Times New Roman" pitchFamily="18" charset="0"/>
                <a:cs typeface="Times New Roman" pitchFamily="18" charset="0"/>
              </a:rPr>
              <a:t>Others contain receptors for many different peptides and other substances, and function as chemoreceptor zones in which substances in the circulating blood can act to trigger changes in brain function without penetrating the blood–brain barrier </a:t>
            </a:r>
          </a:p>
          <a:p>
            <a:pPr>
              <a:buNone/>
            </a:pP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0CFE377-AB42-4AB2-8B00-A738661A6D06}"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2"/>
            <a:ext cx="8568952" cy="432048"/>
          </a:xfrm>
        </p:spPr>
        <p:txBody>
          <a:bodyPr>
            <a:noAutofit/>
          </a:bodyPr>
          <a:lstStyle/>
          <a:p>
            <a:pPr algn="ctr"/>
            <a:r>
              <a:rPr lang="en-US" sz="2400" b="1" dirty="0"/>
              <a:t>ORGANUM VASCULARIS LAMINAE TERMINALIS AND OTHERS</a:t>
            </a:r>
          </a:p>
        </p:txBody>
      </p:sp>
      <p:sp>
        <p:nvSpPr>
          <p:cNvPr id="3" name="Content Placeholder 2"/>
          <p:cNvSpPr>
            <a:spLocks noGrp="1"/>
          </p:cNvSpPr>
          <p:nvPr>
            <p:ph type="subTitle" idx="1"/>
          </p:nvPr>
        </p:nvSpPr>
        <p:spPr>
          <a:xfrm>
            <a:off x="549845" y="1340768"/>
            <a:ext cx="7920879" cy="5132643"/>
          </a:xfrm>
        </p:spPr>
        <p:txBody>
          <a:bodyPr>
            <a:noAutofit/>
          </a:bodyPr>
          <a:lstStyle/>
          <a:p>
            <a:pPr marL="342900" indent="-342900" algn="l">
              <a:buFont typeface="Arial" panose="020B0604020202020204" pitchFamily="34" charset="0"/>
              <a:buChar char="•"/>
            </a:pPr>
            <a:r>
              <a:rPr lang="en-US" sz="2000" dirty="0">
                <a:latin typeface="Times New Roman" pitchFamily="18" charset="0"/>
                <a:cs typeface="Times New Roman" pitchFamily="18" charset="0"/>
              </a:rPr>
              <a:t>Area </a:t>
            </a:r>
            <a:r>
              <a:rPr lang="en-US" sz="2000" dirty="0" err="1">
                <a:latin typeface="Times New Roman" pitchFamily="18" charset="0"/>
                <a:cs typeface="Times New Roman" pitchFamily="18" charset="0"/>
              </a:rPr>
              <a:t>postrema</a:t>
            </a:r>
            <a:r>
              <a:rPr lang="en-US" sz="2000" dirty="0">
                <a:latin typeface="Times New Roman" pitchFamily="18" charset="0"/>
                <a:cs typeface="Times New Roman" pitchFamily="18" charset="0"/>
              </a:rPr>
              <a:t>; is in lateral wall of the 4</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venricle</a:t>
            </a:r>
            <a:r>
              <a:rPr lang="en-US" sz="2000" dirty="0">
                <a:latin typeface="Times New Roman" pitchFamily="18" charset="0"/>
                <a:cs typeface="Times New Roman" pitchFamily="18" charset="0"/>
              </a:rPr>
              <a:t> that initiates vomiting in response to chemical changes in the plasma.</a:t>
            </a:r>
          </a:p>
          <a:p>
            <a:pPr marL="342900" indent="-342900" algn="l">
              <a:buFont typeface="Arial" panose="020B0604020202020204" pitchFamily="34" charset="0"/>
              <a:buChar char="•"/>
            </a:pPr>
            <a:r>
              <a:rPr lang="en-US" sz="2000" dirty="0">
                <a:latin typeface="Times New Roman" pitchFamily="18" charset="0"/>
                <a:cs typeface="Times New Roman" pitchFamily="18" charset="0"/>
              </a:rPr>
              <a:t>OVLT; site of action of </a:t>
            </a:r>
            <a:r>
              <a:rPr lang="en-US" sz="2000" dirty="0" err="1">
                <a:latin typeface="Times New Roman" pitchFamily="18" charset="0"/>
                <a:cs typeface="Times New Roman" pitchFamily="18" charset="0"/>
              </a:rPr>
              <a:t>Angiotensin</a:t>
            </a:r>
            <a:r>
              <a:rPr lang="en-US" sz="2000" dirty="0">
                <a:latin typeface="Times New Roman" pitchFamily="18" charset="0"/>
                <a:cs typeface="Times New Roman" pitchFamily="18" charset="0"/>
              </a:rPr>
              <a:t> II to increase water intake; site of </a:t>
            </a:r>
            <a:r>
              <a:rPr lang="en-US" sz="2000" dirty="0" err="1">
                <a:latin typeface="Times New Roman" pitchFamily="18" charset="0"/>
                <a:cs typeface="Times New Roman" pitchFamily="18" charset="0"/>
              </a:rPr>
              <a:t>osmoreceptor</a:t>
            </a:r>
            <a:r>
              <a:rPr lang="en-US" sz="2000" dirty="0">
                <a:latin typeface="Times New Roman" pitchFamily="18" charset="0"/>
                <a:cs typeface="Times New Roman" pitchFamily="18" charset="0"/>
              </a:rPr>
              <a:t> controlling ADH secretion; site of IL-1(interleukin – one which is involved re-setting the body temperature in in </a:t>
            </a:r>
            <a:r>
              <a:rPr lang="en-US" sz="2000" b="1" dirty="0">
                <a:latin typeface="Times New Roman" pitchFamily="18" charset="0"/>
                <a:cs typeface="Times New Roman" pitchFamily="18" charset="0"/>
              </a:rPr>
              <a:t>fever</a:t>
            </a:r>
            <a:r>
              <a:rPr lang="en-US" sz="2000" dirty="0">
                <a:latin typeface="Times New Roman" pitchFamily="18" charset="0"/>
                <a:cs typeface="Times New Roman" pitchFamily="18" charset="0"/>
              </a:rPr>
              <a:t>).</a:t>
            </a:r>
          </a:p>
          <a:p>
            <a:pPr marL="342900" indent="-342900" algn="l">
              <a:buFont typeface="Arial" panose="020B0604020202020204" pitchFamily="34" charset="0"/>
              <a:buChar char="•"/>
            </a:pPr>
            <a:r>
              <a:rPr lang="en-US" sz="2000" dirty="0" err="1">
                <a:latin typeface="Times New Roman" pitchFamily="18" charset="0"/>
                <a:cs typeface="Times New Roman" pitchFamily="18" charset="0"/>
              </a:rPr>
              <a:t>Subfonical</a:t>
            </a:r>
            <a:r>
              <a:rPr lang="en-US" sz="2000" dirty="0">
                <a:latin typeface="Times New Roman" pitchFamily="18" charset="0"/>
                <a:cs typeface="Times New Roman" pitchFamily="18" charset="0"/>
              </a:rPr>
              <a:t> organ (SFO) is site of action of Ag II(</a:t>
            </a:r>
            <a:r>
              <a:rPr lang="en-US" sz="2000" dirty="0" err="1">
                <a:latin typeface="Times New Roman" pitchFamily="18" charset="0"/>
                <a:cs typeface="Times New Roman" pitchFamily="18" charset="0"/>
              </a:rPr>
              <a:t>Angiotensin</a:t>
            </a:r>
            <a:r>
              <a:rPr lang="en-US" sz="2000" dirty="0">
                <a:latin typeface="Times New Roman" pitchFamily="18" charset="0"/>
                <a:cs typeface="Times New Roman" pitchFamily="18" charset="0"/>
              </a:rPr>
              <a:t> - two) to increase water intake.</a:t>
            </a:r>
          </a:p>
          <a:p>
            <a:pPr marL="342900" indent="-342900" algn="l">
              <a:buFont typeface="Arial" panose="020B0604020202020204" pitchFamily="34" charset="0"/>
              <a:buChar char="•"/>
            </a:pPr>
            <a:r>
              <a:rPr lang="en-US" sz="2000" dirty="0">
                <a:latin typeface="Times New Roman" pitchFamily="18" charset="0"/>
                <a:cs typeface="Times New Roman" pitchFamily="18" charset="0"/>
              </a:rPr>
              <a:t>Posterior pituitary and the adjacent ventral part of Median Eminence of  the Hypothalamus,</a:t>
            </a:r>
          </a:p>
          <a:p>
            <a:pPr marL="342900" indent="-342900" algn="l">
              <a:buFont typeface="Arial" panose="020B0604020202020204" pitchFamily="34" charset="0"/>
              <a:buChar char="•"/>
            </a:pPr>
            <a:r>
              <a:rPr lang="en-US" sz="2000" i="1" dirty="0" err="1">
                <a:latin typeface="Times New Roman" pitchFamily="18" charset="0"/>
                <a:cs typeface="Times New Roman" pitchFamily="18" charset="0"/>
              </a:rPr>
              <a:t>Subcommisural</a:t>
            </a:r>
            <a:r>
              <a:rPr lang="en-US" sz="2000" i="1" dirty="0">
                <a:latin typeface="Times New Roman" pitchFamily="18" charset="0"/>
                <a:cs typeface="Times New Roman" pitchFamily="18" charset="0"/>
              </a:rPr>
              <a:t> organ &amp; pineal gland-no fenestrated capillaries</a:t>
            </a:r>
          </a:p>
          <a:p>
            <a:endParaRPr lang="en-US" sz="2000" dirty="0"/>
          </a:p>
        </p:txBody>
      </p:sp>
      <p:sp>
        <p:nvSpPr>
          <p:cNvPr id="4" name="Slide Number Placeholder 3"/>
          <p:cNvSpPr>
            <a:spLocks noGrp="1"/>
          </p:cNvSpPr>
          <p:nvPr>
            <p:ph type="sldNum" sz="quarter" idx="12"/>
          </p:nvPr>
        </p:nvSpPr>
        <p:spPr/>
        <p:txBody>
          <a:bodyPr/>
          <a:lstStyle/>
          <a:p>
            <a:fld id="{A0CFE377-AB42-4AB2-8B00-A738661A6D06}" type="slidenum">
              <a:rPr lang="en-US" smtClean="0"/>
              <a:pPr/>
              <a:t>13</a:t>
            </a:fld>
            <a:endParaRPr lang="en-US"/>
          </a:p>
        </p:txBody>
      </p:sp>
    </p:spTree>
    <p:extLst>
      <p:ext uri="{BB962C8B-B14F-4D97-AF65-F5344CB8AC3E}">
        <p14:creationId xmlns:p14="http://schemas.microsoft.com/office/powerpoint/2010/main" val="49351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CIRCUMVENTRICULAR ORGANS</a:t>
            </a:r>
            <a:r>
              <a:rPr lang="en-US" dirty="0"/>
              <a:t>- cont’d</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828800"/>
            <a:ext cx="8229599" cy="4495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A0CFE377-AB42-4AB2-8B00-A738661A6D06}"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www.learnneurosurgery.com/uploads/1/6/6/8/16689668/_9122980_orig.png"/>
          <p:cNvPicPr>
            <a:picLocks noGrp="1"/>
          </p:cNvPicPr>
          <p:nvPr>
            <p:ph idx="1"/>
          </p:nvPr>
        </p:nvPicPr>
        <p:blipFill>
          <a:blip r:embed="rId2" cstate="print"/>
          <a:srcRect/>
          <a:stretch>
            <a:fillRect/>
          </a:stretch>
        </p:blipFill>
        <p:spPr bwMode="auto">
          <a:xfrm>
            <a:off x="457200" y="171756"/>
            <a:ext cx="8229600" cy="62815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n-US" dirty="0"/>
              <a:t>CIRCUMVENTRICULAR ORGANS</a:t>
            </a:r>
          </a:p>
        </p:txBody>
      </p:sp>
      <p:pic>
        <p:nvPicPr>
          <p:cNvPr id="5" name="Content Placeholder 4" descr="http://neuros-org.s3.amazonaws.com/assets/public/n121231/com_photos/5b400436192d00acbc110ea42953ca83_medium.png"/>
          <p:cNvPicPr>
            <a:picLocks noGrp="1"/>
          </p:cNvPicPr>
          <p:nvPr>
            <p:ph idx="1"/>
          </p:nvPr>
        </p:nvPicPr>
        <p:blipFill>
          <a:blip r:embed="rId2" cstate="print"/>
          <a:srcRect/>
          <a:stretch>
            <a:fillRect/>
          </a:stretch>
        </p:blipFill>
        <p:spPr bwMode="auto">
          <a:xfrm>
            <a:off x="683568" y="908720"/>
            <a:ext cx="7632848" cy="547260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s://o.quizlet.com/09x5AeIo-szFLqfvapP-Eg.jpg"/>
          <p:cNvPicPr>
            <a:picLocks noGrp="1"/>
          </p:cNvPicPr>
          <p:nvPr>
            <p:ph idx="1"/>
          </p:nvPr>
        </p:nvPicPr>
        <p:blipFill>
          <a:blip r:embed="rId2" cstate="print"/>
          <a:srcRect/>
          <a:stretch>
            <a:fillRect/>
          </a:stretch>
        </p:blipFill>
        <p:spPr bwMode="auto">
          <a:xfrm>
            <a:off x="467544" y="260648"/>
            <a:ext cx="7776863" cy="61206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sz="6600" dirty="0"/>
              <a:t>CSF</a:t>
            </a:r>
          </a:p>
        </p:txBody>
      </p:sp>
      <p:sp>
        <p:nvSpPr>
          <p:cNvPr id="3" name="Content Placeholder 2"/>
          <p:cNvSpPr>
            <a:spLocks noGrp="1"/>
          </p:cNvSpPr>
          <p:nvPr>
            <p:ph idx="1"/>
          </p:nvPr>
        </p:nvSpPr>
        <p:spPr>
          <a:xfrm>
            <a:off x="609600" y="1071546"/>
            <a:ext cx="7662864" cy="5769553"/>
          </a:xfrm>
        </p:spPr>
        <p:txBody>
          <a:bodyPr>
            <a:noAutofit/>
          </a:bodyPr>
          <a:lstStyle/>
          <a:p>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is a clear, colorless fluid, that occupies the subarachnoid space and the ventricular system around and inside the brain and spinal cord.</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formed largely by the choroid plexuses, which contain Epindymal cells specialized for transport.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CSF- is normally clear; does not contain any erythrocytes.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very few leukocytes (0-5per μL, largely lymphocytes).</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0CFE377-AB42-4AB2-8B00-A738661A6D06}"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ctr"/>
            <a:r>
              <a:rPr lang="en-US" sz="4800" dirty="0"/>
              <a:t>FORMATION OF </a:t>
            </a:r>
            <a:r>
              <a:rPr lang="en-US" sz="4800" b="1" dirty="0"/>
              <a:t>CSF</a:t>
            </a:r>
            <a:endParaRPr lang="en-US" b="1" dirty="0"/>
          </a:p>
        </p:txBody>
      </p:sp>
      <p:sp>
        <p:nvSpPr>
          <p:cNvPr id="3" name="Content Placeholder 2"/>
          <p:cNvSpPr>
            <a:spLocks noGrp="1"/>
          </p:cNvSpPr>
          <p:nvPr>
            <p:ph idx="1"/>
          </p:nvPr>
        </p:nvSpPr>
        <p:spPr>
          <a:xfrm>
            <a:off x="462676" y="1142984"/>
            <a:ext cx="8503920" cy="5715016"/>
          </a:xfrm>
        </p:spPr>
        <p:txBody>
          <a:bodyPr>
            <a:normAutofit/>
          </a:bodyPr>
          <a:lstStyle/>
          <a:p>
            <a:pPr>
              <a:buNone/>
            </a:pPr>
            <a:r>
              <a:rPr lang="en-US" b="1" dirty="0">
                <a:latin typeface="Times New Roman" pitchFamily="18" charset="0"/>
                <a:cs typeface="Times New Roman" pitchFamily="18" charset="0"/>
              </a:rPr>
              <a:t>CSF is formed continuously by the choroid plexus in two stages</a:t>
            </a:r>
          </a:p>
          <a:p>
            <a:pPr marL="514350" indent="-514350">
              <a:buFont typeface="+mj-lt"/>
              <a:buAutoNum type="arabicPeriod"/>
            </a:pPr>
            <a:r>
              <a:rPr lang="en-US" dirty="0">
                <a:latin typeface="Times New Roman" pitchFamily="18" charset="0"/>
                <a:cs typeface="Times New Roman" pitchFamily="18" charset="0"/>
              </a:rPr>
              <a:t> First- plasma is passively filtered across the choroidal capillary endothelium. </a:t>
            </a:r>
          </a:p>
          <a:p>
            <a:pPr marL="514350" indent="-514350">
              <a:buFont typeface="+mj-lt"/>
              <a:buAutoNum type="arabicPeriod"/>
            </a:pPr>
            <a:r>
              <a:rPr lang="en-US" dirty="0">
                <a:latin typeface="Times New Roman" pitchFamily="18" charset="0"/>
                <a:cs typeface="Times New Roman" pitchFamily="18" charset="0"/>
              </a:rPr>
              <a:t>Then secretion of water and ions across the choroidal epithelium provides for active control of CSF composition and quantity. </a:t>
            </a:r>
          </a:p>
          <a:p>
            <a:r>
              <a:rPr lang="en-US" dirty="0">
                <a:solidFill>
                  <a:srgbClr val="FF0000"/>
                </a:solidFill>
                <a:latin typeface="Times New Roman" pitchFamily="18" charset="0"/>
                <a:cs typeface="Times New Roman" pitchFamily="18" charset="0"/>
              </a:rPr>
              <a:t>Bicarbonate, chloride, and potassium ions</a:t>
            </a:r>
            <a:r>
              <a:rPr lang="en-US" dirty="0">
                <a:latin typeface="Times New Roman" pitchFamily="18" charset="0"/>
                <a:cs typeface="Times New Roman" pitchFamily="18" charset="0"/>
              </a:rPr>
              <a:t> enter the CSF via </a:t>
            </a:r>
            <a:r>
              <a:rPr lang="en-US" dirty="0">
                <a:solidFill>
                  <a:srgbClr val="FF0000"/>
                </a:solidFill>
                <a:latin typeface="Times New Roman" pitchFamily="18" charset="0"/>
                <a:cs typeface="Times New Roman" pitchFamily="18" charset="0"/>
              </a:rPr>
              <a:t>channels in the epithelial cell apical membranes</a:t>
            </a:r>
            <a:r>
              <a:rPr lang="en-US" dirty="0">
                <a:latin typeface="Times New Roman" pitchFamily="18" charset="0"/>
                <a:cs typeface="Times New Roman" pitchFamily="18" charset="0"/>
              </a:rPr>
              <a:t>. </a:t>
            </a:r>
          </a:p>
          <a:p>
            <a:r>
              <a:rPr lang="en-US" dirty="0">
                <a:solidFill>
                  <a:srgbClr val="FF0000"/>
                </a:solidFill>
                <a:latin typeface="Times New Roman" pitchFamily="18" charset="0"/>
                <a:cs typeface="Times New Roman" pitchFamily="18" charset="0"/>
              </a:rPr>
              <a:t>Aquaporins</a:t>
            </a:r>
            <a:r>
              <a:rPr lang="en-US" dirty="0">
                <a:latin typeface="Times New Roman" pitchFamily="18" charset="0"/>
                <a:cs typeface="Times New Roman" pitchFamily="18" charset="0"/>
              </a:rPr>
              <a:t> provide for water movement to balance osmotic gradients. </a:t>
            </a:r>
          </a:p>
          <a:p>
            <a:r>
              <a:rPr lang="en-US" dirty="0">
                <a:latin typeface="Times New Roman" pitchFamily="18" charset="0"/>
                <a:cs typeface="Times New Roman" pitchFamily="18" charset="0"/>
              </a:rPr>
              <a:t>composition of CSF-essentially the same as that of </a:t>
            </a:r>
            <a:r>
              <a:rPr lang="en-US" dirty="0">
                <a:solidFill>
                  <a:srgbClr val="FF0000"/>
                </a:solidFill>
                <a:latin typeface="Times New Roman" pitchFamily="18" charset="0"/>
                <a:cs typeface="Times New Roman" pitchFamily="18" charset="0"/>
              </a:rPr>
              <a:t>brain extracellular fluid </a:t>
            </a:r>
            <a:r>
              <a:rPr lang="en-US" dirty="0">
                <a:latin typeface="Times New Roman" pitchFamily="18" charset="0"/>
                <a:cs typeface="Times New Roman" pitchFamily="18" charset="0"/>
              </a:rPr>
              <a:t>(ECF), which in humans makes up 15% of the brain volume.</a:t>
            </a:r>
          </a:p>
        </p:txBody>
      </p:sp>
      <p:sp>
        <p:nvSpPr>
          <p:cNvPr id="4" name="Slide Number Placeholder 3"/>
          <p:cNvSpPr>
            <a:spLocks noGrp="1"/>
          </p:cNvSpPr>
          <p:nvPr>
            <p:ph type="sldNum" sz="quarter" idx="12"/>
          </p:nvPr>
        </p:nvSpPr>
        <p:spPr/>
        <p:txBody>
          <a:bodyPr/>
          <a:lstStyle/>
          <a:p>
            <a:fld id="{A0CFE377-AB42-4AB2-8B00-A738661A6D0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pPr marL="514350" indent="-514350">
              <a:buNone/>
            </a:pPr>
            <a:r>
              <a:rPr lang="en-US" sz="3600" dirty="0">
                <a:latin typeface="Times New Roman" pitchFamily="18" charset="0"/>
                <a:cs typeface="Times New Roman" pitchFamily="18" charset="0"/>
              </a:rPr>
              <a:t>To:</a:t>
            </a:r>
          </a:p>
          <a:p>
            <a:pPr marL="514350" indent="-514350">
              <a:buFont typeface="+mj-lt"/>
              <a:buAutoNum type="arabicPeriod"/>
            </a:pPr>
            <a:r>
              <a:rPr lang="en-US" sz="3600" dirty="0">
                <a:latin typeface="Times New Roman" pitchFamily="18" charset="0"/>
                <a:cs typeface="Times New Roman" pitchFamily="18" charset="0"/>
              </a:rPr>
              <a:t>Describe the structure, components and functions of BBB.</a:t>
            </a:r>
          </a:p>
          <a:p>
            <a:pPr marL="514350" indent="-514350">
              <a:buFont typeface="+mj-lt"/>
              <a:buAutoNum type="arabicPeriod"/>
            </a:pPr>
            <a:r>
              <a:rPr lang="en-US" sz="3600" dirty="0">
                <a:latin typeface="Times New Roman" pitchFamily="18" charset="0"/>
                <a:cs typeface="Times New Roman" pitchFamily="18" charset="0"/>
              </a:rPr>
              <a:t>Describe the location and functions of the Paraventricular organs.</a:t>
            </a:r>
          </a:p>
          <a:p>
            <a:pPr marL="514350" indent="-514350">
              <a:buFont typeface="+mj-lt"/>
              <a:buAutoNum type="arabicPeriod"/>
            </a:pPr>
            <a:r>
              <a:rPr lang="en-US" sz="3600" dirty="0">
                <a:latin typeface="Times New Roman" pitchFamily="18" charset="0"/>
                <a:cs typeface="Times New Roman" pitchFamily="18" charset="0"/>
              </a:rPr>
              <a:t>Describe the formation and reabsorbtion of CSF.</a:t>
            </a:r>
          </a:p>
          <a:p>
            <a:pPr marL="514350" indent="-514350">
              <a:buFont typeface="+mj-lt"/>
              <a:buAutoNum type="arabicPeriod"/>
            </a:pPr>
            <a:r>
              <a:rPr lang="en-US" sz="3600" dirty="0">
                <a:latin typeface="Times New Roman" pitchFamily="18" charset="0"/>
                <a:cs typeface="Times New Roman" pitchFamily="18" charset="0"/>
              </a:rPr>
              <a:t>Describe the Functions and flow of CSF.</a:t>
            </a:r>
          </a:p>
          <a:p>
            <a:pPr marL="514350" indent="-514350">
              <a:buFont typeface="+mj-lt"/>
              <a:buAutoNum type="arabicPeriod"/>
            </a:pPr>
            <a:endParaRPr lang="en-US" sz="3600" dirty="0">
              <a:latin typeface="Times New Roman" pitchFamily="18" charset="0"/>
              <a:cs typeface="Times New Roman" pitchFamily="18" charset="0"/>
            </a:endParaRPr>
          </a:p>
          <a:p>
            <a:pPr marL="514350" indent="-514350">
              <a:buFont typeface="+mj-lt"/>
              <a:buAutoNum type="arabicPeriod"/>
            </a:pP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0CFE377-AB42-4AB2-8B00-A738661A6D0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CSF.</a:t>
            </a:r>
          </a:p>
        </p:txBody>
      </p:sp>
      <p:sp>
        <p:nvSpPr>
          <p:cNvPr id="3" name="Content Placeholder 2"/>
          <p:cNvSpPr>
            <a:spLocks noGrp="1"/>
          </p:cNvSpPr>
          <p:nvPr>
            <p:ph idx="1"/>
          </p:nvPr>
        </p:nvSpPr>
        <p:spPr>
          <a:xfrm>
            <a:off x="838200" y="2298949"/>
            <a:ext cx="7662864" cy="4482851"/>
          </a:xfrm>
        </p:spPr>
        <p:txBody>
          <a:bodyPr>
            <a:noAutofit/>
          </a:bodyPr>
          <a:lstStyle/>
          <a:p>
            <a:pPr marL="514350" indent="-514350">
              <a:buFont typeface="+mj-lt"/>
              <a:buAutoNum type="arabicPeriod"/>
            </a:pPr>
            <a:r>
              <a:rPr lang="en-US" sz="2600" dirty="0">
                <a:latin typeface="Times New Roman" pitchFamily="18" charset="0"/>
                <a:cs typeface="Times New Roman" pitchFamily="18" charset="0"/>
              </a:rPr>
              <a:t>provides mechanical support of the brain and acts like a cushion against trauma. </a:t>
            </a:r>
          </a:p>
          <a:p>
            <a:pPr marL="514350" indent="-514350">
              <a:buFont typeface="+mj-lt"/>
              <a:buAutoNum type="arabicPeriod"/>
            </a:pPr>
            <a:r>
              <a:rPr lang="en-US" sz="2600" dirty="0">
                <a:latin typeface="Times New Roman" pitchFamily="18" charset="0"/>
                <a:cs typeface="Times New Roman" pitchFamily="18" charset="0"/>
              </a:rPr>
              <a:t>It controls brain excitability by regulating the ionic composition.</a:t>
            </a:r>
          </a:p>
          <a:p>
            <a:pPr marL="514350" indent="-514350">
              <a:buFont typeface="+mj-lt"/>
              <a:buAutoNum type="arabicPeriod"/>
            </a:pPr>
            <a:r>
              <a:rPr lang="en-US" sz="2600" dirty="0">
                <a:latin typeface="Times New Roman" pitchFamily="18" charset="0"/>
                <a:cs typeface="Times New Roman" pitchFamily="18" charset="0"/>
              </a:rPr>
              <a:t>carries away metabolites </a:t>
            </a:r>
            <a:r>
              <a:rPr lang="en-US" sz="2600" b="1" dirty="0">
                <a:latin typeface="Times New Roman" pitchFamily="18" charset="0"/>
                <a:cs typeface="Times New Roman" pitchFamily="18" charset="0"/>
              </a:rPr>
              <a:t>(BUT the brain also has lymphatic vessels which drain into the deep cervical lymph nodes -DCLN</a:t>
            </a:r>
            <a:r>
              <a:rPr lang="en-US" sz="2600" dirty="0">
                <a:latin typeface="Times New Roman" pitchFamily="18" charset="0"/>
                <a:cs typeface="Times New Roman" pitchFamily="18" charset="0"/>
              </a:rPr>
              <a:t>), and</a:t>
            </a:r>
          </a:p>
          <a:p>
            <a:pPr marL="514350" indent="-514350">
              <a:buFont typeface="+mj-lt"/>
              <a:buAutoNum type="arabicPeriod"/>
            </a:pPr>
            <a:r>
              <a:rPr lang="en-US" sz="2600" dirty="0">
                <a:latin typeface="Times New Roman" pitchFamily="18" charset="0"/>
                <a:cs typeface="Times New Roman" pitchFamily="18" charset="0"/>
              </a:rPr>
              <a:t> provides </a:t>
            </a:r>
            <a:r>
              <a:rPr lang="fr-FR" sz="2600" dirty="0">
                <a:latin typeface="Times New Roman" pitchFamily="18" charset="0"/>
                <a:cs typeface="Times New Roman" pitchFamily="18" charset="0"/>
              </a:rPr>
              <a:t>protection from pressure changes (venous volume versus CSF </a:t>
            </a:r>
            <a:r>
              <a:rPr lang="en-US" sz="2600" dirty="0">
                <a:latin typeface="Times New Roman" pitchFamily="18" charset="0"/>
                <a:cs typeface="Times New Roman" pitchFamily="18" charset="0"/>
              </a:rPr>
              <a:t>volume).</a:t>
            </a:r>
          </a:p>
        </p:txBody>
      </p:sp>
      <p:sp>
        <p:nvSpPr>
          <p:cNvPr id="4" name="Slide Number Placeholder 3"/>
          <p:cNvSpPr>
            <a:spLocks noGrp="1"/>
          </p:cNvSpPr>
          <p:nvPr>
            <p:ph type="sldNum" sz="quarter" idx="12"/>
          </p:nvPr>
        </p:nvSpPr>
        <p:spPr/>
        <p:txBody>
          <a:bodyPr/>
          <a:lstStyle/>
          <a:p>
            <a:fld id="{A0CFE377-AB42-4AB2-8B00-A738661A6D0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pPr algn="l"/>
            <a:r>
              <a:rPr lang="en-US" sz="3200" dirty="0">
                <a:latin typeface="Times New Roman" pitchFamily="18" charset="0"/>
                <a:cs typeface="Times New Roman" pitchFamily="18" charset="0"/>
              </a:rPr>
              <a:t>VOLUME, PRESSURE &amp; COMPOSITION</a:t>
            </a:r>
          </a:p>
        </p:txBody>
      </p:sp>
      <p:sp>
        <p:nvSpPr>
          <p:cNvPr id="3" name="Content Placeholder 2"/>
          <p:cNvSpPr>
            <a:spLocks noGrp="1"/>
          </p:cNvSpPr>
          <p:nvPr>
            <p:ph idx="1"/>
          </p:nvPr>
        </p:nvSpPr>
        <p:spPr>
          <a:xfrm>
            <a:off x="457200" y="1600200"/>
            <a:ext cx="8229600" cy="5257800"/>
          </a:xfrm>
        </p:spPr>
        <p:txBody>
          <a:bodyPr>
            <a:noAutofit/>
          </a:bodyPr>
          <a:lstStyle/>
          <a:p>
            <a:r>
              <a:rPr lang="en-US" sz="2000" dirty="0">
                <a:latin typeface="Times New Roman" pitchFamily="18" charset="0"/>
                <a:cs typeface="Times New Roman" pitchFamily="18" charset="0"/>
              </a:rPr>
              <a:t>total volume of CSF in all the spaces - about 150 mls. volume within the cerebral ventricles is approximately 30 mL, and that in the subarachnoid space is about 125 mL</a:t>
            </a:r>
          </a:p>
          <a:p>
            <a:r>
              <a:rPr lang="en-US" sz="2000" dirty="0">
                <a:latin typeface="Times New Roman" pitchFamily="18" charset="0"/>
                <a:cs typeface="Times New Roman" pitchFamily="18" charset="0"/>
              </a:rPr>
              <a:t>50–70% of the CSF is formed in the choroid plexuses. The remainder is formed around blood vessels and along ventricular walls.</a:t>
            </a:r>
          </a:p>
          <a:p>
            <a:r>
              <a:rPr lang="en-US" sz="2000" dirty="0">
                <a:latin typeface="Times New Roman" pitchFamily="18" charset="0"/>
                <a:cs typeface="Times New Roman" pitchFamily="18" charset="0"/>
              </a:rPr>
              <a:t>Rate of production- 0.35mL/min; 400-500mL/day; turnover - 3.7 times/day.</a:t>
            </a:r>
          </a:p>
          <a:p>
            <a:r>
              <a:rPr lang="en-US" sz="2000" dirty="0">
                <a:latin typeface="Times New Roman" pitchFamily="18" charset="0"/>
                <a:cs typeface="Times New Roman" pitchFamily="18" charset="0"/>
              </a:rPr>
              <a:t>Lumbar CSF pressure is normally 70 to 180 mm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a:t>
            </a:r>
          </a:p>
          <a:p>
            <a:r>
              <a:rPr lang="en-US" sz="2000" dirty="0">
                <a:latin typeface="Times New Roman" pitchFamily="18" charset="0"/>
                <a:cs typeface="Times New Roman" pitchFamily="18" charset="0"/>
              </a:rPr>
              <a:t>Periodic changes occur with heartbeat and respiration. The pressure rises with an increase in intracranial volume.</a:t>
            </a:r>
          </a:p>
          <a:p>
            <a:r>
              <a:rPr lang="en-US" sz="2000" dirty="0">
                <a:latin typeface="Times New Roman" pitchFamily="18" charset="0"/>
                <a:cs typeface="Times New Roman" pitchFamily="18" charset="0"/>
              </a:rPr>
              <a:t>The rate at which CSF is formed is relatively independent of the pressure in the ventricles and subarachnoid space, as well as systemic blood pressure. However, the absorption rate of CSF is a direct function of CSF pressure. </a:t>
            </a:r>
          </a:p>
        </p:txBody>
      </p:sp>
      <p:sp>
        <p:nvSpPr>
          <p:cNvPr id="4" name="Slide Number Placeholder 3"/>
          <p:cNvSpPr>
            <a:spLocks noGrp="1"/>
          </p:cNvSpPr>
          <p:nvPr>
            <p:ph type="sldNum" sz="quarter" idx="12"/>
          </p:nvPr>
        </p:nvSpPr>
        <p:spPr/>
        <p:txBody>
          <a:bodyPr/>
          <a:lstStyle/>
          <a:p>
            <a:fld id="{A0CFE377-AB42-4AB2-8B00-A738661A6D0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0CFE377-AB42-4AB2-8B00-A738661A6D06}" type="slidenum">
              <a:rPr lang="en-US" smtClean="0"/>
              <a:pPr/>
              <a:t>22</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84206254"/>
              </p:ext>
            </p:extLst>
          </p:nvPr>
        </p:nvGraphicFramePr>
        <p:xfrm>
          <a:off x="0" y="0"/>
          <a:ext cx="8915400" cy="6838956"/>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783080">
                  <a:extLst>
                    <a:ext uri="{9D8B030D-6E8A-4147-A177-3AD203B41FA5}">
                      <a16:colId xmlns:a16="http://schemas.microsoft.com/office/drawing/2014/main" val="20003"/>
                    </a:ext>
                  </a:extLst>
                </a:gridCol>
                <a:gridCol w="1783080">
                  <a:extLst>
                    <a:ext uri="{9D8B030D-6E8A-4147-A177-3AD203B41FA5}">
                      <a16:colId xmlns:a16="http://schemas.microsoft.com/office/drawing/2014/main" val="20004"/>
                    </a:ext>
                  </a:extLst>
                </a:gridCol>
              </a:tblGrid>
              <a:tr h="293636">
                <a:tc gridSpan="2">
                  <a:txBody>
                    <a:bodyPr/>
                    <a:lstStyle/>
                    <a:p>
                      <a:pPr marL="0" marR="0" algn="ctr">
                        <a:lnSpc>
                          <a:spcPct val="115000"/>
                        </a:lnSpc>
                        <a:spcBef>
                          <a:spcPts val="0"/>
                        </a:spcBef>
                        <a:spcAft>
                          <a:spcPts val="0"/>
                        </a:spcAft>
                      </a:pPr>
                      <a:r>
                        <a:rPr lang="en-US" sz="1200" b="1" dirty="0">
                          <a:latin typeface="Times New Roman"/>
                          <a:ea typeface="Times New Roman"/>
                          <a:cs typeface="Times New Roman"/>
                        </a:rPr>
                        <a:t>Substance </a:t>
                      </a:r>
                      <a:endParaRPr lang="en-US" sz="1100" dirty="0">
                        <a:latin typeface="Calibri"/>
                        <a:ea typeface="Calibri"/>
                        <a:cs typeface="Times New Roman"/>
                      </a:endParaRPr>
                    </a:p>
                  </a:txBody>
                  <a:tcPr marL="28575" marR="28575" marT="28575" marB="28575"/>
                </a:tc>
                <a:tc h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0204"/>
                          </a:solidFill>
                          <a:latin typeface="Times New Roman"/>
                          <a:ea typeface="Times New Roman"/>
                          <a:cs typeface="Times New Roman"/>
                        </a:rPr>
                        <a:t>CSF </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b="1" dirty="0">
                          <a:latin typeface="Times New Roman"/>
                          <a:ea typeface="Times New Roman"/>
                          <a:cs typeface="Times New Roman"/>
                        </a:rPr>
                        <a:t>Plasma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b="1" dirty="0">
                          <a:latin typeface="Times New Roman"/>
                          <a:ea typeface="Times New Roman"/>
                          <a:cs typeface="Times New Roman"/>
                        </a:rPr>
                        <a:t>Ratio CSF/Plasma </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0"/>
                  </a:ext>
                </a:extLst>
              </a:tr>
              <a:tr h="524529">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Na</a:t>
                      </a:r>
                      <a:r>
                        <a:rPr lang="en-US" sz="1200" baseline="30000" dirty="0">
                          <a:latin typeface="Times New Roman"/>
                          <a:ea typeface="Times New Roman"/>
                          <a:cs typeface="Times New Roman"/>
                        </a:rPr>
                        <a:t>+</a:t>
                      </a:r>
                      <a:br>
                        <a:rPr lang="en-US" sz="1200" dirty="0">
                          <a:latin typeface="Times New Roman"/>
                          <a:ea typeface="Times New Roman"/>
                          <a:cs typeface="Times New Roman"/>
                        </a:rPr>
                      </a:br>
                      <a:r>
                        <a:rPr lang="en-US" sz="1200" dirty="0">
                          <a:latin typeface="Times New Roman"/>
                          <a:ea typeface="Times New Roman"/>
                          <a:cs typeface="Times New Roman"/>
                        </a:rPr>
                        <a:t>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(meq/kg H</a:t>
                      </a:r>
                      <a:r>
                        <a:rPr lang="en-US" sz="1200" baseline="-25000" dirty="0">
                          <a:latin typeface="Times New Roman"/>
                          <a:ea typeface="Times New Roman"/>
                          <a:cs typeface="Times New Roman"/>
                        </a:rPr>
                        <a:t>2</a:t>
                      </a:r>
                      <a:r>
                        <a:rPr lang="en-US" sz="1200" dirty="0">
                          <a:latin typeface="Times New Roman"/>
                          <a:ea typeface="Times New Roman"/>
                          <a:cs typeface="Times New Roman"/>
                        </a:rPr>
                        <a:t>O)</a:t>
                      </a:r>
                      <a:br>
                        <a:rPr lang="en-US" sz="1200" dirty="0">
                          <a:latin typeface="Times New Roman"/>
                          <a:ea typeface="Times New Roman"/>
                          <a:cs typeface="Times New Roman"/>
                        </a:rPr>
                      </a:br>
                      <a:r>
                        <a:rPr lang="en-US" sz="1200" dirty="0">
                          <a:latin typeface="Times New Roman"/>
                          <a:ea typeface="Times New Roman"/>
                          <a:cs typeface="Times New Roman"/>
                        </a:rPr>
                        <a:t>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000204"/>
                          </a:solidFill>
                          <a:latin typeface="Times New Roman"/>
                          <a:ea typeface="Times New Roman"/>
                          <a:cs typeface="Times New Roman"/>
                        </a:rPr>
                        <a:t>147.0</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150.0</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0.98</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1"/>
                  </a:ext>
                </a:extLst>
              </a:tr>
              <a:tr h="524529">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K</a:t>
                      </a:r>
                      <a:r>
                        <a:rPr lang="en-US" sz="1200" baseline="30000" dirty="0">
                          <a:solidFill>
                            <a:srgbClr val="FF0000"/>
                          </a:solidFill>
                          <a:latin typeface="Times New Roman"/>
                          <a:ea typeface="Times New Roman"/>
                          <a:cs typeface="Times New Roman"/>
                        </a:rPr>
                        <a:t>+</a:t>
                      </a:r>
                      <a:br>
                        <a:rPr lang="en-US" sz="1200" dirty="0">
                          <a:solidFill>
                            <a:srgbClr val="FF0000"/>
                          </a:solidFill>
                          <a:latin typeface="Times New Roman"/>
                          <a:ea typeface="Times New Roman"/>
                          <a:cs typeface="Times New Roman"/>
                        </a:rPr>
                      </a:br>
                      <a:r>
                        <a:rPr lang="en-US" sz="1200" dirty="0">
                          <a:solidFill>
                            <a:srgbClr val="FF0000"/>
                          </a:solidFill>
                          <a:latin typeface="Times New Roman"/>
                          <a:ea typeface="Times New Roman"/>
                          <a:cs typeface="Times New Roman"/>
                        </a:rPr>
                        <a:t> </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(meq/kg H</a:t>
                      </a:r>
                      <a:r>
                        <a:rPr lang="en-US" sz="1200" baseline="-25000" dirty="0">
                          <a:latin typeface="Times New Roman"/>
                          <a:ea typeface="Times New Roman"/>
                          <a:cs typeface="Times New Roman"/>
                        </a:rPr>
                        <a:t>2</a:t>
                      </a:r>
                      <a:r>
                        <a:rPr lang="en-US" sz="1200" dirty="0">
                          <a:latin typeface="Times New Roman"/>
                          <a:ea typeface="Times New Roman"/>
                          <a:cs typeface="Times New Roman"/>
                        </a:rPr>
                        <a:t>O)</a:t>
                      </a:r>
                      <a:br>
                        <a:rPr lang="en-US" sz="1200" dirty="0">
                          <a:latin typeface="Times New Roman"/>
                          <a:ea typeface="Times New Roman"/>
                          <a:cs typeface="Times New Roman"/>
                        </a:rPr>
                      </a:br>
                      <a:r>
                        <a:rPr lang="en-US" sz="1200" dirty="0">
                          <a:latin typeface="Times New Roman"/>
                          <a:ea typeface="Times New Roman"/>
                          <a:cs typeface="Times New Roman"/>
                        </a:rPr>
                        <a:t>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2.9</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4.6</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0.62</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2"/>
                  </a:ext>
                </a:extLst>
              </a:tr>
              <a:tr h="524529">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Mg</a:t>
                      </a:r>
                      <a:r>
                        <a:rPr lang="en-US" sz="1200" baseline="30000" dirty="0">
                          <a:solidFill>
                            <a:srgbClr val="FF0000"/>
                          </a:solidFill>
                          <a:latin typeface="Times New Roman"/>
                          <a:ea typeface="Times New Roman"/>
                          <a:cs typeface="Times New Roman"/>
                        </a:rPr>
                        <a:t>2+</a:t>
                      </a:r>
                      <a:br>
                        <a:rPr lang="en-US" sz="1200" dirty="0">
                          <a:solidFill>
                            <a:srgbClr val="FF0000"/>
                          </a:solidFill>
                          <a:latin typeface="Times New Roman"/>
                          <a:ea typeface="Times New Roman"/>
                          <a:cs typeface="Times New Roman"/>
                        </a:rPr>
                      </a:br>
                      <a:r>
                        <a:rPr lang="en-US" sz="1200" dirty="0">
                          <a:solidFill>
                            <a:srgbClr val="FF0000"/>
                          </a:solidFill>
                          <a:latin typeface="Times New Roman"/>
                          <a:ea typeface="Times New Roman"/>
                          <a:cs typeface="Times New Roman"/>
                        </a:rPr>
                        <a:t> </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(meq/kg H</a:t>
                      </a:r>
                      <a:r>
                        <a:rPr lang="en-US" sz="1200" baseline="-25000" dirty="0">
                          <a:latin typeface="Times New Roman"/>
                          <a:ea typeface="Times New Roman"/>
                          <a:cs typeface="Times New Roman"/>
                        </a:rPr>
                        <a:t>2</a:t>
                      </a:r>
                      <a:r>
                        <a:rPr lang="en-US" sz="1200" dirty="0">
                          <a:latin typeface="Times New Roman"/>
                          <a:ea typeface="Times New Roman"/>
                          <a:cs typeface="Times New Roman"/>
                        </a:rPr>
                        <a:t>O)</a:t>
                      </a:r>
                      <a:br>
                        <a:rPr lang="en-US" sz="1200" dirty="0">
                          <a:latin typeface="Times New Roman"/>
                          <a:ea typeface="Times New Roman"/>
                          <a:cs typeface="Times New Roman"/>
                        </a:rPr>
                      </a:br>
                      <a:r>
                        <a:rPr lang="en-US" sz="1200" dirty="0">
                          <a:latin typeface="Times New Roman"/>
                          <a:ea typeface="Times New Roman"/>
                          <a:cs typeface="Times New Roman"/>
                        </a:rPr>
                        <a:t>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2.2</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1.6</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1.39</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3"/>
                  </a:ext>
                </a:extLst>
              </a:tr>
              <a:tr h="524529">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Ca</a:t>
                      </a:r>
                      <a:r>
                        <a:rPr lang="en-US" sz="1200" baseline="30000" dirty="0">
                          <a:solidFill>
                            <a:srgbClr val="FF0000"/>
                          </a:solidFill>
                          <a:latin typeface="Times New Roman"/>
                          <a:ea typeface="Times New Roman"/>
                          <a:cs typeface="Times New Roman"/>
                        </a:rPr>
                        <a:t>2+</a:t>
                      </a:r>
                      <a:br>
                        <a:rPr lang="en-US" sz="1200" dirty="0">
                          <a:solidFill>
                            <a:srgbClr val="FF0000"/>
                          </a:solidFill>
                          <a:latin typeface="Times New Roman"/>
                          <a:ea typeface="Times New Roman"/>
                          <a:cs typeface="Times New Roman"/>
                        </a:rPr>
                      </a:br>
                      <a:r>
                        <a:rPr lang="en-US" sz="1200" dirty="0">
                          <a:solidFill>
                            <a:srgbClr val="FF0000"/>
                          </a:solidFill>
                          <a:latin typeface="Times New Roman"/>
                          <a:ea typeface="Times New Roman"/>
                          <a:cs typeface="Times New Roman"/>
                        </a:rPr>
                        <a:t> </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(meq/kg H</a:t>
                      </a:r>
                      <a:r>
                        <a:rPr lang="en-US" sz="1200" baseline="-25000" dirty="0">
                          <a:latin typeface="Times New Roman"/>
                          <a:ea typeface="Times New Roman"/>
                          <a:cs typeface="Times New Roman"/>
                        </a:rPr>
                        <a:t>2</a:t>
                      </a:r>
                      <a:r>
                        <a:rPr lang="en-US" sz="1200" dirty="0">
                          <a:latin typeface="Times New Roman"/>
                          <a:ea typeface="Times New Roman"/>
                          <a:cs typeface="Times New Roman"/>
                        </a:rPr>
                        <a:t>O)</a:t>
                      </a:r>
                      <a:br>
                        <a:rPr lang="en-US" sz="1200" dirty="0">
                          <a:latin typeface="Times New Roman"/>
                          <a:ea typeface="Times New Roman"/>
                          <a:cs typeface="Times New Roman"/>
                        </a:rPr>
                      </a:br>
                      <a:r>
                        <a:rPr lang="en-US" sz="1200" dirty="0">
                          <a:latin typeface="Times New Roman"/>
                          <a:ea typeface="Times New Roman"/>
                          <a:cs typeface="Times New Roman"/>
                        </a:rPr>
                        <a:t> </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2.3</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4.7</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0.49</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4"/>
                  </a:ext>
                </a:extLst>
              </a:tr>
              <a:tr h="524529">
                <a:tc>
                  <a:txBody>
                    <a:bodyPr/>
                    <a:lstStyle/>
                    <a:p>
                      <a:pPr marL="0" marR="0" algn="ctr">
                        <a:lnSpc>
                          <a:spcPct val="115000"/>
                        </a:lnSpc>
                        <a:spcBef>
                          <a:spcPts val="0"/>
                        </a:spcBef>
                        <a:spcAft>
                          <a:spcPts val="0"/>
                        </a:spcAft>
                      </a:pPr>
                      <a:r>
                        <a:rPr lang="en-US" sz="1200" dirty="0" err="1">
                          <a:solidFill>
                            <a:srgbClr val="FF0000"/>
                          </a:solidFill>
                          <a:latin typeface="Times New Roman"/>
                          <a:ea typeface="Times New Roman"/>
                          <a:cs typeface="Times New Roman"/>
                        </a:rPr>
                        <a:t>Cl</a:t>
                      </a:r>
                      <a:r>
                        <a:rPr lang="en-US" sz="1200" baseline="30000" dirty="0">
                          <a:solidFill>
                            <a:srgbClr val="FF0000"/>
                          </a:solidFill>
                          <a:latin typeface="Times New Roman"/>
                          <a:ea typeface="Times New Roman"/>
                          <a:cs typeface="Times New Roman"/>
                        </a:rPr>
                        <a:t>–</a:t>
                      </a:r>
                      <a:br>
                        <a:rPr lang="en-US" sz="1200" dirty="0">
                          <a:solidFill>
                            <a:srgbClr val="FF0000"/>
                          </a:solidFill>
                          <a:latin typeface="Times New Roman"/>
                          <a:ea typeface="Times New Roman"/>
                          <a:cs typeface="Times New Roman"/>
                        </a:rPr>
                      </a:br>
                      <a:r>
                        <a:rPr lang="en-US" sz="1200" dirty="0">
                          <a:solidFill>
                            <a:srgbClr val="FF0000"/>
                          </a:solidFill>
                          <a:latin typeface="Times New Roman"/>
                          <a:ea typeface="Times New Roman"/>
                          <a:cs typeface="Times New Roman"/>
                        </a:rPr>
                        <a:t> </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(meq/kg H</a:t>
                      </a:r>
                      <a:r>
                        <a:rPr lang="en-US" sz="1200" baseline="-25000">
                          <a:latin typeface="Times New Roman"/>
                          <a:ea typeface="Times New Roman"/>
                          <a:cs typeface="Times New Roman"/>
                        </a:rPr>
                        <a:t>2</a:t>
                      </a:r>
                      <a:r>
                        <a:rPr lang="en-US" sz="1200">
                          <a:latin typeface="Times New Roman"/>
                          <a:ea typeface="Times New Roman"/>
                          <a:cs typeface="Times New Roman"/>
                        </a:rPr>
                        <a:t>O)</a:t>
                      </a:r>
                      <a:br>
                        <a:rPr lang="en-US" sz="1200">
                          <a:latin typeface="Times New Roman"/>
                          <a:ea typeface="Times New Roman"/>
                          <a:cs typeface="Times New Roman"/>
                        </a:rPr>
                      </a:br>
                      <a:r>
                        <a:rPr lang="en-US" sz="1200">
                          <a:latin typeface="Times New Roman"/>
                          <a:ea typeface="Times New Roman"/>
                          <a:cs typeface="Times New Roman"/>
                        </a:rPr>
                        <a:t> </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113.0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99.0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1.14</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05"/>
                  </a:ext>
                </a:extLst>
              </a:tr>
              <a:tr h="524529">
                <a:tc>
                  <a:txBody>
                    <a:bodyPr/>
                    <a:lstStyle/>
                    <a:p>
                      <a:pPr marL="0" marR="0" algn="ctr">
                        <a:lnSpc>
                          <a:spcPct val="115000"/>
                        </a:lnSpc>
                        <a:spcBef>
                          <a:spcPts val="0"/>
                        </a:spcBef>
                        <a:spcAft>
                          <a:spcPts val="0"/>
                        </a:spcAft>
                      </a:pPr>
                      <a:r>
                        <a:rPr lang="en-US" sz="1200">
                          <a:latin typeface="Times New Roman"/>
                          <a:ea typeface="Times New Roman"/>
                          <a:cs typeface="Times New Roman"/>
                        </a:rPr>
                        <a:t>HCO</a:t>
                      </a:r>
                      <a:r>
                        <a:rPr lang="en-US" sz="1200" baseline="-25000">
                          <a:latin typeface="Times New Roman"/>
                          <a:ea typeface="Times New Roman"/>
                          <a:cs typeface="Times New Roman"/>
                        </a:rPr>
                        <a:t>3</a:t>
                      </a:r>
                      <a:r>
                        <a:rPr lang="en-US" sz="1200" baseline="30000">
                          <a:latin typeface="Times New Roman"/>
                          <a:ea typeface="Times New Roman"/>
                          <a:cs typeface="Times New Roman"/>
                        </a:rPr>
                        <a:t>–</a:t>
                      </a:r>
                      <a:br>
                        <a:rPr lang="en-US" sz="1200">
                          <a:latin typeface="Times New Roman"/>
                          <a:ea typeface="Times New Roman"/>
                          <a:cs typeface="Times New Roman"/>
                        </a:rPr>
                      </a:br>
                      <a:r>
                        <a:rPr lang="en-US" sz="1200">
                          <a:latin typeface="Times New Roman"/>
                          <a:ea typeface="Times New Roman"/>
                          <a:cs typeface="Times New Roman"/>
                        </a:rPr>
                        <a:t> </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(meq/L)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000204"/>
                          </a:solidFill>
                          <a:latin typeface="Times New Roman"/>
                          <a:ea typeface="Times New Roman"/>
                          <a:cs typeface="Times New Roman"/>
                        </a:rPr>
                        <a:t>25.1</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24.8</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1.01</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06"/>
                  </a:ext>
                </a:extLst>
              </a:tr>
              <a:tr h="524529">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P</a:t>
                      </a:r>
                      <a:r>
                        <a:rPr lang="en-US" sz="1000" dirty="0">
                          <a:solidFill>
                            <a:srgbClr val="FF0000"/>
                          </a:solidFill>
                          <a:latin typeface="Times New Roman"/>
                          <a:ea typeface="Times New Roman"/>
                          <a:cs typeface="Times New Roman"/>
                        </a:rPr>
                        <a:t>CO</a:t>
                      </a:r>
                      <a:r>
                        <a:rPr lang="en-US" sz="1200" baseline="-25000" dirty="0">
                          <a:solidFill>
                            <a:srgbClr val="FF0000"/>
                          </a:solidFill>
                          <a:latin typeface="Times New Roman"/>
                          <a:ea typeface="Times New Roman"/>
                          <a:cs typeface="Times New Roman"/>
                        </a:rPr>
                        <a:t>2</a:t>
                      </a:r>
                      <a:br>
                        <a:rPr lang="en-US" sz="1200" dirty="0">
                          <a:solidFill>
                            <a:srgbClr val="FF0000"/>
                          </a:solidFill>
                          <a:latin typeface="Times New Roman"/>
                          <a:ea typeface="Times New Roman"/>
                          <a:cs typeface="Times New Roman"/>
                        </a:rPr>
                      </a:br>
                      <a:r>
                        <a:rPr lang="en-US" sz="1200" dirty="0">
                          <a:solidFill>
                            <a:srgbClr val="FF0000"/>
                          </a:solidFill>
                          <a:latin typeface="Times New Roman"/>
                          <a:ea typeface="Times New Roman"/>
                          <a:cs typeface="Times New Roman"/>
                        </a:rPr>
                        <a:t> </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(mm Hg)</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50.2</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39.5</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1.28</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07"/>
                  </a:ext>
                </a:extLst>
              </a:tr>
              <a:tr h="293636">
                <a:tc>
                  <a:txBody>
                    <a:bodyPr/>
                    <a:lstStyle/>
                    <a:p>
                      <a:pPr marL="0" marR="0" algn="ctr">
                        <a:lnSpc>
                          <a:spcPct val="115000"/>
                        </a:lnSpc>
                        <a:spcBef>
                          <a:spcPts val="0"/>
                        </a:spcBef>
                        <a:spcAft>
                          <a:spcPts val="0"/>
                        </a:spcAft>
                      </a:pPr>
                      <a:r>
                        <a:rPr lang="en-US" sz="1200">
                          <a:latin typeface="Times New Roman"/>
                          <a:ea typeface="Times New Roman"/>
                          <a:cs typeface="Times New Roman"/>
                        </a:rPr>
                        <a:t>pH</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 </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000204"/>
                          </a:solidFill>
                          <a:latin typeface="Times New Roman"/>
                          <a:ea typeface="Times New Roman"/>
                          <a:cs typeface="Times New Roman"/>
                        </a:rPr>
                        <a:t>7.33</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7.40</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 . .</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08"/>
                  </a:ext>
                </a:extLst>
              </a:tr>
              <a:tr h="524529">
                <a:tc>
                  <a:txBody>
                    <a:bodyPr/>
                    <a:lstStyle/>
                    <a:p>
                      <a:pPr marL="0" marR="0" algn="ctr">
                        <a:lnSpc>
                          <a:spcPct val="115000"/>
                        </a:lnSpc>
                        <a:spcBef>
                          <a:spcPts val="0"/>
                        </a:spcBef>
                        <a:spcAft>
                          <a:spcPts val="0"/>
                        </a:spcAft>
                      </a:pPr>
                      <a:r>
                        <a:rPr lang="en-US" sz="1200">
                          <a:latin typeface="Times New Roman"/>
                          <a:ea typeface="Times New Roman"/>
                          <a:cs typeface="Times New Roman"/>
                        </a:rPr>
                        <a:t>Osmolality</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(mosm/kg H</a:t>
                      </a:r>
                      <a:r>
                        <a:rPr lang="en-US" sz="1200" baseline="-25000">
                          <a:latin typeface="Times New Roman"/>
                          <a:ea typeface="Times New Roman"/>
                          <a:cs typeface="Times New Roman"/>
                        </a:rPr>
                        <a:t>2</a:t>
                      </a:r>
                      <a:r>
                        <a:rPr lang="en-US" sz="1200">
                          <a:latin typeface="Times New Roman"/>
                          <a:ea typeface="Times New Roman"/>
                          <a:cs typeface="Times New Roman"/>
                        </a:rPr>
                        <a:t>O)</a:t>
                      </a:r>
                      <a:br>
                        <a:rPr lang="en-US" sz="1200">
                          <a:latin typeface="Times New Roman"/>
                          <a:ea typeface="Times New Roman"/>
                          <a:cs typeface="Times New Roman"/>
                        </a:rPr>
                      </a:br>
                      <a:r>
                        <a:rPr lang="en-US" sz="1200">
                          <a:latin typeface="Times New Roman"/>
                          <a:ea typeface="Times New Roman"/>
                          <a:cs typeface="Times New Roman"/>
                        </a:rPr>
                        <a:t> </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000204"/>
                          </a:solidFill>
                          <a:latin typeface="Times New Roman"/>
                          <a:ea typeface="Times New Roman"/>
                          <a:cs typeface="Times New Roman"/>
                        </a:rPr>
                        <a:t>289.0</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289.0</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1.00</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09"/>
                  </a:ext>
                </a:extLst>
              </a:tr>
              <a:tr h="293636">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Protein</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20.0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6000.0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0.003</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0"/>
                  </a:ext>
                </a:extLst>
              </a:tr>
              <a:tr h="293636">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Glucose</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64.0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100.0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0.64</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1"/>
                  </a:ext>
                </a:extLst>
              </a:tr>
              <a:tr h="293636">
                <a:tc>
                  <a:txBody>
                    <a:bodyPr/>
                    <a:lstStyle/>
                    <a:p>
                      <a:pPr marL="0" marR="0" algn="ctr">
                        <a:lnSpc>
                          <a:spcPct val="115000"/>
                        </a:lnSpc>
                        <a:spcBef>
                          <a:spcPts val="0"/>
                        </a:spcBef>
                        <a:spcAft>
                          <a:spcPts val="0"/>
                        </a:spcAft>
                      </a:pPr>
                      <a:r>
                        <a:rPr lang="en-US" sz="1200">
                          <a:latin typeface="Times New Roman"/>
                          <a:ea typeface="Times New Roman"/>
                          <a:cs typeface="Times New Roman"/>
                        </a:rPr>
                        <a:t>Inorganic P</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solidFill>
                            <a:srgbClr val="000204"/>
                          </a:solidFill>
                          <a:latin typeface="Times New Roman"/>
                          <a:ea typeface="Times New Roman"/>
                          <a:cs typeface="Times New Roman"/>
                        </a:rPr>
                        <a:t>3.4</a:t>
                      </a:r>
                      <a:endParaRPr lang="en-US" sz="110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4.7</a:t>
                      </a:r>
                      <a:endParaRPr lang="en-US" sz="11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0.73</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2"/>
                  </a:ext>
                </a:extLst>
              </a:tr>
              <a:tr h="293636">
                <a:tc>
                  <a:txBody>
                    <a:bodyPr/>
                    <a:lstStyle/>
                    <a:p>
                      <a:pPr marL="0" marR="0" algn="ctr">
                        <a:lnSpc>
                          <a:spcPct val="115000"/>
                        </a:lnSpc>
                        <a:spcBef>
                          <a:spcPts val="0"/>
                        </a:spcBef>
                        <a:spcAft>
                          <a:spcPts val="0"/>
                        </a:spcAft>
                      </a:pPr>
                      <a:r>
                        <a:rPr lang="en-US" sz="1200">
                          <a:latin typeface="Times New Roman"/>
                          <a:ea typeface="Times New Roman"/>
                          <a:cs typeface="Times New Roman"/>
                        </a:rPr>
                        <a:t>Urea</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000204"/>
                          </a:solidFill>
                          <a:latin typeface="Times New Roman"/>
                          <a:ea typeface="Times New Roman"/>
                          <a:cs typeface="Times New Roman"/>
                        </a:rPr>
                        <a:t>12.0</a:t>
                      </a:r>
                      <a:endParaRPr lang="en-US" sz="1100" dirty="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15.0</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0.80</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3"/>
                  </a:ext>
                </a:extLst>
              </a:tr>
              <a:tr h="293636">
                <a:tc>
                  <a:txBody>
                    <a:bodyPr/>
                    <a:lstStyle/>
                    <a:p>
                      <a:pPr marL="0" marR="0" algn="ctr">
                        <a:lnSpc>
                          <a:spcPct val="115000"/>
                        </a:lnSpc>
                        <a:spcBef>
                          <a:spcPts val="0"/>
                        </a:spcBef>
                        <a:spcAft>
                          <a:spcPts val="0"/>
                        </a:spcAft>
                      </a:pPr>
                      <a:r>
                        <a:rPr lang="en-US" sz="1200">
                          <a:latin typeface="Times New Roman"/>
                          <a:ea typeface="Times New Roman"/>
                          <a:cs typeface="Times New Roman"/>
                        </a:rPr>
                        <a:t>Creatinine</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solidFill>
                            <a:srgbClr val="000204"/>
                          </a:solidFill>
                          <a:latin typeface="Times New Roman"/>
                          <a:ea typeface="Times New Roman"/>
                          <a:cs typeface="Times New Roman"/>
                        </a:rPr>
                        <a:t>1.5</a:t>
                      </a:r>
                      <a:endParaRPr lang="en-US" sz="1100">
                        <a:solidFill>
                          <a:srgbClr val="000204"/>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1.2</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1.25</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4"/>
                  </a:ext>
                </a:extLst>
              </a:tr>
              <a:tr h="293636">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Uric acid</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1.5</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5.0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0.30</a:t>
                      </a:r>
                      <a:endParaRPr lang="en-US" sz="1100">
                        <a:latin typeface="Calibri"/>
                        <a:ea typeface="Calibri"/>
                        <a:cs typeface="Times New Roman"/>
                      </a:endParaRPr>
                    </a:p>
                  </a:txBody>
                  <a:tcPr marL="28575" marR="28575" marT="28575" marB="28575"/>
                </a:tc>
                <a:extLst>
                  <a:ext uri="{0D108BD9-81ED-4DB2-BD59-A6C34878D82A}">
                    <a16:rowId xmlns:a16="http://schemas.microsoft.com/office/drawing/2014/main" val="10015"/>
                  </a:ext>
                </a:extLst>
              </a:tr>
              <a:tr h="293636">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Cholesterol</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a:latin typeface="Times New Roman"/>
                          <a:ea typeface="Times New Roman"/>
                          <a:cs typeface="Times New Roman"/>
                        </a:rPr>
                        <a:t>(mg/dL)</a:t>
                      </a:r>
                      <a:endParaRPr lang="en-US" sz="110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0.2</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solidFill>
                            <a:srgbClr val="FF0000"/>
                          </a:solidFill>
                          <a:latin typeface="Times New Roman"/>
                          <a:ea typeface="Times New Roman"/>
                          <a:cs typeface="Times New Roman"/>
                        </a:rPr>
                        <a:t>175.0</a:t>
                      </a:r>
                      <a:endParaRPr lang="en-US" sz="1100" dirty="0">
                        <a:solidFill>
                          <a:srgbClr val="FF0000"/>
                        </a:solidFill>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0.001</a:t>
                      </a:r>
                      <a:endParaRPr lang="en-US" sz="1100" dirty="0">
                        <a:latin typeface="Calibri"/>
                        <a:ea typeface="Calibri"/>
                        <a:cs typeface="Times New Roman"/>
                      </a:endParaRPr>
                    </a:p>
                  </a:txBody>
                  <a:tcPr marL="28575" marR="28575" marT="28575" marB="28575"/>
                </a:tc>
                <a:extLst>
                  <a:ext uri="{0D108BD9-81ED-4DB2-BD59-A6C34878D82A}">
                    <a16:rowId xmlns:a16="http://schemas.microsoft.com/office/drawing/2014/main" val="1001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45719"/>
            <a:ext cx="8229600" cy="45719"/>
          </a:xfrm>
        </p:spPr>
        <p:txBody>
          <a:bodyPr>
            <a:normAutofit fontScale="90000"/>
          </a:bodyPr>
          <a:lstStyle/>
          <a:p>
            <a:endParaRPr lang="en-US" dirty="0"/>
          </a:p>
        </p:txBody>
      </p:sp>
      <p:pic>
        <p:nvPicPr>
          <p:cNvPr id="5" name="Content Placeholder 4" descr="http://www.internalizemedicine.com/wp-content/uploads/2012/02/Circulation+of+Cerebrospinal+Fluid+CSF.jpg"/>
          <p:cNvPicPr>
            <a:picLocks noGrp="1"/>
          </p:cNvPicPr>
          <p:nvPr>
            <p:ph idx="1"/>
          </p:nvPr>
        </p:nvPicPr>
        <p:blipFill>
          <a:blip r:embed="rId2" cstate="print"/>
          <a:stretch>
            <a:fillRect/>
          </a:stretch>
        </p:blipFill>
        <p:spPr bwMode="auto">
          <a:xfrm>
            <a:off x="825505" y="0"/>
            <a:ext cx="770485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0CFE377-AB42-4AB2-8B00-A738661A6D06}"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www.corpshumain.ca/en/images/Neuro_CirculCerebrospinal_F_en.jpg"/>
          <p:cNvPicPr>
            <a:picLocks noGrp="1"/>
          </p:cNvPicPr>
          <p:nvPr>
            <p:ph idx="1"/>
          </p:nvPr>
        </p:nvPicPr>
        <p:blipFill>
          <a:blip r:embed="rId2" cstate="print"/>
          <a:srcRect/>
          <a:stretch>
            <a:fillRect/>
          </a:stretch>
        </p:blipFill>
        <p:spPr bwMode="auto">
          <a:xfrm>
            <a:off x="539552" y="260648"/>
            <a:ext cx="8064896" cy="61926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s://droualb.faculty.mjc.edu/Lecture%20Notes/Unit%205/choroid_plexus.jpg"/>
          <p:cNvPicPr>
            <a:picLocks noGrp="1"/>
          </p:cNvPicPr>
          <p:nvPr>
            <p:ph idx="1"/>
          </p:nvPr>
        </p:nvPicPr>
        <p:blipFill>
          <a:blip r:embed="rId2" cstate="print"/>
          <a:srcRect/>
          <a:stretch>
            <a:fillRect/>
          </a:stretch>
        </p:blipFill>
        <p:spPr bwMode="auto">
          <a:xfrm>
            <a:off x="395536" y="332656"/>
            <a:ext cx="8352928" cy="61926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a:t>CSF CISTERNS</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752600"/>
            <a:ext cx="6934200" cy="4572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A0CFE377-AB42-4AB2-8B00-A738661A6D0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REABSORBTION-ARACHNOID GRANULATIONS</a:t>
            </a:r>
          </a:p>
        </p:txBody>
      </p:sp>
      <p:pic>
        <p:nvPicPr>
          <p:cNvPr id="2050" name="Picture 2"/>
          <p:cNvPicPr>
            <a:picLocks noGrp="1" noChangeAspect="1" noChangeArrowheads="1"/>
          </p:cNvPicPr>
          <p:nvPr>
            <p:ph idx="1"/>
          </p:nvPr>
        </p:nvPicPr>
        <p:blipFill>
          <a:blip r:embed="rId2" cstate="print"/>
          <a:stretch>
            <a:fillRect/>
          </a:stretch>
        </p:blipFill>
        <p:spPr bwMode="auto">
          <a:xfrm>
            <a:off x="1857356" y="1428736"/>
            <a:ext cx="5857915" cy="442915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A0CFE377-AB42-4AB2-8B00-A738661A6D06}"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OF CSF</a:t>
            </a:r>
          </a:p>
        </p:txBody>
      </p:sp>
      <p:sp>
        <p:nvSpPr>
          <p:cNvPr id="3" name="Content Placeholder 2"/>
          <p:cNvSpPr>
            <a:spLocks noGrp="1"/>
          </p:cNvSpPr>
          <p:nvPr>
            <p:ph idx="1"/>
          </p:nvPr>
        </p:nvSpPr>
        <p:spPr>
          <a:xfrm>
            <a:off x="152400" y="2286000"/>
            <a:ext cx="8503920" cy="3505200"/>
          </a:xfrm>
        </p:spPr>
        <p:txBody>
          <a:bodyPr>
            <a:noAutofit/>
          </a:bodyPr>
          <a:lstStyle/>
          <a:p>
            <a:r>
              <a:rPr lang="en-US" sz="2000" dirty="0">
                <a:latin typeface="Times New Roman" pitchFamily="18" charset="0"/>
                <a:cs typeface="Times New Roman" pitchFamily="18" charset="0"/>
              </a:rPr>
              <a:t>absorbed through the </a:t>
            </a:r>
            <a:r>
              <a:rPr lang="en-US" sz="2000" b="1" dirty="0">
                <a:latin typeface="Times New Roman" pitchFamily="18" charset="0"/>
                <a:cs typeface="Times New Roman" pitchFamily="18" charset="0"/>
              </a:rPr>
              <a:t>arachnoid villi</a:t>
            </a:r>
            <a:r>
              <a:rPr lang="en-US" sz="2000" dirty="0">
                <a:latin typeface="Times New Roman" pitchFamily="18" charset="0"/>
                <a:cs typeface="Times New Roman" pitchFamily="18" charset="0"/>
              </a:rPr>
              <a:t> into veins, primarily the cerebral venous sinuses. </a:t>
            </a:r>
          </a:p>
          <a:p>
            <a:r>
              <a:rPr lang="en-US" sz="2000" dirty="0">
                <a:latin typeface="Times New Roman" pitchFamily="18" charset="0"/>
                <a:cs typeface="Times New Roman" pitchFamily="18" charset="0"/>
              </a:rPr>
              <a:t>The villi consist of projections of the fused arachnoid membrane and endothelium of the sinuses into the venous sinuses. </a:t>
            </a:r>
          </a:p>
          <a:p>
            <a:r>
              <a:rPr lang="en-US" sz="2000" dirty="0">
                <a:latin typeface="Times New Roman" pitchFamily="18" charset="0"/>
                <a:cs typeface="Times New Roman" pitchFamily="18" charset="0"/>
              </a:rPr>
              <a:t>Similar smaller villi project into veins around spinal nerve routes. These projections may contribute to the outflow of CSF into venous blood by a process known as</a:t>
            </a:r>
            <a:r>
              <a:rPr lang="en-US" sz="2000" b="1" dirty="0">
                <a:latin typeface="Times New Roman" pitchFamily="18" charset="0"/>
                <a:cs typeface="Times New Roman" pitchFamily="18" charset="0"/>
              </a:rPr>
              <a:t> bulk flow, </a:t>
            </a:r>
            <a:r>
              <a:rPr lang="en-US" sz="2000" dirty="0">
                <a:latin typeface="Times New Roman" pitchFamily="18" charset="0"/>
                <a:cs typeface="Times New Roman" pitchFamily="18" charset="0"/>
              </a:rPr>
              <a:t>which is unidirectional.</a:t>
            </a:r>
          </a:p>
        </p:txBody>
      </p:sp>
      <p:sp>
        <p:nvSpPr>
          <p:cNvPr id="4" name="Slide Number Placeholder 3"/>
          <p:cNvSpPr>
            <a:spLocks noGrp="1"/>
          </p:cNvSpPr>
          <p:nvPr>
            <p:ph type="sldNum" sz="quarter" idx="12"/>
          </p:nvPr>
        </p:nvSpPr>
        <p:spPr/>
        <p:txBody>
          <a:bodyPr/>
          <a:lstStyle/>
          <a:p>
            <a:fld id="{A0CFE377-AB42-4AB2-8B00-A738661A6D0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OF CSF…cont</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 Recent studies- CSF reabsorption into the bloodstream in health is via the cribriform plate and thence into the cervical </a:t>
            </a:r>
            <a:r>
              <a:rPr lang="en-US" sz="2400" dirty="0" err="1">
                <a:latin typeface="Times New Roman" pitchFamily="18" charset="0"/>
                <a:cs typeface="Times New Roman" pitchFamily="18" charset="0"/>
              </a:rPr>
              <a:t>lymphatics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Reabsorption via one-way valves (of uncertain structural basis) in the arachnoid villi may assume a greater role if CSF pressure is elevated.</a:t>
            </a:r>
          </a:p>
          <a:p>
            <a:r>
              <a:rPr lang="en-US" sz="2400" dirty="0">
                <a:latin typeface="Times New Roman" pitchFamily="18" charset="0"/>
                <a:cs typeface="Times New Roman" pitchFamily="18" charset="0"/>
              </a:rPr>
              <a:t> Likewise, when CSF builds up abnormally, aquaporin water channels may be expressed in the choroid plexus and brain </a:t>
            </a:r>
            <a:r>
              <a:rPr lang="en-US" sz="2400" dirty="0" err="1">
                <a:latin typeface="Times New Roman" pitchFamily="18" charset="0"/>
                <a:cs typeface="Times New Roman" pitchFamily="18" charset="0"/>
              </a:rPr>
              <a:t>microvessels</a:t>
            </a:r>
            <a:r>
              <a:rPr lang="en-US" sz="2400" dirty="0">
                <a:latin typeface="Times New Roman" pitchFamily="18" charset="0"/>
                <a:cs typeface="Times New Roman" pitchFamily="18" charset="0"/>
              </a:rPr>
              <a:t> as a compensatory adaptation.</a:t>
            </a:r>
          </a:p>
          <a:p>
            <a:endParaRPr lang="en-US" dirty="0"/>
          </a:p>
        </p:txBody>
      </p:sp>
      <p:sp>
        <p:nvSpPr>
          <p:cNvPr id="4" name="Slide Number Placeholder 3"/>
          <p:cNvSpPr>
            <a:spLocks noGrp="1"/>
          </p:cNvSpPr>
          <p:nvPr>
            <p:ph type="sldNum" sz="quarter" idx="12"/>
          </p:nvPr>
        </p:nvSpPr>
        <p:spPr/>
        <p:txBody>
          <a:bodyPr/>
          <a:lstStyle/>
          <a:p>
            <a:fld id="{A0CFE377-AB42-4AB2-8B00-A738661A6D06}" type="slidenum">
              <a:rPr lang="en-US" smtClean="0"/>
              <a:pPr/>
              <a:t>29</a:t>
            </a:fld>
            <a:endParaRPr lang="en-US"/>
          </a:p>
        </p:txBody>
      </p:sp>
    </p:spTree>
    <p:extLst>
      <p:ext uri="{BB962C8B-B14F-4D97-AF65-F5344CB8AC3E}">
        <p14:creationId xmlns:p14="http://schemas.microsoft.com/office/powerpoint/2010/main" val="116292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29600" cy="940719"/>
          </a:xfrm>
        </p:spPr>
        <p:txBody>
          <a:bodyPr/>
          <a:lstStyle/>
          <a:p>
            <a:r>
              <a:rPr lang="en-US" dirty="0"/>
              <a:t>INTRODUCTION;</a:t>
            </a:r>
          </a:p>
        </p:txBody>
      </p:sp>
      <p:sp>
        <p:nvSpPr>
          <p:cNvPr id="3" name="Content Placeholder 2"/>
          <p:cNvSpPr>
            <a:spLocks noGrp="1"/>
          </p:cNvSpPr>
          <p:nvPr>
            <p:ph idx="1"/>
          </p:nvPr>
        </p:nvSpPr>
        <p:spPr>
          <a:xfrm>
            <a:off x="571472" y="785794"/>
            <a:ext cx="7662864" cy="6072206"/>
          </a:xfrm>
          <a:ln>
            <a:noFill/>
          </a:ln>
        </p:spPr>
        <p:txBody>
          <a:bodyPr>
            <a:noAutofit/>
          </a:bodyPr>
          <a:lstStyle/>
          <a:p>
            <a:r>
              <a:rPr lang="en-US" sz="2400" dirty="0">
                <a:latin typeface="Times New Roman" pitchFamily="18" charset="0"/>
                <a:cs typeface="Times New Roman" pitchFamily="18" charset="0"/>
              </a:rPr>
              <a:t>Several functionally important types of barriers exist in the nervous system.</a:t>
            </a:r>
          </a:p>
          <a:p>
            <a:r>
              <a:rPr lang="en-US" sz="2400" dirty="0">
                <a:latin typeface="Times New Roman" pitchFamily="18" charset="0"/>
                <a:cs typeface="Times New Roman" pitchFamily="18" charset="0"/>
              </a:rPr>
              <a:t>Gross-</a:t>
            </a:r>
          </a:p>
          <a:p>
            <a:pPr lvl="1"/>
            <a:r>
              <a:rPr lang="en-US" sz="2000" dirty="0" err="1">
                <a:latin typeface="Times New Roman" pitchFamily="18" charset="0"/>
                <a:cs typeface="Times New Roman" pitchFamily="18" charset="0"/>
              </a:rPr>
              <a:t>dura</a:t>
            </a:r>
            <a:r>
              <a:rPr lang="en-US" sz="20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 arachnoid, pia. </a:t>
            </a:r>
          </a:p>
          <a:p>
            <a:r>
              <a:rPr lang="en-US" sz="2400" dirty="0">
                <a:latin typeface="Times New Roman" pitchFamily="18" charset="0"/>
                <a:cs typeface="Times New Roman" pitchFamily="18" charset="0"/>
              </a:rPr>
              <a:t>Microscopic- </a:t>
            </a:r>
          </a:p>
          <a:p>
            <a:pPr lvl="1"/>
            <a:r>
              <a:rPr lang="en-US" sz="2000" dirty="0">
                <a:latin typeface="Times New Roman" pitchFamily="18" charset="0"/>
                <a:cs typeface="Times New Roman" pitchFamily="18" charset="0"/>
              </a:rPr>
              <a:t>BBB</a:t>
            </a:r>
          </a:p>
          <a:p>
            <a:pPr>
              <a:buNone/>
            </a:pPr>
            <a:r>
              <a:rPr lang="en-US" sz="2400" dirty="0">
                <a:latin typeface="Times New Roman" pitchFamily="18" charset="0"/>
                <a:cs typeface="Times New Roman" pitchFamily="18" charset="0"/>
              </a:rPr>
              <a:t>  All  play a role in:- </a:t>
            </a:r>
          </a:p>
          <a:p>
            <a:r>
              <a:rPr lang="en-US" sz="2400" dirty="0">
                <a:latin typeface="Times New Roman" pitchFamily="18" charset="0"/>
                <a:cs typeface="Times New Roman" pitchFamily="18" charset="0"/>
              </a:rPr>
              <a:t>maintaining a constant environment within and around the brain.</a:t>
            </a:r>
          </a:p>
          <a:p>
            <a:r>
              <a:rPr lang="en-US" sz="2400" dirty="0">
                <a:latin typeface="Times New Roman" pitchFamily="18" charset="0"/>
                <a:cs typeface="Times New Roman" pitchFamily="18" charset="0"/>
              </a:rPr>
              <a:t>protecting of the brain –physically (dural attachments), as well as from endogenous and exogenous toxins in the blood </a:t>
            </a:r>
          </a:p>
          <a:p>
            <a:r>
              <a:rPr lang="en-US" sz="2400" dirty="0">
                <a:latin typeface="Times New Roman" pitchFamily="18" charset="0"/>
                <a:cs typeface="Times New Roman" pitchFamily="18" charset="0"/>
              </a:rPr>
              <a:t>preventing of  escape of </a:t>
            </a:r>
            <a:r>
              <a:rPr lang="en-US" sz="2400" b="1" dirty="0">
                <a:latin typeface="Times New Roman" pitchFamily="18" charset="0"/>
                <a:cs typeface="Times New Roman" pitchFamily="18" charset="0"/>
              </a:rPr>
              <a:t>neurotransmitter</a:t>
            </a:r>
            <a:r>
              <a:rPr lang="en-US" sz="2400" dirty="0">
                <a:latin typeface="Times New Roman" pitchFamily="18" charset="0"/>
                <a:cs typeface="Times New Roman" pitchFamily="18" charset="0"/>
              </a:rPr>
              <a:t>s into the general circulation.</a:t>
            </a:r>
          </a:p>
        </p:txBody>
      </p:sp>
      <p:sp>
        <p:nvSpPr>
          <p:cNvPr id="4" name="Slide Number Placeholder 3"/>
          <p:cNvSpPr>
            <a:spLocks noGrp="1"/>
          </p:cNvSpPr>
          <p:nvPr>
            <p:ph type="sldNum" sz="quarter" idx="12"/>
          </p:nvPr>
        </p:nvSpPr>
        <p:spPr/>
        <p:txBody>
          <a:bodyPr/>
          <a:lstStyle/>
          <a:p>
            <a:fld id="{A0CFE377-AB42-4AB2-8B00-A738661A6D0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CD51-BD85-4108-8949-D01594A1D02A}"/>
              </a:ext>
            </a:extLst>
          </p:cNvPr>
          <p:cNvSpPr>
            <a:spLocks noGrp="1"/>
          </p:cNvSpPr>
          <p:nvPr>
            <p:ph type="title"/>
          </p:nvPr>
        </p:nvSpPr>
        <p:spPr>
          <a:xfrm>
            <a:off x="628650" y="1"/>
            <a:ext cx="7886700" cy="365126"/>
          </a:xfrm>
        </p:spPr>
        <p:txBody>
          <a:bodyPr>
            <a:normAutofit fontScale="90000"/>
          </a:bodyPr>
          <a:lstStyle/>
          <a:p>
            <a:pPr algn="ctr"/>
            <a:r>
              <a:rPr lang="en-US" sz="2800" b="1" dirty="0"/>
              <a:t>LYMPHATIC SYSTEM OF THE BRAIN</a:t>
            </a:r>
          </a:p>
        </p:txBody>
      </p:sp>
      <p:sp>
        <p:nvSpPr>
          <p:cNvPr id="4" name="Slide Number Placeholder 3">
            <a:extLst>
              <a:ext uri="{FF2B5EF4-FFF2-40B4-BE49-F238E27FC236}">
                <a16:creationId xmlns:a16="http://schemas.microsoft.com/office/drawing/2014/main" id="{66DB1723-2D47-40F4-88D7-93B130AB5DC1}"/>
              </a:ext>
            </a:extLst>
          </p:cNvPr>
          <p:cNvSpPr>
            <a:spLocks noGrp="1"/>
          </p:cNvSpPr>
          <p:nvPr>
            <p:ph type="sldNum" sz="quarter" idx="12"/>
          </p:nvPr>
        </p:nvSpPr>
        <p:spPr/>
        <p:txBody>
          <a:bodyPr/>
          <a:lstStyle/>
          <a:p>
            <a:fld id="{A0CFE377-AB42-4AB2-8B00-A738661A6D06}" type="slidenum">
              <a:rPr lang="en-US" smtClean="0"/>
              <a:pPr/>
              <a:t>30</a:t>
            </a:fld>
            <a:endParaRPr lang="en-US"/>
          </a:p>
        </p:txBody>
      </p:sp>
      <p:pic>
        <p:nvPicPr>
          <p:cNvPr id="5" name="Content Placeholder 4" descr="Image result for images of the brain's MENINGEAL lymphatic system">
            <a:extLst>
              <a:ext uri="{FF2B5EF4-FFF2-40B4-BE49-F238E27FC236}">
                <a16:creationId xmlns:a16="http://schemas.microsoft.com/office/drawing/2014/main" id="{A0B607AC-9D38-4EF1-812E-2E34BE351AE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2" cy="4824536"/>
          </a:xfrm>
          <a:prstGeom prst="rect">
            <a:avLst/>
          </a:prstGeom>
          <a:noFill/>
          <a:ln>
            <a:noFill/>
          </a:ln>
        </p:spPr>
      </p:pic>
    </p:spTree>
    <p:extLst>
      <p:ext uri="{BB962C8B-B14F-4D97-AF65-F5344CB8AC3E}">
        <p14:creationId xmlns:p14="http://schemas.microsoft.com/office/powerpoint/2010/main" val="407947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9B93-557D-4780-AE01-B0A13B56E713}"/>
              </a:ext>
            </a:extLst>
          </p:cNvPr>
          <p:cNvSpPr>
            <a:spLocks noGrp="1"/>
          </p:cNvSpPr>
          <p:nvPr>
            <p:ph type="title"/>
          </p:nvPr>
        </p:nvSpPr>
        <p:spPr>
          <a:xfrm>
            <a:off x="628650" y="1"/>
            <a:ext cx="7886700" cy="365125"/>
          </a:xfrm>
        </p:spPr>
        <p:txBody>
          <a:bodyPr>
            <a:normAutofit fontScale="90000"/>
          </a:bodyPr>
          <a:lstStyle/>
          <a:p>
            <a:pPr algn="ctr"/>
            <a:r>
              <a:rPr lang="en-US" sz="2000" b="1" dirty="0"/>
              <a:t>UP TO 30% OF CSF DRAINS VIA NASAL LYMPHATICS TO DEEP CERVICAL LYMPH NODES</a:t>
            </a:r>
          </a:p>
        </p:txBody>
      </p:sp>
      <p:sp>
        <p:nvSpPr>
          <p:cNvPr id="4" name="Slide Number Placeholder 3">
            <a:extLst>
              <a:ext uri="{FF2B5EF4-FFF2-40B4-BE49-F238E27FC236}">
                <a16:creationId xmlns:a16="http://schemas.microsoft.com/office/drawing/2014/main" id="{E2DC83A1-EC61-467B-A19D-D133D3F3DD50}"/>
              </a:ext>
            </a:extLst>
          </p:cNvPr>
          <p:cNvSpPr>
            <a:spLocks noGrp="1"/>
          </p:cNvSpPr>
          <p:nvPr>
            <p:ph type="sldNum" sz="quarter" idx="12"/>
          </p:nvPr>
        </p:nvSpPr>
        <p:spPr/>
        <p:txBody>
          <a:bodyPr/>
          <a:lstStyle/>
          <a:p>
            <a:fld id="{A0CFE377-AB42-4AB2-8B00-A738661A6D06}" type="slidenum">
              <a:rPr lang="en-US" smtClean="0"/>
              <a:pPr/>
              <a:t>31</a:t>
            </a:fld>
            <a:endParaRPr lang="en-US"/>
          </a:p>
        </p:txBody>
      </p:sp>
      <p:pic>
        <p:nvPicPr>
          <p:cNvPr id="5" name="Content Placeholder 4" descr="Image result for images of dural lymphatic system of the brain interstitial fluid and macromolecules">
            <a:extLst>
              <a:ext uri="{FF2B5EF4-FFF2-40B4-BE49-F238E27FC236}">
                <a16:creationId xmlns:a16="http://schemas.microsoft.com/office/drawing/2014/main" id="{FC70E485-D454-480C-8A91-79AE48D0B16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65125"/>
            <a:ext cx="8928992" cy="6492873"/>
          </a:xfrm>
          <a:prstGeom prst="rect">
            <a:avLst/>
          </a:prstGeom>
          <a:noFill/>
          <a:ln>
            <a:noFill/>
          </a:ln>
        </p:spPr>
      </p:pic>
    </p:spTree>
    <p:extLst>
      <p:ext uri="{BB962C8B-B14F-4D97-AF65-F5344CB8AC3E}">
        <p14:creationId xmlns:p14="http://schemas.microsoft.com/office/powerpoint/2010/main" val="157216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8BEC-1F62-4824-B037-2058704B7109}"/>
              </a:ext>
            </a:extLst>
          </p:cNvPr>
          <p:cNvSpPr>
            <a:spLocks noGrp="1"/>
          </p:cNvSpPr>
          <p:nvPr>
            <p:ph type="title"/>
          </p:nvPr>
        </p:nvSpPr>
        <p:spPr>
          <a:xfrm>
            <a:off x="628650" y="0"/>
            <a:ext cx="7886700" cy="45719"/>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7AE6269D-6407-4A31-845A-044A5433DD0E}"/>
              </a:ext>
            </a:extLst>
          </p:cNvPr>
          <p:cNvSpPr>
            <a:spLocks noGrp="1"/>
          </p:cNvSpPr>
          <p:nvPr>
            <p:ph type="sldNum" sz="quarter" idx="12"/>
          </p:nvPr>
        </p:nvSpPr>
        <p:spPr/>
        <p:txBody>
          <a:bodyPr/>
          <a:lstStyle/>
          <a:p>
            <a:fld id="{A0CFE377-AB42-4AB2-8B00-A738661A6D06}" type="slidenum">
              <a:rPr lang="en-US" smtClean="0"/>
              <a:pPr/>
              <a:t>32</a:t>
            </a:fld>
            <a:endParaRPr lang="en-US"/>
          </a:p>
        </p:txBody>
      </p:sp>
      <p:pic>
        <p:nvPicPr>
          <p:cNvPr id="5" name="Content Placeholder 4" descr="Image result for images of the brain's MENINGEAL lymphatic system">
            <a:extLst>
              <a:ext uri="{FF2B5EF4-FFF2-40B4-BE49-F238E27FC236}">
                <a16:creationId xmlns:a16="http://schemas.microsoft.com/office/drawing/2014/main" id="{E0DF6DDA-BE78-478B-B758-F6194C2913A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5719"/>
            <a:ext cx="8784976" cy="6310632"/>
          </a:xfrm>
          <a:prstGeom prst="rect">
            <a:avLst/>
          </a:prstGeom>
          <a:noFill/>
          <a:ln>
            <a:noFill/>
          </a:ln>
        </p:spPr>
      </p:pic>
    </p:spTree>
    <p:extLst>
      <p:ext uri="{BB962C8B-B14F-4D97-AF65-F5344CB8AC3E}">
        <p14:creationId xmlns:p14="http://schemas.microsoft.com/office/powerpoint/2010/main" val="1815630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0837-C82A-4E7A-8E26-39DE724DB590}"/>
              </a:ext>
            </a:extLst>
          </p:cNvPr>
          <p:cNvSpPr>
            <a:spLocks noGrp="1"/>
          </p:cNvSpPr>
          <p:nvPr>
            <p:ph type="title"/>
          </p:nvPr>
        </p:nvSpPr>
        <p:spPr>
          <a:xfrm>
            <a:off x="628650" y="1"/>
            <a:ext cx="7886700" cy="620688"/>
          </a:xfrm>
        </p:spPr>
        <p:txBody>
          <a:bodyPr/>
          <a:lstStyle/>
          <a:p>
            <a:pPr algn="ctr"/>
            <a:r>
              <a:rPr lang="en-US" b="1" dirty="0"/>
              <a:t>DURA LYMPATIC SYSTEM</a:t>
            </a:r>
          </a:p>
        </p:txBody>
      </p:sp>
      <p:sp>
        <p:nvSpPr>
          <p:cNvPr id="4" name="Slide Number Placeholder 3">
            <a:extLst>
              <a:ext uri="{FF2B5EF4-FFF2-40B4-BE49-F238E27FC236}">
                <a16:creationId xmlns:a16="http://schemas.microsoft.com/office/drawing/2014/main" id="{761D3E89-96C5-4982-BC1D-3496B21768F1}"/>
              </a:ext>
            </a:extLst>
          </p:cNvPr>
          <p:cNvSpPr>
            <a:spLocks noGrp="1"/>
          </p:cNvSpPr>
          <p:nvPr>
            <p:ph type="sldNum" sz="quarter" idx="12"/>
          </p:nvPr>
        </p:nvSpPr>
        <p:spPr/>
        <p:txBody>
          <a:bodyPr/>
          <a:lstStyle/>
          <a:p>
            <a:fld id="{A0CFE377-AB42-4AB2-8B00-A738661A6D06}" type="slidenum">
              <a:rPr lang="en-US" smtClean="0"/>
              <a:pPr/>
              <a:t>33</a:t>
            </a:fld>
            <a:endParaRPr lang="en-US"/>
          </a:p>
        </p:txBody>
      </p:sp>
      <p:pic>
        <p:nvPicPr>
          <p:cNvPr id="5" name="Content Placeholder 4" descr="Image result for images of the brain's MENINGEAL lymphatic system">
            <a:extLst>
              <a:ext uri="{FF2B5EF4-FFF2-40B4-BE49-F238E27FC236}">
                <a16:creationId xmlns:a16="http://schemas.microsoft.com/office/drawing/2014/main" id="{490A26D5-A274-4277-B84A-70645D70DC0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0689"/>
            <a:ext cx="8280920" cy="6100787"/>
          </a:xfrm>
          <a:prstGeom prst="rect">
            <a:avLst/>
          </a:prstGeom>
          <a:noFill/>
          <a:ln>
            <a:noFill/>
          </a:ln>
        </p:spPr>
      </p:pic>
    </p:spTree>
    <p:extLst>
      <p:ext uri="{BB962C8B-B14F-4D97-AF65-F5344CB8AC3E}">
        <p14:creationId xmlns:p14="http://schemas.microsoft.com/office/powerpoint/2010/main" val="143071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5783-5C61-4FF8-B91E-8610DBFDBCF3}"/>
              </a:ext>
            </a:extLst>
          </p:cNvPr>
          <p:cNvSpPr>
            <a:spLocks noGrp="1"/>
          </p:cNvSpPr>
          <p:nvPr>
            <p:ph type="title"/>
          </p:nvPr>
        </p:nvSpPr>
        <p:spPr>
          <a:xfrm>
            <a:off x="628650" y="1"/>
            <a:ext cx="7886700" cy="764703"/>
          </a:xfrm>
        </p:spPr>
        <p:txBody>
          <a:bodyPr>
            <a:normAutofit fontScale="90000"/>
          </a:bodyPr>
          <a:lstStyle/>
          <a:p>
            <a:pPr algn="ctr"/>
            <a:r>
              <a:rPr lang="en-US" b="1" dirty="0"/>
              <a:t>GLYMPHATIC SYSTEM: CLEANSING, REMOVAL OF METAMOLITES LIPIDS AND AMYLOID-B </a:t>
            </a:r>
            <a:r>
              <a:rPr lang="en-US" b="1" dirty="0" err="1"/>
              <a:t>etc</a:t>
            </a:r>
            <a:endParaRPr lang="en-US" b="1" dirty="0"/>
          </a:p>
        </p:txBody>
      </p:sp>
      <p:sp>
        <p:nvSpPr>
          <p:cNvPr id="4" name="Slide Number Placeholder 3">
            <a:extLst>
              <a:ext uri="{FF2B5EF4-FFF2-40B4-BE49-F238E27FC236}">
                <a16:creationId xmlns:a16="http://schemas.microsoft.com/office/drawing/2014/main" id="{1EFC1190-C4D1-4113-ADA6-D77A598F5E1E}"/>
              </a:ext>
            </a:extLst>
          </p:cNvPr>
          <p:cNvSpPr>
            <a:spLocks noGrp="1"/>
          </p:cNvSpPr>
          <p:nvPr>
            <p:ph type="sldNum" sz="quarter" idx="12"/>
          </p:nvPr>
        </p:nvSpPr>
        <p:spPr/>
        <p:txBody>
          <a:bodyPr/>
          <a:lstStyle/>
          <a:p>
            <a:fld id="{A0CFE377-AB42-4AB2-8B00-A738661A6D06}" type="slidenum">
              <a:rPr lang="en-US" smtClean="0"/>
              <a:pPr/>
              <a:t>34</a:t>
            </a:fld>
            <a:endParaRPr lang="en-US"/>
          </a:p>
        </p:txBody>
      </p:sp>
      <p:pic>
        <p:nvPicPr>
          <p:cNvPr id="5" name="Content Placeholder 4" descr="Image result for images of the brain's glymphatic system">
            <a:extLst>
              <a:ext uri="{FF2B5EF4-FFF2-40B4-BE49-F238E27FC236}">
                <a16:creationId xmlns:a16="http://schemas.microsoft.com/office/drawing/2014/main" id="{D53BA73D-5B6B-40BB-B526-DD99E3D43C3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764704"/>
            <a:ext cx="8155555" cy="5956772"/>
          </a:xfrm>
          <a:prstGeom prst="rect">
            <a:avLst/>
          </a:prstGeom>
          <a:noFill/>
          <a:ln>
            <a:noFill/>
          </a:ln>
        </p:spPr>
      </p:pic>
    </p:spTree>
    <p:extLst>
      <p:ext uri="{BB962C8B-B14F-4D97-AF65-F5344CB8AC3E}">
        <p14:creationId xmlns:p14="http://schemas.microsoft.com/office/powerpoint/2010/main" val="2876094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EBE4-BA10-4D28-96EA-A1A7FD25392A}"/>
              </a:ext>
            </a:extLst>
          </p:cNvPr>
          <p:cNvSpPr>
            <a:spLocks noGrp="1"/>
          </p:cNvSpPr>
          <p:nvPr>
            <p:ph type="title"/>
          </p:nvPr>
        </p:nvSpPr>
        <p:spPr>
          <a:xfrm>
            <a:off x="628650" y="1"/>
            <a:ext cx="7886700" cy="764703"/>
          </a:xfrm>
        </p:spPr>
        <p:txBody>
          <a:bodyPr>
            <a:noAutofit/>
          </a:bodyPr>
          <a:lstStyle/>
          <a:p>
            <a:pPr algn="ctr"/>
            <a:r>
              <a:rPr lang="en-US" sz="2000" b="1" dirty="0"/>
              <a:t>GLYMPHATIC SYSTEM: DRIVEN BY PULSATIONS OF BRAIN ARTERIES: note role of AQUAPORIN 4s</a:t>
            </a:r>
          </a:p>
        </p:txBody>
      </p:sp>
      <p:sp>
        <p:nvSpPr>
          <p:cNvPr id="4" name="Slide Number Placeholder 3">
            <a:extLst>
              <a:ext uri="{FF2B5EF4-FFF2-40B4-BE49-F238E27FC236}">
                <a16:creationId xmlns:a16="http://schemas.microsoft.com/office/drawing/2014/main" id="{31DCC476-7381-4FE8-BA61-D4F46A4A86C5}"/>
              </a:ext>
            </a:extLst>
          </p:cNvPr>
          <p:cNvSpPr>
            <a:spLocks noGrp="1"/>
          </p:cNvSpPr>
          <p:nvPr>
            <p:ph type="sldNum" sz="quarter" idx="12"/>
          </p:nvPr>
        </p:nvSpPr>
        <p:spPr/>
        <p:txBody>
          <a:bodyPr/>
          <a:lstStyle/>
          <a:p>
            <a:fld id="{A0CFE377-AB42-4AB2-8B00-A738661A6D06}" type="slidenum">
              <a:rPr lang="en-US" smtClean="0"/>
              <a:pPr/>
              <a:t>35</a:t>
            </a:fld>
            <a:endParaRPr lang="en-US"/>
          </a:p>
        </p:txBody>
      </p:sp>
      <p:pic>
        <p:nvPicPr>
          <p:cNvPr id="5" name="Content Placeholder 4" descr="Image result for images of the brain's fluid compartments?">
            <a:extLst>
              <a:ext uri="{FF2B5EF4-FFF2-40B4-BE49-F238E27FC236}">
                <a16:creationId xmlns:a16="http://schemas.microsoft.com/office/drawing/2014/main" id="{53F5BC8D-5800-49C9-B279-710DF6C1DBBE}"/>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64704"/>
            <a:ext cx="7200800" cy="5949387"/>
          </a:xfrm>
          <a:prstGeom prst="rect">
            <a:avLst/>
          </a:prstGeom>
          <a:noFill/>
          <a:ln>
            <a:noFill/>
          </a:ln>
        </p:spPr>
      </p:pic>
    </p:spTree>
    <p:extLst>
      <p:ext uri="{BB962C8B-B14F-4D97-AF65-F5344CB8AC3E}">
        <p14:creationId xmlns:p14="http://schemas.microsoft.com/office/powerpoint/2010/main" val="273981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195D-8164-4FF8-8510-2B61BF098314}"/>
              </a:ext>
            </a:extLst>
          </p:cNvPr>
          <p:cNvSpPr>
            <a:spLocks noGrp="1"/>
          </p:cNvSpPr>
          <p:nvPr>
            <p:ph type="title"/>
          </p:nvPr>
        </p:nvSpPr>
        <p:spPr>
          <a:xfrm>
            <a:off x="628650" y="0"/>
            <a:ext cx="7886700" cy="764704"/>
          </a:xfrm>
        </p:spPr>
        <p:txBody>
          <a:bodyPr>
            <a:normAutofit fontScale="90000"/>
          </a:bodyPr>
          <a:lstStyle/>
          <a:p>
            <a:pPr algn="ctr"/>
            <a:r>
              <a:rPr lang="en-US" b="1" dirty="0"/>
              <a:t>BRAIN IFS EXPANDS BY UP TO 60% IN SLEEP TO FACILITATE GLYMPHATIC FLOW</a:t>
            </a:r>
          </a:p>
        </p:txBody>
      </p:sp>
      <p:sp>
        <p:nvSpPr>
          <p:cNvPr id="4" name="Slide Number Placeholder 3">
            <a:extLst>
              <a:ext uri="{FF2B5EF4-FFF2-40B4-BE49-F238E27FC236}">
                <a16:creationId xmlns:a16="http://schemas.microsoft.com/office/drawing/2014/main" id="{E701BCA8-2EAC-4A2B-BC45-02B1510DD882}"/>
              </a:ext>
            </a:extLst>
          </p:cNvPr>
          <p:cNvSpPr>
            <a:spLocks noGrp="1"/>
          </p:cNvSpPr>
          <p:nvPr>
            <p:ph type="sldNum" sz="quarter" idx="12"/>
          </p:nvPr>
        </p:nvSpPr>
        <p:spPr/>
        <p:txBody>
          <a:bodyPr/>
          <a:lstStyle/>
          <a:p>
            <a:fld id="{A0CFE377-AB42-4AB2-8B00-A738661A6D06}" type="slidenum">
              <a:rPr lang="en-US" smtClean="0"/>
              <a:pPr/>
              <a:t>36</a:t>
            </a:fld>
            <a:endParaRPr lang="en-US"/>
          </a:p>
        </p:txBody>
      </p:sp>
      <p:pic>
        <p:nvPicPr>
          <p:cNvPr id="5" name="Content Placeholder 4" descr="Image result for images of the brain's glymphatic system">
            <a:extLst>
              <a:ext uri="{FF2B5EF4-FFF2-40B4-BE49-F238E27FC236}">
                <a16:creationId xmlns:a16="http://schemas.microsoft.com/office/drawing/2014/main" id="{73B22DBE-EFFE-4CA7-BC02-99867D68D77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7992888" cy="5956772"/>
          </a:xfrm>
          <a:prstGeom prst="rect">
            <a:avLst/>
          </a:prstGeom>
          <a:noFill/>
          <a:ln>
            <a:noFill/>
          </a:ln>
        </p:spPr>
      </p:pic>
    </p:spTree>
    <p:extLst>
      <p:ext uri="{BB962C8B-B14F-4D97-AF65-F5344CB8AC3E}">
        <p14:creationId xmlns:p14="http://schemas.microsoft.com/office/powerpoint/2010/main" val="30750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3419-33D9-445B-8816-88B8317C16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FCDBCA-0B3D-4BFA-82CD-231E09FFAD8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DC042C8-9C08-4A79-883A-27D1D43205D6}"/>
              </a:ext>
            </a:extLst>
          </p:cNvPr>
          <p:cNvSpPr>
            <a:spLocks noGrp="1"/>
          </p:cNvSpPr>
          <p:nvPr>
            <p:ph type="sldNum" sz="quarter" idx="12"/>
          </p:nvPr>
        </p:nvSpPr>
        <p:spPr/>
        <p:txBody>
          <a:bodyPr/>
          <a:lstStyle/>
          <a:p>
            <a:fld id="{A0CFE377-AB42-4AB2-8B00-A738661A6D06}" type="slidenum">
              <a:rPr lang="en-US" smtClean="0"/>
              <a:pPr/>
              <a:t>37</a:t>
            </a:fld>
            <a:endParaRPr lang="en-US"/>
          </a:p>
        </p:txBody>
      </p:sp>
    </p:spTree>
    <p:extLst>
      <p:ext uri="{BB962C8B-B14F-4D97-AF65-F5344CB8AC3E}">
        <p14:creationId xmlns:p14="http://schemas.microsoft.com/office/powerpoint/2010/main" val="201464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530B-5476-4A9F-80C6-FD04D0ED9E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EF3F96-5442-4BA4-81EA-D95A071AC0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2F130C-4440-4058-84C0-E074122593FC}"/>
              </a:ext>
            </a:extLst>
          </p:cNvPr>
          <p:cNvSpPr>
            <a:spLocks noGrp="1"/>
          </p:cNvSpPr>
          <p:nvPr>
            <p:ph type="sldNum" sz="quarter" idx="12"/>
          </p:nvPr>
        </p:nvSpPr>
        <p:spPr/>
        <p:txBody>
          <a:bodyPr/>
          <a:lstStyle/>
          <a:p>
            <a:fld id="{A0CFE377-AB42-4AB2-8B00-A738661A6D06}" type="slidenum">
              <a:rPr lang="en-US" smtClean="0"/>
              <a:pPr/>
              <a:t>38</a:t>
            </a:fld>
            <a:endParaRPr lang="en-US"/>
          </a:p>
        </p:txBody>
      </p:sp>
    </p:spTree>
    <p:extLst>
      <p:ext uri="{BB962C8B-B14F-4D97-AF65-F5344CB8AC3E}">
        <p14:creationId xmlns:p14="http://schemas.microsoft.com/office/powerpoint/2010/main" val="103401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A12C-720B-4798-8C98-1AA99F8F25F9}"/>
              </a:ext>
            </a:extLst>
          </p:cNvPr>
          <p:cNvSpPr>
            <a:spLocks noGrp="1"/>
          </p:cNvSpPr>
          <p:nvPr>
            <p:ph type="title"/>
          </p:nvPr>
        </p:nvSpPr>
        <p:spPr>
          <a:xfrm>
            <a:off x="628650" y="1"/>
            <a:ext cx="7886700" cy="836712"/>
          </a:xfrm>
        </p:spPr>
        <p:txBody>
          <a:bodyPr>
            <a:normAutofit fontScale="90000"/>
          </a:bodyPr>
          <a:lstStyle/>
          <a:p>
            <a:pPr algn="ctr"/>
            <a:r>
              <a:rPr lang="en-US" b="1" dirty="0"/>
              <a:t>BEST SLEEPING POSITION FOR BRAIN CLEANSING</a:t>
            </a:r>
          </a:p>
        </p:txBody>
      </p:sp>
      <p:sp>
        <p:nvSpPr>
          <p:cNvPr id="4" name="Slide Number Placeholder 3">
            <a:extLst>
              <a:ext uri="{FF2B5EF4-FFF2-40B4-BE49-F238E27FC236}">
                <a16:creationId xmlns:a16="http://schemas.microsoft.com/office/drawing/2014/main" id="{A66FAA34-5405-4450-86E9-5B0324CA178C}"/>
              </a:ext>
            </a:extLst>
          </p:cNvPr>
          <p:cNvSpPr>
            <a:spLocks noGrp="1"/>
          </p:cNvSpPr>
          <p:nvPr>
            <p:ph type="sldNum" sz="quarter" idx="12"/>
          </p:nvPr>
        </p:nvSpPr>
        <p:spPr/>
        <p:txBody>
          <a:bodyPr/>
          <a:lstStyle/>
          <a:p>
            <a:fld id="{A0CFE377-AB42-4AB2-8B00-A738661A6D06}" type="slidenum">
              <a:rPr lang="en-US" smtClean="0"/>
              <a:pPr/>
              <a:t>39</a:t>
            </a:fld>
            <a:endParaRPr lang="en-US"/>
          </a:p>
        </p:txBody>
      </p:sp>
      <p:pic>
        <p:nvPicPr>
          <p:cNvPr id="5" name="Content Placeholder 4" descr="Image result for images of the brain's glymphatic system">
            <a:extLst>
              <a:ext uri="{FF2B5EF4-FFF2-40B4-BE49-F238E27FC236}">
                <a16:creationId xmlns:a16="http://schemas.microsoft.com/office/drawing/2014/main" id="{0DD0A1FC-50E4-4FE0-B0AB-C0286D034FA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959" cy="5832647"/>
          </a:xfrm>
          <a:prstGeom prst="rect">
            <a:avLst/>
          </a:prstGeom>
          <a:noFill/>
          <a:ln>
            <a:noFill/>
          </a:ln>
        </p:spPr>
      </p:pic>
    </p:spTree>
    <p:extLst>
      <p:ext uri="{BB962C8B-B14F-4D97-AF65-F5344CB8AC3E}">
        <p14:creationId xmlns:p14="http://schemas.microsoft.com/office/powerpoint/2010/main" val="328318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classes.midlandstech.edu/carterp/Courses/bio210/Chap12/210_figure_12_22_labeled.jpg"/>
          <p:cNvPicPr>
            <a:picLocks noGrp="1"/>
          </p:cNvPicPr>
          <p:nvPr>
            <p:ph idx="1"/>
          </p:nvPr>
        </p:nvPicPr>
        <p:blipFill>
          <a:blip r:embed="rId2" cstate="print"/>
          <a:srcRect/>
          <a:stretch>
            <a:fillRect/>
          </a:stretch>
        </p:blipFill>
        <p:spPr bwMode="auto">
          <a:xfrm>
            <a:off x="467544" y="404664"/>
            <a:ext cx="8136904" cy="568863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OBSTRUCTION OF CSF FLOW -1</a:t>
            </a:r>
          </a:p>
        </p:txBody>
      </p:sp>
      <p:sp>
        <p:nvSpPr>
          <p:cNvPr id="3" name="Content Placeholder 2"/>
          <p:cNvSpPr>
            <a:spLocks noGrp="1"/>
          </p:cNvSpPr>
          <p:nvPr>
            <p:ph idx="1"/>
          </p:nvPr>
        </p:nvSpPr>
        <p:spPr/>
        <p:txBody>
          <a:bodyPr>
            <a:normAutofit/>
          </a:bodyPr>
          <a:lstStyle/>
          <a:p>
            <a:r>
              <a:rPr lang="en-US" dirty="0"/>
              <a:t>Commonest cause of hydrocephalus</a:t>
            </a:r>
          </a:p>
          <a:p>
            <a:pPr>
              <a:buNone/>
            </a:pPr>
            <a:r>
              <a:rPr lang="en-US" dirty="0"/>
              <a:t>SITES</a:t>
            </a:r>
          </a:p>
          <a:p>
            <a:pPr>
              <a:buNone/>
            </a:pPr>
            <a:r>
              <a:rPr lang="en-US" sz="3200" dirty="0">
                <a:solidFill>
                  <a:schemeClr val="tx2"/>
                </a:solidFill>
              </a:rPr>
              <a:t>1.  Inside the ventricular system-</a:t>
            </a:r>
          </a:p>
          <a:p>
            <a:pPr>
              <a:buFont typeface="Wingdings" pitchFamily="2" charset="2"/>
              <a:buChar char="§"/>
            </a:pPr>
            <a:r>
              <a:rPr lang="en-US" dirty="0" err="1"/>
              <a:t>Interventricular</a:t>
            </a:r>
            <a:r>
              <a:rPr lang="en-US" dirty="0"/>
              <a:t> foramina of </a:t>
            </a:r>
            <a:r>
              <a:rPr lang="en-US" dirty="0" err="1"/>
              <a:t>monroe</a:t>
            </a:r>
            <a:endParaRPr lang="en-US" dirty="0"/>
          </a:p>
          <a:p>
            <a:pPr>
              <a:buFont typeface="Wingdings" pitchFamily="2" charset="2"/>
              <a:buChar char="§"/>
            </a:pPr>
            <a:r>
              <a:rPr lang="en-US" dirty="0"/>
              <a:t>Aqueduct of </a:t>
            </a:r>
            <a:r>
              <a:rPr lang="en-US" dirty="0" err="1"/>
              <a:t>sylivius</a:t>
            </a:r>
            <a:endParaRPr lang="en-US" dirty="0"/>
          </a:p>
          <a:p>
            <a:pPr>
              <a:buFont typeface="Wingdings" pitchFamily="2" charset="2"/>
              <a:buChar char="§"/>
            </a:pPr>
            <a:r>
              <a:rPr lang="en-US" dirty="0"/>
              <a:t>Foramina of </a:t>
            </a:r>
            <a:r>
              <a:rPr lang="en-US" dirty="0" err="1"/>
              <a:t>magendie</a:t>
            </a:r>
            <a:r>
              <a:rPr lang="en-US" dirty="0"/>
              <a:t> and  </a:t>
            </a:r>
            <a:r>
              <a:rPr lang="en-US" dirty="0" err="1"/>
              <a:t>luschka</a:t>
            </a:r>
            <a:endParaRPr lang="en-US" dirty="0"/>
          </a:p>
          <a:p>
            <a:pPr>
              <a:buNone/>
            </a:pPr>
            <a:r>
              <a:rPr lang="en-US" dirty="0"/>
              <a:t>Leads to distension of ventricles-aqeuduct-3</a:t>
            </a:r>
            <a:r>
              <a:rPr lang="en-US" baseline="30000" dirty="0"/>
              <a:t>rd</a:t>
            </a:r>
            <a:r>
              <a:rPr lang="en-US" dirty="0"/>
              <a:t> &amp;4</a:t>
            </a:r>
            <a:r>
              <a:rPr lang="en-US" baseline="30000" dirty="0"/>
              <a:t>th</a:t>
            </a:r>
            <a:r>
              <a:rPr lang="en-US" dirty="0"/>
              <a:t>,magendie &amp; </a:t>
            </a:r>
            <a:r>
              <a:rPr lang="en-US" dirty="0" err="1"/>
              <a:t>luschka</a:t>
            </a:r>
            <a:r>
              <a:rPr lang="en-US" dirty="0"/>
              <a:t>-all ventricles</a:t>
            </a:r>
          </a:p>
        </p:txBody>
      </p:sp>
      <p:sp>
        <p:nvSpPr>
          <p:cNvPr id="4" name="Slide Number Placeholder 3"/>
          <p:cNvSpPr>
            <a:spLocks noGrp="1"/>
          </p:cNvSpPr>
          <p:nvPr>
            <p:ph type="sldNum" sz="quarter" idx="12"/>
          </p:nvPr>
        </p:nvSpPr>
        <p:spPr/>
        <p:txBody>
          <a:bodyPr/>
          <a:lstStyle/>
          <a:p>
            <a:fld id="{7E4BDA2F-4DDD-4D82-90E4-3CD121052763}" type="slidenum">
              <a:rPr lang="en-US" smtClean="0"/>
              <a:pPr/>
              <a:t>40</a:t>
            </a:fld>
            <a:endParaRPr lang="en-US"/>
          </a:p>
        </p:txBody>
      </p:sp>
    </p:spTree>
    <p:extLst>
      <p:ext uri="{BB962C8B-B14F-4D97-AF65-F5344CB8AC3E}">
        <p14:creationId xmlns:p14="http://schemas.microsoft.com/office/powerpoint/2010/main" val="411028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OBSTRUCTION IN THE TENTORIUM CEREBELLI -2</a:t>
            </a:r>
            <a:endParaRPr lang="en-US" dirty="0"/>
          </a:p>
        </p:txBody>
      </p:sp>
      <p:sp>
        <p:nvSpPr>
          <p:cNvPr id="3" name="Content Placeholder 2"/>
          <p:cNvSpPr>
            <a:spLocks noGrp="1"/>
          </p:cNvSpPr>
          <p:nvPr>
            <p:ph idx="1"/>
          </p:nvPr>
        </p:nvSpPr>
        <p:spPr/>
        <p:txBody>
          <a:bodyPr/>
          <a:lstStyle/>
          <a:p>
            <a:r>
              <a:rPr lang="en-US" dirty="0"/>
              <a:t>Blockage of the subarachnoid space surrounding the midbrain passing through the </a:t>
            </a:r>
            <a:r>
              <a:rPr lang="en-US" dirty="0" err="1"/>
              <a:t>tentorial</a:t>
            </a:r>
            <a:r>
              <a:rPr lang="en-US" dirty="0"/>
              <a:t> notch</a:t>
            </a:r>
          </a:p>
          <a:p>
            <a:r>
              <a:rPr lang="en-US" dirty="0"/>
              <a:t>The  sub- </a:t>
            </a:r>
            <a:r>
              <a:rPr lang="en-US" dirty="0" err="1"/>
              <a:t>tentorial</a:t>
            </a:r>
            <a:r>
              <a:rPr lang="en-US" dirty="0"/>
              <a:t> CSF cannot reach the </a:t>
            </a:r>
            <a:r>
              <a:rPr lang="en-US" dirty="0" err="1"/>
              <a:t>arachnoid</a:t>
            </a:r>
            <a:r>
              <a:rPr lang="en-US" dirty="0"/>
              <a:t> granulations for absorption</a:t>
            </a:r>
          </a:p>
          <a:p>
            <a:r>
              <a:rPr lang="en-US" dirty="0"/>
              <a:t>Usually caused by adhesions</a:t>
            </a:r>
          </a:p>
          <a:p>
            <a:endParaRPr lang="en-US" dirty="0"/>
          </a:p>
        </p:txBody>
      </p:sp>
      <p:sp>
        <p:nvSpPr>
          <p:cNvPr id="4" name="Slide Number Placeholder 3"/>
          <p:cNvSpPr>
            <a:spLocks noGrp="1"/>
          </p:cNvSpPr>
          <p:nvPr>
            <p:ph type="sldNum" sz="quarter" idx="12"/>
          </p:nvPr>
        </p:nvSpPr>
        <p:spPr/>
        <p:txBody>
          <a:bodyPr/>
          <a:lstStyle/>
          <a:p>
            <a:fld id="{7E4BDA2F-4DDD-4D82-90E4-3CD121052763}" type="slidenum">
              <a:rPr lang="en-US" smtClean="0"/>
              <a:pPr/>
              <a:t>41</a:t>
            </a:fld>
            <a:endParaRPr lang="en-US"/>
          </a:p>
        </p:txBody>
      </p:sp>
    </p:spTree>
    <p:extLst>
      <p:ext uri="{BB962C8B-B14F-4D97-AF65-F5344CB8AC3E}">
        <p14:creationId xmlns:p14="http://schemas.microsoft.com/office/powerpoint/2010/main" val="650935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HYDROCEPHALUS</a:t>
            </a:r>
          </a:p>
        </p:txBody>
      </p:sp>
      <p:sp>
        <p:nvSpPr>
          <p:cNvPr id="3" name="Content Placeholder 2"/>
          <p:cNvSpPr>
            <a:spLocks noGrp="1"/>
          </p:cNvSpPr>
          <p:nvPr>
            <p:ph idx="1"/>
          </p:nvPr>
        </p:nvSpPr>
        <p:spPr/>
        <p:txBody>
          <a:bodyPr>
            <a:normAutofit/>
          </a:bodyPr>
          <a:lstStyle/>
          <a:p>
            <a:r>
              <a:rPr lang="en-US" dirty="0"/>
              <a:t>An abnormal increase in the volume of CSF within the skull</a:t>
            </a:r>
          </a:p>
          <a:p>
            <a:r>
              <a:rPr lang="en-US" dirty="0"/>
              <a:t>Characterized by excessive accumulation of CSF in the cerebral ventricles or subarachnoid space</a:t>
            </a:r>
          </a:p>
          <a:p>
            <a:pPr marL="0" indent="0">
              <a:buNone/>
            </a:pPr>
            <a:r>
              <a:rPr lang="en-US" sz="3200" dirty="0">
                <a:solidFill>
                  <a:schemeClr val="tx2"/>
                </a:solidFill>
              </a:rPr>
              <a:t>Causes of hydrocephalus</a:t>
            </a:r>
          </a:p>
          <a:p>
            <a:r>
              <a:rPr lang="en-US" dirty="0"/>
              <a:t>Excessive production-</a:t>
            </a:r>
            <a:r>
              <a:rPr lang="en-US" dirty="0" err="1"/>
              <a:t>e.g</a:t>
            </a:r>
            <a:r>
              <a:rPr lang="en-US" dirty="0"/>
              <a:t> </a:t>
            </a:r>
            <a:r>
              <a:rPr lang="en-US" dirty="0" err="1"/>
              <a:t>papillomas</a:t>
            </a:r>
            <a:r>
              <a:rPr lang="en-US" dirty="0"/>
              <a:t> of the choroid plexus</a:t>
            </a:r>
          </a:p>
          <a:p>
            <a:r>
              <a:rPr lang="en-US" dirty="0"/>
              <a:t>Obstruction in the circulation route-most common cause, due to </a:t>
            </a:r>
            <a:r>
              <a:rPr lang="en-US" dirty="0" err="1"/>
              <a:t>tumours</a:t>
            </a:r>
            <a:r>
              <a:rPr lang="en-US" dirty="0"/>
              <a:t>, aqueduct stenosis, cysts</a:t>
            </a:r>
          </a:p>
          <a:p>
            <a:r>
              <a:rPr lang="en-US" dirty="0"/>
              <a:t>Interference with absorption- arachnoid granulations- adhesions</a:t>
            </a:r>
          </a:p>
          <a:p>
            <a:pPr marL="0" indent="0">
              <a:buNone/>
            </a:pPr>
            <a:endParaRPr lang="en-US" sz="3200" dirty="0">
              <a:solidFill>
                <a:schemeClr val="tx2"/>
              </a:solidFill>
            </a:endParaRPr>
          </a:p>
        </p:txBody>
      </p:sp>
      <p:sp>
        <p:nvSpPr>
          <p:cNvPr id="4" name="Slide Number Placeholder 3"/>
          <p:cNvSpPr>
            <a:spLocks noGrp="1"/>
          </p:cNvSpPr>
          <p:nvPr>
            <p:ph type="sldNum" sz="quarter" idx="12"/>
          </p:nvPr>
        </p:nvSpPr>
        <p:spPr/>
        <p:txBody>
          <a:bodyPr/>
          <a:lstStyle/>
          <a:p>
            <a:fld id="{7E4BDA2F-4DDD-4D82-90E4-3CD121052763}" type="slidenum">
              <a:rPr lang="en-US" smtClean="0"/>
              <a:pPr/>
              <a:t>42</a:t>
            </a:fld>
            <a:endParaRPr lang="en-US"/>
          </a:p>
        </p:txBody>
      </p:sp>
    </p:spTree>
    <p:extLst>
      <p:ext uri="{BB962C8B-B14F-4D97-AF65-F5344CB8AC3E}">
        <p14:creationId xmlns:p14="http://schemas.microsoft.com/office/powerpoint/2010/main" val="3597715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US" dirty="0"/>
          </a:p>
        </p:txBody>
      </p:sp>
      <p:pic>
        <p:nvPicPr>
          <p:cNvPr id="5" name="Content Placeholder 4" descr="http://diseasespictures.com/wp-content/uploads/2012/10/Hydrocephalus-2.jpg"/>
          <p:cNvPicPr>
            <a:picLocks noGrp="1"/>
          </p:cNvPicPr>
          <p:nvPr>
            <p:ph idx="1"/>
          </p:nvPr>
        </p:nvPicPr>
        <p:blipFill>
          <a:blip r:embed="rId2" cstate="print"/>
          <a:srcRect/>
          <a:stretch>
            <a:fillRect/>
          </a:stretch>
        </p:blipFill>
        <p:spPr bwMode="auto">
          <a:xfrm>
            <a:off x="1259632" y="692696"/>
            <a:ext cx="5904656" cy="60486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188640"/>
          </a:xfrm>
        </p:spPr>
        <p:txBody>
          <a:bodyPr>
            <a:normAutofit fontScale="90000"/>
          </a:bodyPr>
          <a:lstStyle/>
          <a:p>
            <a:endParaRPr lang="en-US" dirty="0"/>
          </a:p>
        </p:txBody>
      </p:sp>
      <p:pic>
        <p:nvPicPr>
          <p:cNvPr id="5" name="Content Placeholder 4" descr="http://diseasesforum.com/wp-content/uploads/2013/07/Hydrocephalus-5.jpg"/>
          <p:cNvPicPr>
            <a:picLocks noGrp="1"/>
          </p:cNvPicPr>
          <p:nvPr>
            <p:ph idx="1"/>
          </p:nvPr>
        </p:nvPicPr>
        <p:blipFill>
          <a:blip r:embed="rId2" cstate="print"/>
          <a:srcRect/>
          <a:stretch>
            <a:fillRect/>
          </a:stretch>
        </p:blipFill>
        <p:spPr bwMode="auto">
          <a:xfrm rot="16200000">
            <a:off x="1643794" y="1408050"/>
            <a:ext cx="5494461" cy="449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44</a:t>
            </a:fld>
            <a:endParaRPr lang="en-US"/>
          </a:p>
        </p:txBody>
      </p:sp>
    </p:spTree>
    <p:extLst>
      <p:ext uri="{BB962C8B-B14F-4D97-AF65-F5344CB8AC3E}">
        <p14:creationId xmlns:p14="http://schemas.microsoft.com/office/powerpoint/2010/main" val="352252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classes.midlandstech.edu/carterp/Courses/bio210/Chap12/210_figure_12_03_labeled.jpg"/>
          <p:cNvPicPr>
            <a:picLocks noGrp="1"/>
          </p:cNvPicPr>
          <p:nvPr>
            <p:ph idx="1"/>
          </p:nvPr>
        </p:nvPicPr>
        <p:blipFill>
          <a:blip r:embed="rId2" cstate="print"/>
          <a:srcRect/>
          <a:stretch>
            <a:fillRect/>
          </a:stretch>
        </p:blipFill>
        <p:spPr bwMode="auto">
          <a:xfrm>
            <a:off x="539552" y="620688"/>
            <a:ext cx="8136904" cy="42484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s://droualb.faculty.mjc.edu/Lecture%20Notes/Unit%205/CSF_circulation.jpg"/>
          <p:cNvPicPr>
            <a:picLocks noGrp="1"/>
          </p:cNvPicPr>
          <p:nvPr>
            <p:ph idx="1"/>
          </p:nvPr>
        </p:nvPicPr>
        <p:blipFill>
          <a:blip r:embed="rId2" cstate="print"/>
          <a:srcRect/>
          <a:stretch>
            <a:fillRect/>
          </a:stretch>
        </p:blipFill>
        <p:spPr bwMode="auto">
          <a:xfrm>
            <a:off x="2555776" y="0"/>
            <a:ext cx="5832647"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image.slidesharecdn.com/cerebrospinalfluidandintracranialpressure-120417100255-phpapp01/95/cerebrospinal-fluid-and-intracranial-pressure-3-728.jpg?cb=1334657263"/>
          <p:cNvPicPr>
            <a:picLocks noGrp="1"/>
          </p:cNvPicPr>
          <p:nvPr>
            <p:ph idx="1"/>
          </p:nvPr>
        </p:nvPicPr>
        <p:blipFill>
          <a:blip r:embed="rId2" cstate="print"/>
          <a:srcRect/>
          <a:stretch>
            <a:fillRect/>
          </a:stretch>
        </p:blipFill>
        <p:spPr bwMode="auto">
          <a:xfrm>
            <a:off x="0" y="260648"/>
            <a:ext cx="9144000" cy="59766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ttp://neurosurgery.med.u-tokai.ac.jp/en/patients/hydrocephalus/images/cause_il01.gif"/>
          <p:cNvPicPr>
            <a:picLocks noGrp="1"/>
          </p:cNvPicPr>
          <p:nvPr>
            <p:ph idx="1"/>
          </p:nvPr>
        </p:nvPicPr>
        <p:blipFill>
          <a:blip r:embed="rId2" cstate="print"/>
          <a:srcRect/>
          <a:stretch>
            <a:fillRect/>
          </a:stretch>
        </p:blipFill>
        <p:spPr bwMode="auto">
          <a:xfrm>
            <a:off x="1763688" y="548680"/>
            <a:ext cx="6336704" cy="48965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3010346"/>
          </a:xfrm>
        </p:spPr>
        <p:txBody>
          <a:bodyPr>
            <a:normAutofit/>
          </a:bodyPr>
          <a:lstStyle/>
          <a:p>
            <a:r>
              <a:rPr lang="en-US" sz="11500" dirty="0">
                <a:solidFill>
                  <a:schemeClr val="tx2">
                    <a:lumMod val="60000"/>
                    <a:lumOff val="40000"/>
                  </a:schemeClr>
                </a:solidFill>
                <a:latin typeface="Rosewood Std Regular" pitchFamily="82" charset="0"/>
                <a:cs typeface="Mongolian Baiti" pitchFamily="66" charset="0"/>
              </a:rPr>
              <a:t>END</a:t>
            </a:r>
          </a:p>
        </p:txBody>
      </p:sp>
      <p:sp>
        <p:nvSpPr>
          <p:cNvPr id="3" name="Content Placeholder 2"/>
          <p:cNvSpPr>
            <a:spLocks noGrp="1"/>
          </p:cNvSpPr>
          <p:nvPr>
            <p:ph idx="1"/>
          </p:nvPr>
        </p:nvSpPr>
        <p:spPr>
          <a:xfrm>
            <a:off x="467544" y="5229200"/>
            <a:ext cx="8229600" cy="1141587"/>
          </a:xfrm>
        </p:spPr>
        <p:txBody>
          <a:bodyPr/>
          <a:lstStyle/>
          <a:p>
            <a:endParaRPr lang="en-US" dirty="0"/>
          </a:p>
        </p:txBody>
      </p:sp>
      <p:sp>
        <p:nvSpPr>
          <p:cNvPr id="4" name="Slide Number Placeholder 3"/>
          <p:cNvSpPr>
            <a:spLocks noGrp="1"/>
          </p:cNvSpPr>
          <p:nvPr>
            <p:ph type="sldNum" sz="quarter" idx="12"/>
          </p:nvPr>
        </p:nvSpPr>
        <p:spPr/>
        <p:txBody>
          <a:bodyPr/>
          <a:lstStyle/>
          <a:p>
            <a:fld id="{A0CFE377-AB42-4AB2-8B00-A738661A6D06}"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5" name="Content Placeholder 4" descr="http://www.sophysa.com/uploads/c6561fc5ac2c0b1518548e740affd451502e0e6b.jpeg"/>
          <p:cNvPicPr>
            <a:picLocks noGrp="1"/>
          </p:cNvPicPr>
          <p:nvPr>
            <p:ph idx="1"/>
          </p:nvPr>
        </p:nvPicPr>
        <p:blipFill>
          <a:blip r:embed="rId2" cstate="print"/>
          <a:srcRect/>
          <a:stretch>
            <a:fillRect/>
          </a:stretch>
        </p:blipFill>
        <p:spPr bwMode="auto">
          <a:xfrm>
            <a:off x="539552" y="188640"/>
            <a:ext cx="7931398" cy="61926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0CFE377-AB42-4AB2-8B00-A738661A6D0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noAutofit/>
          </a:bodyPr>
          <a:lstStyle/>
          <a:p>
            <a:r>
              <a:rPr lang="en-US" sz="2800" b="1" dirty="0"/>
              <a:t>SCALP SKULL; DURA </a:t>
            </a:r>
            <a:r>
              <a:rPr lang="en-US" sz="2000" b="1" dirty="0" err="1"/>
              <a:t>mata</a:t>
            </a:r>
            <a:r>
              <a:rPr lang="en-US" sz="2800" b="1" dirty="0"/>
              <a:t>; ARACHNOID </a:t>
            </a:r>
            <a:r>
              <a:rPr lang="en-US" sz="2400" b="1" dirty="0" err="1"/>
              <a:t>mata</a:t>
            </a:r>
            <a:r>
              <a:rPr lang="en-US" sz="2800" b="1" dirty="0"/>
              <a:t>; PIA </a:t>
            </a:r>
            <a:r>
              <a:rPr lang="en-US" sz="2400" b="1" dirty="0" err="1"/>
              <a:t>mata</a:t>
            </a:r>
            <a:r>
              <a:rPr lang="en-US" sz="2800" b="1" dirty="0"/>
              <a:t>:</a:t>
            </a:r>
          </a:p>
        </p:txBody>
      </p:sp>
      <p:pic>
        <p:nvPicPr>
          <p:cNvPr id="2050" name="Picture 2"/>
          <p:cNvPicPr>
            <a:picLocks noGrp="1" noChangeAspect="1" noChangeArrowheads="1"/>
          </p:cNvPicPr>
          <p:nvPr>
            <p:ph idx="1"/>
          </p:nvPr>
        </p:nvPicPr>
        <p:blipFill>
          <a:blip r:embed="rId2" cstate="print"/>
          <a:stretch>
            <a:fillRect/>
          </a:stretch>
        </p:blipFill>
        <p:spPr bwMode="auto">
          <a:xfrm>
            <a:off x="323528" y="1124744"/>
            <a:ext cx="7848872" cy="547260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A0CFE377-AB42-4AB2-8B00-A738661A6D0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a:bodyPr>
          <a:lstStyle/>
          <a:p>
            <a:r>
              <a:rPr lang="en-US" dirty="0"/>
              <a:t>CONSTITUENTS OF BBB</a:t>
            </a:r>
          </a:p>
        </p:txBody>
      </p:sp>
      <p:sp>
        <p:nvSpPr>
          <p:cNvPr id="3" name="Content Placeholder 2"/>
          <p:cNvSpPr>
            <a:spLocks noGrp="1"/>
          </p:cNvSpPr>
          <p:nvPr>
            <p:ph idx="1"/>
          </p:nvPr>
        </p:nvSpPr>
        <p:spPr>
          <a:xfrm>
            <a:off x="1219200" y="1600200"/>
            <a:ext cx="7467600" cy="4525963"/>
          </a:xfrm>
        </p:spPr>
        <p:txBody>
          <a:bodyPr>
            <a:noAutofit/>
          </a:bodyPr>
          <a:lstStyle/>
          <a:p>
            <a:r>
              <a:rPr lang="en-US" sz="3200" dirty="0">
                <a:latin typeface="Times New Roman" pitchFamily="18" charset="0"/>
                <a:cs typeface="Times New Roman" pitchFamily="18" charset="0"/>
              </a:rPr>
              <a:t>Vascular endothelial barrier</a:t>
            </a:r>
          </a:p>
          <a:p>
            <a:r>
              <a:rPr lang="en-US" sz="3200" dirty="0" err="1">
                <a:latin typeface="Times New Roman" pitchFamily="18" charset="0"/>
                <a:cs typeface="Times New Roman" pitchFamily="18" charset="0"/>
              </a:rPr>
              <a:t>Arachnoid</a:t>
            </a:r>
            <a:r>
              <a:rPr lang="en-US" sz="3200" dirty="0">
                <a:latin typeface="Times New Roman" pitchFamily="18" charset="0"/>
                <a:cs typeface="Times New Roman" pitchFamily="18" charset="0"/>
              </a:rPr>
              <a:t> barrier</a:t>
            </a:r>
          </a:p>
          <a:p>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0CFE377-AB42-4AB2-8B00-A738661A6D0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CONSTITUENTS OF BBB</a:t>
            </a:r>
          </a:p>
        </p:txBody>
      </p:sp>
      <p:sp>
        <p:nvSpPr>
          <p:cNvPr id="3" name="Content Placeholder 2"/>
          <p:cNvSpPr>
            <a:spLocks noGrp="1"/>
          </p:cNvSpPr>
          <p:nvPr>
            <p:ph idx="1"/>
          </p:nvPr>
        </p:nvSpPr>
        <p:spPr>
          <a:xfrm>
            <a:off x="1219200" y="1600200"/>
            <a:ext cx="7467600" cy="4525963"/>
          </a:xfrm>
        </p:spPr>
        <p:txBody>
          <a:bodyPr>
            <a:noAutofit/>
          </a:bodyPr>
          <a:lstStyle/>
          <a:p>
            <a:pPr>
              <a:buNone/>
            </a:pP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Blood-CSF barrier</a:t>
            </a:r>
          </a:p>
          <a:p>
            <a:r>
              <a:rPr lang="en-US" sz="3200" dirty="0">
                <a:latin typeface="Times New Roman" pitchFamily="18" charset="0"/>
                <a:cs typeface="Times New Roman" pitchFamily="18" charset="0"/>
              </a:rPr>
              <a:t>Vascular endothelial barrier</a:t>
            </a:r>
          </a:p>
          <a:p>
            <a:r>
              <a:rPr lang="en-US" sz="3200" dirty="0">
                <a:latin typeface="Times New Roman" pitchFamily="18" charset="0"/>
                <a:cs typeface="Times New Roman" pitchFamily="18" charset="0"/>
              </a:rPr>
              <a:t>Arachnoid barrier</a:t>
            </a:r>
          </a:p>
        </p:txBody>
      </p:sp>
      <p:sp>
        <p:nvSpPr>
          <p:cNvPr id="4" name="Slide Number Placeholder 3"/>
          <p:cNvSpPr>
            <a:spLocks noGrp="1"/>
          </p:cNvSpPr>
          <p:nvPr>
            <p:ph type="sldNum" sz="quarter" idx="12"/>
          </p:nvPr>
        </p:nvSpPr>
        <p:spPr/>
        <p:txBody>
          <a:bodyPr/>
          <a:lstStyle/>
          <a:p>
            <a:fld id="{A0CFE377-AB42-4AB2-8B00-A738661A6D0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918"/>
          </a:xfrm>
        </p:spPr>
        <p:txBody>
          <a:bodyPr>
            <a:normAutofit/>
          </a:bodyPr>
          <a:lstStyle/>
          <a:p>
            <a:r>
              <a:rPr lang="en-US" dirty="0"/>
              <a:t>BBB</a:t>
            </a:r>
          </a:p>
        </p:txBody>
      </p:sp>
      <p:sp>
        <p:nvSpPr>
          <p:cNvPr id="4" name="Slide Number Placeholder 3"/>
          <p:cNvSpPr>
            <a:spLocks noGrp="1"/>
          </p:cNvSpPr>
          <p:nvPr>
            <p:ph type="sldNum" sz="quarter" idx="12"/>
          </p:nvPr>
        </p:nvSpPr>
        <p:spPr/>
        <p:txBody>
          <a:bodyPr/>
          <a:lstStyle/>
          <a:p>
            <a:fld id="{A0CFE377-AB42-4AB2-8B00-A738661A6D06}" type="slidenum">
              <a:rPr lang="en-US" smtClean="0"/>
              <a:pPr/>
              <a:t>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571480"/>
            <a:ext cx="8610600" cy="628652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1439</Words>
  <Application>Microsoft Office PowerPoint</Application>
  <PresentationFormat>On-screen Show (4:3)</PresentationFormat>
  <Paragraphs>257</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Adobe Garamond Pro Bold</vt:lpstr>
      <vt:lpstr>Arial</vt:lpstr>
      <vt:lpstr>Calibri</vt:lpstr>
      <vt:lpstr>Calibri Light</vt:lpstr>
      <vt:lpstr>Mongolian Baiti</vt:lpstr>
      <vt:lpstr>Rosewood Std Regular</vt:lpstr>
      <vt:lpstr>Times New Roman</vt:lpstr>
      <vt:lpstr>Wingdings</vt:lpstr>
      <vt:lpstr>Office Theme</vt:lpstr>
      <vt:lpstr>BBB AND CSF PHYSIOLOGY</vt:lpstr>
      <vt:lpstr>OBJECTIVES;</vt:lpstr>
      <vt:lpstr>INTRODUCTION;</vt:lpstr>
      <vt:lpstr>PowerPoint Presentation</vt:lpstr>
      <vt:lpstr>PowerPoint Presentation</vt:lpstr>
      <vt:lpstr>SCALP SKULL; DURA mata; ARACHNOID mata; PIA mata:</vt:lpstr>
      <vt:lpstr>CONSTITUENTS OF BBB</vt:lpstr>
      <vt:lpstr>CONSTITUENTS OF BBB</vt:lpstr>
      <vt:lpstr>BBB</vt:lpstr>
      <vt:lpstr>BBB-cont’d</vt:lpstr>
      <vt:lpstr>BBB cont’d</vt:lpstr>
      <vt:lpstr>CIRCUMVENTRICULAR ORGANS (OVLT&amp; OTHERS)</vt:lpstr>
      <vt:lpstr>ORGANUM VASCULARIS LAMINAE TERMINALIS AND OTHERS</vt:lpstr>
      <vt:lpstr>CIRCUMVENTRICULAR ORGANS- cont’d</vt:lpstr>
      <vt:lpstr>PowerPoint Presentation</vt:lpstr>
      <vt:lpstr>CIRCUMVENTRICULAR ORGANS</vt:lpstr>
      <vt:lpstr>PowerPoint Presentation</vt:lpstr>
      <vt:lpstr>CSF</vt:lpstr>
      <vt:lpstr>FORMATION OF CSF</vt:lpstr>
      <vt:lpstr>FUNCTIONS OF CSF.</vt:lpstr>
      <vt:lpstr>VOLUME, PRESSURE &amp; COMPOSITION</vt:lpstr>
      <vt:lpstr>PowerPoint Presentation</vt:lpstr>
      <vt:lpstr>PowerPoint Presentation</vt:lpstr>
      <vt:lpstr>PowerPoint Presentation</vt:lpstr>
      <vt:lpstr>PowerPoint Presentation</vt:lpstr>
      <vt:lpstr>CSF CISTERNS</vt:lpstr>
      <vt:lpstr>REABSORBTION-ARACHNOID GRANULATIONS</vt:lpstr>
      <vt:lpstr>ABSORPTION OF CSF</vt:lpstr>
      <vt:lpstr>ABSORPTION OF CSF…cont</vt:lpstr>
      <vt:lpstr>LYMPHATIC SYSTEM OF THE BRAIN</vt:lpstr>
      <vt:lpstr>UP TO 30% OF CSF DRAINS VIA NASAL LYMPHATICS TO DEEP CERVICAL LYMPH NODES</vt:lpstr>
      <vt:lpstr>PowerPoint Presentation</vt:lpstr>
      <vt:lpstr>DURA LYMPATIC SYSTEM</vt:lpstr>
      <vt:lpstr>GLYMPHATIC SYSTEM: CLEANSING, REMOVAL OF METAMOLITES LIPIDS AND AMYLOID-B etc</vt:lpstr>
      <vt:lpstr>GLYMPHATIC SYSTEM: DRIVEN BY PULSATIONS OF BRAIN ARTERIES: note role of AQUAPORIN 4s</vt:lpstr>
      <vt:lpstr>BRAIN IFS EXPANDS BY UP TO 60% IN SLEEP TO FACILITATE GLYMPHATIC FLOW</vt:lpstr>
      <vt:lpstr>PowerPoint Presentation</vt:lpstr>
      <vt:lpstr>PowerPoint Presentation</vt:lpstr>
      <vt:lpstr>BEST SLEEPING POSITION FOR BRAIN CLEANSING</vt:lpstr>
      <vt:lpstr>OBSTRUCTION OF CSF FLOW -1</vt:lpstr>
      <vt:lpstr>OBSTRUCTION IN THE TENTORIUM CEREBELLI -2</vt:lpstr>
      <vt:lpstr>HYDROCEPHALUS</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BBB.</dc:title>
  <dc:creator>BARRY</dc:creator>
  <cp:lastModifiedBy>kihumbu thairu</cp:lastModifiedBy>
  <cp:revision>140</cp:revision>
  <dcterms:created xsi:type="dcterms:W3CDTF">2011-04-25T07:51:13Z</dcterms:created>
  <dcterms:modified xsi:type="dcterms:W3CDTF">2018-10-04T06:39:49Z</dcterms:modified>
</cp:coreProperties>
</file>