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6" r:id="rId6"/>
    <p:sldId id="261" r:id="rId7"/>
    <p:sldId id="267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CF03-6745-4A36-828F-3C1DD6DB56BF}" type="datetimeFigureOut">
              <a:rPr lang="en-US" smtClean="0"/>
              <a:t>29-Sep-18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A82E-837D-4225-AAA4-7A67C91C4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5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CF03-6745-4A36-828F-3C1DD6DB56BF}" type="datetimeFigureOut">
              <a:rPr lang="en-US" smtClean="0"/>
              <a:t>29-Sep-18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A82E-837D-4225-AAA4-7A67C91C4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260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CF03-6745-4A36-828F-3C1DD6DB56BF}" type="datetimeFigureOut">
              <a:rPr lang="en-US" smtClean="0"/>
              <a:t>29-Sep-18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A82E-837D-4225-AAA4-7A67C91C4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659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CF03-6745-4A36-828F-3C1DD6DB56BF}" type="datetimeFigureOut">
              <a:rPr lang="en-US" smtClean="0"/>
              <a:t>29-Sep-18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A82E-837D-4225-AAA4-7A67C91C4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230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CF03-6745-4A36-828F-3C1DD6DB56BF}" type="datetimeFigureOut">
              <a:rPr lang="en-US" smtClean="0"/>
              <a:t>29-Sep-18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A82E-837D-4225-AAA4-7A67C91C4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65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CF03-6745-4A36-828F-3C1DD6DB56BF}" type="datetimeFigureOut">
              <a:rPr lang="en-US" smtClean="0"/>
              <a:t>29-Sep-18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A82E-837D-4225-AAA4-7A67C91C4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221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CF03-6745-4A36-828F-3C1DD6DB56BF}" type="datetimeFigureOut">
              <a:rPr lang="en-US" smtClean="0"/>
              <a:t>29-Sep-18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A82E-837D-4225-AAA4-7A67C91C4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505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CF03-6745-4A36-828F-3C1DD6DB56BF}" type="datetimeFigureOut">
              <a:rPr lang="en-US" smtClean="0"/>
              <a:t>29-Sep-18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A82E-837D-4225-AAA4-7A67C91C4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1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CF03-6745-4A36-828F-3C1DD6DB56BF}" type="datetimeFigureOut">
              <a:rPr lang="en-US" smtClean="0"/>
              <a:t>29-Sep-18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A82E-837D-4225-AAA4-7A67C91C4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595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CF03-6745-4A36-828F-3C1DD6DB56BF}" type="datetimeFigureOut">
              <a:rPr lang="en-US" smtClean="0"/>
              <a:t>29-Sep-18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A82E-837D-4225-AAA4-7A67C91C4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256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CF03-6745-4A36-828F-3C1DD6DB56BF}" type="datetimeFigureOut">
              <a:rPr lang="en-US" smtClean="0"/>
              <a:t>29-Sep-18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A82E-837D-4225-AAA4-7A67C91C4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761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ECF03-6745-4A36-828F-3C1DD6DB56BF}" type="datetimeFigureOut">
              <a:rPr lang="en-US" smtClean="0"/>
              <a:t>29-Sep-18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BA82E-837D-4225-AAA4-7A67C91C4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635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 dirty="0" smtClean="0"/>
              <a:t>EXERCISE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51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9600" dirty="0" smtClean="0"/>
          </a:p>
          <a:p>
            <a:pPr marL="0" indent="0" algn="ctr">
              <a:buNone/>
            </a:pPr>
            <a:r>
              <a:rPr lang="en-US" sz="9600" dirty="0" smtClean="0"/>
              <a:t>THANK YOU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43465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MEASURUMENT OF HEART RATE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Palpating arterial pulse: Radial, femoral artery etc.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ECG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Digital pulse on a continuous monitor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Flow meter/pulse oximeter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Auscultation (esp. in pediatrics)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23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HARVARD STEP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6302828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Requirements: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Stop watch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Step/platform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Metronome-synchronize number of steps per minute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5233" y="1825625"/>
            <a:ext cx="4476205" cy="4134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97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HARVARD STEP TEST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442448"/>
            <a:ext cx="11057710" cy="5054146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Aim: Assess aerobic fitness based on change in </a:t>
            </a:r>
            <a:r>
              <a:rPr lang="en-US" b="1" dirty="0" smtClean="0"/>
              <a:t>heart rate</a:t>
            </a:r>
            <a:endParaRPr lang="en-US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Procedure;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 smtClean="0"/>
              <a:t>1) Resting</a:t>
            </a:r>
            <a:r>
              <a:rPr lang="en-US" dirty="0" smtClean="0"/>
              <a:t> HR and BP measured (</a:t>
            </a:r>
            <a:r>
              <a:rPr lang="en-US" b="1" dirty="0" smtClean="0"/>
              <a:t>Time zero</a:t>
            </a:r>
            <a:r>
              <a:rPr lang="en-US" dirty="0" smtClean="0"/>
              <a:t>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2)Step up and down for </a:t>
            </a:r>
            <a:r>
              <a:rPr lang="en-US" b="1" dirty="0" smtClean="0"/>
              <a:t>5 min </a:t>
            </a:r>
            <a:r>
              <a:rPr lang="en-US" dirty="0" smtClean="0"/>
              <a:t>or </a:t>
            </a:r>
            <a:r>
              <a:rPr lang="en-US" b="1" dirty="0" smtClean="0"/>
              <a:t>exhaustion</a:t>
            </a:r>
            <a:r>
              <a:rPr lang="en-US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3) Measure HR and BP every 30s and 1min respectively  for 5 min </a:t>
            </a:r>
            <a:r>
              <a:rPr lang="en-US" b="1" dirty="0" smtClean="0"/>
              <a:t>after</a:t>
            </a:r>
            <a:r>
              <a:rPr lang="en-US" dirty="0" smtClean="0"/>
              <a:t> exercise.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54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Fitness index (FI)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ctr">
                  <a:buNone/>
                </a:pPr>
                <a:r>
                  <a:rPr lang="en-US" dirty="0" smtClean="0"/>
                  <a:t> FI </a:t>
                </a:r>
                <a14:m>
                  <m:oMath xmlns:m="http://schemas.openxmlformats.org/officeDocument/2006/math">
                    <m: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∝</m:t>
                    </m:r>
                  </m:oMath>
                </a14:m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6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𝐻𝑅</m:t>
                        </m:r>
                      </m:den>
                    </m:f>
                  </m:oMath>
                </a14:m>
                <a:endParaRPr lang="en-US" sz="3600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 algn="ctr">
                  <a:buNone/>
                </a:pPr>
                <a:r>
                  <a:rPr lang="en-US" dirty="0" smtClean="0"/>
                  <a:t>FI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𝐷𝑢𝑟𝑎𝑡𝑖𝑜𝑛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𝑜𝑓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𝑒𝑥𝑒𝑟𝑐𝑖𝑠𝑒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𝑖𝑛</m:t>
                        </m:r>
                        <m:func>
                          <m:func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4000" b="0" i="0" smtClean="0">
                                <a:latin typeface="Cambria Math" panose="02040503050406030204" pitchFamily="18" charset="0"/>
                              </a:rPr>
                              <m:t>sec</m:t>
                            </m:r>
                          </m:fName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 100%</m:t>
                            </m:r>
                          </m:e>
                        </m:func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den>
                    </m:f>
                  </m:oMath>
                </a14:m>
                <a:endParaRPr lang="en-US" sz="4000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Where 2S= total number of heart beats in half min: 1-1.5, 2-2.5, 3.3.5</a:t>
                </a: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336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HARVARD STEP TEST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3114843"/>
              </p:ext>
            </p:extLst>
          </p:nvPr>
        </p:nvGraphicFramePr>
        <p:xfrm>
          <a:off x="644798" y="505101"/>
          <a:ext cx="7123248" cy="57491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61977">
                  <a:extLst>
                    <a:ext uri="{9D8B030D-6E8A-4147-A177-3AD203B41FA5}">
                      <a16:colId xmlns:a16="http://schemas.microsoft.com/office/drawing/2014/main" val="254646406"/>
                    </a:ext>
                  </a:extLst>
                </a:gridCol>
                <a:gridCol w="2286283">
                  <a:extLst>
                    <a:ext uri="{9D8B030D-6E8A-4147-A177-3AD203B41FA5}">
                      <a16:colId xmlns:a16="http://schemas.microsoft.com/office/drawing/2014/main" val="2301660276"/>
                    </a:ext>
                  </a:extLst>
                </a:gridCol>
                <a:gridCol w="1897459">
                  <a:extLst>
                    <a:ext uri="{9D8B030D-6E8A-4147-A177-3AD203B41FA5}">
                      <a16:colId xmlns:a16="http://schemas.microsoft.com/office/drawing/2014/main" val="1211590088"/>
                    </a:ext>
                  </a:extLst>
                </a:gridCol>
                <a:gridCol w="1477529">
                  <a:extLst>
                    <a:ext uri="{9D8B030D-6E8A-4147-A177-3AD203B41FA5}">
                      <a16:colId xmlns:a16="http://schemas.microsoft.com/office/drawing/2014/main" val="3567692854"/>
                    </a:ext>
                  </a:extLst>
                </a:gridCol>
              </a:tblGrid>
              <a:tr h="4738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Time (min)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Pulse( beats/min)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Systolic BP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Diastolic BP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84011421"/>
                  </a:ext>
                </a:extLst>
              </a:tr>
              <a:tr h="536299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76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120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80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33014940"/>
                  </a:ext>
                </a:extLst>
              </a:tr>
              <a:tr h="473891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0.5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142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40338143"/>
                  </a:ext>
                </a:extLst>
              </a:tr>
              <a:tr h="473891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138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150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95988127"/>
                  </a:ext>
                </a:extLst>
              </a:tr>
              <a:tr h="473891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1.5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136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34201399"/>
                  </a:ext>
                </a:extLst>
              </a:tr>
              <a:tr h="473891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126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150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90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76386533"/>
                  </a:ext>
                </a:extLst>
              </a:tr>
              <a:tr h="473891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2.5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118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51507842"/>
                  </a:ext>
                </a:extLst>
              </a:tr>
              <a:tr h="473891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110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130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90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0116904"/>
                  </a:ext>
                </a:extLst>
              </a:tr>
              <a:tr h="473891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3.5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98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9223420"/>
                  </a:ext>
                </a:extLst>
              </a:tr>
              <a:tr h="473891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90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110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80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77740436"/>
                  </a:ext>
                </a:extLst>
              </a:tr>
              <a:tr h="473891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4.5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82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64297274"/>
                  </a:ext>
                </a:extLst>
              </a:tr>
              <a:tr h="473891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78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120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80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57651185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273143" y="809897"/>
            <a:ext cx="2778034" cy="4280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800" b="1" dirty="0" smtClean="0"/>
              <a:t>Calculate for the above subject</a:t>
            </a:r>
          </a:p>
          <a:p>
            <a:pPr marL="342900" indent="-342900">
              <a:lnSpc>
                <a:spcPct val="200000"/>
              </a:lnSpc>
              <a:buAutoNum type="alphaLcParenR"/>
            </a:pPr>
            <a:r>
              <a:rPr lang="en-US" sz="2800" dirty="0" smtClean="0"/>
              <a:t>S</a:t>
            </a:r>
          </a:p>
          <a:p>
            <a:pPr marL="342900" indent="-342900">
              <a:lnSpc>
                <a:spcPct val="200000"/>
              </a:lnSpc>
              <a:buAutoNum type="alphaLcParenR"/>
            </a:pPr>
            <a:r>
              <a:rPr lang="en-US" sz="2800" dirty="0" smtClean="0"/>
              <a:t>Fitness index</a:t>
            </a:r>
          </a:p>
          <a:p>
            <a:pPr marL="342900" indent="-342900">
              <a:lnSpc>
                <a:spcPct val="200000"/>
              </a:lnSpc>
              <a:buAutoNum type="alphaLcParenR"/>
            </a:pPr>
            <a:r>
              <a:rPr lang="en-US" sz="2800" dirty="0" smtClean="0"/>
              <a:t>Grade FI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3932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Grading of FI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4634178"/>
              </p:ext>
            </p:extLst>
          </p:nvPr>
        </p:nvGraphicFramePr>
        <p:xfrm>
          <a:off x="838200" y="1825625"/>
          <a:ext cx="8492068" cy="38301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6034">
                  <a:extLst>
                    <a:ext uri="{9D8B030D-6E8A-4147-A177-3AD203B41FA5}">
                      <a16:colId xmlns:a16="http://schemas.microsoft.com/office/drawing/2014/main" val="367389277"/>
                    </a:ext>
                  </a:extLst>
                </a:gridCol>
                <a:gridCol w="4246034">
                  <a:extLst>
                    <a:ext uri="{9D8B030D-6E8A-4147-A177-3AD203B41FA5}">
                      <a16:colId xmlns:a16="http://schemas.microsoft.com/office/drawing/2014/main" val="3425570627"/>
                    </a:ext>
                  </a:extLst>
                </a:gridCol>
              </a:tblGrid>
              <a:tr h="638351">
                <a:tc>
                  <a:txBody>
                    <a:bodyPr/>
                    <a:lstStyle/>
                    <a:p>
                      <a:r>
                        <a:rPr lang="en-US" dirty="0" smtClean="0"/>
                        <a:t>Fitness index (%)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2047216"/>
                  </a:ext>
                </a:extLst>
              </a:tr>
              <a:tr h="638351">
                <a:tc>
                  <a:txBody>
                    <a:bodyPr/>
                    <a:lstStyle/>
                    <a:p>
                      <a:r>
                        <a:rPr lang="en-US" dirty="0" smtClean="0"/>
                        <a:t>Over 89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excellent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838845"/>
                  </a:ext>
                </a:extLst>
              </a:tr>
              <a:tr h="638351">
                <a:tc>
                  <a:txBody>
                    <a:bodyPr/>
                    <a:lstStyle/>
                    <a:p>
                      <a:r>
                        <a:rPr lang="en-US" dirty="0" smtClean="0"/>
                        <a:t>79- 89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Very good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309130"/>
                  </a:ext>
                </a:extLst>
              </a:tr>
              <a:tr h="638351">
                <a:tc>
                  <a:txBody>
                    <a:bodyPr/>
                    <a:lstStyle/>
                    <a:p>
                      <a:r>
                        <a:rPr lang="en-US" dirty="0" smtClean="0"/>
                        <a:t>69- 79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Good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926434"/>
                  </a:ext>
                </a:extLst>
              </a:tr>
              <a:tr h="638351">
                <a:tc>
                  <a:txBody>
                    <a:bodyPr/>
                    <a:lstStyle/>
                    <a:p>
                      <a:r>
                        <a:rPr lang="en-US" dirty="0" smtClean="0"/>
                        <a:t>59- 69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Fair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783920"/>
                  </a:ext>
                </a:extLst>
              </a:tr>
              <a:tr h="638351">
                <a:tc>
                  <a:txBody>
                    <a:bodyPr/>
                    <a:lstStyle/>
                    <a:p>
                      <a:r>
                        <a:rPr lang="en-US" dirty="0" smtClean="0"/>
                        <a:t>Less than 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Poor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89115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52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Indicators of fitness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Low resting HR (Normal 60-100 beats/min)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Slight rise in HR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Steep drop back to resting or below resting after 5 </a:t>
            </a:r>
            <a:r>
              <a:rPr lang="en-US" dirty="0" smtClean="0"/>
              <a:t>min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Systolic BP behaves typically like HR</a:t>
            </a:r>
            <a:endParaRPr lang="en-US" dirty="0" smtClean="0"/>
          </a:p>
          <a:p>
            <a:pPr>
              <a:lnSpc>
                <a:spcPct val="2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03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TRENDS </a:t>
            </a:r>
            <a:r>
              <a:rPr lang="en-US" b="1" dirty="0" smtClean="0"/>
              <a:t>IN DIASTOLIC  BP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900" dirty="0" smtClean="0"/>
              <a:t> </a:t>
            </a:r>
            <a:r>
              <a:rPr lang="en-US" sz="2900" dirty="0" smtClean="0"/>
              <a:t>Remain constant</a:t>
            </a:r>
          </a:p>
          <a:p>
            <a:pPr>
              <a:lnSpc>
                <a:spcPct val="150000"/>
              </a:lnSpc>
            </a:pPr>
            <a:r>
              <a:rPr lang="en-US" sz="2900" dirty="0" smtClean="0"/>
              <a:t>Rise slightly the declines to resting </a:t>
            </a:r>
          </a:p>
          <a:p>
            <a:pPr>
              <a:lnSpc>
                <a:spcPct val="150000"/>
              </a:lnSpc>
            </a:pPr>
            <a:r>
              <a:rPr lang="en-US" sz="2900" dirty="0" smtClean="0"/>
              <a:t>Initial drop, followed </a:t>
            </a:r>
            <a:r>
              <a:rPr lang="en-US" sz="2900" dirty="0" smtClean="0"/>
              <a:t>by a </a:t>
            </a:r>
            <a:r>
              <a:rPr lang="en-US" sz="2900" dirty="0" smtClean="0"/>
              <a:t>rise </a:t>
            </a:r>
            <a:r>
              <a:rPr lang="en-US" sz="2900" smtClean="0"/>
              <a:t>then </a:t>
            </a:r>
            <a:r>
              <a:rPr lang="en-US" sz="2900" smtClean="0"/>
              <a:t>a drop </a:t>
            </a:r>
            <a:endParaRPr lang="en-US" sz="29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sz="2900" b="1" dirty="0"/>
              <a:t>I</a:t>
            </a:r>
            <a:r>
              <a:rPr lang="en-US" sz="2900" b="1" dirty="0" smtClean="0"/>
              <a:t>nitial drop is caused by natural downregulation of adrenergic receptors in peripheral arterioles</a:t>
            </a:r>
            <a:endParaRPr lang="en-US" sz="2900" b="1" dirty="0"/>
          </a:p>
        </p:txBody>
      </p:sp>
    </p:spTree>
    <p:extLst>
      <p:ext uri="{BB962C8B-B14F-4D97-AF65-F5344CB8AC3E}">
        <p14:creationId xmlns:p14="http://schemas.microsoft.com/office/powerpoint/2010/main" val="428694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264</Words>
  <Application>Microsoft Office PowerPoint</Application>
  <PresentationFormat>Widescreen</PresentationFormat>
  <Paragraphs>96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Office Theme</vt:lpstr>
      <vt:lpstr>EXERCISE </vt:lpstr>
      <vt:lpstr>MEASURUMENT OF HEART RATE</vt:lpstr>
      <vt:lpstr>HARVARD STEP TEST</vt:lpstr>
      <vt:lpstr>HARVARD STEP TEST</vt:lpstr>
      <vt:lpstr>Fitness index (FI)</vt:lpstr>
      <vt:lpstr>HARVARD STEP TEST</vt:lpstr>
      <vt:lpstr>Grading of FI</vt:lpstr>
      <vt:lpstr>Indicators of fitness</vt:lpstr>
      <vt:lpstr>TRENDS IN DIASTOLIC  BP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CARDIOVASCULAR</dc:title>
  <dc:creator>user</dc:creator>
  <cp:lastModifiedBy>user</cp:lastModifiedBy>
  <cp:revision>26</cp:revision>
  <dcterms:created xsi:type="dcterms:W3CDTF">2018-09-28T16:57:31Z</dcterms:created>
  <dcterms:modified xsi:type="dcterms:W3CDTF">2018-09-28T22:06:15Z</dcterms:modified>
</cp:coreProperties>
</file>