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2" r:id="rId4"/>
    <p:sldId id="264" r:id="rId5"/>
    <p:sldId id="263" r:id="rId6"/>
    <p:sldId id="261" r:id="rId7"/>
    <p:sldId id="257" r:id="rId8"/>
    <p:sldId id="258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B60FD-6F35-417C-AD1B-DCA57D52A161}" type="datetimeFigureOut">
              <a:rPr lang="en-GB" smtClean="0"/>
              <a:pPr/>
              <a:t>11/01/2018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00EC0-388D-495E-A75D-8D13C75716D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2291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2292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293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sp>
        <p:nvSpPr>
          <p:cNvPr id="122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DB65358-CB04-47EA-A4D1-FEB185F5D5A5}" type="datetime1">
              <a:rPr lang="en-GB" smtClean="0"/>
              <a:t>11/01/2018</a:t>
            </a:fld>
            <a:endParaRPr lang="en-GB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D18008-C1C6-4BBE-9268-BA5759793BA2}" type="datetime1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B27CE2-E194-4210-94EE-E8ACAC4D6DE5}" type="datetime1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CDF013-F002-4CA3-A7E1-30F6DD8CDC2D}" type="datetime1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72688E-263D-4E26-804E-024AE328AD9B}" type="datetime1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C0746A-A143-4935-9FB3-E0D08FFC9E73}" type="datetime1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5A9327-6B24-4E6C-941C-80E3A0409334}" type="datetime1">
              <a:rPr lang="en-GB" smtClean="0"/>
              <a:t>11/01/2018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AE8A20-5826-46EE-A35D-756BA6515FAF}" type="datetime1">
              <a:rPr lang="en-GB" smtClean="0"/>
              <a:t>11/01/2018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B37DEC-295F-4C72-8D90-E23C742A64D3}" type="datetime1">
              <a:rPr lang="en-GB" smtClean="0"/>
              <a:t>11/01/2018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FCCE77-1A38-45D9-ABC5-84AAB72D7ED9}" type="datetime1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C8773D-FBB7-4964-824A-EC195940D652}" type="datetime1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126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26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C0402FF1-C4BF-4D78-ABB2-7EA70A14D026}" type="datetime1">
              <a:rPr lang="en-GB" smtClean="0"/>
              <a:t>11/01/2018</a:t>
            </a:fld>
            <a:endParaRPr lang="en-GB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GB"/>
              <a:t>ans/gut practical  (awm)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5AB42FE-7431-4AB5-9670-18CEC7C3626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Applied Physiology Practical – (Heart, Gut and ANS)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dirty="0"/>
              <a:t>Dr A W Muriithi</a:t>
            </a:r>
          </a:p>
          <a:p>
            <a:r>
              <a:rPr lang="en-GB" sz="2800" dirty="0"/>
              <a:t>MBChB, </a:t>
            </a:r>
            <a:r>
              <a:rPr lang="en-GB" sz="2800" dirty="0" err="1"/>
              <a:t>BPharm</a:t>
            </a:r>
            <a:r>
              <a:rPr lang="en-GB" sz="2800" dirty="0"/>
              <a:t>, BDS 	Level II</a:t>
            </a:r>
          </a:p>
          <a:p>
            <a:r>
              <a:rPr lang="en-GB" sz="2800" dirty="0"/>
              <a:t>January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Applied 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practical involves:-</a:t>
            </a:r>
          </a:p>
          <a:p>
            <a:pPr lvl="1"/>
            <a:endParaRPr lang="en-GB" dirty="0"/>
          </a:p>
          <a:p>
            <a:r>
              <a:rPr lang="en-GB" sz="2800" dirty="0"/>
              <a:t>Observation of normal rabbit tissue activity in:-</a:t>
            </a:r>
          </a:p>
          <a:p>
            <a:pPr lvl="2"/>
            <a:r>
              <a:rPr lang="en-GB" sz="2000" i="1" dirty="0"/>
              <a:t>in vitro </a:t>
            </a:r>
            <a:r>
              <a:rPr lang="en-GB" sz="2000" dirty="0"/>
              <a:t>heart preparation</a:t>
            </a:r>
          </a:p>
          <a:p>
            <a:pPr lvl="2"/>
            <a:r>
              <a:rPr lang="en-GB" sz="2000" i="1" dirty="0"/>
              <a:t>in vitro </a:t>
            </a:r>
            <a:r>
              <a:rPr lang="en-GB" sz="2000" dirty="0"/>
              <a:t>jejunum preparation</a:t>
            </a:r>
          </a:p>
          <a:p>
            <a:pPr lvl="2"/>
            <a:endParaRPr lang="en-GB" sz="2000" dirty="0"/>
          </a:p>
          <a:p>
            <a:r>
              <a:rPr lang="en-GB" sz="2800" dirty="0"/>
              <a:t>Observation of the effects of various chemical interventions on normal muscular activity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Rabbit heart preparation</a:t>
            </a:r>
          </a:p>
        </p:txBody>
      </p:sp>
      <p:pic>
        <p:nvPicPr>
          <p:cNvPr id="6" name="Content Placeholder 5" descr="heart pre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629594"/>
            <a:ext cx="4463702" cy="446370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vitro perfusion of the rabbit heart</a:t>
            </a:r>
          </a:p>
        </p:txBody>
      </p:sp>
      <p:pic>
        <p:nvPicPr>
          <p:cNvPr id="6" name="Content Placeholder 5" descr="RL-240-JP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39206" y="1827213"/>
            <a:ext cx="2175225" cy="4114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Rabbit jejunum preparation</a:t>
            </a:r>
          </a:p>
        </p:txBody>
      </p:sp>
      <p:pic>
        <p:nvPicPr>
          <p:cNvPr id="6" name="Content Placeholder 5" descr="FP_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827212"/>
            <a:ext cx="6433211" cy="459245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‘Success is a lousy teacher.</a:t>
            </a:r>
          </a:p>
          <a:p>
            <a:pPr>
              <a:buNone/>
            </a:pPr>
            <a:r>
              <a:rPr lang="en-US" dirty="0"/>
              <a:t>    It seduces smart people into thinking they can’t lose.’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Bill Gates</a:t>
            </a:r>
          </a:p>
          <a:p>
            <a:pPr>
              <a:buNone/>
            </a:pPr>
            <a:r>
              <a:rPr lang="en-US" dirty="0"/>
              <a:t>Co-founder Microsoft, Philanthropist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Revision topics	-	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following topics are critical to the appreciation of the practical session. They should be read and understood prior to the laboratory session.</a:t>
            </a:r>
          </a:p>
          <a:p>
            <a:pPr>
              <a:buNone/>
            </a:pPr>
            <a:endParaRPr lang="en-GB" dirty="0"/>
          </a:p>
          <a:p>
            <a:r>
              <a:rPr lang="en-GB" u="sng" dirty="0"/>
              <a:t>Level one Anatomy</a:t>
            </a:r>
            <a:r>
              <a:rPr lang="en-GB" dirty="0"/>
              <a:t> </a:t>
            </a:r>
            <a:r>
              <a:rPr lang="en-GB" sz="1600" dirty="0"/>
              <a:t>– gross, histology, embryology</a:t>
            </a:r>
          </a:p>
          <a:p>
            <a:pPr lvl="1"/>
            <a:r>
              <a:rPr lang="en-GB" dirty="0"/>
              <a:t>Heart</a:t>
            </a:r>
          </a:p>
          <a:p>
            <a:pPr lvl="1"/>
            <a:r>
              <a:rPr lang="en-GB" dirty="0"/>
              <a:t>Digestive system</a:t>
            </a:r>
          </a:p>
          <a:p>
            <a:pPr lvl="1"/>
            <a:r>
              <a:rPr lang="en-GB" dirty="0"/>
              <a:t>Autonomic nervous system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Revision topics	-	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Level one Physiology</a:t>
            </a:r>
          </a:p>
          <a:p>
            <a:pPr lvl="1"/>
            <a:r>
              <a:rPr lang="en-GB" dirty="0"/>
              <a:t>Basic cell physiology</a:t>
            </a:r>
          </a:p>
          <a:p>
            <a:pPr lvl="1"/>
            <a:r>
              <a:rPr lang="en-GB" dirty="0"/>
              <a:t>Receptor physiology </a:t>
            </a:r>
          </a:p>
          <a:p>
            <a:pPr lvl="1"/>
            <a:r>
              <a:rPr lang="en-GB" dirty="0"/>
              <a:t>Cell-to-cell communications, neuropeptides etc</a:t>
            </a:r>
          </a:p>
          <a:p>
            <a:pPr lvl="1"/>
            <a:r>
              <a:rPr lang="en-GB" dirty="0"/>
              <a:t>Autonomic nervous system – </a:t>
            </a:r>
            <a:r>
              <a:rPr lang="en-GB" sz="2000" dirty="0"/>
              <a:t>Sympathetic, Parasympathetic and Enteric nervous systems</a:t>
            </a:r>
          </a:p>
          <a:p>
            <a:pPr lvl="1"/>
            <a:r>
              <a:rPr lang="en-GB" dirty="0"/>
              <a:t>Muscle physiology (especially </a:t>
            </a:r>
            <a:r>
              <a:rPr lang="en-GB" u="sng" dirty="0"/>
              <a:t>smooth</a:t>
            </a:r>
            <a:r>
              <a:rPr lang="en-GB" dirty="0"/>
              <a:t> and </a:t>
            </a:r>
            <a:r>
              <a:rPr lang="en-GB" u="sng" dirty="0"/>
              <a:t>cardiac</a:t>
            </a:r>
            <a:r>
              <a:rPr lang="en-GB" dirty="0"/>
              <a:t> muscle)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4800" i="1" dirty="0">
                <a:latin typeface="Comic Sans MS" pitchFamily="66" charset="0"/>
              </a:rPr>
              <a:t>Thank you </a:t>
            </a:r>
          </a:p>
          <a:p>
            <a:r>
              <a:rPr lang="en-GB" dirty="0">
                <a:latin typeface="Comic Sans MS" pitchFamily="66" charset="0"/>
              </a:rPr>
              <a:t>We invite you to enjoy the learning process afforded by </a:t>
            </a:r>
            <a:r>
              <a:rPr lang="en-GB">
                <a:latin typeface="Comic Sans MS" pitchFamily="66" charset="0"/>
              </a:rPr>
              <a:t>the practical </a:t>
            </a:r>
            <a:r>
              <a:rPr lang="en-GB" dirty="0">
                <a:latin typeface="Comic Sans MS" pitchFamily="66" charset="0"/>
                <a:sym typeface="Wingdings"/>
              </a:rPr>
              <a:t>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ans/gut practical  (awm)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B42FE-7431-4AB5-9670-18CEC7C3626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652</TotalTime>
  <Words>247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Verdana</vt:lpstr>
      <vt:lpstr>Wingdings</vt:lpstr>
      <vt:lpstr>Theme3</vt:lpstr>
      <vt:lpstr>Applied Physiology Practical – (Heart, Gut and ANS)</vt:lpstr>
      <vt:lpstr>Applied Physiology</vt:lpstr>
      <vt:lpstr>Rabbit heart preparation</vt:lpstr>
      <vt:lpstr>In vitro perfusion of the rabbit heart</vt:lpstr>
      <vt:lpstr>Rabbit jejunum preparation</vt:lpstr>
      <vt:lpstr>PowerPoint Presentation</vt:lpstr>
      <vt:lpstr>Revision topics - 1</vt:lpstr>
      <vt:lpstr>Revision topics - 2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 Practical</dc:title>
  <dc:creator>Ann</dc:creator>
  <cp:lastModifiedBy>Anne Muriithi</cp:lastModifiedBy>
  <cp:revision>23</cp:revision>
  <dcterms:created xsi:type="dcterms:W3CDTF">2013-09-24T08:49:04Z</dcterms:created>
  <dcterms:modified xsi:type="dcterms:W3CDTF">2018-01-11T18:49:26Z</dcterms:modified>
</cp:coreProperties>
</file>