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0" r:id="rId3"/>
    <p:sldId id="317" r:id="rId4"/>
    <p:sldId id="312" r:id="rId5"/>
    <p:sldId id="313" r:id="rId6"/>
    <p:sldId id="314" r:id="rId7"/>
    <p:sldId id="318" r:id="rId8"/>
    <p:sldId id="333" r:id="rId9"/>
    <p:sldId id="319" r:id="rId10"/>
    <p:sldId id="321" r:id="rId11"/>
    <p:sldId id="324" r:id="rId12"/>
    <p:sldId id="322" r:id="rId13"/>
    <p:sldId id="323" r:id="rId14"/>
    <p:sldId id="259" r:id="rId15"/>
    <p:sldId id="257" r:id="rId16"/>
    <p:sldId id="258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8" r:id="rId25"/>
    <p:sldId id="269" r:id="rId26"/>
    <p:sldId id="328" r:id="rId27"/>
    <p:sldId id="271" r:id="rId28"/>
    <p:sldId id="325" r:id="rId29"/>
    <p:sldId id="300" r:id="rId30"/>
    <p:sldId id="299" r:id="rId31"/>
    <p:sldId id="327" r:id="rId32"/>
    <p:sldId id="329" r:id="rId33"/>
    <p:sldId id="298" r:id="rId34"/>
    <p:sldId id="315" r:id="rId35"/>
    <p:sldId id="308" r:id="rId36"/>
    <p:sldId id="292" r:id="rId37"/>
    <p:sldId id="296" r:id="rId38"/>
    <p:sldId id="297" r:id="rId39"/>
    <p:sldId id="293" r:id="rId40"/>
    <p:sldId id="272" r:id="rId41"/>
    <p:sldId id="273" r:id="rId42"/>
    <p:sldId id="331" r:id="rId43"/>
    <p:sldId id="275" r:id="rId44"/>
    <p:sldId id="301" r:id="rId45"/>
    <p:sldId id="303" r:id="rId46"/>
    <p:sldId id="304" r:id="rId47"/>
    <p:sldId id="302" r:id="rId48"/>
    <p:sldId id="305" r:id="rId49"/>
    <p:sldId id="306" r:id="rId50"/>
    <p:sldId id="307" r:id="rId51"/>
    <p:sldId id="33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2" d="100"/>
          <a:sy n="62" d="100"/>
        </p:scale>
        <p:origin x="15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54FB9-2D97-4E60-94A4-135ED756BA14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B9614-0D25-4FCF-A5E9-A609D742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E9E2-B5F3-478E-9EDF-7E3F90ADAEFE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3CB2-FA22-427C-B374-A79A50EFD935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F8D6-FED5-4533-ACB5-C30E0B7B89E8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7C7F-5279-4542-97C8-49493F0B1428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B557-0CEB-4EB4-883A-11832B43F15E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31D-3637-4E95-9D32-1F47AB0125C1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1AA3-6A4C-4DFF-8079-1B9E4E8EBFF6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53C8-5971-4473-8507-7B4ED7CFB5D3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F8B8-14AF-469E-ABFC-7B41CF11501C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0E3-545C-4B63-85C3-E2F5E658600A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92BB-A051-4CC6-8D83-F12F0EB91D6B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365D-8A36-468F-96C5-DF8F4938390F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CLINICAL EXAMINATION OF CHEST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RESPIRATORY SYSTEM</a:t>
            </a:r>
          </a:p>
          <a:p>
            <a:r>
              <a:rPr lang="en-US" sz="2600" dirty="0">
                <a:solidFill>
                  <a:srgbClr val="FF0000"/>
                </a:solidFill>
              </a:rPr>
              <a:t>NB: MOST OF THE IMMAGES IN THIS PRESENTATION HAVE BEEN DOWNLOADED FROM THE WEB.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SURFACE ANATOMY SKELETAL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 descr="http://bookdome.com/health/anatomy/Surface-Markings-Human-Body/images/The-Pleural-Sacs-Lungs-Etc-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14400"/>
            <a:ext cx="403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SKELETAL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 descr="http://meded.ucsd.edu/clinicalmed/lung_thorax_ant_li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7162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SKELETAL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 descr="http://meded.ucsd.edu/clinicalmed/lung_thorax_rlat_li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553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SKELETAL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 descr="http://meded.ucsd.edu/clinicalmed/lung_thorax_lli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6400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NB</a:t>
            </a:r>
            <a:r>
              <a:rPr lang="en-US" b="1" dirty="0"/>
              <a:t>: </a:t>
            </a:r>
            <a:r>
              <a:rPr lang="en-US" sz="2700" b="1" dirty="0"/>
              <a:t>OBSEVATION IS THE SAME AS “INSPECTION”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81400" y="1371600"/>
            <a:ext cx="2133600" cy="365125"/>
          </a:xfrm>
        </p:spPr>
        <p:txBody>
          <a:bodyPr/>
          <a:lstStyle/>
          <a:p>
            <a:fld id="{13D7F7DE-FB23-40FA-9DCD-8EA76D70897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 descr="http://image.slidesharecdn.com/10-asthma-110108095854-phpapp02/95/10-asthma-50-728.jpg?cb=129450301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762000"/>
            <a:ext cx="85343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INVOLVES THE FOLLOWING PROCEDURES</a:t>
            </a:r>
          </a:p>
          <a:p>
            <a:r>
              <a:rPr lang="en-US" dirty="0"/>
              <a:t>HISTORY TAKING (</a:t>
            </a:r>
            <a:r>
              <a:rPr lang="en-US" dirty="0">
                <a:solidFill>
                  <a:srgbClr val="FF0000"/>
                </a:solidFill>
              </a:rPr>
              <a:t>not part of the practical but will be covered thoroughly in the clinical years</a:t>
            </a:r>
            <a:r>
              <a:rPr lang="en-US" dirty="0"/>
              <a:t>)</a:t>
            </a:r>
          </a:p>
          <a:p>
            <a:r>
              <a:rPr lang="en-US" dirty="0"/>
              <a:t>PHYSICAL EXAMINATION</a:t>
            </a:r>
          </a:p>
          <a:p>
            <a:r>
              <a:rPr lang="en-US" dirty="0"/>
              <a:t>RECORDING THE FINDINGS, CAREFULLY AND SYSTEMATICALLY, FOR EACH PATIENT IN AN INDIVIDUAL FILE </a:t>
            </a:r>
          </a:p>
          <a:p>
            <a:r>
              <a:rPr lang="en-US" dirty="0"/>
              <a:t>THE PROCESS IS CALLED </a:t>
            </a:r>
            <a:r>
              <a:rPr lang="en-US" dirty="0">
                <a:solidFill>
                  <a:srgbClr val="FF0000"/>
                </a:solidFill>
              </a:rPr>
              <a:t>“Clerking a patient”</a:t>
            </a:r>
          </a:p>
          <a:p>
            <a:r>
              <a:rPr lang="en-US" dirty="0">
                <a:solidFill>
                  <a:srgbClr val="FF0000"/>
                </a:solidFill>
              </a:rPr>
              <a:t>NB: MOST OF THE IMMAGES IN THIS PRESENTATION HAVE BEEN DOWNLOADED FROM THE WEB.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Content Placeholder 4" descr="http://image.slidesharecdn.com/localchestexamination-140411114951-phpapp02/95/local-chest-examination-3-638.jpg?cb=139723508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696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 descr="http://image.slidesharecdn.com/chestphysicalexamination2-141125063054-conversion-gate01/95/chest-physical-examination-2-19-638.jpg?cb=141691910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BARREL-SHAPED CHEST WALL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4" descr="http://img.tfd.com/mk/C/X2604-C-4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472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BARREL-SHAPED CHEST WALL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 descr="http://o.quizlet.com/Tv5BuUQtkmN9h7WCg3GgMA_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5791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 descr="http://www.ncbi.nlm.nih.gov/books/NBK356/bin/ch35f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136" y="1600200"/>
            <a:ext cx="65417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 descr="http://body-disease.com/wp-content/uploads/2012/03/Spinal-curvatures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LADY WITH SCOLIOSIS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 descr="http://image.slidesharecdn.com/treatmentforscoliosiscurvatureofthespinethoracickyphosis-100927215947-phpapp01/95/treatment-for-scoliosis-curvature-of-the-spine-thoracic-kyphosis-spine-surgeon-in-colorado-13-728.jpg?cb=128564384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70865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NORMAL </a:t>
            </a:r>
            <a:r>
              <a:rPr lang="en-US" dirty="0" err="1"/>
              <a:t>vs</a:t>
            </a:r>
            <a:r>
              <a:rPr lang="en-US" dirty="0"/>
              <a:t> SCOLIOSIS DEFORMITY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 descr="http://graphics8.nytimes.com/images/2007/08/01/health/adam/194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010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SKELETAL ABNORMALITY IN SCOLIOSIS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 descr="http://upload.wikimedia.org/wikipedia/commons/a/a7/Blausen_0785_Scoliosis_0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509" y="1600200"/>
            <a:ext cx="22629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 descr="http://image.slidesharecdn.com/nursing205-121017051638-phpapp01/95/nursing-205-39-638.jpg?cb=135046922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77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PALPATION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 descr="http://www.pennmedicine.org/encyclopedia/ency_images/encymulti/images/en/97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629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PALPATION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 descr="http://meded.ucsd.edu/clinicalmed/abdomen_palpati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PALPATION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 descr="http://1.bp.blogspot.com/-mwzBMzX_1ko/UGzn6K8yQkI/AAAAAAAAADE/aF9mVc3V3nE/s1600/Techniques%2Bin%2BPhysical%2BExamination%2BPalpati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910" y="1600200"/>
            <a:ext cx="53661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OF THE TRACHEA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Content Placeholder 4" descr="http://i.ytimg.com/vi/M4sCzgRN6gw/hqdefaul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239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PALPATION FOR CHEST MOVEMENT-1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Content Placeholder 4" descr="http://www.ncbi.nlm.nih.gov/books/NBK356/bin/ch35f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719" y="1600200"/>
            <a:ext cx="57485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ANATOMY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 descr="https://classconnection.s3.amazonaws.com/92/flashcards/1616092/jpg/posterior_lungs13412701265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5867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PALPATION FOR CHEST MOVEMENT-2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Content Placeholder 4" descr="http://www.ceu.org/cecourses/98730/images/fig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Content Placeholder 4" descr="http://1.bp.blogspot.com/-mwzBMzX_1ko/UGzn6K8yQkI/AAAAAAAAADE/aF9mVc3V3nE/s1600/Techniques%2Bin%2BPhysical%2BExamination%2BPalpati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910" y="1600200"/>
            <a:ext cx="53661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PALPATION FOR TACTILE VOCAL FREMITUS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ELICIT TACTILE VOCAL FREMITUS (</a:t>
            </a:r>
            <a:r>
              <a:rPr lang="en-US" dirty="0">
                <a:solidFill>
                  <a:srgbClr val="FF0000"/>
                </a:solidFill>
              </a:rPr>
              <a:t>TVF</a:t>
            </a:r>
            <a:r>
              <a:rPr lang="en-US" dirty="0"/>
              <a:t>)</a:t>
            </a:r>
          </a:p>
          <a:p>
            <a:r>
              <a:rPr lang="en-US" dirty="0"/>
              <a:t>PALPATE ALL LUNG FIELDS WHILE SUBJECT/PATIENT IS VOCALIZING “</a:t>
            </a:r>
            <a:r>
              <a:rPr lang="en-US" dirty="0">
                <a:solidFill>
                  <a:srgbClr val="FF0000"/>
                </a:solidFill>
              </a:rPr>
              <a:t>NINETY NINE” </a:t>
            </a:r>
          </a:p>
          <a:p>
            <a:r>
              <a:rPr lang="en-US" dirty="0"/>
              <a:t>NB THE SAME PHENOMENON IS TERMED “VOCAL RESONANCE” (</a:t>
            </a:r>
            <a:r>
              <a:rPr lang="en-US" dirty="0">
                <a:solidFill>
                  <a:srgbClr val="FF0000"/>
                </a:solidFill>
              </a:rPr>
              <a:t>VR</a:t>
            </a:r>
            <a:r>
              <a:rPr lang="en-US" dirty="0"/>
              <a:t>) WHEN IT IS ELICITED DURING AUSCULTATION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Content Placeholder 4" descr="http://www.nurseslearning.com/courses/nrp/NRP-1616/images/hand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2491581"/>
            <a:ext cx="52387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PERCUSSION POINTS- 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Content Placeholder 4" descr="http://www.physicalexam.med.ualberta.ca/physical_exam/ASCM1/Physical_Examination/ascm1/Respiratory/Teaching%20points/resp_fig5_antlandmark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08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PERCUSSION POINTS-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Content Placeholder 4" descr="https://osler.ucalgary.ca/ume/UT/ASCM1/Physical_Examination/ascm1/Respiratory/Teaching%20points/resp_fig2_percus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Content Placeholder 4" descr="https://anu4bindu.files.wordpress.com/2012/05/ch35f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2468"/>
            <a:ext cx="8229600" cy="416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PERCUSSION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Content Placeholder 4" descr="http://webmedia.unmc.edu/nursing/nrsg268ol/05/bac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23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Content Placeholder 4" descr="https://s-media-cache-ak0.pinimg.com/236x/66/30/63/663063da0b10250b05bc8ff2e32b32e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3914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Content Placeholder 4" descr="http://intranet.tdmu.edu.ua/data/kafedra/internal/distance/classes_stud/English/1course/Heath%20Assessment%20Practicum/Health%20Assessment%20Practicum/17.%20Respiratory%20System%20Assesment.files/image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612" y="2415381"/>
            <a:ext cx="3914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ANATOMY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 descr="http://lh5.ggpht.com/_zMAsR4nBNbU/SaGpNcsqEZI/AAAAAAAAAsw/MAfzL6upaHg/lung11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Content Placeholder 4" descr="http://image.slidesharecdn.com/localchestexamination-140411114951-phpapp02/95/local-chest-examination-31-638.jpg?cb=139723508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PERCUSSION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Content Placeholder 4" descr="http://image.slidesharecdn.com/localchestexamination-140411114951-phpapp02/95/local-chest-examination-32-638.jpg?cb=139723508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93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NON-RESPIRATORY ORGANS THAT AFFECT PERCUSSION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Content Placeholder 4" descr="http://learnpediatrics.sites.olt.ubc.ca/files/2010/07/ChestpainFig-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39106"/>
            <a:ext cx="4876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PERCUSSION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Content Placeholder 4" descr="http://www.ncbi.nlm.nih.gov/books/NBK356/bin/ch35f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495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AUSCULTATION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Content Placeholder 4" descr="http://ocw.tufts.edu/data/24/337866/337978_xlar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6961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STETHOSCOPE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Content Placeholder 4" descr="http://what-when-how.com/wp-content/uploads/2012/04/tmp2639_thum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15306"/>
            <a:ext cx="6096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 AND CHEST PIECES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Content Placeholder 4" descr="http://www.vetvisions.com/p411_files/stethoscop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AUSCULTATION TIPS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Content Placeholder 4" descr="http://image.slidesharecdn.com/auscultation-120422102951-phpapp01/95/chest-auscultation-12-728.jpg?cb=133510892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838200"/>
            <a:ext cx="66294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BREATH SOUNDS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Content Placeholder 4" descr="http://www.ed4nurses.com/resources/1/image00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32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BRONCHIAL </a:t>
            </a:r>
            <a:r>
              <a:rPr lang="en-US" sz="3200" b="1" dirty="0" err="1"/>
              <a:t>vs</a:t>
            </a:r>
            <a:r>
              <a:rPr lang="en-US" sz="3200" b="1" dirty="0"/>
              <a:t> VESICULAR BREATH SOUNDS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Content Placeholder 4" descr="http://blogs.warwick.ac.uk/images/adamiqbal/2007/04/28/09ed2-21.gif?maxWidth=5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10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ANATOMY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 descr="http://lh4.ggpht.com/_zMAsR4nBNbU/SaGpKeg5ydI/AAAAAAAAAss/RJ_RXxNmoqk/lung2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638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SUMMARY TABL</a:t>
            </a:r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Content Placeholder 4" descr="http://1.bp.blogspot.com/_xzqs4DHM8as/TJuWJISbBRI/AAAAAAAAAE4/BIzsQOonWpY/s1600/Breath+Sound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457200"/>
            <a:ext cx="762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rgbClr val="7030A0"/>
                </a:solidFill>
              </a:rPr>
              <a:t>..THE END…</a:t>
            </a:r>
            <a:br>
              <a:rPr lang="en-US" sz="7200" dirty="0">
                <a:solidFill>
                  <a:srgbClr val="7030A0"/>
                </a:solidFill>
              </a:rPr>
            </a:br>
            <a:r>
              <a:rPr lang="en-US" sz="7200" dirty="0">
                <a:solidFill>
                  <a:srgbClr val="7030A0"/>
                </a:solidFill>
              </a:rPr>
              <a:t>I THANK YOU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r>
              <a:rPr lang="en-US" dirty="0"/>
              <a:t>FEB 4 2015 MILLENIUM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ANATOMY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4" descr="http://lh6.ggpht.com/_zMAsR4nBNbU/SaGpUbN_I1I/AAAAAAAAAs4/qvhCYvbOGfA/lung31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60960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ANATOMY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 descr="http://lh6.ggpht.com/_zMAsR4nBNbU/SaGpQ3w5lxI/AAAAAAAAAs0/IxwQQbByvJ8/lung21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556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/>
              <a:t>EXAMINATION LANDMARKS – AXILLA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 descr="https://classconnection.s3.amazonaws.com/977/flashcards/3799977/jpg/th-1413296BFAB79C6363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715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SURFACE ANATOMY SKELETAL LANDMARKS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 descr="http://bookdome.com/health/anatomy/Surface-Markings-Human-Body/images/The-Pleural-Sacs-Lungs-Et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87375"/>
            <a:ext cx="3733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300</Words>
  <Application>Microsoft Office PowerPoint</Application>
  <PresentationFormat>On-screen Show (4:3)</PresentationFormat>
  <Paragraphs>110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CLINICAL EXAMINATION OF CHEST</vt:lpstr>
      <vt:lpstr>ANATOMY</vt:lpstr>
      <vt:lpstr>ANATOMY</vt:lpstr>
      <vt:lpstr>SURFACE ANATOMY</vt:lpstr>
      <vt:lpstr>SURFACE ANATOMY</vt:lpstr>
      <vt:lpstr>SURFACE ANATOMY</vt:lpstr>
      <vt:lpstr>SURFACE ANATOMY</vt:lpstr>
      <vt:lpstr>EXAMINATION LANDMARKS – AXILLA</vt:lpstr>
      <vt:lpstr>SURFACE ANATOMY SKELETAL LANDMARKS</vt:lpstr>
      <vt:lpstr>SURFACE ANATOMY SKELETAL LANDMARKS</vt:lpstr>
      <vt:lpstr>SKELETAL LANDMARKS</vt:lpstr>
      <vt:lpstr>SKELETAL LANDMARKS</vt:lpstr>
      <vt:lpstr>SKELETAL LANDMARKS</vt:lpstr>
      <vt:lpstr>NB: OBSEVATION IS THE SAME AS “INSPECTION”</vt:lpstr>
      <vt:lpstr>CLINICAL EXAMINATION</vt:lpstr>
      <vt:lpstr>PowerPoint Presentation</vt:lpstr>
      <vt:lpstr>PowerPoint Presentation</vt:lpstr>
      <vt:lpstr>BARREL-SHAPED CHEST WALL</vt:lpstr>
      <vt:lpstr>BARREL-SHAPED CHEST WALL</vt:lpstr>
      <vt:lpstr>PowerPoint Presentation</vt:lpstr>
      <vt:lpstr>LADY WITH SCOLIOSIS</vt:lpstr>
      <vt:lpstr>NORMAL vs SCOLIOSIS DEFORMITY</vt:lpstr>
      <vt:lpstr>SKELETAL ABNORMALITY IN SCOLIOSIS</vt:lpstr>
      <vt:lpstr>PowerPoint Presentation</vt:lpstr>
      <vt:lpstr>PALPATION</vt:lpstr>
      <vt:lpstr>PALPATION</vt:lpstr>
      <vt:lpstr>PALPATION</vt:lpstr>
      <vt:lpstr>POSITION OF THE TRACHEA</vt:lpstr>
      <vt:lpstr>PALPATION FOR CHEST MOVEMENT-1</vt:lpstr>
      <vt:lpstr>PALPATION FOR CHEST MOVEMENT-2</vt:lpstr>
      <vt:lpstr>PALPATION</vt:lpstr>
      <vt:lpstr>PALPATION FOR TACTILE VOCAL FREMITUS</vt:lpstr>
      <vt:lpstr>PERCUSSION</vt:lpstr>
      <vt:lpstr>PERCUSSION POINTS- FRONT</vt:lpstr>
      <vt:lpstr>PERCUSSION POINTS- BACK</vt:lpstr>
      <vt:lpstr>PERCUSSION</vt:lpstr>
      <vt:lpstr>PERCUSSION</vt:lpstr>
      <vt:lpstr>PERCUSSION</vt:lpstr>
      <vt:lpstr>PERCUSSION</vt:lpstr>
      <vt:lpstr>PERCUSSION</vt:lpstr>
      <vt:lpstr>PERCUSSION</vt:lpstr>
      <vt:lpstr>NON-RESPIRATORY ORGANS THAT AFFECT PERCUSSION NOTE</vt:lpstr>
      <vt:lpstr>PERCUSSION</vt:lpstr>
      <vt:lpstr>AUSCULTATION</vt:lpstr>
      <vt:lpstr>STETHOSCOPE</vt:lpstr>
      <vt:lpstr>EAR AND CHEST PIECES</vt:lpstr>
      <vt:lpstr>AUSCULTATION TIPS</vt:lpstr>
      <vt:lpstr>NORMAL BREATH SOUNDS</vt:lpstr>
      <vt:lpstr>BRONCHIAL vs VESICULAR BREATH SOUNDS</vt:lpstr>
      <vt:lpstr>SUMMARY TABLE</vt:lpstr>
      <vt:lpstr>..THE END… I THANK YOU 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EXAMINATION OF CHEST</dc:title>
  <dc:creator>THAIRU'S PC</dc:creator>
  <cp:lastModifiedBy>kihumbu thairu</cp:lastModifiedBy>
  <cp:revision>8</cp:revision>
  <dcterms:created xsi:type="dcterms:W3CDTF">2015-02-03T19:29:05Z</dcterms:created>
  <dcterms:modified xsi:type="dcterms:W3CDTF">2016-09-15T09:34:11Z</dcterms:modified>
</cp:coreProperties>
</file>