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7" r:id="rId2"/>
    <p:sldId id="258" r:id="rId3"/>
    <p:sldId id="259" r:id="rId4"/>
    <p:sldId id="26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263" r:id="rId38"/>
    <p:sldId id="262" r:id="rId39"/>
    <p:sldId id="265" r:id="rId40"/>
    <p:sldId id="266" r:id="rId41"/>
    <p:sldId id="267" r:id="rId42"/>
    <p:sldId id="268" r:id="rId43"/>
    <p:sldId id="269" r:id="rId44"/>
    <p:sldId id="270" r:id="rId45"/>
    <p:sldId id="327" r:id="rId46"/>
    <p:sldId id="328" r:id="rId47"/>
    <p:sldId id="305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07" r:id="rId58"/>
    <p:sldId id="325" r:id="rId59"/>
    <p:sldId id="326" r:id="rId60"/>
    <p:sldId id="304" r:id="rId61"/>
    <p:sldId id="308" r:id="rId62"/>
    <p:sldId id="306" r:id="rId63"/>
    <p:sldId id="309" r:id="rId64"/>
    <p:sldId id="310" r:id="rId65"/>
    <p:sldId id="311" r:id="rId66"/>
    <p:sldId id="312" r:id="rId67"/>
    <p:sldId id="313" r:id="rId68"/>
    <p:sldId id="314" r:id="rId69"/>
    <p:sldId id="271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2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E4F6B-A602-45E4-9D34-14DA25C16EF6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BA44D-E8C5-4819-B147-900ADF4E2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80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ECC33-49A1-4745-A023-9A90D33F587E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9B41A9-E489-4380-BC08-94A38BFE9D9B}" type="slidenum">
              <a:rPr lang="en-US"/>
              <a:pPr/>
              <a:t>42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17704C-34AB-41C8-B43D-5CA61FBEA2D2}" type="slidenum">
              <a:rPr lang="en-US"/>
              <a:pPr/>
              <a:t>43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0420C-F2BA-4B3B-B030-EE8649510DD1}" type="slidenum">
              <a:rPr lang="en-US"/>
              <a:pPr/>
              <a:t>44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72BC14-54FE-4E15-8944-704ED7E40CB8}" type="slidenum">
              <a:rPr lang="en-US"/>
              <a:pPr/>
              <a:t>2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574100-BE4C-4993-9C1F-B3F68692B616}" type="slidenum">
              <a:rPr lang="en-US"/>
              <a:pPr/>
              <a:t>3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4601C8-DFE8-4DDD-A297-4F725C68774A}" type="slidenum">
              <a:rPr lang="en-US"/>
              <a:pPr/>
              <a:t>4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3A1957-42F2-4B3B-86B3-D691B87FD56B}" type="slidenum">
              <a:rPr lang="en-US"/>
              <a:pPr/>
              <a:t>37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4F5402-E1BD-4E8E-BF2E-0D27BEEC59F9}" type="slidenum">
              <a:rPr lang="en-US"/>
              <a:pPr/>
              <a:t>38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68810B-78C5-4B67-B5B8-EEEA8A5FF753}" type="slidenum">
              <a:rPr lang="en-US"/>
              <a:pPr/>
              <a:t>39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88B996-E38D-4EB0-A649-57F78241216A}" type="slidenum">
              <a:rPr lang="en-US"/>
              <a:pPr/>
              <a:t>40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47EC9B-0431-489F-93DE-B3E2325C984E}" type="slidenum">
              <a:rPr lang="en-US"/>
              <a:pPr/>
              <a:t>41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61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2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11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B6C4AFD-2F8E-437F-A296-351A5087D53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27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0301394-891D-493A-81E6-AA16E946AE2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3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59B05B-6DBE-48FE-8AF7-DBAC0C78E13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0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79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91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75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9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6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3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E577A-B312-488B-86C7-BB75FF1FFB3A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B4FCE-6D64-4D37-B44F-365B2506B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7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iovalleyeye.com/eyeinfo_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eyeinstitute.net/goldmantono_big.gif&amp;imgrefurl=http://www.eyeinstitute.net/glau-exam.html&amp;h=144&amp;w=216&amp;sz=10&amp;hl=en&amp;start=5&amp;tbnid=1SD7U2bcujDxnM:&amp;tbnh=71&amp;tbnw=107&amp;prev=/images?q=tonometer&amp;svnum=10&amp;hl=en&amp;rlz=1T4RNWN_en___CA206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8.jpeg"/><Relationship Id="rId5" Type="http://schemas.openxmlformats.org/officeDocument/2006/relationships/hyperlink" Target="http://images.google.com/imgres?imgurl=http://www.jfcsp.co.jp/New_Product/BM900V/tonometer.jpg&amp;imgrefurl=http://www.jfcsp.co.jp/New_Product/BM900V/index.html&amp;h=288&amp;w=200&amp;sz=15&amp;hl=en&amp;start=12&amp;tbnid=vFk8AMSFwR6GwM:&amp;tbnh=115&amp;tbnw=80&amp;prev=/images?q=tonometer&amp;svnum=10&amp;hl=en&amp;rlz=1T4RNWN_en___CA206" TargetMode="External"/><Relationship Id="rId4" Type="http://schemas.openxmlformats.org/officeDocument/2006/relationships/image" Target="../media/image17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P1nbM3x-uU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Vision Assessment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Dr Teresa Kinyari Mwendwa</a:t>
            </a:r>
          </a:p>
          <a:p>
            <a:r>
              <a:rPr lang="en-US" b="1" dirty="0" smtClean="0"/>
              <a:t>Level 2 MBChB, </a:t>
            </a:r>
            <a:r>
              <a:rPr lang="en-US" b="1" dirty="0" err="1" smtClean="0"/>
              <a:t>Bpharm,BDS</a:t>
            </a:r>
            <a:endParaRPr lang="en-US" b="1" dirty="0" smtClean="0"/>
          </a:p>
          <a:p>
            <a:r>
              <a:rPr lang="en-US" b="1" dirty="0" smtClean="0"/>
              <a:t>Thursday September 11</a:t>
            </a:r>
            <a:r>
              <a:rPr lang="en-US" b="1" baseline="30000" dirty="0" smtClean="0"/>
              <a:t>th</a:t>
            </a:r>
            <a:r>
              <a:rPr lang="en-US" b="1" dirty="0" smtClean="0"/>
              <a:t> 2015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2171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Snellen Test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In 1862 Snellen and Giraud-Toulon introduced a system for measuring VA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A form of </a:t>
            </a:r>
            <a:r>
              <a:rPr lang="en-US" altLang="zh-TW" i="1" smtClean="0"/>
              <a:t>minimum legible </a:t>
            </a:r>
            <a:r>
              <a:rPr lang="en-US" altLang="zh-TW" smtClean="0"/>
              <a:t>visual acuity task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i="1" smtClean="0"/>
              <a:t>Snellen acuity is based on a minimum angle of resolution of 1 minute of arc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Visual acuity target designs: optotypes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The Snellen optotype has overall dimensions that are 5 times the detail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75020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Typical Snellen Optotype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892175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565400"/>
            <a:ext cx="8212137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01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Snellen Notation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600" smtClean="0"/>
              <a:t>Snellen fraction</a:t>
            </a:r>
          </a:p>
          <a:p>
            <a:pPr lvl="1" eaLnBrk="1" hangingPunct="1"/>
            <a:r>
              <a:rPr lang="en-US" altLang="zh-TW" sz="2200" smtClean="0"/>
              <a:t>Test distance divided by the distance at which optotype would subtend 5 minutes of arc at the retina </a:t>
            </a:r>
          </a:p>
          <a:p>
            <a:pPr eaLnBrk="1" hangingPunct="1"/>
            <a:r>
              <a:rPr lang="en-US" altLang="zh-TW" sz="2600" smtClean="0"/>
              <a:t>The denominator of the Snellen fraction is termed the </a:t>
            </a:r>
            <a:r>
              <a:rPr lang="en-US" altLang="zh-TW" sz="2600" i="1" smtClean="0"/>
              <a:t>foot-letter size</a:t>
            </a:r>
          </a:p>
          <a:p>
            <a:pPr lvl="1" eaLnBrk="1" hangingPunct="1"/>
            <a:r>
              <a:rPr lang="en-US" altLang="zh-TW" sz="2200" smtClean="0"/>
              <a:t>The letter’s overall size, both angularly and linearly</a:t>
            </a:r>
          </a:p>
          <a:p>
            <a:pPr eaLnBrk="1" hangingPunct="1"/>
            <a:r>
              <a:rPr lang="en-US" altLang="zh-TW" sz="2600" smtClean="0"/>
              <a:t>The average emmetrope has a VA of 20/20 or better</a:t>
            </a:r>
          </a:p>
          <a:p>
            <a:pPr lvl="1" eaLnBrk="1" hangingPunct="1"/>
            <a:r>
              <a:rPr lang="en-US" altLang="zh-TW" sz="2200" smtClean="0"/>
              <a:t>This is based on a test distance of 20ft</a:t>
            </a:r>
          </a:p>
          <a:p>
            <a:pPr eaLnBrk="1" hangingPunct="1"/>
            <a:r>
              <a:rPr lang="en-US" altLang="zh-TW" sz="2600" smtClean="0"/>
              <a:t>The classic Snellen fraction is the reciprocal of the minimum angle of resolution (MAR)</a:t>
            </a:r>
            <a:endParaRPr lang="en-US" altLang="zh-TW" sz="2800" smtClean="0"/>
          </a:p>
        </p:txBody>
      </p:sp>
    </p:spTree>
    <p:extLst>
      <p:ext uri="{BB962C8B-B14F-4D97-AF65-F5344CB8AC3E}">
        <p14:creationId xmlns:p14="http://schemas.microsoft.com/office/powerpoint/2010/main" val="119912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TW" sz="4000" smtClean="0"/>
              <a:t>Snellen Acuity and Minimum Angle of Resolution</a:t>
            </a:r>
          </a:p>
        </p:txBody>
      </p:sp>
      <p:graphicFrame>
        <p:nvGraphicFramePr>
          <p:cNvPr id="15407" name="Group 47"/>
          <p:cNvGraphicFramePr>
            <a:graphicFrameLocks noGrp="1"/>
          </p:cNvGraphicFramePr>
          <p:nvPr>
            <p:ph type="tbl" idx="1"/>
          </p:nvPr>
        </p:nvGraphicFramePr>
        <p:xfrm>
          <a:off x="468313" y="1628775"/>
          <a:ext cx="8229600" cy="50901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Snellen Acuity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Snellen Acuity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 Minimum Angle of Resolution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Fraction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Decimal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Minutes of Arc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20/20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20/25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0.80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1.25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20/30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0.67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20/40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0.50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20/50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20/100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0.20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20/200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0.10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新細明體" charset="-12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7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Snellen Chart</a:t>
            </a:r>
          </a:p>
        </p:txBody>
      </p:sp>
      <p:pic>
        <p:nvPicPr>
          <p:cNvPr id="13315" name="Picture 2" descr="C:\Documents and Settings\user\My Documents\My Pictures\example_snellen_chart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09888" y="1600200"/>
            <a:ext cx="3322637" cy="45339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2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Snellen Test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800" smtClean="0"/>
              <a:t>Snellen equivalent </a:t>
            </a:r>
          </a:p>
          <a:p>
            <a:pPr lvl="1" eaLnBrk="1" hangingPunct="1">
              <a:defRPr/>
            </a:pPr>
            <a:r>
              <a:rPr lang="en-US" altLang="zh-TW" sz="2400" smtClean="0"/>
              <a:t>If the test distance is not 20ft, the measured Snellen fraction may be used to predict what the patient’s VA would be for a 20ft distance</a:t>
            </a:r>
          </a:p>
          <a:p>
            <a:pPr eaLnBrk="1" hangingPunct="1">
              <a:defRPr/>
            </a:pPr>
            <a:r>
              <a:rPr lang="en-US" altLang="zh-TW" sz="2800" smtClean="0"/>
              <a:t>Example</a:t>
            </a:r>
          </a:p>
          <a:p>
            <a:pPr lvl="1" eaLnBrk="1" hangingPunct="1">
              <a:defRPr/>
            </a:pPr>
            <a:r>
              <a:rPr lang="en-US" altLang="zh-TW" sz="2400" smtClean="0"/>
              <a:t>Patient can resolve a 30ft letter at a test distance of 15ft. The Snellen acuity is 15/30.</a:t>
            </a:r>
          </a:p>
          <a:p>
            <a:pPr lvl="1" eaLnBrk="1" hangingPunct="1">
              <a:defRPr/>
            </a:pPr>
            <a:r>
              <a:rPr lang="en-US" altLang="zh-TW" sz="2400" smtClean="0"/>
              <a:t>15/30 =20/x</a:t>
            </a:r>
          </a:p>
          <a:p>
            <a:pPr lvl="1" eaLnBrk="1" hangingPunct="1">
              <a:defRPr/>
            </a:pPr>
            <a:r>
              <a:rPr lang="en-US" altLang="zh-TW" sz="2400" smtClean="0"/>
              <a:t>x = 40</a:t>
            </a:r>
          </a:p>
          <a:p>
            <a:pPr lvl="1" eaLnBrk="1" hangingPunct="1">
              <a:defRPr/>
            </a:pPr>
            <a:r>
              <a:rPr lang="en-US" altLang="zh-TW" sz="2400" smtClean="0"/>
              <a:t>The Snellen equivalent is 20/40</a:t>
            </a:r>
          </a:p>
        </p:txBody>
      </p:sp>
    </p:spTree>
    <p:extLst>
      <p:ext uri="{BB962C8B-B14F-4D97-AF65-F5344CB8AC3E}">
        <p14:creationId xmlns:p14="http://schemas.microsoft.com/office/powerpoint/2010/main" val="180531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TW" sz="4000" smtClean="0"/>
              <a:t>Calculating a Visual Acuity Test Object’s Foot-Letter Designation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032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zh-TW" sz="2800" smtClean="0"/>
              <a:t>Example of a letter that is 2cm tall</a:t>
            </a:r>
          </a:p>
        </p:txBody>
      </p:sp>
      <p:pic>
        <p:nvPicPr>
          <p:cNvPr id="1536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91725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490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4000" smtClean="0"/>
              <a:t>Types of Distance Visual Acuity Charts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Wall charts</a:t>
            </a:r>
          </a:p>
          <a:p>
            <a:pPr lvl="1" eaLnBrk="1" hangingPunct="1"/>
            <a:r>
              <a:rPr lang="en-US" altLang="zh-TW" smtClean="0"/>
              <a:t>Testing VA in literate adults</a:t>
            </a:r>
          </a:p>
          <a:p>
            <a:pPr lvl="1" eaLnBrk="1" hangingPunct="1"/>
            <a:r>
              <a:rPr lang="en-US" altLang="zh-TW" smtClean="0"/>
              <a:t>Printed on cardboard and mounted on a wall</a:t>
            </a:r>
          </a:p>
          <a:p>
            <a:pPr lvl="1" eaLnBrk="1" hangingPunct="1"/>
            <a:r>
              <a:rPr lang="en-US" altLang="zh-TW" smtClean="0"/>
              <a:t>Well-suited for vision screenings and doctors’ offices</a:t>
            </a:r>
          </a:p>
          <a:p>
            <a:pPr lvl="1" eaLnBrk="1" hangingPunct="1"/>
            <a:r>
              <a:rPr lang="en-US" altLang="zh-TW" smtClean="0"/>
              <a:t>Variations: Tumbling E chart, Landolt C chart, Bailey-Lovie chart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424088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Tumbling E Chart</a:t>
            </a:r>
          </a:p>
        </p:txBody>
      </p:sp>
      <p:pic>
        <p:nvPicPr>
          <p:cNvPr id="17411" name="Picture 2" descr="C:\Documents and Settings\user\My Documents\My Pictures\93e43fa3a2ef6d6e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9113" y="1484313"/>
            <a:ext cx="3168650" cy="4754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512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Landolt C Chart</a:t>
            </a:r>
          </a:p>
        </p:txBody>
      </p:sp>
      <p:pic>
        <p:nvPicPr>
          <p:cNvPr id="18435" name="Picture 2" descr="C:\Documents and Settings\user\My Documents\My Pictures\2bdddd12c90a94da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1484313"/>
            <a:ext cx="2735263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55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Anatomy</a:t>
            </a:r>
          </a:p>
        </p:txBody>
      </p:sp>
      <p:pic>
        <p:nvPicPr>
          <p:cNvPr id="8197" name="Picture 5" descr="eye_G02_anatomy_label_600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105891"/>
            <a:ext cx="70866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eye anatom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788"/>
          <a:stretch>
            <a:fillRect/>
          </a:stretch>
        </p:blipFill>
        <p:spPr bwMode="auto">
          <a:xfrm>
            <a:off x="-457200" y="1124816"/>
            <a:ext cx="47244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15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Bailey-Lovie Chart</a:t>
            </a:r>
          </a:p>
        </p:txBody>
      </p:sp>
      <p:pic>
        <p:nvPicPr>
          <p:cNvPr id="19459" name="Picture 2" descr="C:\Documents and Settings\user\My Documents\My Pictures\images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3575" y="1484313"/>
            <a:ext cx="2808288" cy="46815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3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Types of Charts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Hand-held visual acuity cards</a:t>
            </a:r>
          </a:p>
          <a:p>
            <a:pPr lvl="1" eaLnBrk="1" hangingPunct="1"/>
            <a:r>
              <a:rPr lang="en-US" altLang="zh-TW" smtClean="0"/>
              <a:t>Primarily for children in vision screenings</a:t>
            </a:r>
          </a:p>
          <a:p>
            <a:pPr lvl="1" eaLnBrk="1" hangingPunct="1"/>
            <a:r>
              <a:rPr lang="en-US" altLang="zh-TW" smtClean="0"/>
              <a:t>Simplest form is the letter E in different sizes printed onto hand-held cards</a:t>
            </a:r>
          </a:p>
          <a:p>
            <a:pPr lvl="1" eaLnBrk="1" hangingPunct="1"/>
            <a:r>
              <a:rPr lang="en-US" altLang="zh-TW" smtClean="0"/>
              <a:t>Free space testing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82499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Types of Charts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Chart projectors</a:t>
            </a:r>
          </a:p>
          <a:p>
            <a:pPr lvl="1" eaLnBrk="1" hangingPunct="1"/>
            <a:r>
              <a:rPr lang="en-US" altLang="zh-TW" smtClean="0"/>
              <a:t>Projects test objects onto a screen</a:t>
            </a:r>
          </a:p>
          <a:p>
            <a:pPr lvl="1" eaLnBrk="1" hangingPunct="1"/>
            <a:r>
              <a:rPr lang="en-US" altLang="zh-TW" smtClean="0"/>
              <a:t>Standard chart projector can be calibrated for varying testing distances between 10ft and 20ft</a:t>
            </a:r>
          </a:p>
          <a:p>
            <a:pPr lvl="1" eaLnBrk="1" hangingPunct="1"/>
            <a:r>
              <a:rPr lang="en-US" altLang="zh-TW" smtClean="0"/>
              <a:t>Optically “fold” the testing distance using mirrors to create appropriate testing distance (20ft is the standard)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31328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Calibration of Chart Projectors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Measure the testing distance</a:t>
            </a:r>
          </a:p>
          <a:p>
            <a:pPr eaLnBrk="1" hangingPunct="1"/>
            <a:r>
              <a:rPr lang="en-US" altLang="zh-TW" smtClean="0"/>
              <a:t>Calculate how large an optotype would have to be on the screen to represent 20/200 for that testing distance</a:t>
            </a:r>
          </a:p>
          <a:p>
            <a:pPr eaLnBrk="1" hangingPunct="1"/>
            <a:r>
              <a:rPr lang="en-US" altLang="zh-TW" smtClean="0"/>
              <a:t>Adjust the lenses in the chart projector until the letter size from the previous step is achieved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79838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Chart Projector Set-Up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604838"/>
          </a:xfrm>
        </p:spPr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23556" name="Picture 5" descr="porjector 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276475"/>
            <a:ext cx="7489825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96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Calibration of Chart Projector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 20 foot-letter is 8.87mm. May use direct proportions to calculate the letter size that would be needed to represent 20/20 for any possible testing distance.</a:t>
            </a:r>
          </a:p>
          <a:p>
            <a:pPr eaLnBrk="1" hangingPunct="1"/>
            <a:r>
              <a:rPr lang="en-US" altLang="zh-TW" smtClean="0"/>
              <a:t>Example</a:t>
            </a:r>
          </a:p>
          <a:p>
            <a:pPr lvl="1" eaLnBrk="1" hangingPunct="1"/>
            <a:r>
              <a:rPr lang="en-US" altLang="zh-TW" smtClean="0"/>
              <a:t>8.87mm/20ft = x/17ft</a:t>
            </a:r>
          </a:p>
          <a:p>
            <a:pPr lvl="1" eaLnBrk="1" hangingPunct="1"/>
            <a:r>
              <a:rPr lang="en-US" altLang="zh-TW" smtClean="0"/>
              <a:t>x = 7.54mm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86506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Recording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Record the VA line for which more than 2 letters (or less than half the number) are read incorrectly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mtClean="0"/>
          </a:p>
          <a:p>
            <a:pPr lvl="2" eaLnBrk="1" hangingPunct="1"/>
            <a:endParaRPr lang="en-US" altLang="zh-TW" smtClean="0"/>
          </a:p>
          <a:p>
            <a:pPr lvl="1" eaLnBrk="1" hangingPunct="1"/>
            <a:endParaRPr lang="en-US" altLang="zh-TW" smtClean="0"/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100625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Recording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Examples</a:t>
            </a:r>
          </a:p>
          <a:p>
            <a:pPr lvl="1" eaLnBrk="1" hangingPunct="1"/>
            <a:r>
              <a:rPr lang="en-US" altLang="zh-TW" sz="2400" smtClean="0"/>
              <a:t>Two out of five letters on the 20/20 line are read incorrectly</a:t>
            </a:r>
          </a:p>
          <a:p>
            <a:pPr lvl="2" eaLnBrk="1" hangingPunct="1"/>
            <a:r>
              <a:rPr lang="en-US" altLang="zh-TW" sz="2000" smtClean="0"/>
              <a:t>20/20 -2</a:t>
            </a:r>
          </a:p>
          <a:p>
            <a:pPr lvl="1" eaLnBrk="1" hangingPunct="1"/>
            <a:r>
              <a:rPr lang="en-US" altLang="zh-TW" sz="2400" smtClean="0"/>
              <a:t>All letters on the 20/20 line are read correctly, and one letter on the next line down is read correctly</a:t>
            </a:r>
          </a:p>
          <a:p>
            <a:pPr lvl="2" eaLnBrk="1" hangingPunct="1"/>
            <a:r>
              <a:rPr lang="en-US" altLang="zh-TW" sz="2000" smtClean="0"/>
              <a:t>20/20 +1</a:t>
            </a:r>
          </a:p>
          <a:p>
            <a:pPr lvl="1" eaLnBrk="1" hangingPunct="1"/>
            <a:r>
              <a:rPr lang="en-US" altLang="zh-TW" sz="2400" smtClean="0"/>
              <a:t>One of the letters on the 20/20 line is read incorrectly, and two letters on the 20/15 line are read correctly</a:t>
            </a:r>
          </a:p>
          <a:p>
            <a:pPr lvl="2" eaLnBrk="1" hangingPunct="1"/>
            <a:r>
              <a:rPr lang="en-US" altLang="zh-TW" sz="2000" smtClean="0"/>
              <a:t>20/20 -1/+2</a:t>
            </a:r>
          </a:p>
          <a:p>
            <a:pPr eaLnBrk="1" hangingPunct="1"/>
            <a:endParaRPr lang="en-US" altLang="zh-TW" sz="2800" smtClean="0"/>
          </a:p>
        </p:txBody>
      </p:sp>
    </p:spTree>
    <p:extLst>
      <p:ext uri="{BB962C8B-B14F-4D97-AF65-F5344CB8AC3E}">
        <p14:creationId xmlns:p14="http://schemas.microsoft.com/office/powerpoint/2010/main" val="213404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Recording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Points to consider</a:t>
            </a:r>
          </a:p>
          <a:p>
            <a:pPr lvl="1" eaLnBrk="1" hangingPunct="1"/>
            <a:r>
              <a:rPr lang="en-US" altLang="zh-TW" smtClean="0"/>
              <a:t>Ask the patient to read a line over again or show the letters to the patient one line at a time</a:t>
            </a:r>
          </a:p>
          <a:p>
            <a:pPr lvl="1" eaLnBrk="1" hangingPunct="1"/>
            <a:r>
              <a:rPr lang="en-US" altLang="zh-TW" smtClean="0"/>
              <a:t>Isolate lines on the chart to avoid distracting influences</a:t>
            </a:r>
          </a:p>
          <a:p>
            <a:pPr lvl="1" eaLnBrk="1" hangingPunct="1"/>
            <a:r>
              <a:rPr lang="en-US" altLang="zh-TW" smtClean="0"/>
              <a:t>May consider showing the patient a line of the same VA on a different slide, if the projector has more than one slide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34470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Expected Findings</a:t>
            </a:r>
            <a:endParaRPr lang="zh-TW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A visual acuity of 20/20 or better is considered normal</a:t>
            </a:r>
          </a:p>
          <a:p>
            <a:pPr eaLnBrk="1" hangingPunct="1">
              <a:defRPr/>
            </a:pPr>
            <a:r>
              <a:rPr lang="en-US" altLang="zh-TW" dirty="0" smtClean="0"/>
              <a:t>The difference between the two eyes should be no greater than one line</a:t>
            </a:r>
          </a:p>
        </p:txBody>
      </p:sp>
    </p:spTree>
    <p:extLst>
      <p:ext uri="{BB962C8B-B14F-4D97-AF65-F5344CB8AC3E}">
        <p14:creationId xmlns:p14="http://schemas.microsoft.com/office/powerpoint/2010/main" val="384125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Anatomy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4038600" cy="4114800"/>
          </a:xfrm>
        </p:spPr>
        <p:txBody>
          <a:bodyPr/>
          <a:lstStyle/>
          <a:p>
            <a:r>
              <a:rPr lang="en-US"/>
              <a:t>Extraocular movements </a:t>
            </a:r>
          </a:p>
          <a:p>
            <a:pPr lvl="1"/>
            <a:endParaRPr lang="en-US"/>
          </a:p>
          <a:p>
            <a:pPr lvl="1"/>
            <a:r>
              <a:rPr lang="en-US"/>
              <a:t>Medial</a:t>
            </a:r>
          </a:p>
          <a:p>
            <a:pPr lvl="1"/>
            <a:r>
              <a:rPr lang="en-US"/>
              <a:t>Lateral</a:t>
            </a:r>
          </a:p>
          <a:p>
            <a:pPr lvl="1"/>
            <a:r>
              <a:rPr lang="en-US"/>
              <a:t>Upward </a:t>
            </a:r>
          </a:p>
          <a:p>
            <a:pPr lvl="1"/>
            <a:r>
              <a:rPr lang="en-US"/>
              <a:t>Downward</a:t>
            </a:r>
          </a:p>
          <a:p>
            <a:pPr lvl="1"/>
            <a:endParaRPr lang="en-US"/>
          </a:p>
        </p:txBody>
      </p:sp>
      <p:pic>
        <p:nvPicPr>
          <p:cNvPr id="7174" name="Picture 6" descr="View of the eye musc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42" r="40063"/>
          <a:stretch>
            <a:fillRect/>
          </a:stretch>
        </p:blipFill>
        <p:spPr bwMode="auto">
          <a:xfrm>
            <a:off x="4419600" y="1905000"/>
            <a:ext cx="4419600" cy="390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16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Pinhole Visual Acuity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Purpose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400" smtClean="0"/>
              <a:t>To determine if a decrease in vision is correctable by lenses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800" smtClean="0"/>
              <a:t>Pinhole visual acuities are taken when the patient’s entering VA is worse than 20/30 at distance </a:t>
            </a:r>
            <a:r>
              <a:rPr lang="en-US" altLang="zh-TW" sz="2800" i="1" smtClean="0"/>
              <a:t>and</a:t>
            </a:r>
            <a:r>
              <a:rPr lang="en-US" altLang="zh-TW" sz="2800" smtClean="0"/>
              <a:t> near through the habitual correction</a:t>
            </a:r>
            <a:endParaRPr lang="en-US" altLang="zh-TW" sz="2400" smtClean="0"/>
          </a:p>
          <a:p>
            <a:pPr eaLnBrk="1" hangingPunct="1">
              <a:lnSpc>
                <a:spcPct val="90000"/>
              </a:lnSpc>
            </a:pPr>
            <a:endParaRPr lang="en-US" altLang="zh-TW" sz="2800" smtClean="0"/>
          </a:p>
        </p:txBody>
      </p:sp>
    </p:spTree>
    <p:extLst>
      <p:ext uri="{BB962C8B-B14F-4D97-AF65-F5344CB8AC3E}">
        <p14:creationId xmlns:p14="http://schemas.microsoft.com/office/powerpoint/2010/main" val="245106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Expected Findings</a:t>
            </a:r>
            <a:endParaRPr lang="zh-TW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If the cause of the patient’s decreased visual acuity is due to an uncorrected refractive error, the VA is expected to improve through the pinhole</a:t>
            </a:r>
          </a:p>
          <a:p>
            <a:pPr eaLnBrk="1" hangingPunct="1"/>
            <a:r>
              <a:rPr lang="en-US" altLang="zh-TW" smtClean="0"/>
              <a:t>If the cause of decreased visual acuity is not optically based, no improvement, and possibly a decrease, will occur through the pinhole</a:t>
            </a:r>
          </a:p>
          <a:p>
            <a:pPr eaLnBrk="1" hangingPunct="1"/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353917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Pinhole Effect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2133600"/>
            <a:ext cx="9097962" cy="305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163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Near Visual Acuity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Testing the VA at close range (usually 40cm)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Near visual acuities are taken through the habitual correction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The purpose is to detect people with near vision difficulties (e.g., uncorrected high hyperopia, accommodative dysfunction)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mtClean="0"/>
              <a:t>In patients over 40 years old, the reduced near visual acuity is one of the symptoms of presbyopia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zh-TW" smtClean="0"/>
          </a:p>
          <a:p>
            <a:pPr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09266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Near Vision Charts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/>
              <a:t>Types of notation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Reduced Snellen Acuity card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Test distance at 16in (or 40cm)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Jaeger Acuity Card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20 letter sizes classified J1 to J20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Test distance at 14in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Point system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Each point is 0.35mm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/>
              <a:t>M notation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/>
              <a:t>Based on meter unit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46715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Bailey-Lovie Reading Card</a:t>
            </a:r>
          </a:p>
        </p:txBody>
      </p:sp>
      <p:pic>
        <p:nvPicPr>
          <p:cNvPr id="34819" name="Picture 2" descr="C:\Documents and Settings\user\My Documents\My Pictures\53af6dc4efbf53e0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1484313"/>
            <a:ext cx="2879725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43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Lea Symbols</a:t>
            </a:r>
          </a:p>
        </p:txBody>
      </p:sp>
      <p:pic>
        <p:nvPicPr>
          <p:cNvPr id="35843" name="Picture 2" descr="C:\Documents and Settings\user\My Documents\My Pictures\250400%20Lea%20Symbols%20Charts%20252400%2084K%20Smaller.jpg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03575" y="1412875"/>
            <a:ext cx="2808288" cy="48244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00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4343400" cy="1143000"/>
          </a:xfrm>
        </p:spPr>
        <p:txBody>
          <a:bodyPr/>
          <a:lstStyle/>
          <a:p>
            <a:r>
              <a:rPr lang="en-US" sz="3600"/>
              <a:t>Snellen eye chart </a:t>
            </a:r>
          </a:p>
        </p:txBody>
      </p:sp>
      <p:pic>
        <p:nvPicPr>
          <p:cNvPr id="17413" name="Picture 5" descr="eyechart-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71600"/>
            <a:ext cx="28194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4" name="Picture 6" descr="E-700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625" y="1371600"/>
            <a:ext cx="2873375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5029200" y="76200"/>
            <a:ext cx="38100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US" sz="3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Rosenbaum pocket chart </a:t>
            </a:r>
          </a:p>
        </p:txBody>
      </p:sp>
    </p:spTree>
    <p:extLst>
      <p:ext uri="{BB962C8B-B14F-4D97-AF65-F5344CB8AC3E}">
        <p14:creationId xmlns:p14="http://schemas.microsoft.com/office/powerpoint/2010/main" val="12688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Visual Acuity Testing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Place patient at </a:t>
            </a:r>
            <a:r>
              <a:rPr lang="en-US" dirty="0" smtClean="0"/>
              <a:t>6 </a:t>
            </a:r>
            <a:r>
              <a:rPr lang="en-US" dirty="0" err="1" smtClean="0"/>
              <a:t>metres</a:t>
            </a:r>
            <a:r>
              <a:rPr lang="en-US" dirty="0" smtClean="0"/>
              <a:t> </a:t>
            </a:r>
            <a:r>
              <a:rPr lang="en-US" dirty="0"/>
              <a:t>from </a:t>
            </a:r>
            <a:r>
              <a:rPr lang="en-US" dirty="0" err="1"/>
              <a:t>Snellen</a:t>
            </a:r>
            <a:r>
              <a:rPr lang="en-US" dirty="0"/>
              <a:t> chart </a:t>
            </a:r>
          </a:p>
          <a:p>
            <a:r>
              <a:rPr lang="en-US" dirty="0"/>
              <a:t>OD then OS</a:t>
            </a:r>
          </a:p>
          <a:p>
            <a:r>
              <a:rPr lang="en-US" dirty="0"/>
              <a:t>VA is line in which &gt; ½ letters are read  </a:t>
            </a:r>
          </a:p>
          <a:p>
            <a:r>
              <a:rPr lang="en-US" dirty="0" smtClean="0"/>
              <a:t>Pinhole </a:t>
            </a:r>
            <a:r>
              <a:rPr lang="en-US" dirty="0"/>
              <a:t>if &lt; </a:t>
            </a:r>
            <a:r>
              <a:rPr lang="en-US" dirty="0" smtClean="0"/>
              <a:t>6/12</a:t>
            </a:r>
          </a:p>
          <a:p>
            <a:endParaRPr lang="en-US" sz="1100" dirty="0"/>
          </a:p>
          <a:p>
            <a:pPr>
              <a:lnSpc>
                <a:spcPct val="90000"/>
              </a:lnSpc>
            </a:pPr>
            <a:r>
              <a:rPr lang="en-US" sz="2400" dirty="0"/>
              <a:t>6/6</a:t>
            </a:r>
          </a:p>
          <a:p>
            <a:pPr lvl="1">
              <a:lnSpc>
                <a:spcPct val="90000"/>
              </a:lnSpc>
            </a:pPr>
            <a:endParaRPr lang="en-US" sz="2600" dirty="0"/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2600" dirty="0"/>
              <a:t>Distance between the patient and the eye chart in </a:t>
            </a:r>
            <a:r>
              <a:rPr lang="en-US" sz="2600" dirty="0" err="1"/>
              <a:t>metres</a:t>
            </a:r>
            <a:endParaRPr lang="en-US" sz="26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/>
              <a:t>_____________________________________________</a:t>
            </a:r>
            <a:endParaRPr lang="en-US" sz="26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/>
              <a:t>	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600" dirty="0" smtClean="0"/>
              <a:t>Distance </a:t>
            </a:r>
            <a:r>
              <a:rPr lang="en-US" sz="2600" dirty="0"/>
              <a:t>at which the letter can be read by a person with normal acuity  in </a:t>
            </a:r>
            <a:r>
              <a:rPr lang="en-US" sz="2600" dirty="0" err="1"/>
              <a:t>metres</a:t>
            </a:r>
            <a:endParaRPr lang="en-US" sz="2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7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Near Visual Acuity Testing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Indicated when </a:t>
            </a:r>
          </a:p>
          <a:p>
            <a:pPr lvl="1"/>
            <a:r>
              <a:rPr lang="en-US"/>
              <a:t>Patient complains about near vision</a:t>
            </a:r>
          </a:p>
          <a:p>
            <a:pPr lvl="1"/>
            <a:r>
              <a:rPr lang="en-US"/>
              <a:t>Distance testing difficult/impossible </a:t>
            </a:r>
          </a:p>
          <a:p>
            <a:endParaRPr lang="en-US"/>
          </a:p>
          <a:p>
            <a:r>
              <a:rPr lang="en-US"/>
              <a:t>Distance specified on each card (35cm)</a:t>
            </a:r>
          </a:p>
        </p:txBody>
      </p:sp>
    </p:spTree>
    <p:extLst>
      <p:ext uri="{BB962C8B-B14F-4D97-AF65-F5344CB8AC3E}">
        <p14:creationId xmlns:p14="http://schemas.microsoft.com/office/powerpoint/2010/main" val="29091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Visual Acuity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General physical examination should include :</a:t>
            </a:r>
          </a:p>
          <a:p>
            <a:pPr lvl="1"/>
            <a:r>
              <a:rPr lang="en-US" sz="2400"/>
              <a:t>Visual acuity</a:t>
            </a:r>
          </a:p>
          <a:p>
            <a:pPr lvl="1"/>
            <a:r>
              <a:rPr lang="en-US" sz="2400"/>
              <a:t>Pupillary reaction</a:t>
            </a:r>
          </a:p>
          <a:p>
            <a:pPr lvl="1"/>
            <a:r>
              <a:rPr lang="en-US" sz="2400"/>
              <a:t>Extraocular movement</a:t>
            </a:r>
          </a:p>
          <a:p>
            <a:pPr lvl="1"/>
            <a:r>
              <a:rPr lang="en-US" sz="2400"/>
              <a:t>Direct ophthalmoscope </a:t>
            </a:r>
          </a:p>
          <a:p>
            <a:pPr lvl="1"/>
            <a:r>
              <a:rPr lang="en-US" sz="2400"/>
              <a:t>Dilated exam (in case of visual loss or retinal pathology)</a:t>
            </a:r>
          </a:p>
          <a:p>
            <a:r>
              <a:rPr lang="en-US" sz="2800"/>
              <a:t>Distance or Near</a:t>
            </a:r>
          </a:p>
          <a:p>
            <a:r>
              <a:rPr lang="en-US" sz="2800"/>
              <a:t>Distance visual acuity at age 3</a:t>
            </a:r>
          </a:p>
          <a:p>
            <a:pPr lvl="1"/>
            <a:r>
              <a:rPr lang="en-US" sz="2400"/>
              <a:t>early detection of amblyopia </a:t>
            </a:r>
          </a:p>
          <a:p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66044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Pupillary Examination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Direct penlight into eye while patient looking at distance</a:t>
            </a:r>
          </a:p>
          <a:p>
            <a:endParaRPr lang="en-US"/>
          </a:p>
          <a:p>
            <a:r>
              <a:rPr lang="en-US"/>
              <a:t>Direct  </a:t>
            </a:r>
          </a:p>
          <a:p>
            <a:pPr lvl="1"/>
            <a:r>
              <a:rPr lang="en-US"/>
              <a:t>Constriction of ipsilateral eye</a:t>
            </a:r>
          </a:p>
          <a:p>
            <a:r>
              <a:rPr lang="en-US"/>
              <a:t>Consensual  </a:t>
            </a:r>
          </a:p>
          <a:p>
            <a:pPr lvl="1"/>
            <a:r>
              <a:rPr lang="en-US"/>
              <a:t>Constriction of contralateral eye</a:t>
            </a:r>
          </a:p>
        </p:txBody>
      </p:sp>
    </p:spTree>
    <p:extLst>
      <p:ext uri="{BB962C8B-B14F-4D97-AF65-F5344CB8AC3E}">
        <p14:creationId xmlns:p14="http://schemas.microsoft.com/office/powerpoint/2010/main" val="231926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Ocular Motility </a:t>
            </a:r>
          </a:p>
        </p:txBody>
      </p:sp>
      <p:graphicFrame>
        <p:nvGraphicFramePr>
          <p:cNvPr id="21607" name="Group 103"/>
          <p:cNvGraphicFramePr>
            <a:graphicFrameLocks noGrp="1"/>
          </p:cNvGraphicFramePr>
          <p:nvPr>
            <p:ph idx="1"/>
          </p:nvPr>
        </p:nvGraphicFramePr>
        <p:xfrm>
          <a:off x="76200" y="1981200"/>
          <a:ext cx="8991600" cy="4706112"/>
        </p:xfrm>
        <a:graphic>
          <a:graphicData uri="http://schemas.openxmlformats.org/drawingml/2006/table">
            <a:tbl>
              <a:tblPr/>
              <a:tblGrid>
                <a:gridCol w="3124200"/>
                <a:gridCol w="2743200"/>
                <a:gridCol w="3124200"/>
              </a:tblGrid>
              <a:tr h="167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Rt superior rectus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Lt inferior oblique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Lt superior rectus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Rt inferior oblique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Rt lateral rectus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Lt medial rectus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Lt lateral rectus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Rt medial rectus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Rt inferior rectus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Lt superior oblique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Lt inferior rectus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Garamond" pitchFamily="18" charset="0"/>
                        </a:rPr>
                        <a:t>Rt superior oblique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08" name="Line 104"/>
          <p:cNvSpPr>
            <a:spLocks noChangeShapeType="1"/>
          </p:cNvSpPr>
          <p:nvPr/>
        </p:nvSpPr>
        <p:spPr bwMode="auto">
          <a:xfrm>
            <a:off x="3048000" y="2438400"/>
            <a:ext cx="289560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09" name="Line 105"/>
          <p:cNvSpPr>
            <a:spLocks noChangeShapeType="1"/>
          </p:cNvSpPr>
          <p:nvPr/>
        </p:nvSpPr>
        <p:spPr bwMode="auto">
          <a:xfrm flipH="1">
            <a:off x="2971800" y="2438400"/>
            <a:ext cx="29718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610" name="Line 106"/>
          <p:cNvSpPr>
            <a:spLocks noChangeShapeType="1"/>
          </p:cNvSpPr>
          <p:nvPr/>
        </p:nvSpPr>
        <p:spPr bwMode="auto">
          <a:xfrm>
            <a:off x="2743200" y="4267200"/>
            <a:ext cx="320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9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 Ophthalmoscopy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514600"/>
            <a:ext cx="9144000" cy="3611563"/>
          </a:xfrm>
        </p:spPr>
        <p:txBody>
          <a:bodyPr/>
          <a:lstStyle/>
          <a:p>
            <a:r>
              <a:rPr lang="en-US"/>
              <a:t>Tropicamide or phenylephrine for dilation</a:t>
            </a:r>
          </a:p>
          <a:p>
            <a:pPr lvl="1"/>
            <a:r>
              <a:rPr lang="en-US"/>
              <a:t>unless shallow anterior chamber</a:t>
            </a:r>
          </a:p>
          <a:p>
            <a:pPr lvl="1"/>
            <a:r>
              <a:rPr lang="en-US"/>
              <a:t>unless under neurological evaluation</a:t>
            </a:r>
          </a:p>
          <a:p>
            <a:r>
              <a:rPr lang="en-US"/>
              <a:t>Use own OD to examine OD</a:t>
            </a:r>
          </a:p>
          <a:p>
            <a:pPr lvl="1"/>
            <a:r>
              <a:rPr lang="en-US"/>
              <a:t>Same for OS</a:t>
            </a:r>
          </a:p>
        </p:txBody>
      </p:sp>
    </p:spTree>
    <p:extLst>
      <p:ext uri="{BB962C8B-B14F-4D97-AF65-F5344CB8AC3E}">
        <p14:creationId xmlns:p14="http://schemas.microsoft.com/office/powerpoint/2010/main" val="216804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Intraocular Pressure Measurement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5715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800"/>
          </a:p>
          <a:p>
            <a:r>
              <a:rPr lang="en-US" sz="2800"/>
              <a:t>Range: 10 - 22</a:t>
            </a:r>
          </a:p>
        </p:txBody>
      </p:sp>
      <p:pic>
        <p:nvPicPr>
          <p:cNvPr id="27656" name="Picture 8" descr="goldmantono_big">
            <a:hlinkClick r:id="rId3"/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4400" y="3611563"/>
            <a:ext cx="2986088" cy="2179637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7653" name="Picture 5" descr="tonometer">
            <a:hlinkClick r:id="rId5"/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33600" y="3505200"/>
            <a:ext cx="2041525" cy="266858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5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Anterior chamber depth assessment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00200" y="4114800"/>
            <a:ext cx="4038600" cy="25146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/>
              <a:t>Likely shallow if </a:t>
            </a:r>
          </a:p>
          <a:p>
            <a:pPr lvl="1"/>
            <a:r>
              <a:rPr lang="en-US">
                <a:cs typeface="Tahoma" pitchFamily="34" charset="0"/>
              </a:rPr>
              <a:t>≥ </a:t>
            </a:r>
            <a:r>
              <a:rPr lang="en-US"/>
              <a:t>2/3 of nasal iris in shadow</a:t>
            </a:r>
          </a:p>
        </p:txBody>
      </p:sp>
      <p:pic>
        <p:nvPicPr>
          <p:cNvPr id="30730" name="Picture 10" descr="glaucoma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099" b="22652"/>
          <a:stretch>
            <a:fillRect/>
          </a:stretch>
        </p:blipFill>
        <p:spPr bwMode="auto">
          <a:xfrm>
            <a:off x="1027347" y="1447800"/>
            <a:ext cx="6230901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14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Astigmatism </a:t>
            </a:r>
            <a:endParaRPr lang="en-US" dirty="0"/>
          </a:p>
        </p:txBody>
      </p:sp>
      <p:pic>
        <p:nvPicPr>
          <p:cNvPr id="36866" name="Picture 2" descr="http://www.christophersoneyeclinic.com/eyeclinic_wp/wp-content/uploads/eye-astigmatis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371600"/>
            <a:ext cx="47244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Image result for astigmatism tes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Astigmatism </a:t>
            </a:r>
            <a:endParaRPr lang="en-US" dirty="0"/>
          </a:p>
        </p:txBody>
      </p:sp>
      <p:pic>
        <p:nvPicPr>
          <p:cNvPr id="3" name="Picture 6" descr="Image result for astigmatism t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667000"/>
            <a:ext cx="4754961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2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Principles of Visual Field Testing and Perimetry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Why are visual fields performed ?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a) It is the only clinical test that measures peripheral visual function.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b) Visual fields improve detection of disease (many ocular and neurologic deficits affect peripheral vision before the fovea or macula is involved.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510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PURPOSE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</a:t>
            </a:r>
            <a:r>
              <a:rPr lang="en-US" dirty="0"/>
              <a:t>procedure measures in diopters a patient’s ability to change the focus of the eye’s crystalline lens in response to a near stimulus.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EQUIPMENT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Near </a:t>
            </a:r>
            <a:r>
              <a:rPr lang="en-US" dirty="0"/>
              <a:t>point visual acuity card.</a:t>
            </a:r>
          </a:p>
          <a:p>
            <a:pPr lvl="0"/>
            <a:r>
              <a:rPr lang="en-US" dirty="0"/>
              <a:t>Tape measure in centimeters.</a:t>
            </a:r>
          </a:p>
          <a:p>
            <a:pPr lvl="0"/>
            <a:r>
              <a:rPr lang="en-US" dirty="0" err="1"/>
              <a:t>Occluder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0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Definition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resolving power of the eye used to assess and quantify the eye’s ability to resolve varying letter sizes</a:t>
            </a:r>
          </a:p>
          <a:p>
            <a:pPr eaLnBrk="1" hangingPunct="1"/>
            <a:r>
              <a:rPr lang="en-US" altLang="zh-TW" smtClean="0"/>
              <a:t>Visual acuity is dependent on:</a:t>
            </a:r>
          </a:p>
          <a:p>
            <a:pPr lvl="1" eaLnBrk="1" hangingPunct="1"/>
            <a:r>
              <a:rPr lang="en-US" altLang="zh-TW" smtClean="0"/>
              <a:t>The refractive error of the eye</a:t>
            </a:r>
          </a:p>
          <a:p>
            <a:pPr lvl="1" eaLnBrk="1" hangingPunct="1"/>
            <a:r>
              <a:rPr lang="en-US" altLang="zh-TW" smtClean="0"/>
              <a:t>The health and the integrity of the eye</a:t>
            </a:r>
          </a:p>
          <a:p>
            <a:pPr lvl="1" eaLnBrk="1" hangingPunct="1"/>
            <a:r>
              <a:rPr lang="en-US" altLang="zh-TW" smtClean="0"/>
              <a:t>The test targets used</a:t>
            </a:r>
          </a:p>
          <a:p>
            <a:pPr lvl="1" eaLnBrk="1" hangingPunct="1"/>
            <a:r>
              <a:rPr lang="en-US" altLang="zh-TW" smtClean="0"/>
              <a:t>The test conditions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4363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SET-UP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patient is tested wearing his habitual distance correction. This test may also be performed behind the </a:t>
            </a:r>
            <a:r>
              <a:rPr lang="en-US" dirty="0" err="1"/>
              <a:t>phoropter</a:t>
            </a:r>
            <a:r>
              <a:rPr lang="en-US" dirty="0"/>
              <a:t> as a part of the post-refraction </a:t>
            </a:r>
            <a:r>
              <a:rPr lang="en-US" dirty="0" err="1"/>
              <a:t>phorometry</a:t>
            </a:r>
            <a:r>
              <a:rPr lang="en-US" dirty="0"/>
              <a:t> sequence.</a:t>
            </a:r>
          </a:p>
          <a:p>
            <a:pPr lvl="0"/>
            <a:r>
              <a:rPr lang="en-US" dirty="0"/>
              <a:t>Either the patient or the examiner may hold the near point card.</a:t>
            </a:r>
          </a:p>
          <a:p>
            <a:pPr lvl="0"/>
            <a:r>
              <a:rPr lang="en-US" dirty="0"/>
              <a:t>The near point card should be well-illuminated.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1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STEP-BY-STEP PROCEDURE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 smtClean="0"/>
              <a:t>Instruct </a:t>
            </a:r>
            <a:r>
              <a:rPr lang="en-US" dirty="0"/>
              <a:t>the patient to occlude his left eye to test the right eye</a:t>
            </a:r>
            <a:r>
              <a:rPr lang="en-US" dirty="0" smtClean="0"/>
              <a:t>.</a:t>
            </a:r>
          </a:p>
          <a:p>
            <a:pPr lvl="0"/>
            <a:endParaRPr lang="en-US" sz="1200" dirty="0"/>
          </a:p>
          <a:p>
            <a:pPr lvl="0"/>
            <a:r>
              <a:rPr lang="en-US" dirty="0"/>
              <a:t>Direct the patient’s attention to a row of letters one or two lines larger than his near VA</a:t>
            </a:r>
            <a:r>
              <a:rPr lang="en-US" dirty="0" smtClean="0"/>
              <a:t>.</a:t>
            </a:r>
          </a:p>
          <a:p>
            <a:pPr lvl="0"/>
            <a:endParaRPr lang="en-US" sz="1100" dirty="0"/>
          </a:p>
          <a:p>
            <a:pPr lvl="0"/>
            <a:r>
              <a:rPr lang="en-US" dirty="0"/>
              <a:t>Instruction the patient to keep the letters clear</a:t>
            </a:r>
            <a:r>
              <a:rPr lang="en-US" dirty="0" smtClean="0"/>
              <a:t>.</a:t>
            </a:r>
          </a:p>
          <a:p>
            <a:pPr lvl="0"/>
            <a:endParaRPr lang="en-US" sz="1100" dirty="0"/>
          </a:p>
          <a:p>
            <a:pPr lvl="0"/>
            <a:r>
              <a:rPr lang="en-US" dirty="0"/>
              <a:t>Slowly move the chart closer to the patient and ask the patient to report when the letters become and remain blurry.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1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STEP-BY-STEP PROCEDURE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smtClean="0"/>
              <a:t>Measure </a:t>
            </a:r>
            <a:r>
              <a:rPr lang="en-US" dirty="0"/>
              <a:t>the distance from the chart to the patient’s spectacle plane in centimeters. The linear measurement is referred to as the </a:t>
            </a:r>
            <a:r>
              <a:rPr lang="en-US" i="1" dirty="0"/>
              <a:t>near point of accommodation</a:t>
            </a:r>
            <a:r>
              <a:rPr lang="en-US" dirty="0" smtClean="0"/>
              <a:t>.</a:t>
            </a:r>
          </a:p>
          <a:p>
            <a:pPr lvl="0"/>
            <a:endParaRPr lang="en-US" sz="1300" dirty="0"/>
          </a:p>
          <a:p>
            <a:pPr lvl="0"/>
            <a:r>
              <a:rPr lang="en-US" dirty="0"/>
              <a:t>Convert the linear distance into diopters by dividing the near point of accommodation in centimeters into 100. The resulting </a:t>
            </a:r>
            <a:r>
              <a:rPr lang="en-US" dirty="0" err="1"/>
              <a:t>dioptral</a:t>
            </a:r>
            <a:r>
              <a:rPr lang="en-US" dirty="0"/>
              <a:t> value represents the patient’s amplitude of accommodation</a:t>
            </a:r>
            <a:r>
              <a:rPr lang="en-US" dirty="0" smtClean="0"/>
              <a:t>.</a:t>
            </a:r>
          </a:p>
          <a:p>
            <a:pPr lvl="0"/>
            <a:endParaRPr lang="en-US" sz="1200" dirty="0"/>
          </a:p>
          <a:p>
            <a:pPr lvl="0"/>
            <a:r>
              <a:rPr lang="en-US" dirty="0"/>
              <a:t>Occlude the right eye and test the left eye using steps 1 to 6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09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RECORDING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 </a:t>
            </a:r>
            <a:r>
              <a:rPr lang="en-US" dirty="0" smtClean="0"/>
              <a:t>Record </a:t>
            </a:r>
            <a:r>
              <a:rPr lang="en-US" dirty="0"/>
              <a:t>the method of testing used.</a:t>
            </a:r>
          </a:p>
          <a:p>
            <a:pPr lvl="0"/>
            <a:r>
              <a:rPr lang="en-US" dirty="0"/>
              <a:t>Record the amplitude of accommodation in diopters (round off to the nearest half diopter).</a:t>
            </a:r>
          </a:p>
          <a:p>
            <a:pPr lvl="0"/>
            <a:r>
              <a:rPr lang="en-US" dirty="0"/>
              <a:t>Separately record the results for the right and left eyes.</a:t>
            </a:r>
          </a:p>
          <a:p>
            <a:r>
              <a:rPr lang="en-US" b="1" dirty="0"/>
              <a:t>EXAMPLES</a:t>
            </a:r>
            <a:endParaRPr lang="en-US" dirty="0"/>
          </a:p>
          <a:p>
            <a:pPr lvl="0"/>
            <a:r>
              <a:rPr lang="en-US" dirty="0"/>
              <a:t>Amp (push-up)	OD 7.0D		OS 7.0D</a:t>
            </a:r>
          </a:p>
          <a:p>
            <a:pPr lvl="0"/>
            <a:r>
              <a:rPr lang="en-US" dirty="0"/>
              <a:t>Amp (push-up) 	OD 6.0D 	OS 6.0D</a:t>
            </a:r>
          </a:p>
        </p:txBody>
      </p:sp>
    </p:spTree>
    <p:extLst>
      <p:ext uri="{BB962C8B-B14F-4D97-AF65-F5344CB8AC3E}">
        <p14:creationId xmlns:p14="http://schemas.microsoft.com/office/powerpoint/2010/main" val="54668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EXPECTED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smtClean="0"/>
              <a:t>The </a:t>
            </a:r>
            <a:r>
              <a:rPr lang="en-US" dirty="0"/>
              <a:t>expected amplitude of accommodation decreases with age. The two most commonly used systems for obtaining the expected amplitude of accommodation </a:t>
            </a:r>
            <a:r>
              <a:rPr lang="en-US" dirty="0" smtClean="0"/>
              <a:t>are</a:t>
            </a:r>
          </a:p>
          <a:p>
            <a:pPr lvl="0"/>
            <a:endParaRPr lang="en-US" sz="1600" dirty="0"/>
          </a:p>
          <a:p>
            <a:r>
              <a:rPr lang="en-US" dirty="0"/>
              <a:t>A.  </a:t>
            </a:r>
            <a:r>
              <a:rPr lang="en-US" dirty="0" err="1"/>
              <a:t>Hofstetters</a:t>
            </a:r>
            <a:r>
              <a:rPr lang="en-US" dirty="0"/>
              <a:t>’ formulas </a:t>
            </a:r>
          </a:p>
          <a:p>
            <a:pPr lvl="1"/>
            <a:r>
              <a:rPr lang="en-US" dirty="0"/>
              <a:t> Minimum expected amplitude = 15 – 0.25 (age)</a:t>
            </a:r>
          </a:p>
          <a:p>
            <a:pPr lvl="1"/>
            <a:r>
              <a:rPr lang="en-US" dirty="0"/>
              <a:t> Average expected amplitude = 18.5 – 0.30 (age)</a:t>
            </a:r>
          </a:p>
          <a:p>
            <a:pPr lvl="1"/>
            <a:r>
              <a:rPr lang="en-US" dirty="0"/>
              <a:t> Maximum expected amplitude = 25 – 0.40 (age</a:t>
            </a:r>
            <a:r>
              <a:rPr lang="en-US" dirty="0" smtClean="0"/>
              <a:t>)</a:t>
            </a:r>
          </a:p>
          <a:p>
            <a:pPr lvl="1"/>
            <a:endParaRPr lang="en-US" sz="1400" dirty="0"/>
          </a:p>
          <a:p>
            <a:r>
              <a:rPr lang="en-US" dirty="0"/>
              <a:t>  </a:t>
            </a:r>
            <a:r>
              <a:rPr lang="en-US" dirty="0" err="1" smtClean="0"/>
              <a:t>Donder’s</a:t>
            </a:r>
            <a:r>
              <a:rPr lang="en-US" dirty="0" smtClean="0"/>
              <a:t> </a:t>
            </a:r>
            <a:r>
              <a:rPr lang="en-US" dirty="0"/>
              <a:t>table for age-referenced amplitude of accommodation </a:t>
            </a:r>
            <a:br>
              <a:rPr lang="en-US" dirty="0"/>
            </a:b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 amplitude of accommodation of the two eyes should be within one diopter </a:t>
            </a:r>
            <a:br>
              <a:rPr lang="en-US" dirty="0"/>
            </a:br>
            <a:r>
              <a:rPr lang="en-US" dirty="0"/>
              <a:t> of each eye.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32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Donder’s</a:t>
            </a:r>
            <a:r>
              <a:rPr lang="en-US" dirty="0" smtClean="0"/>
              <a:t> table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180794"/>
              </p:ext>
            </p:extLst>
          </p:nvPr>
        </p:nvGraphicFramePr>
        <p:xfrm>
          <a:off x="457200" y="1600200"/>
          <a:ext cx="82296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Age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14097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Amplitude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Age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14097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Amplitude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10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14.00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45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03.50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15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12.00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50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02.50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20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10.00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55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01.75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25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08.50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60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01.00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30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07.00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65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00.50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35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05.50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70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00.25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40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04.50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>
                          <a:effectLst/>
                          <a:latin typeface="Times New Roman"/>
                          <a:ea typeface="PMingLiU"/>
                        </a:rPr>
                        <a:t>75</a:t>
                      </a:r>
                      <a:endParaRPr lang="en-US" sz="3200" kern="10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Times New Roman"/>
                          <a:ea typeface="PMingLiU"/>
                        </a:rPr>
                        <a:t>00.00</a:t>
                      </a:r>
                      <a:endParaRPr lang="en-US" sz="3200" kern="100" dirty="0">
                        <a:effectLst/>
                        <a:latin typeface="Times New Roman"/>
                        <a:ea typeface="PMingLiU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42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Fundoscopy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youtu.be/YP1nbM3x-uU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3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Visual Field Testing and Perimetry</a:t>
            </a:r>
          </a:p>
        </p:txBody>
      </p:sp>
    </p:spTree>
    <p:extLst>
      <p:ext uri="{BB962C8B-B14F-4D97-AF65-F5344CB8AC3E}">
        <p14:creationId xmlns:p14="http://schemas.microsoft.com/office/powerpoint/2010/main" val="255159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Fundoscopy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AutoShape 2" descr="Image result for ophthalmoscopic exam pictur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Image result for ophthalmoscopic exam pictur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4821" name="Picture 5" descr="C:\Users\HP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14426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6" name="Picture 10" descr="http://i.ytimg.com/vi/leMexvs9HVU/mqdefaul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513984"/>
            <a:ext cx="3048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8" name="Picture 12" descr="Image result for ophthalmoscopic exam pictur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191000"/>
            <a:ext cx="206692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30" name="Picture 14" descr="Image result for ophthalmoscopic exam pictur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314450"/>
            <a:ext cx="1752600" cy="1323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32" name="Picture 16" descr="https://encrypted-tbn2.gstatic.com/images?q=tbn:ANd9GcTQnPjyFOqFFgZZT1OfVyrdXYZ1YN9k6EHNvxIIOP58dcWPulK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95400"/>
            <a:ext cx="3421303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75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Fundoscopy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5842" name="Picture 2" descr="http://stanfordmedicine25.stanford.edu/Assets/Images/NormalRet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905000"/>
            <a:ext cx="5562600" cy="452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12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Measurement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measurement of VA is done to monitor change in vision with disease progression of disease and/or treatment plan</a:t>
            </a:r>
          </a:p>
          <a:p>
            <a:pPr eaLnBrk="1" hangingPunct="1"/>
            <a:r>
              <a:rPr lang="en-US" altLang="zh-TW" smtClean="0"/>
              <a:t>It is a way to measure “blur” vision</a:t>
            </a:r>
          </a:p>
          <a:p>
            <a:pPr eaLnBrk="1" hangingPunct="1"/>
            <a:r>
              <a:rPr lang="en-US" altLang="zh-TW" i="1" smtClean="0"/>
              <a:t>Visual acuity must be measured on every patient at every visit!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301042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are visual fields performed ?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c) Visual fields provide useful differential diagnostic information – the pattern and location of visual loss is specific to damage at particular locations along the visual pathways, unlike visual acuity loss, which is not very specific.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d) Many people are unaware of peripheral vision loss, particularly if it is gradual, and even if it affects their ability to perform daily tasks such as navigation, etc.</a:t>
            </a:r>
          </a:p>
        </p:txBody>
      </p:sp>
    </p:spTree>
    <p:extLst>
      <p:ext uri="{BB962C8B-B14F-4D97-AF65-F5344CB8AC3E}">
        <p14:creationId xmlns:p14="http://schemas.microsoft.com/office/powerpoint/2010/main" val="134455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cookbook for visual field 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a) Place the left eye visual field on the left and the right eye visual field on the right. </a:t>
            </a:r>
            <a:endParaRPr lang="en-US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b) For each eye, is the visual field normal or abnormal ? (If normal in both eyes, you’re done</a:t>
            </a:r>
            <a:r>
              <a:rPr lang="en-US" dirty="0" smtClean="0"/>
              <a:t>)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c) If abnormal, is it one eye or both eyes ? </a:t>
            </a:r>
            <a:endParaRPr lang="en-US" dirty="0" smtClean="0"/>
          </a:p>
          <a:p>
            <a:endParaRPr lang="en-US" sz="1000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d) If in one eye, it’s retina or optic nerve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64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cookbook for visual field 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e) Where is the defect ? (sup, </a:t>
            </a:r>
            <a:r>
              <a:rPr lang="en-US" dirty="0" err="1"/>
              <a:t>inf</a:t>
            </a:r>
            <a:r>
              <a:rPr lang="en-US" dirty="0"/>
              <a:t>, nasal, temporal) </a:t>
            </a:r>
            <a:endParaRPr lang="en-US" dirty="0" smtClean="0"/>
          </a:p>
          <a:p>
            <a:pPr marL="0" indent="0">
              <a:buNone/>
            </a:pPr>
            <a:endParaRPr lang="en-US" sz="1100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Nasal </a:t>
            </a:r>
            <a:r>
              <a:rPr lang="en-US" dirty="0"/>
              <a:t>or </a:t>
            </a:r>
            <a:r>
              <a:rPr lang="en-US" dirty="0" err="1"/>
              <a:t>binasal</a:t>
            </a:r>
            <a:r>
              <a:rPr lang="en-US" dirty="0"/>
              <a:t> – glaucoma, optic nerve or retina </a:t>
            </a:r>
          </a:p>
          <a:p>
            <a:pPr marL="514350" indent="-514350">
              <a:buAutoNum type="arabicParenBoth"/>
            </a:pPr>
            <a:endParaRPr lang="en-US" sz="1100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Bi </a:t>
            </a:r>
            <a:r>
              <a:rPr lang="en-US" dirty="0"/>
              <a:t>temporal – chiasm </a:t>
            </a:r>
            <a:endParaRPr lang="en-US" dirty="0" smtClean="0"/>
          </a:p>
          <a:p>
            <a:pPr marL="514350" indent="-514350">
              <a:buAutoNum type="arabicParenBoth"/>
            </a:pPr>
            <a:endParaRPr lang="en-US" sz="1000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Nasal </a:t>
            </a:r>
            <a:r>
              <a:rPr lang="en-US" dirty="0"/>
              <a:t>in one eye, temporal in the other – </a:t>
            </a:r>
            <a:r>
              <a:rPr lang="en-US" dirty="0" err="1"/>
              <a:t>postchiasm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292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cookbook for visual field 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(</a:t>
            </a:r>
            <a:r>
              <a:rPr lang="en-US" dirty="0"/>
              <a:t>f) What is the shape (features) of the defect ? </a:t>
            </a:r>
            <a:r>
              <a:rPr lang="en-US" dirty="0" smtClean="0"/>
              <a:t>Respect </a:t>
            </a:r>
            <a:r>
              <a:rPr lang="en-US" dirty="0"/>
              <a:t>the vertical, respect the horizontal, point to the blind spot, point to fixation, etc. </a:t>
            </a:r>
            <a:endParaRPr lang="en-US" dirty="0" smtClean="0"/>
          </a:p>
          <a:p>
            <a:pPr marL="514350" indent="-514350">
              <a:buAutoNum type="arabicParenBoth"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g) How do the two eyes compare ? (homonymous, congruous) (h) Where is the most likely location of the deficit ?</a:t>
            </a:r>
          </a:p>
        </p:txBody>
      </p:sp>
    </p:spTree>
    <p:extLst>
      <p:ext uri="{BB962C8B-B14F-4D97-AF65-F5344CB8AC3E}">
        <p14:creationId xmlns:p14="http://schemas.microsoft.com/office/powerpoint/2010/main" val="39458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features to remember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a) Respect the horizontal - Glaucoma, optic nerve, retina </a:t>
            </a:r>
            <a:endParaRPr lang="en-US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b) Respect the vertical - Chiasm, post-chiasm </a:t>
            </a:r>
            <a:endParaRPr lang="en-US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c) Point to the blind spot - Optic nerve, glaucoma </a:t>
            </a:r>
            <a:endParaRPr lang="en-US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d) Point to fixation - Chiasm, </a:t>
            </a:r>
            <a:r>
              <a:rPr lang="en-US" dirty="0" smtClean="0"/>
              <a:t>post-chiasm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35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features to remember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e) </a:t>
            </a:r>
            <a:r>
              <a:rPr lang="en-US" dirty="0" err="1"/>
              <a:t>Bitemporal</a:t>
            </a:r>
            <a:r>
              <a:rPr lang="en-US" dirty="0"/>
              <a:t> – </a:t>
            </a:r>
            <a:r>
              <a:rPr lang="en-US" dirty="0" smtClean="0"/>
              <a:t>Chiasm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f) Homonymous - Post-chiasm - The greater the congruity between eyes, the farther back in the optic radiations. 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g) Central - Retina, optic nerve</a:t>
            </a:r>
          </a:p>
        </p:txBody>
      </p:sp>
    </p:spTree>
    <p:extLst>
      <p:ext uri="{BB962C8B-B14F-4D97-AF65-F5344CB8AC3E}">
        <p14:creationId xmlns:p14="http://schemas.microsoft.com/office/powerpoint/2010/main" val="393140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deficits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a) Optical factors (cataract, corneal abnormalities) </a:t>
            </a:r>
            <a:r>
              <a:rPr lang="en-US" dirty="0" smtClean="0"/>
              <a:t>- </a:t>
            </a:r>
            <a:r>
              <a:rPr lang="en-US" dirty="0"/>
              <a:t>Usually diffuse or widespread losses </a:t>
            </a:r>
            <a:endParaRPr lang="en-US" dirty="0" smtClean="0"/>
          </a:p>
          <a:p>
            <a:endParaRPr lang="en-US" sz="1600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b) Retinal Disease </a:t>
            </a:r>
            <a:r>
              <a:rPr lang="en-US" dirty="0" smtClean="0"/>
              <a:t>- </a:t>
            </a:r>
            <a:r>
              <a:rPr lang="en-US" dirty="0"/>
              <a:t>Ring </a:t>
            </a:r>
            <a:r>
              <a:rPr lang="en-US" dirty="0" err="1"/>
              <a:t>Scotomas</a:t>
            </a:r>
            <a:r>
              <a:rPr lang="en-US" dirty="0"/>
              <a:t> (retinitis </a:t>
            </a:r>
            <a:r>
              <a:rPr lang="en-US" dirty="0" err="1"/>
              <a:t>pigmentosa</a:t>
            </a:r>
            <a:r>
              <a:rPr lang="en-US" dirty="0"/>
              <a:t>), </a:t>
            </a:r>
            <a:r>
              <a:rPr lang="en-US" dirty="0" err="1"/>
              <a:t>arcuate</a:t>
            </a:r>
            <a:r>
              <a:rPr lang="en-US" dirty="0"/>
              <a:t> defects (branch artery occlusion), central and </a:t>
            </a:r>
            <a:r>
              <a:rPr lang="en-US" dirty="0" err="1"/>
              <a:t>centrocecal</a:t>
            </a:r>
            <a:r>
              <a:rPr lang="en-US" dirty="0"/>
              <a:t> (between the blind spot and fixation – candle flame shaped) irregular (scalloped) edges to deficits. </a:t>
            </a:r>
            <a:endParaRPr lang="en-US" dirty="0" smtClean="0"/>
          </a:p>
          <a:p>
            <a:endParaRPr lang="en-US" sz="1400" dirty="0"/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c) </a:t>
            </a:r>
            <a:r>
              <a:rPr lang="en-US" dirty="0" smtClean="0"/>
              <a:t>Glaucoma - Nasal </a:t>
            </a:r>
            <a:r>
              <a:rPr lang="en-US" dirty="0"/>
              <a:t>steps, </a:t>
            </a:r>
            <a:r>
              <a:rPr lang="en-US" dirty="0" err="1"/>
              <a:t>paracentral</a:t>
            </a:r>
            <a:r>
              <a:rPr lang="en-US" dirty="0"/>
              <a:t> defects, </a:t>
            </a:r>
            <a:r>
              <a:rPr lang="en-US" dirty="0" err="1"/>
              <a:t>arcuate</a:t>
            </a:r>
            <a:r>
              <a:rPr lang="en-US" dirty="0"/>
              <a:t> </a:t>
            </a:r>
            <a:r>
              <a:rPr lang="en-US" dirty="0" err="1"/>
              <a:t>scotomas</a:t>
            </a:r>
            <a:r>
              <a:rPr lang="en-US" dirty="0"/>
              <a:t>, temporal wedges, fan-shaped defect that points to the blind spot.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017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deficits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/>
              <a:t>e) </a:t>
            </a:r>
            <a:r>
              <a:rPr lang="en-US" dirty="0" err="1"/>
              <a:t>Chiasmal</a:t>
            </a:r>
            <a:r>
              <a:rPr lang="en-US" dirty="0"/>
              <a:t> lesions (pituitary adenoma, pituitary apoplexy) – </a:t>
            </a:r>
            <a:r>
              <a:rPr lang="en-US" dirty="0" err="1"/>
              <a:t>Bitemporal</a:t>
            </a:r>
            <a:r>
              <a:rPr lang="en-US" dirty="0"/>
              <a:t> defects. Defects point to fixation and vertical meridian is respected.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f) Lateral </a:t>
            </a:r>
            <a:r>
              <a:rPr lang="en-US" dirty="0" err="1"/>
              <a:t>geniculter</a:t>
            </a:r>
            <a:r>
              <a:rPr lang="en-US" dirty="0"/>
              <a:t> lesions – Are very rare. Deficits appear as a tongue shape along the horizontal meridian or the </a:t>
            </a:r>
            <a:r>
              <a:rPr lang="en-US" dirty="0" err="1"/>
              <a:t>tonue</a:t>
            </a:r>
            <a:r>
              <a:rPr lang="en-US" dirty="0"/>
              <a:t> is the only remaining visual field. </a:t>
            </a:r>
          </a:p>
        </p:txBody>
      </p:sp>
    </p:spTree>
    <p:extLst>
      <p:ext uri="{BB962C8B-B14F-4D97-AF65-F5344CB8AC3E}">
        <p14:creationId xmlns:p14="http://schemas.microsoft.com/office/powerpoint/2010/main" val="367582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deficits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g) Post-</a:t>
            </a:r>
            <a:r>
              <a:rPr lang="en-US" dirty="0" err="1"/>
              <a:t>chiasmal</a:t>
            </a:r>
            <a:r>
              <a:rPr lang="en-US" dirty="0"/>
              <a:t> defects (temporal lobe, parietal lobe, occipital lobe deficits) The vertical meridian is respected </a:t>
            </a:r>
            <a:endParaRPr lang="en-US" dirty="0" smtClean="0"/>
          </a:p>
          <a:p>
            <a:pPr marL="514350" indent="-514350">
              <a:buAutoNum type="arabicParenBoth"/>
            </a:pPr>
            <a:endParaRPr lang="en-US" sz="1300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Temporal </a:t>
            </a:r>
            <a:r>
              <a:rPr lang="en-US" dirty="0"/>
              <a:t>Lobe – Defects are “pie in the sky” deficits and are incongruous between eyes and point to fixation. </a:t>
            </a:r>
            <a:endParaRPr lang="en-US" dirty="0" smtClean="0"/>
          </a:p>
          <a:p>
            <a:pPr marL="514350" indent="-514350">
              <a:buAutoNum type="arabicParenBoth"/>
            </a:pPr>
            <a:endParaRPr lang="en-US" sz="1300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Parietal </a:t>
            </a:r>
            <a:r>
              <a:rPr lang="en-US" dirty="0"/>
              <a:t>lobe - Defects are “pie on the floor” are more congruous between eyes and point to fixation. </a:t>
            </a:r>
            <a:endParaRPr lang="en-US" dirty="0" smtClean="0"/>
          </a:p>
          <a:p>
            <a:pPr marL="514350" indent="-514350">
              <a:buAutoNum type="arabicParenBoth"/>
            </a:pPr>
            <a:endParaRPr lang="en-US" sz="1200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Occipital </a:t>
            </a:r>
            <a:r>
              <a:rPr lang="en-US" dirty="0"/>
              <a:t>lobe - Cookie cutter punched out lesions that are highly congruous between eyes and point to fixation.</a:t>
            </a:r>
          </a:p>
        </p:txBody>
      </p:sp>
    </p:spTree>
    <p:extLst>
      <p:ext uri="{BB962C8B-B14F-4D97-AF65-F5344CB8AC3E}">
        <p14:creationId xmlns:p14="http://schemas.microsoft.com/office/powerpoint/2010/main" val="183041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384300"/>
          </a:xfrm>
        </p:spPr>
        <p:txBody>
          <a:bodyPr/>
          <a:lstStyle/>
          <a:p>
            <a:r>
              <a:rPr lang="en-US"/>
              <a:t>Summary of steps in eye exam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114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Visual Acuity</a:t>
            </a:r>
          </a:p>
          <a:p>
            <a:pPr>
              <a:lnSpc>
                <a:spcPct val="90000"/>
              </a:lnSpc>
            </a:pPr>
            <a:r>
              <a:rPr lang="en-US" sz="2400"/>
              <a:t>Pupillary examination</a:t>
            </a:r>
          </a:p>
          <a:p>
            <a:pPr>
              <a:lnSpc>
                <a:spcPct val="90000"/>
              </a:lnSpc>
            </a:pPr>
            <a:r>
              <a:rPr lang="en-US" sz="2400"/>
              <a:t>Visual fields by confrontation</a:t>
            </a:r>
          </a:p>
          <a:p>
            <a:pPr>
              <a:lnSpc>
                <a:spcPct val="90000"/>
              </a:lnSpc>
            </a:pPr>
            <a:r>
              <a:rPr lang="en-US" sz="2400"/>
              <a:t>Extraocular movements</a:t>
            </a:r>
          </a:p>
          <a:p>
            <a:pPr>
              <a:lnSpc>
                <a:spcPct val="90000"/>
              </a:lnSpc>
            </a:pPr>
            <a:r>
              <a:rPr lang="en-US" sz="2400"/>
              <a:t>Inspection of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lid and surrounding tissue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conjunctiva and sclera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cornea and iris</a:t>
            </a:r>
          </a:p>
          <a:p>
            <a:pPr>
              <a:lnSpc>
                <a:spcPct val="90000"/>
              </a:lnSpc>
            </a:pPr>
            <a:r>
              <a:rPr lang="en-US" sz="2400"/>
              <a:t>Anterior chamber depth</a:t>
            </a:r>
          </a:p>
          <a:p>
            <a:pPr>
              <a:lnSpc>
                <a:spcPct val="90000"/>
              </a:lnSpc>
            </a:pPr>
            <a:r>
              <a:rPr lang="en-US" sz="2400"/>
              <a:t>Lens clarity</a:t>
            </a:r>
          </a:p>
          <a:p>
            <a:pPr>
              <a:lnSpc>
                <a:spcPct val="90000"/>
              </a:lnSpc>
            </a:pPr>
            <a:r>
              <a:rPr lang="en-US" sz="2400"/>
              <a:t>Tonometry </a:t>
            </a:r>
          </a:p>
          <a:p>
            <a:pPr>
              <a:lnSpc>
                <a:spcPct val="90000"/>
              </a:lnSpc>
            </a:pPr>
            <a:r>
              <a:rPr lang="en-US" sz="2400"/>
              <a:t>Fundus examination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Disc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Macula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vessels    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0846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Standard Test Distances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Distance visual acuity (DVA) </a:t>
            </a:r>
          </a:p>
          <a:p>
            <a:pPr lvl="1" eaLnBrk="1" hangingPunct="1"/>
            <a:r>
              <a:rPr lang="en-US" altLang="zh-TW" smtClean="0"/>
              <a:t>20ft or 6M is equivalent to optical infinity</a:t>
            </a:r>
          </a:p>
          <a:p>
            <a:pPr eaLnBrk="1" hangingPunct="1"/>
            <a:r>
              <a:rPr lang="en-US" altLang="zh-TW" smtClean="0"/>
              <a:t>Near visual acuity (NVA)</a:t>
            </a:r>
          </a:p>
          <a:p>
            <a:pPr lvl="1" eaLnBrk="1" hangingPunct="1"/>
            <a:r>
              <a:rPr lang="en-US" altLang="zh-TW" smtClean="0"/>
              <a:t>40cm</a:t>
            </a:r>
          </a:p>
          <a:p>
            <a:pPr eaLnBrk="1" hangingPunct="1"/>
            <a:endParaRPr lang="en-US" altLang="zh-TW" smtClean="0"/>
          </a:p>
        </p:txBody>
      </p:sp>
    </p:spTree>
    <p:extLst>
      <p:ext uri="{BB962C8B-B14F-4D97-AF65-F5344CB8AC3E}">
        <p14:creationId xmlns:p14="http://schemas.microsoft.com/office/powerpoint/2010/main" val="294611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TW" sz="4000" smtClean="0"/>
              <a:t>Weymouth Classification of Visual Acuity Measurements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800" i="1" smtClean="0"/>
              <a:t>Minimum distinguishable </a:t>
            </a:r>
            <a:r>
              <a:rPr lang="en-US" altLang="zh-TW" sz="2800" smtClean="0"/>
              <a:t>(or minimum visible)</a:t>
            </a:r>
          </a:p>
          <a:p>
            <a:pPr lvl="1" eaLnBrk="1" hangingPunct="1">
              <a:defRPr/>
            </a:pPr>
            <a:r>
              <a:rPr lang="en-US" altLang="zh-TW" sz="2400" smtClean="0"/>
              <a:t>The ability to see something as being distinguishable from the background</a:t>
            </a:r>
          </a:p>
          <a:p>
            <a:pPr eaLnBrk="1" hangingPunct="1">
              <a:defRPr/>
            </a:pPr>
            <a:r>
              <a:rPr lang="en-US" altLang="zh-TW" sz="2800" i="1" smtClean="0"/>
              <a:t>Minimum separable</a:t>
            </a:r>
          </a:p>
          <a:p>
            <a:pPr lvl="1" eaLnBrk="1" hangingPunct="1">
              <a:defRPr/>
            </a:pPr>
            <a:r>
              <a:rPr lang="en-US" altLang="zh-TW" sz="2400" smtClean="0"/>
              <a:t>The ability to determine a group of points or lines as separate and distinct</a:t>
            </a:r>
          </a:p>
          <a:p>
            <a:pPr eaLnBrk="1" hangingPunct="1">
              <a:defRPr/>
            </a:pPr>
            <a:r>
              <a:rPr lang="en-US" altLang="zh-TW" sz="2800" i="1" smtClean="0"/>
              <a:t>Minimum cognizable or legible</a:t>
            </a:r>
          </a:p>
          <a:p>
            <a:pPr lvl="1" eaLnBrk="1" hangingPunct="1">
              <a:defRPr/>
            </a:pPr>
            <a:r>
              <a:rPr lang="en-US" altLang="zh-TW" sz="2400" smtClean="0"/>
              <a:t>The ability to form sense (e.g., Landolt C) or minimum legible (e.g., letters or numbers)</a:t>
            </a:r>
          </a:p>
        </p:txBody>
      </p:sp>
    </p:spTree>
    <p:extLst>
      <p:ext uri="{BB962C8B-B14F-4D97-AF65-F5344CB8AC3E}">
        <p14:creationId xmlns:p14="http://schemas.microsoft.com/office/powerpoint/2010/main" val="350636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History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29600" cy="4533900"/>
          </a:xfrm>
        </p:spPr>
        <p:txBody>
          <a:bodyPr/>
          <a:lstStyle/>
          <a:p>
            <a:pPr eaLnBrk="1" hangingPunct="1"/>
            <a:r>
              <a:rPr lang="en-US" altLang="zh-TW" smtClean="0"/>
              <a:t>Early astronomers found two stars resolvable as separate if the distance between the stars subtend an angle of at least 1 minute of arc</a:t>
            </a:r>
          </a:p>
          <a:p>
            <a:pPr eaLnBrk="1" hangingPunct="1"/>
            <a:endParaRPr lang="en-US" altLang="zh-TW" smtClean="0"/>
          </a:p>
        </p:txBody>
      </p:sp>
      <p:pic>
        <p:nvPicPr>
          <p:cNvPr id="819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3213100"/>
            <a:ext cx="6269037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644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442</TotalTime>
  <Words>2343</Words>
  <Application>Microsoft Office PowerPoint</Application>
  <PresentationFormat>On-screen Show (4:3)</PresentationFormat>
  <Paragraphs>401</Paragraphs>
  <Slides>69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Office Theme</vt:lpstr>
      <vt:lpstr>Introduction to Vision Assessment</vt:lpstr>
      <vt:lpstr>Anatomy</vt:lpstr>
      <vt:lpstr>Anatomy</vt:lpstr>
      <vt:lpstr>Visual Acuity </vt:lpstr>
      <vt:lpstr>Definition</vt:lpstr>
      <vt:lpstr>Measurement</vt:lpstr>
      <vt:lpstr>Standard Test Distances</vt:lpstr>
      <vt:lpstr>Weymouth Classification of Visual Acuity Measurements</vt:lpstr>
      <vt:lpstr>History</vt:lpstr>
      <vt:lpstr>Snellen Test</vt:lpstr>
      <vt:lpstr>Typical Snellen Optotype</vt:lpstr>
      <vt:lpstr>Snellen Notation</vt:lpstr>
      <vt:lpstr>Snellen Acuity and Minimum Angle of Resolution</vt:lpstr>
      <vt:lpstr>Snellen Chart</vt:lpstr>
      <vt:lpstr>Snellen Test</vt:lpstr>
      <vt:lpstr>Calculating a Visual Acuity Test Object’s Foot-Letter Designation</vt:lpstr>
      <vt:lpstr>Types of Distance Visual Acuity Charts</vt:lpstr>
      <vt:lpstr>Tumbling E Chart</vt:lpstr>
      <vt:lpstr>Landolt C Chart</vt:lpstr>
      <vt:lpstr>Bailey-Lovie Chart</vt:lpstr>
      <vt:lpstr>Types of Charts</vt:lpstr>
      <vt:lpstr>Types of Charts</vt:lpstr>
      <vt:lpstr>Calibration of Chart Projectors</vt:lpstr>
      <vt:lpstr>Chart Projector Set-Up</vt:lpstr>
      <vt:lpstr>Calibration of Chart Projector</vt:lpstr>
      <vt:lpstr>Recording</vt:lpstr>
      <vt:lpstr>Recording</vt:lpstr>
      <vt:lpstr>Recording</vt:lpstr>
      <vt:lpstr>Expected Findings</vt:lpstr>
      <vt:lpstr>Pinhole Visual Acuity</vt:lpstr>
      <vt:lpstr>Expected Findings</vt:lpstr>
      <vt:lpstr>Pinhole Effect</vt:lpstr>
      <vt:lpstr>Near Visual Acuity</vt:lpstr>
      <vt:lpstr>Near Vision Charts</vt:lpstr>
      <vt:lpstr>Bailey-Lovie Reading Card</vt:lpstr>
      <vt:lpstr>Lea Symbols</vt:lpstr>
      <vt:lpstr>Snellen eye chart </vt:lpstr>
      <vt:lpstr>Distance Visual Acuity Testing</vt:lpstr>
      <vt:lpstr>Near Visual Acuity Testing</vt:lpstr>
      <vt:lpstr>Pupillary Examination</vt:lpstr>
      <vt:lpstr>Ocular Motility </vt:lpstr>
      <vt:lpstr>Direct Ophthalmoscopy </vt:lpstr>
      <vt:lpstr>Intraocular Pressure Measurement </vt:lpstr>
      <vt:lpstr>Anterior chamber depth assessment </vt:lpstr>
      <vt:lpstr>Astigmatism </vt:lpstr>
      <vt:lpstr>Astigmatism </vt:lpstr>
      <vt:lpstr>Principles of Visual Field Testing and Perimetry</vt:lpstr>
      <vt:lpstr>PURPOSE</vt:lpstr>
      <vt:lpstr>EQUIPMENT</vt:lpstr>
      <vt:lpstr>SET-UP</vt:lpstr>
      <vt:lpstr>STEP-BY-STEP PROCEDURE </vt:lpstr>
      <vt:lpstr>STEP-BY-STEP PROCEDURE </vt:lpstr>
      <vt:lpstr>RECORDING</vt:lpstr>
      <vt:lpstr>EXPECTED FINDINGS</vt:lpstr>
      <vt:lpstr>Donder’s table</vt:lpstr>
      <vt:lpstr>Fundoscopy </vt:lpstr>
      <vt:lpstr>Principles of Visual Field Testing and Perimetry</vt:lpstr>
      <vt:lpstr>Fundoscopy </vt:lpstr>
      <vt:lpstr>Fundoscopy </vt:lpstr>
      <vt:lpstr>Why are visual fields performed ? </vt:lpstr>
      <vt:lpstr>A cookbook for visual field evaluation </vt:lpstr>
      <vt:lpstr>A cookbook for visual field evaluation </vt:lpstr>
      <vt:lpstr>A cookbook for visual field evaluation </vt:lpstr>
      <vt:lpstr>Key features to remember </vt:lpstr>
      <vt:lpstr>Key features to remember </vt:lpstr>
      <vt:lpstr>Types of deficits </vt:lpstr>
      <vt:lpstr>Types of deficits </vt:lpstr>
      <vt:lpstr>Types of deficits </vt:lpstr>
      <vt:lpstr>Summary of steps in eye exam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Vision Assessment</dc:title>
  <dc:creator>Teresa Kinyari Mwendwa</dc:creator>
  <cp:lastModifiedBy>Teresa Kinyari Mwendwa</cp:lastModifiedBy>
  <cp:revision>9</cp:revision>
  <dcterms:created xsi:type="dcterms:W3CDTF">2015-09-11T06:13:52Z</dcterms:created>
  <dcterms:modified xsi:type="dcterms:W3CDTF">2015-09-11T15:10:48Z</dcterms:modified>
</cp:coreProperties>
</file>