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61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92" r:id="rId16"/>
    <p:sldId id="285" r:id="rId17"/>
    <p:sldId id="286" r:id="rId18"/>
    <p:sldId id="287" r:id="rId19"/>
    <p:sldId id="288" r:id="rId20"/>
    <p:sldId id="289" r:id="rId21"/>
    <p:sldId id="29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40" d="100"/>
          <a:sy n="40" d="100"/>
        </p:scale>
        <p:origin x="-2034" y="-8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5FBBB-61C3-465B-85A0-F70159F87F59}" type="datetimeFigureOut">
              <a:rPr lang="en-US" smtClean="0"/>
              <a:pPr/>
              <a:t>4/19/2011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428A99-0934-4CB2-BD16-D29A62231DD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4212-9800-4116-8AF8-D2A0EE7A0B19}" type="datetimeFigureOut">
              <a:rPr lang="en-US" smtClean="0"/>
              <a:pPr/>
              <a:t>4/19/2011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7F410-FFC3-457D-B381-B0B28EDBE4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4212-9800-4116-8AF8-D2A0EE7A0B19}" type="datetimeFigureOut">
              <a:rPr lang="en-US" smtClean="0"/>
              <a:pPr/>
              <a:t>4/19/2011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7F410-FFC3-457D-B381-B0B28EDBE4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4212-9800-4116-8AF8-D2A0EE7A0B19}" type="datetimeFigureOut">
              <a:rPr lang="en-US" smtClean="0"/>
              <a:pPr/>
              <a:t>4/19/2011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7F410-FFC3-457D-B381-B0B28EDBE4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4212-9800-4116-8AF8-D2A0EE7A0B19}" type="datetimeFigureOut">
              <a:rPr lang="en-US" smtClean="0"/>
              <a:pPr/>
              <a:t>4/19/2011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7F410-FFC3-457D-B381-B0B28EDBE4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4212-9800-4116-8AF8-D2A0EE7A0B19}" type="datetimeFigureOut">
              <a:rPr lang="en-US" smtClean="0"/>
              <a:pPr/>
              <a:t>4/19/2011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7F410-FFC3-457D-B381-B0B28EDBE4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4212-9800-4116-8AF8-D2A0EE7A0B19}" type="datetimeFigureOut">
              <a:rPr lang="en-US" smtClean="0"/>
              <a:pPr/>
              <a:t>4/19/2011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7F410-FFC3-457D-B381-B0B28EDBE4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4212-9800-4116-8AF8-D2A0EE7A0B19}" type="datetimeFigureOut">
              <a:rPr lang="en-US" smtClean="0"/>
              <a:pPr/>
              <a:t>4/19/2011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7F410-FFC3-457D-B381-B0B28EDBE4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4212-9800-4116-8AF8-D2A0EE7A0B19}" type="datetimeFigureOut">
              <a:rPr lang="en-US" smtClean="0"/>
              <a:pPr/>
              <a:t>4/19/2011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7F410-FFC3-457D-B381-B0B28EDBE4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4212-9800-4116-8AF8-D2A0EE7A0B19}" type="datetimeFigureOut">
              <a:rPr lang="en-US" smtClean="0"/>
              <a:pPr/>
              <a:t>4/19/2011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7F410-FFC3-457D-B381-B0B28EDBE4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4212-9800-4116-8AF8-D2A0EE7A0B19}" type="datetimeFigureOut">
              <a:rPr lang="en-US" smtClean="0"/>
              <a:pPr/>
              <a:t>4/19/2011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7F410-FFC3-457D-B381-B0B28EDBE4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4212-9800-4116-8AF8-D2A0EE7A0B19}" type="datetimeFigureOut">
              <a:rPr lang="en-US" smtClean="0"/>
              <a:pPr/>
              <a:t>4/19/2011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7F410-FFC3-457D-B381-B0B28EDBE4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34212-9800-4116-8AF8-D2A0EE7A0B19}" type="datetimeFigureOut">
              <a:rPr lang="en-US" smtClean="0"/>
              <a:pPr/>
              <a:t>4/19/2011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7F410-FFC3-457D-B381-B0B28EDBE45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4800" b="1" dirty="0" smtClean="0"/>
              <a:t>Fluid balance </a:t>
            </a:r>
            <a:r>
              <a:rPr lang="en-GB" sz="4800" b="1" dirty="0"/>
              <a:t/>
            </a:r>
            <a:br>
              <a:rPr lang="en-GB" sz="4800" b="1" dirty="0"/>
            </a:br>
            <a:r>
              <a:rPr lang="en-GB" sz="4800" b="1" dirty="0"/>
              <a:t>and </a:t>
            </a:r>
            <a:r>
              <a:rPr lang="en-GB" sz="4800" b="1" dirty="0" smtClean="0"/>
              <a:t>replacement therapy</a:t>
            </a: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 </a:t>
            </a:r>
            <a:r>
              <a:rPr lang="en-GB" dirty="0" err="1" smtClean="0"/>
              <a:t>Otieno</a:t>
            </a:r>
            <a:r>
              <a:rPr lang="en-GB" dirty="0" smtClean="0"/>
              <a:t> 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Regulation of Water Intake: Thirst</a:t>
            </a:r>
            <a:br>
              <a:rPr lang="en-GB" dirty="0" smtClean="0"/>
            </a:br>
            <a:r>
              <a:rPr lang="en-GB" dirty="0" smtClean="0"/>
              <a:t>Mechanism</a:t>
            </a:r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06164" y="1428736"/>
            <a:ext cx="522796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3571876"/>
            <a:ext cx="5219709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Regulation of Water Output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Obligatory water losses include:</a:t>
            </a:r>
          </a:p>
          <a:p>
            <a:pPr lvl="1"/>
            <a:r>
              <a:rPr lang="en-GB" sz="3600" dirty="0" smtClean="0"/>
              <a:t>Insensible water losses from lungs and </a:t>
            </a:r>
            <a:r>
              <a:rPr lang="en-GB" sz="3600" dirty="0" smtClean="0"/>
              <a:t>skin</a:t>
            </a:r>
          </a:p>
          <a:p>
            <a:pPr lvl="1"/>
            <a:r>
              <a:rPr lang="en-GB" sz="3600" dirty="0" smtClean="0"/>
              <a:t>in </a:t>
            </a:r>
            <a:r>
              <a:rPr lang="en-GB" sz="3600" dirty="0" err="1" smtClean="0"/>
              <a:t>feaces</a:t>
            </a:r>
            <a:endParaRPr lang="en-GB" sz="3600" dirty="0" smtClean="0"/>
          </a:p>
          <a:p>
            <a:pPr lvl="1"/>
            <a:r>
              <a:rPr lang="en-GB" sz="3600" dirty="0" smtClean="0"/>
              <a:t>Sensible water loss of </a:t>
            </a:r>
            <a:r>
              <a:rPr lang="en-GB" sz="3600" dirty="0" smtClean="0"/>
              <a:t>1500ml </a:t>
            </a:r>
            <a:r>
              <a:rPr lang="en-GB" sz="3600" dirty="0" smtClean="0"/>
              <a:t>in urine</a:t>
            </a:r>
          </a:p>
          <a:p>
            <a:pPr lvl="1"/>
            <a:r>
              <a:rPr lang="en-GB" sz="3600" dirty="0" smtClean="0"/>
              <a:t>Kidneys excrete 900-1200 </a:t>
            </a:r>
            <a:r>
              <a:rPr lang="en-GB" sz="3600" dirty="0" err="1" smtClean="0"/>
              <a:t>mOsm</a:t>
            </a:r>
            <a:r>
              <a:rPr lang="en-GB" sz="3600" dirty="0" smtClean="0"/>
              <a:t> of solutes</a:t>
            </a:r>
          </a:p>
          <a:p>
            <a:pPr>
              <a:buNone/>
            </a:pPr>
            <a:r>
              <a:rPr lang="en-GB" sz="3600" dirty="0" smtClean="0"/>
              <a:t>	     </a:t>
            </a:r>
            <a:r>
              <a:rPr lang="en-GB" sz="3600" dirty="0" smtClean="0"/>
              <a:t>blood homeostasis</a:t>
            </a:r>
            <a:endParaRPr lang="en-GB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Influence and Regulation of ADH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Hypothalamic </a:t>
            </a:r>
            <a:r>
              <a:rPr lang="en-GB" dirty="0" err="1" smtClean="0"/>
              <a:t>osmoreceptors</a:t>
            </a:r>
            <a:r>
              <a:rPr lang="en-GB" dirty="0" smtClean="0"/>
              <a:t> trigger or inhibit</a:t>
            </a:r>
          </a:p>
          <a:p>
            <a:pPr>
              <a:buNone/>
            </a:pPr>
            <a:r>
              <a:rPr lang="en-GB" dirty="0" smtClean="0"/>
              <a:t>	ADH release</a:t>
            </a:r>
          </a:p>
          <a:p>
            <a:r>
              <a:rPr lang="en-GB" dirty="0" smtClean="0"/>
              <a:t>Factors that specifically trigger ADH release</a:t>
            </a:r>
          </a:p>
          <a:p>
            <a:pPr>
              <a:buNone/>
            </a:pPr>
            <a:r>
              <a:rPr lang="en-GB" dirty="0" smtClean="0"/>
              <a:t>	include prolonged fever; excessive sweating,</a:t>
            </a:r>
          </a:p>
          <a:p>
            <a:pPr>
              <a:buNone/>
            </a:pPr>
            <a:r>
              <a:rPr lang="en-GB" dirty="0" smtClean="0"/>
              <a:t>	vomiting, or </a:t>
            </a:r>
            <a:r>
              <a:rPr lang="en-GB" dirty="0" err="1" smtClean="0"/>
              <a:t>diarrhea</a:t>
            </a:r>
            <a:r>
              <a:rPr lang="en-GB" dirty="0" smtClean="0"/>
              <a:t>; severe blood loss; and</a:t>
            </a:r>
          </a:p>
          <a:p>
            <a:pPr>
              <a:buNone/>
            </a:pPr>
            <a:r>
              <a:rPr lang="en-GB" dirty="0" smtClean="0"/>
              <a:t>	traumatic burns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1472" y="571480"/>
            <a:ext cx="2894041" cy="3786214"/>
          </a:xfrm>
        </p:spPr>
        <p:txBody>
          <a:bodyPr>
            <a:noAutofit/>
          </a:bodyPr>
          <a:lstStyle/>
          <a:p>
            <a:r>
              <a:rPr lang="en-GB" dirty="0" smtClean="0"/>
              <a:t>Mechanisms</a:t>
            </a:r>
            <a:br>
              <a:rPr lang="en-GB" dirty="0" smtClean="0"/>
            </a:br>
            <a:r>
              <a:rPr lang="en-GB" dirty="0" smtClean="0"/>
              <a:t>and</a:t>
            </a:r>
            <a:br>
              <a:rPr lang="en-GB" dirty="0" smtClean="0"/>
            </a:br>
            <a:r>
              <a:rPr lang="en-GB" dirty="0" smtClean="0"/>
              <a:t>Consequences of</a:t>
            </a:r>
            <a:br>
              <a:rPr lang="en-GB" dirty="0" smtClean="0"/>
            </a:br>
            <a:r>
              <a:rPr lang="en-GB" dirty="0" smtClean="0"/>
              <a:t>ADH Release</a:t>
            </a:r>
            <a:endParaRPr lang="en-GB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57554" y="199604"/>
            <a:ext cx="4500594" cy="251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2714620"/>
            <a:ext cx="4500594" cy="317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Disorders of Water Balance:</a:t>
            </a:r>
            <a:br>
              <a:rPr lang="en-GB" dirty="0" smtClean="0"/>
            </a:br>
            <a:r>
              <a:rPr lang="en-GB" dirty="0" smtClean="0"/>
              <a:t>Dehydration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Water loss exceeds water intake and the</a:t>
            </a:r>
          </a:p>
          <a:p>
            <a:pPr>
              <a:buNone/>
            </a:pPr>
            <a:r>
              <a:rPr lang="en-GB" dirty="0" smtClean="0"/>
              <a:t>	body is in negative fluid balance</a:t>
            </a:r>
          </a:p>
          <a:p>
            <a:r>
              <a:rPr lang="en-GB" dirty="0" smtClean="0"/>
              <a:t>Causes include: haemorrhage, severe burns,</a:t>
            </a:r>
          </a:p>
          <a:p>
            <a:pPr>
              <a:buNone/>
            </a:pPr>
            <a:r>
              <a:rPr lang="en-GB" dirty="0" smtClean="0"/>
              <a:t>	prolonged vomiting or diarrhoeal, profuse</a:t>
            </a:r>
          </a:p>
          <a:p>
            <a:pPr>
              <a:buNone/>
            </a:pPr>
            <a:r>
              <a:rPr lang="en-GB" dirty="0" smtClean="0"/>
              <a:t>	sweating, water deprivation, and diuretic</a:t>
            </a:r>
          </a:p>
          <a:p>
            <a:pPr>
              <a:buNone/>
            </a:pPr>
            <a:r>
              <a:rPr lang="en-GB" dirty="0" smtClean="0"/>
              <a:t>	abuse</a:t>
            </a:r>
          </a:p>
          <a:p>
            <a:r>
              <a:rPr lang="en-GB" dirty="0" smtClean="0"/>
              <a:t>Other </a:t>
            </a:r>
            <a:r>
              <a:rPr lang="en-GB" dirty="0" smtClean="0"/>
              <a:t>consequences include </a:t>
            </a:r>
            <a:r>
              <a:rPr lang="en-GB" dirty="0" err="1" smtClean="0"/>
              <a:t>hypovolaemic</a:t>
            </a:r>
            <a:endParaRPr lang="en-GB" dirty="0" smtClean="0"/>
          </a:p>
          <a:p>
            <a:r>
              <a:rPr lang="en-GB" dirty="0" smtClean="0"/>
              <a:t>shock and loss of electrolytes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Disorders of Water Balance:</a:t>
            </a:r>
            <a:br>
              <a:rPr lang="en-GB" dirty="0" smtClean="0"/>
            </a:br>
            <a:r>
              <a:rPr lang="en-GB" dirty="0" smtClean="0"/>
              <a:t>Dehydration</a:t>
            </a:r>
            <a:endParaRPr lang="en-GB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14488"/>
            <a:ext cx="821537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000372"/>
            <a:ext cx="828680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Disorders of Water Balance:</a:t>
            </a:r>
            <a:br>
              <a:rPr lang="en-GB" dirty="0" smtClean="0"/>
            </a:br>
            <a:r>
              <a:rPr lang="en-GB" dirty="0" smtClean="0"/>
              <a:t>Hypotonic Hydration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Renal insufficiency or an extraordinary amount</a:t>
            </a:r>
          </a:p>
          <a:p>
            <a:pPr>
              <a:buNone/>
            </a:pPr>
            <a:r>
              <a:rPr lang="en-GB" dirty="0" smtClean="0"/>
              <a:t>	of water ingested quickly can lead to cellular</a:t>
            </a:r>
          </a:p>
          <a:p>
            <a:pPr>
              <a:buNone/>
            </a:pPr>
            <a:r>
              <a:rPr lang="en-GB" dirty="0" smtClean="0"/>
              <a:t>	over hydration, or water intoxication</a:t>
            </a:r>
          </a:p>
          <a:p>
            <a:r>
              <a:rPr lang="en-GB" dirty="0" smtClean="0"/>
              <a:t>ECF is diluted – sodium content is normal but</a:t>
            </a:r>
          </a:p>
          <a:p>
            <a:pPr>
              <a:buNone/>
            </a:pPr>
            <a:r>
              <a:rPr lang="en-GB" dirty="0" smtClean="0"/>
              <a:t>	excess water is present</a:t>
            </a:r>
          </a:p>
          <a:p>
            <a:r>
              <a:rPr lang="en-GB" dirty="0" smtClean="0"/>
              <a:t>The resulting </a:t>
            </a:r>
            <a:r>
              <a:rPr lang="en-GB" dirty="0" err="1" smtClean="0"/>
              <a:t>hyponatremia</a:t>
            </a:r>
            <a:r>
              <a:rPr lang="en-GB" dirty="0" smtClean="0"/>
              <a:t> promotes net</a:t>
            </a:r>
          </a:p>
          <a:p>
            <a:pPr>
              <a:buNone/>
            </a:pPr>
            <a:r>
              <a:rPr lang="en-GB" dirty="0" smtClean="0"/>
              <a:t>	osmosis into tissue cells, causing swelling</a:t>
            </a:r>
          </a:p>
          <a:p>
            <a:r>
              <a:rPr lang="en-GB" dirty="0" smtClean="0"/>
              <a:t>This leads to nausea, vomiting, muscular</a:t>
            </a:r>
          </a:p>
          <a:p>
            <a:pPr>
              <a:buNone/>
            </a:pPr>
            <a:r>
              <a:rPr lang="en-GB" dirty="0" smtClean="0"/>
              <a:t>	cramping, cerebral oedema, disorientation,</a:t>
            </a:r>
          </a:p>
          <a:p>
            <a:pPr>
              <a:buNone/>
            </a:pPr>
            <a:r>
              <a:rPr lang="en-GB" dirty="0" smtClean="0"/>
              <a:t>	convulsions, coma and death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Disorders of Water Balance:</a:t>
            </a:r>
            <a:br>
              <a:rPr lang="en-GB" dirty="0" smtClean="0"/>
            </a:br>
            <a:r>
              <a:rPr lang="en-GB" dirty="0" smtClean="0"/>
              <a:t>Hypotonic Hydration</a:t>
            </a:r>
            <a:endParaRPr lang="en-GB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736"/>
            <a:ext cx="8143932" cy="1071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571744"/>
            <a:ext cx="821537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Disorders of Water Balance: Oedema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Atypical accumulation of fluid in the interstitial</a:t>
            </a:r>
          </a:p>
          <a:p>
            <a:pPr>
              <a:buNone/>
            </a:pPr>
            <a:r>
              <a:rPr lang="en-GB" dirty="0" smtClean="0"/>
              <a:t>	space, leading to tissue swelling</a:t>
            </a:r>
          </a:p>
          <a:p>
            <a:r>
              <a:rPr lang="en-GB" dirty="0" smtClean="0"/>
              <a:t>Caused by anything that increases flow of</a:t>
            </a:r>
          </a:p>
          <a:p>
            <a:pPr>
              <a:buNone/>
            </a:pPr>
            <a:r>
              <a:rPr lang="en-GB" dirty="0" smtClean="0"/>
              <a:t>	fluids out of the bloodstream or hinders their</a:t>
            </a:r>
          </a:p>
          <a:p>
            <a:pPr>
              <a:buNone/>
            </a:pPr>
            <a:r>
              <a:rPr lang="en-GB" dirty="0" smtClean="0"/>
              <a:t>	return</a:t>
            </a:r>
          </a:p>
          <a:p>
            <a:r>
              <a:rPr lang="en-GB" dirty="0" smtClean="0"/>
              <a:t>Factors that accelerate fluid loss include:</a:t>
            </a:r>
          </a:p>
          <a:p>
            <a:pPr lvl="1"/>
            <a:r>
              <a:rPr lang="en-GB" dirty="0" smtClean="0"/>
              <a:t>Increased capillary hydrostatic pressure</a:t>
            </a:r>
          </a:p>
          <a:p>
            <a:pPr lvl="1"/>
            <a:r>
              <a:rPr lang="en-GB" dirty="0" smtClean="0"/>
              <a:t>Increased blood pressure, capillary</a:t>
            </a:r>
          </a:p>
          <a:p>
            <a:pPr>
              <a:buNone/>
            </a:pPr>
            <a:r>
              <a:rPr lang="en-GB" dirty="0" smtClean="0"/>
              <a:t>	    	permeability, incompetent venous valves,</a:t>
            </a:r>
          </a:p>
          <a:p>
            <a:pPr>
              <a:buNone/>
            </a:pPr>
            <a:r>
              <a:rPr lang="en-GB" dirty="0" smtClean="0"/>
              <a:t>		localized blood vessel blockage,</a:t>
            </a:r>
          </a:p>
          <a:p>
            <a:pPr>
              <a:buNone/>
            </a:pPr>
            <a:r>
              <a:rPr lang="en-GB" dirty="0" smtClean="0"/>
              <a:t>		congestive heart failure, hypertension,</a:t>
            </a:r>
          </a:p>
          <a:p>
            <a:pPr>
              <a:buNone/>
            </a:pPr>
            <a:r>
              <a:rPr lang="en-GB" dirty="0" smtClean="0"/>
              <a:t>		high blood volume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Disorders of Water Balance: Oedema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 smtClean="0"/>
              <a:t>Increased capillary permeability</a:t>
            </a:r>
          </a:p>
          <a:p>
            <a:pPr lvl="2"/>
            <a:r>
              <a:rPr lang="en-GB" dirty="0" smtClean="0"/>
              <a:t>Due to inflammation</a:t>
            </a:r>
          </a:p>
          <a:p>
            <a:pPr lvl="1"/>
            <a:r>
              <a:rPr lang="en-GB" dirty="0" smtClean="0"/>
              <a:t>Decreased blood colloid osmotic pressure</a:t>
            </a:r>
          </a:p>
          <a:p>
            <a:pPr lvl="2"/>
            <a:r>
              <a:rPr lang="en-GB" dirty="0" err="1" smtClean="0"/>
              <a:t>Hypoproteinemia</a:t>
            </a:r>
            <a:endParaRPr lang="en-GB" dirty="0" smtClean="0"/>
          </a:p>
          <a:p>
            <a:pPr lvl="2"/>
            <a:r>
              <a:rPr lang="en-GB" dirty="0" smtClean="0"/>
              <a:t>Forces fluids out of capillary beds at the</a:t>
            </a:r>
          </a:p>
          <a:p>
            <a:pPr lvl="2">
              <a:buNone/>
            </a:pPr>
            <a:r>
              <a:rPr lang="en-GB" dirty="0" smtClean="0"/>
              <a:t>   arterial ends</a:t>
            </a:r>
          </a:p>
          <a:p>
            <a:pPr lvl="2"/>
            <a:r>
              <a:rPr lang="en-GB" dirty="0" smtClean="0"/>
              <a:t>Fluids fail to return at the venous ends</a:t>
            </a:r>
          </a:p>
          <a:p>
            <a:pPr lvl="2"/>
            <a:r>
              <a:rPr lang="en-GB" dirty="0" smtClean="0"/>
              <a:t>Results from protein malnutrition, liver</a:t>
            </a:r>
          </a:p>
          <a:p>
            <a:pPr lvl="2">
              <a:buNone/>
            </a:pPr>
            <a:r>
              <a:rPr lang="en-GB" dirty="0" smtClean="0"/>
              <a:t>    disease, or </a:t>
            </a:r>
            <a:r>
              <a:rPr lang="en-GB" dirty="0" err="1" smtClean="0"/>
              <a:t>glomerulonephritis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Body Water 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/>
          </a:p>
          <a:p>
            <a:r>
              <a:rPr lang="en-GB" sz="4300" dirty="0" smtClean="0"/>
              <a:t> </a:t>
            </a:r>
            <a:r>
              <a:rPr lang="en-GB" sz="4300" dirty="0"/>
              <a:t>Infants have low body fat, low bone mass, </a:t>
            </a:r>
            <a:r>
              <a:rPr lang="en-GB" sz="4300" dirty="0" smtClean="0"/>
              <a:t>and  are </a:t>
            </a:r>
            <a:r>
              <a:rPr lang="en-GB" sz="4300" dirty="0"/>
              <a:t>73% or more water</a:t>
            </a:r>
          </a:p>
          <a:p>
            <a:r>
              <a:rPr lang="en-GB" sz="4300" dirty="0" smtClean="0"/>
              <a:t> </a:t>
            </a:r>
            <a:r>
              <a:rPr lang="en-GB" sz="4300" dirty="0"/>
              <a:t>Total water content declines throughout life</a:t>
            </a:r>
          </a:p>
          <a:p>
            <a:r>
              <a:rPr lang="en-GB" sz="4300" dirty="0" smtClean="0"/>
              <a:t> </a:t>
            </a:r>
            <a:r>
              <a:rPr lang="en-GB" sz="4300" dirty="0"/>
              <a:t>Healthy males are about 60% </a:t>
            </a:r>
            <a:r>
              <a:rPr lang="en-GB" sz="4300" dirty="0" smtClean="0"/>
              <a:t>water</a:t>
            </a:r>
            <a:endParaRPr lang="en-GB" sz="4300" dirty="0"/>
          </a:p>
          <a:p>
            <a:pPr>
              <a:buNone/>
            </a:pPr>
            <a:r>
              <a:rPr lang="en-GB" sz="4300" dirty="0" smtClean="0"/>
              <a:t>	females </a:t>
            </a:r>
            <a:r>
              <a:rPr lang="en-GB" sz="4300" dirty="0"/>
              <a:t>are around 50%</a:t>
            </a:r>
          </a:p>
          <a:p>
            <a:pPr>
              <a:buNone/>
            </a:pPr>
            <a:r>
              <a:rPr lang="en-GB" sz="4300" dirty="0" smtClean="0"/>
              <a:t>	</a:t>
            </a:r>
            <a:endParaRPr lang="en-GB" sz="4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Oedema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Increased interstitial colloid osmotic</a:t>
            </a:r>
          </a:p>
          <a:p>
            <a:pPr>
              <a:buNone/>
            </a:pPr>
            <a:r>
              <a:rPr lang="en-GB" dirty="0" smtClean="0"/>
              <a:t>	pressure</a:t>
            </a:r>
          </a:p>
          <a:p>
            <a:pPr lvl="1"/>
            <a:r>
              <a:rPr lang="en-GB" dirty="0" smtClean="0"/>
              <a:t>Blocked (or surgically removed) lymph</a:t>
            </a:r>
          </a:p>
          <a:p>
            <a:pPr lvl="1">
              <a:buNone/>
            </a:pPr>
            <a:r>
              <a:rPr lang="en-GB" dirty="0" smtClean="0"/>
              <a:t>    vessels cause leaked proteins to</a:t>
            </a:r>
          </a:p>
          <a:p>
            <a:pPr lvl="1">
              <a:buNone/>
            </a:pPr>
            <a:r>
              <a:rPr lang="en-GB" dirty="0" smtClean="0"/>
              <a:t>    accumulate in interstitial fluid</a:t>
            </a:r>
          </a:p>
          <a:p>
            <a:pPr lvl="1"/>
            <a:r>
              <a:rPr lang="en-GB" dirty="0" smtClean="0"/>
              <a:t>Interstitial fluid accumulation results in low</a:t>
            </a:r>
          </a:p>
          <a:p>
            <a:pPr lvl="1">
              <a:buNone/>
            </a:pPr>
            <a:r>
              <a:rPr lang="en-GB" dirty="0" smtClean="0"/>
              <a:t>    blood pressure and severely impaired</a:t>
            </a:r>
          </a:p>
          <a:p>
            <a:pPr lvl="1">
              <a:buNone/>
            </a:pPr>
            <a:r>
              <a:rPr lang="en-GB" dirty="0" smtClean="0"/>
              <a:t>    circulation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Race is still on... </a:t>
            </a:r>
            <a:endParaRPr lang="en-GB" dirty="0"/>
          </a:p>
        </p:txBody>
      </p:sp>
      <p:pic>
        <p:nvPicPr>
          <p:cNvPr id="4" name="Content Placeholder 3" descr="tom-and-jerr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500174"/>
            <a:ext cx="7786742" cy="492922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Body Water 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r>
              <a:rPr lang="en-GB" sz="4400" dirty="0"/>
              <a:t>This difference reflects females’:</a:t>
            </a:r>
          </a:p>
          <a:p>
            <a:pPr lvl="1"/>
            <a:r>
              <a:rPr lang="en-GB" sz="4400" dirty="0" smtClean="0"/>
              <a:t>	</a:t>
            </a:r>
            <a:r>
              <a:rPr lang="en-GB" sz="4400" dirty="0" smtClean="0"/>
              <a:t>Higher </a:t>
            </a:r>
            <a:r>
              <a:rPr lang="en-GB" sz="4400" dirty="0"/>
              <a:t>body </a:t>
            </a:r>
            <a:r>
              <a:rPr lang="en-GB" sz="4400" dirty="0" smtClean="0"/>
              <a:t>fat. </a:t>
            </a:r>
          </a:p>
          <a:p>
            <a:pPr lvl="1"/>
            <a:r>
              <a:rPr lang="en-GB" sz="4400" dirty="0" smtClean="0"/>
              <a:t>Smaller </a:t>
            </a:r>
            <a:r>
              <a:rPr lang="en-GB" sz="4400" dirty="0"/>
              <a:t>amount of skeletal muscle</a:t>
            </a:r>
          </a:p>
          <a:p>
            <a:r>
              <a:rPr lang="en-GB" sz="4400" dirty="0" smtClean="0"/>
              <a:t> </a:t>
            </a:r>
            <a:r>
              <a:rPr lang="en-GB" sz="4400" dirty="0"/>
              <a:t>In old age, only about 45% of body weight </a:t>
            </a:r>
            <a:r>
              <a:rPr lang="en-GB" sz="4400" dirty="0" smtClean="0"/>
              <a:t>is </a:t>
            </a:r>
            <a:r>
              <a:rPr lang="en-GB" sz="4400" dirty="0" smtClean="0"/>
              <a:t>water</a:t>
            </a:r>
            <a:endParaRPr lang="en-GB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sz="4800" dirty="0" smtClean="0"/>
              <a:t>Body compartments</a:t>
            </a:r>
            <a:endParaRPr lang="en-GB" sz="4800" dirty="0" smtClean="0"/>
          </a:p>
          <a:p>
            <a:r>
              <a:rPr lang="en-GB" sz="4800" dirty="0" smtClean="0"/>
              <a:t>Composition </a:t>
            </a:r>
            <a:r>
              <a:rPr lang="en-GB" sz="4800" dirty="0" smtClean="0"/>
              <a:t>of Body Fluids</a:t>
            </a:r>
            <a:endParaRPr lang="en-GB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Water Balance and ECF</a:t>
            </a:r>
            <a:br>
              <a:rPr lang="en-GB" dirty="0" smtClean="0"/>
            </a:br>
            <a:r>
              <a:rPr lang="en-GB" dirty="0" err="1" smtClean="0"/>
              <a:t>Osmolality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To remain properly hydrated, water </a:t>
            </a:r>
            <a:r>
              <a:rPr lang="en-GB" sz="3600" dirty="0" smtClean="0"/>
              <a:t>intak</a:t>
            </a:r>
            <a:r>
              <a:rPr lang="en-GB" sz="3600" dirty="0" smtClean="0"/>
              <a:t>e j</a:t>
            </a:r>
            <a:r>
              <a:rPr lang="en-GB" sz="3600" dirty="0" smtClean="0"/>
              <a:t>ust </a:t>
            </a:r>
            <a:r>
              <a:rPr lang="en-GB" sz="3600" dirty="0" smtClean="0"/>
              <a:t>equal water output</a:t>
            </a:r>
          </a:p>
          <a:p>
            <a:r>
              <a:rPr lang="en-GB" sz="3600" dirty="0" smtClean="0"/>
              <a:t>Water intake sources</a:t>
            </a:r>
          </a:p>
          <a:p>
            <a:pPr lvl="1"/>
            <a:r>
              <a:rPr lang="en-GB" sz="3600" dirty="0" smtClean="0"/>
              <a:t>Ingested fluid (60%) and solid food (30%)</a:t>
            </a:r>
          </a:p>
          <a:p>
            <a:pPr lvl="1"/>
            <a:r>
              <a:rPr lang="en-GB" sz="3600" dirty="0" smtClean="0"/>
              <a:t>Metabolic water or water of oxidation (10%)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Water Balance and ECF</a:t>
            </a:r>
            <a:br>
              <a:rPr lang="en-GB" dirty="0" smtClean="0"/>
            </a:br>
            <a:r>
              <a:rPr lang="en-GB" dirty="0" err="1" smtClean="0"/>
              <a:t>Osmolality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 smtClean="0"/>
              <a:t>Water output</a:t>
            </a:r>
          </a:p>
          <a:p>
            <a:pPr lvl="1"/>
            <a:r>
              <a:rPr lang="en-GB" sz="3600" dirty="0" smtClean="0"/>
              <a:t>Urine (60%) and </a:t>
            </a:r>
            <a:r>
              <a:rPr lang="en-GB" sz="3600" dirty="0" err="1" smtClean="0"/>
              <a:t>feaces</a:t>
            </a:r>
            <a:r>
              <a:rPr lang="en-GB" sz="3600" dirty="0" smtClean="0"/>
              <a:t> (4%)</a:t>
            </a:r>
          </a:p>
          <a:p>
            <a:pPr lvl="1"/>
            <a:r>
              <a:rPr lang="en-GB" sz="3600" dirty="0" smtClean="0"/>
              <a:t>Insensible losses (28%), sweat (8%)</a:t>
            </a:r>
          </a:p>
          <a:p>
            <a:r>
              <a:rPr lang="en-GB" sz="4000" dirty="0" smtClean="0"/>
              <a:t>Increases in plasma </a:t>
            </a:r>
            <a:r>
              <a:rPr lang="en-GB" sz="4000" dirty="0" err="1" smtClean="0"/>
              <a:t>osmolality</a:t>
            </a:r>
            <a:r>
              <a:rPr lang="en-GB" sz="4000" dirty="0" smtClean="0"/>
              <a:t> trigger </a:t>
            </a:r>
            <a:r>
              <a:rPr lang="en-GB" sz="4000" dirty="0" smtClean="0"/>
              <a:t>thirst and </a:t>
            </a:r>
            <a:r>
              <a:rPr lang="en-GB" sz="4000" dirty="0" smtClean="0"/>
              <a:t>release of </a:t>
            </a:r>
            <a:r>
              <a:rPr lang="en-GB" sz="4000" dirty="0" err="1" smtClean="0"/>
              <a:t>antidiuretic</a:t>
            </a:r>
            <a:r>
              <a:rPr lang="en-GB" sz="4000" dirty="0" smtClean="0"/>
              <a:t> hormone (ADH)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Water Intake and Output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14421"/>
            <a:ext cx="5919817" cy="3282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500570"/>
            <a:ext cx="591028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Regulation of Water Intake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 smtClean="0"/>
              <a:t>The hypothalamic thirst </a:t>
            </a:r>
            <a:r>
              <a:rPr lang="en-GB" sz="3600" dirty="0" err="1" smtClean="0"/>
              <a:t>center</a:t>
            </a:r>
            <a:r>
              <a:rPr lang="en-GB" sz="3600" dirty="0" smtClean="0"/>
              <a:t> is stimulated:</a:t>
            </a:r>
          </a:p>
          <a:p>
            <a:pPr lvl="1"/>
            <a:endParaRPr lang="en-GB" sz="3200" dirty="0" smtClean="0"/>
          </a:p>
          <a:p>
            <a:pPr lvl="1"/>
            <a:r>
              <a:rPr lang="en-GB" sz="3200" dirty="0" smtClean="0"/>
              <a:t>By </a:t>
            </a:r>
            <a:r>
              <a:rPr lang="en-GB" sz="3200" dirty="0" smtClean="0"/>
              <a:t>a decline in plasma volume of 10%–15%</a:t>
            </a:r>
          </a:p>
          <a:p>
            <a:pPr lvl="1"/>
            <a:r>
              <a:rPr lang="en-GB" sz="3200" dirty="0" smtClean="0"/>
              <a:t>By increases in plasma </a:t>
            </a:r>
            <a:r>
              <a:rPr lang="en-GB" sz="3200" dirty="0" err="1" smtClean="0"/>
              <a:t>osmolality</a:t>
            </a:r>
            <a:r>
              <a:rPr lang="en-GB" sz="3200" dirty="0" smtClean="0"/>
              <a:t> of 1–2%</a:t>
            </a:r>
          </a:p>
          <a:p>
            <a:pPr lvl="1"/>
            <a:r>
              <a:rPr lang="en-GB" sz="3200" dirty="0" smtClean="0"/>
              <a:t>Via </a:t>
            </a:r>
            <a:r>
              <a:rPr lang="en-GB" sz="3200" dirty="0" err="1" smtClean="0"/>
              <a:t>baroreceptor</a:t>
            </a:r>
            <a:r>
              <a:rPr lang="en-GB" sz="3200" dirty="0" smtClean="0"/>
              <a:t> input, </a:t>
            </a:r>
            <a:r>
              <a:rPr lang="en-GB" sz="3200" dirty="0" err="1" smtClean="0"/>
              <a:t>angiotensin</a:t>
            </a:r>
            <a:r>
              <a:rPr lang="en-GB" sz="3200" dirty="0" smtClean="0"/>
              <a:t> II, and</a:t>
            </a:r>
          </a:p>
          <a:p>
            <a:pPr>
              <a:buNone/>
            </a:pPr>
            <a:r>
              <a:rPr lang="en-GB" dirty="0" smtClean="0"/>
              <a:t>	     other stimuli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Regulation of Water Intake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Thirst is quenched as soon as we begin to</a:t>
            </a:r>
          </a:p>
          <a:p>
            <a:pPr>
              <a:buNone/>
            </a:pPr>
            <a:r>
              <a:rPr lang="en-GB" dirty="0" smtClean="0"/>
              <a:t>	drink water</a:t>
            </a:r>
          </a:p>
          <a:p>
            <a:r>
              <a:rPr lang="en-GB" dirty="0" smtClean="0"/>
              <a:t>Feedback signals that inhibit the thirst </a:t>
            </a:r>
            <a:r>
              <a:rPr lang="en-GB" dirty="0" err="1" smtClean="0"/>
              <a:t>centers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	include:</a:t>
            </a:r>
          </a:p>
          <a:p>
            <a:pPr lvl="1"/>
            <a:r>
              <a:rPr lang="en-GB" dirty="0" smtClean="0"/>
              <a:t>Moistening of the mucosa of the mouth and</a:t>
            </a:r>
          </a:p>
          <a:p>
            <a:pPr>
              <a:buNone/>
            </a:pPr>
            <a:r>
              <a:rPr lang="en-GB" dirty="0" smtClean="0"/>
              <a:t>	     throat</a:t>
            </a:r>
          </a:p>
          <a:p>
            <a:pPr lvl="1"/>
            <a:r>
              <a:rPr lang="en-GB" dirty="0" smtClean="0"/>
              <a:t>Activation of stomach and intestinal stretch</a:t>
            </a:r>
          </a:p>
          <a:p>
            <a:pPr>
              <a:buNone/>
            </a:pPr>
            <a:r>
              <a:rPr lang="en-GB" dirty="0" smtClean="0"/>
              <a:t>	     receptors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339</Words>
  <Application>Microsoft Office PowerPoint</Application>
  <PresentationFormat>On-screen Show (4:3)</PresentationFormat>
  <Paragraphs>116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Fluid balance  and replacement therapy</vt:lpstr>
      <vt:lpstr>Body Water Content</vt:lpstr>
      <vt:lpstr>Body Water Content</vt:lpstr>
      <vt:lpstr>Slide 4</vt:lpstr>
      <vt:lpstr>Water Balance and ECF Osmolality</vt:lpstr>
      <vt:lpstr>Water Balance and ECF Osmolality</vt:lpstr>
      <vt:lpstr>Water Intake and Output</vt:lpstr>
      <vt:lpstr>Regulation of Water Intake</vt:lpstr>
      <vt:lpstr>Regulation of Water Intake</vt:lpstr>
      <vt:lpstr>Regulation of Water Intake: Thirst Mechanism</vt:lpstr>
      <vt:lpstr>Regulation of Water Output</vt:lpstr>
      <vt:lpstr>Influence and Regulation of ADH</vt:lpstr>
      <vt:lpstr>Mechanisms and Consequences of ADH Release</vt:lpstr>
      <vt:lpstr>Disorders of Water Balance: Dehydration</vt:lpstr>
      <vt:lpstr>Disorders of Water Balance: Dehydration</vt:lpstr>
      <vt:lpstr>Disorders of Water Balance: Hypotonic Hydration</vt:lpstr>
      <vt:lpstr>Disorders of Water Balance: Hypotonic Hydration</vt:lpstr>
      <vt:lpstr>Disorders of Water Balance: Oedema</vt:lpstr>
      <vt:lpstr>Disorders of Water Balance: Oedema</vt:lpstr>
      <vt:lpstr>Oedema</vt:lpstr>
      <vt:lpstr>Race is still on...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Fluid, Electrolyte and Acid-Base Balance</dc:title>
  <dc:creator>A70</dc:creator>
  <cp:lastModifiedBy>Dr. Otieno</cp:lastModifiedBy>
  <cp:revision>12</cp:revision>
  <dcterms:created xsi:type="dcterms:W3CDTF">2009-11-05T20:42:51Z</dcterms:created>
  <dcterms:modified xsi:type="dcterms:W3CDTF">2011-04-19T04:56:27Z</dcterms:modified>
</cp:coreProperties>
</file>