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316" r:id="rId17"/>
    <p:sldId id="315" r:id="rId18"/>
    <p:sldId id="317" r:id="rId19"/>
    <p:sldId id="271" r:id="rId20"/>
    <p:sldId id="318" r:id="rId21"/>
    <p:sldId id="319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31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58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826DC6-59FD-4DF0-89D5-08A987F93483}" type="datetimeFigureOut">
              <a:rPr lang="en-US" smtClean="0"/>
              <a:pPr/>
              <a:t>6/26/2012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86DA79-65CD-43C9-9695-8B7D0E0A446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2D4B818-733E-4BF7-8111-378949D3B10E}" type="slidenum">
              <a:rPr lang="en-US" smtClean="0">
                <a:latin typeface="Times New Roman" charset="0"/>
              </a:rPr>
              <a:pPr/>
              <a:t>1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913C5BF-D2B7-4FE3-B7C8-1B5CC564847F}" type="slidenum">
              <a:rPr lang="en-US" smtClean="0">
                <a:latin typeface="Times New Roman" charset="0"/>
              </a:rPr>
              <a:pPr/>
              <a:t>10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FD8D0FB-1A17-4670-83E9-6107619A9E68}" type="slidenum">
              <a:rPr lang="en-US" smtClean="0">
                <a:latin typeface="Times New Roman" charset="0"/>
              </a:rPr>
              <a:pPr/>
              <a:t>11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E65C412-0E3D-4409-B768-7D486CA89E06}" type="slidenum">
              <a:rPr lang="en-US" smtClean="0">
                <a:latin typeface="Times New Roman" charset="0"/>
              </a:rPr>
              <a:pPr/>
              <a:t>12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05BF8F5-6BFB-4303-9DD9-6E792E63F293}" type="slidenum">
              <a:rPr lang="en-US" smtClean="0">
                <a:latin typeface="Times New Roman" charset="0"/>
              </a:rPr>
              <a:pPr/>
              <a:t>13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5257033-DABD-41C2-B52D-A622C8729758}" type="slidenum">
              <a:rPr lang="en-US" smtClean="0">
                <a:latin typeface="Times New Roman" charset="0"/>
              </a:rPr>
              <a:pPr/>
              <a:t>14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E7E8F65-F907-4370-BE92-6D7044E3966C}" type="slidenum">
              <a:rPr lang="en-US" smtClean="0">
                <a:latin typeface="Times New Roman" charset="0"/>
              </a:rPr>
              <a:pPr/>
              <a:t>15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CEF7ACC-6828-474F-9427-1F4278DBBF84}" type="slidenum">
              <a:rPr lang="en-US" smtClean="0">
                <a:latin typeface="Times New Roman" charset="0"/>
              </a:rPr>
              <a:pPr/>
              <a:t>19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DC8FED3-1197-4F64-A931-DBF20CCF402D}" type="slidenum">
              <a:rPr lang="en-US" smtClean="0">
                <a:latin typeface="Times New Roman" charset="0"/>
              </a:rPr>
              <a:pPr/>
              <a:t>24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B6D5B67-1A6E-4623-A139-B6BD9E73876A}" type="slidenum">
              <a:rPr lang="en-US" smtClean="0">
                <a:latin typeface="Times New Roman" charset="0"/>
              </a:rPr>
              <a:pPr/>
              <a:t>25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7EF101F-04F3-47C0-ADC8-162C36755FC7}" type="slidenum">
              <a:rPr lang="en-US" smtClean="0">
                <a:latin typeface="Times New Roman" charset="0"/>
              </a:rPr>
              <a:pPr/>
              <a:t>26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81CA41F-32C8-4F44-BEBC-C0F25921AFAB}" type="slidenum">
              <a:rPr lang="en-US" smtClean="0">
                <a:latin typeface="Times New Roman" charset="0"/>
              </a:rPr>
              <a:pPr/>
              <a:t>2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E13018B-0F70-4BF3-B970-96AE6EBF0705}" type="slidenum">
              <a:rPr lang="en-US" smtClean="0">
                <a:latin typeface="Times New Roman" charset="0"/>
              </a:rPr>
              <a:pPr/>
              <a:t>27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B705CE7-A7AD-4500-9EC4-93A226A16224}" type="slidenum">
              <a:rPr lang="en-US" smtClean="0">
                <a:latin typeface="Times New Roman" charset="0"/>
              </a:rPr>
              <a:pPr/>
              <a:t>28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56013B0-6C0A-4C3C-AB7B-D3C941D3CE96}" type="slidenum">
              <a:rPr lang="en-US" smtClean="0">
                <a:latin typeface="Times New Roman" charset="0"/>
              </a:rPr>
              <a:pPr/>
              <a:t>29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1A920A9-9A1A-467B-93BA-D58D758B1148}" type="slidenum">
              <a:rPr lang="en-US" smtClean="0">
                <a:latin typeface="Times New Roman" charset="0"/>
              </a:rPr>
              <a:pPr/>
              <a:t>30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CB4DA7A-FCBA-413C-B6DE-DB3CD654DDFC}" type="slidenum">
              <a:rPr lang="en-US" smtClean="0">
                <a:latin typeface="Times New Roman" charset="0"/>
              </a:rPr>
              <a:pPr/>
              <a:t>31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0F68B0-1B09-4305-AD21-93C7C0815894}" type="slidenum">
              <a:rPr lang="en-US" smtClean="0">
                <a:latin typeface="Times New Roman" charset="0"/>
              </a:rPr>
              <a:pPr/>
              <a:t>32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AFAE486-4A05-477D-9041-9F3317B04D18}" type="slidenum">
              <a:rPr lang="en-US" smtClean="0">
                <a:latin typeface="Times New Roman" charset="0"/>
              </a:rPr>
              <a:pPr/>
              <a:t>33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73F5CE3-066D-4902-99CF-5E596B304AD1}" type="slidenum">
              <a:rPr lang="en-US" smtClean="0">
                <a:latin typeface="Times New Roman" charset="0"/>
              </a:rPr>
              <a:pPr/>
              <a:t>34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285E38F-83A4-4419-9356-5B43DC3582E4}" type="slidenum">
              <a:rPr lang="en-US" smtClean="0">
                <a:latin typeface="Times New Roman" charset="0"/>
              </a:rPr>
              <a:pPr/>
              <a:t>36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FE88382-B143-4AE0-A063-670C185EE032}" type="slidenum">
              <a:rPr lang="en-US" smtClean="0">
                <a:latin typeface="Times New Roman" charset="0"/>
              </a:rPr>
              <a:pPr/>
              <a:t>38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4BACEE9-93C3-4403-B3C7-29D4910CCBBF}" type="slidenum">
              <a:rPr lang="en-US" smtClean="0">
                <a:latin typeface="Times New Roman" charset="0"/>
              </a:rPr>
              <a:pPr/>
              <a:t>3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1DC3082-6933-4C1B-A5DD-E2C2630C1A72}" type="slidenum">
              <a:rPr lang="en-US" smtClean="0">
                <a:latin typeface="Times New Roman" charset="0"/>
              </a:rPr>
              <a:pPr/>
              <a:t>39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3BDD6D3-CDA3-414A-A734-EE77E778BF68}" type="slidenum">
              <a:rPr lang="en-US" smtClean="0">
                <a:latin typeface="Times New Roman" charset="0"/>
              </a:rPr>
              <a:pPr/>
              <a:t>40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1FB8296-6657-4900-9B3C-E18CE522910C}" type="slidenum">
              <a:rPr lang="en-US" smtClean="0">
                <a:latin typeface="Times New Roman" charset="0"/>
              </a:rPr>
              <a:pPr/>
              <a:t>41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E5C5CEC-1191-4FE1-9E38-97A740867F63}" type="slidenum">
              <a:rPr lang="en-US" smtClean="0">
                <a:latin typeface="Times New Roman" charset="0"/>
              </a:rPr>
              <a:pPr/>
              <a:t>42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EC998B3-1A08-42A7-9E39-62A7558C4893}" type="slidenum">
              <a:rPr lang="en-US" smtClean="0">
                <a:latin typeface="Times New Roman" charset="0"/>
              </a:rPr>
              <a:pPr/>
              <a:t>43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A375A50-7CAC-4525-972B-54C3EA835718}" type="slidenum">
              <a:rPr lang="en-US" smtClean="0">
                <a:latin typeface="Times New Roman" charset="0"/>
              </a:rPr>
              <a:pPr/>
              <a:t>44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8F5A2D2-7D38-448C-BD25-89ADE5D7965A}" type="slidenum">
              <a:rPr lang="en-US" smtClean="0">
                <a:latin typeface="Times New Roman" charset="0"/>
              </a:rPr>
              <a:pPr/>
              <a:t>45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5A2FDBF-4644-4BD9-8902-985DDE4E473C}" type="slidenum">
              <a:rPr lang="en-US" smtClean="0">
                <a:latin typeface="Times New Roman" charset="0"/>
              </a:rPr>
              <a:pPr/>
              <a:t>46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906B361-1DCA-4514-819C-A63782C96608}" type="slidenum">
              <a:rPr lang="en-US" smtClean="0">
                <a:latin typeface="Times New Roman" charset="0"/>
              </a:rPr>
              <a:pPr/>
              <a:t>47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142AD43-D653-4CE0-8090-A16968D63BC7}" type="slidenum">
              <a:rPr lang="en-US" smtClean="0">
                <a:latin typeface="Times New Roman" charset="0"/>
              </a:rPr>
              <a:pPr/>
              <a:t>48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E2208E4-3EBE-4970-88A6-F410B514F312}" type="slidenum">
              <a:rPr lang="en-US" smtClean="0">
                <a:latin typeface="Times New Roman" charset="0"/>
              </a:rPr>
              <a:pPr/>
              <a:t>4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3C19F62-67A5-4022-BD8D-4FD0487E5D4B}" type="slidenum">
              <a:rPr lang="en-US" smtClean="0">
                <a:latin typeface="Times New Roman" charset="0"/>
              </a:rPr>
              <a:pPr/>
              <a:t>49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D4BE35-8927-4CB8-AB68-AED705C233A4}" type="slidenum">
              <a:rPr lang="en-US" smtClean="0">
                <a:latin typeface="Times New Roman" charset="0"/>
              </a:rPr>
              <a:pPr/>
              <a:t>50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C7CACBA-2BA0-4EBA-9B95-E04FB4AB22C7}" type="slidenum">
              <a:rPr lang="en-US" smtClean="0">
                <a:latin typeface="Times New Roman" charset="0"/>
              </a:rPr>
              <a:pPr/>
              <a:t>52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B7EA047-DBFD-46A3-806D-382F769503FD}" type="slidenum">
              <a:rPr lang="en-US" smtClean="0">
                <a:latin typeface="Times New Roman" charset="0"/>
              </a:rPr>
              <a:pPr/>
              <a:t>53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DF5F3B9-07D9-4A72-AD39-AD2326216A83}" type="slidenum">
              <a:rPr lang="en-US" smtClean="0">
                <a:latin typeface="Times New Roman" charset="0"/>
              </a:rPr>
              <a:pPr/>
              <a:t>54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580CD1B-BD99-4BDB-A105-0F83E39C877B}" type="slidenum">
              <a:rPr lang="en-US" smtClean="0">
                <a:latin typeface="Times New Roman" charset="0"/>
              </a:rPr>
              <a:pPr/>
              <a:t>55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0519BCC-198D-4E3E-A5F9-A9153E20B2B9}" type="slidenum">
              <a:rPr lang="en-US" smtClean="0">
                <a:latin typeface="Times New Roman" charset="0"/>
              </a:rPr>
              <a:pPr/>
              <a:t>59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B1F164A-90F3-441E-A463-7A691D2EA460}" type="slidenum">
              <a:rPr lang="en-US" smtClean="0">
                <a:latin typeface="Times New Roman" charset="0"/>
              </a:rPr>
              <a:pPr/>
              <a:t>60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B08F629-02C1-4636-B628-86E5C1AA301A}" type="slidenum">
              <a:rPr lang="en-US" smtClean="0">
                <a:latin typeface="Times New Roman" charset="0"/>
              </a:rPr>
              <a:pPr/>
              <a:t>61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D235E2F-A3FC-4B80-A411-6F4E6F9A3DE9}" type="slidenum">
              <a:rPr lang="en-US" smtClean="0">
                <a:latin typeface="Times New Roman" charset="0"/>
              </a:rPr>
              <a:pPr/>
              <a:t>63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D019B28-D031-4769-A247-9F3D76BE4589}" type="slidenum">
              <a:rPr lang="en-US" smtClean="0">
                <a:latin typeface="Times New Roman" charset="0"/>
              </a:rPr>
              <a:pPr/>
              <a:t>5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DC4A93E-E118-4FB3-9E18-20A520CB122E}" type="slidenum">
              <a:rPr lang="en-US" smtClean="0">
                <a:latin typeface="Times New Roman" charset="0"/>
              </a:rPr>
              <a:pPr/>
              <a:t>64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0F1A60E-5FB7-4F73-8506-B88519335B6A}" type="slidenum">
              <a:rPr lang="en-US" smtClean="0">
                <a:latin typeface="Times New Roman" charset="0"/>
              </a:rPr>
              <a:pPr/>
              <a:t>6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697EAB6-14C0-4485-94D7-52FB0BC6CEDA}" type="slidenum">
              <a:rPr lang="en-US" smtClean="0">
                <a:latin typeface="Times New Roman" charset="0"/>
              </a:rPr>
              <a:pPr/>
              <a:t>7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0FB7406-E9D8-4F08-A970-8386696856B9}" type="slidenum">
              <a:rPr lang="en-US" smtClean="0">
                <a:latin typeface="Times New Roman" charset="0"/>
              </a:rPr>
              <a:pPr/>
              <a:t>8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9754C2F-6B76-483D-9327-35F438E502C8}" type="slidenum">
              <a:rPr lang="en-US" smtClean="0">
                <a:latin typeface="Times New Roman" charset="0"/>
              </a:rPr>
              <a:pPr/>
              <a:t>9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372AC-406C-453D-AABD-0BA80018B3E1}" type="datetimeFigureOut">
              <a:rPr lang="en-US" smtClean="0"/>
              <a:pPr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77BCE-C0E9-4771-B139-454FE06D60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372AC-406C-453D-AABD-0BA80018B3E1}" type="datetimeFigureOut">
              <a:rPr lang="en-US" smtClean="0"/>
              <a:pPr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77BCE-C0E9-4771-B139-454FE06D60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372AC-406C-453D-AABD-0BA80018B3E1}" type="datetimeFigureOut">
              <a:rPr lang="en-US" smtClean="0"/>
              <a:pPr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77BCE-C0E9-4771-B139-454FE06D60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372AC-406C-453D-AABD-0BA80018B3E1}" type="datetimeFigureOut">
              <a:rPr lang="en-US" smtClean="0"/>
              <a:pPr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77BCE-C0E9-4771-B139-454FE06D60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372AC-406C-453D-AABD-0BA80018B3E1}" type="datetimeFigureOut">
              <a:rPr lang="en-US" smtClean="0"/>
              <a:pPr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77BCE-C0E9-4771-B139-454FE06D60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372AC-406C-453D-AABD-0BA80018B3E1}" type="datetimeFigureOut">
              <a:rPr lang="en-US" smtClean="0"/>
              <a:pPr/>
              <a:t>6/26/2012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77BCE-C0E9-4771-B139-454FE06D60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372AC-406C-453D-AABD-0BA80018B3E1}" type="datetimeFigureOut">
              <a:rPr lang="en-US" smtClean="0"/>
              <a:pPr/>
              <a:t>6/26/2012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77BCE-C0E9-4771-B139-454FE06D60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372AC-406C-453D-AABD-0BA80018B3E1}" type="datetimeFigureOut">
              <a:rPr lang="en-US" smtClean="0"/>
              <a:pPr/>
              <a:t>6/26/2012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77BCE-C0E9-4771-B139-454FE06D60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372AC-406C-453D-AABD-0BA80018B3E1}" type="datetimeFigureOut">
              <a:rPr lang="en-US" smtClean="0"/>
              <a:pPr/>
              <a:t>6/26/2012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77BCE-C0E9-4771-B139-454FE06D60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372AC-406C-453D-AABD-0BA80018B3E1}" type="datetimeFigureOut">
              <a:rPr lang="en-US" smtClean="0"/>
              <a:pPr/>
              <a:t>6/26/2012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77BCE-C0E9-4771-B139-454FE06D60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372AC-406C-453D-AABD-0BA80018B3E1}" type="datetimeFigureOut">
              <a:rPr lang="en-US" smtClean="0"/>
              <a:pPr/>
              <a:t>6/26/2012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77BCE-C0E9-4771-B139-454FE06D60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8372AC-406C-453D-AABD-0BA80018B3E1}" type="datetimeFigureOut">
              <a:rPr lang="en-US" smtClean="0"/>
              <a:pPr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77BCE-C0E9-4771-B139-454FE06D60E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0" y="412750"/>
            <a:ext cx="9144000" cy="3914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27213" indent="-1827213">
              <a:lnSpc>
                <a:spcPct val="90000"/>
              </a:lnSpc>
              <a:spcBef>
                <a:spcPct val="50000"/>
              </a:spcBef>
              <a:buFontTx/>
              <a:buAutoNum type="romanUcPeriod"/>
              <a:tabLst>
                <a:tab pos="855663" algn="l"/>
              </a:tabLst>
            </a:pPr>
            <a:r>
              <a:rPr lang="en-US" b="1" u="sng" dirty="0"/>
              <a:t>THE MALE AND FEMALE REPRODUCTIVE SYSTEMS</a:t>
            </a:r>
            <a:endParaRPr lang="en-US" dirty="0"/>
          </a:p>
          <a:p>
            <a:pPr marL="1827213" indent="-1827213" algn="just">
              <a:lnSpc>
                <a:spcPct val="90000"/>
              </a:lnSpc>
              <a:spcBef>
                <a:spcPct val="50000"/>
              </a:spcBef>
              <a:tabLst>
                <a:tab pos="855663" algn="l"/>
              </a:tabLst>
            </a:pPr>
            <a:r>
              <a:rPr lang="en-US" b="1" u="sng" dirty="0"/>
              <a:t>Introduction</a:t>
            </a:r>
            <a:r>
              <a:rPr lang="en-US" dirty="0"/>
              <a:t>:	Both male and </a:t>
            </a:r>
            <a:r>
              <a:rPr lang="en-US" dirty="0" smtClean="0"/>
              <a:t>female </a:t>
            </a:r>
            <a:r>
              <a:rPr lang="en-US" dirty="0"/>
              <a:t>reproductive systems develop and function along the same model undergoing similar or equivalent developmental stages at corresponding times in life.</a:t>
            </a:r>
          </a:p>
          <a:p>
            <a:pPr marL="1827213" indent="-1827213" algn="just">
              <a:lnSpc>
                <a:spcPct val="90000"/>
              </a:lnSpc>
              <a:spcBef>
                <a:spcPct val="50000"/>
              </a:spcBef>
              <a:tabLst>
                <a:tab pos="855663" algn="l"/>
              </a:tabLst>
            </a:pPr>
            <a:r>
              <a:rPr lang="en-US" dirty="0"/>
              <a:t>		they originate from </a:t>
            </a:r>
            <a:r>
              <a:rPr lang="en-US" dirty="0" err="1"/>
              <a:t>bipotential</a:t>
            </a:r>
            <a:r>
              <a:rPr lang="en-US" dirty="0"/>
              <a:t> cells or tissues which respond, differentiate, develop and </a:t>
            </a:r>
            <a:r>
              <a:rPr lang="en-US" dirty="0" err="1"/>
              <a:t>functionalise</a:t>
            </a:r>
            <a:r>
              <a:rPr lang="en-US" dirty="0"/>
              <a:t> towards either male or female polarity. The potential for incomplete or partial expression may remain and be observed even at later stages, hence ambiguous genitalia.</a:t>
            </a:r>
          </a:p>
          <a:p>
            <a:pPr marL="1827213" indent="-1827213" algn="just">
              <a:lnSpc>
                <a:spcPct val="90000"/>
              </a:lnSpc>
              <a:spcBef>
                <a:spcPct val="50000"/>
              </a:spcBef>
              <a:tabLst>
                <a:tab pos="855663" algn="l"/>
              </a:tabLst>
            </a:pPr>
            <a:r>
              <a:rPr lang="en-US" dirty="0"/>
              <a:t>		</a:t>
            </a:r>
            <a:r>
              <a:rPr lang="en-US" dirty="0" smtClean="0"/>
              <a:t>Direction </a:t>
            </a:r>
            <a:r>
              <a:rPr lang="en-US" dirty="0"/>
              <a:t>of differentiation and development is determined or influenced by:</a:t>
            </a:r>
          </a:p>
          <a:p>
            <a:pPr marL="1827213" indent="-1827213" algn="just">
              <a:lnSpc>
                <a:spcPct val="90000"/>
              </a:lnSpc>
              <a:spcBef>
                <a:spcPct val="50000"/>
              </a:spcBef>
              <a:tabLst>
                <a:tab pos="855663" algn="l"/>
              </a:tabLst>
            </a:pPr>
            <a:r>
              <a:rPr lang="en-US" b="1" dirty="0"/>
              <a:t>	</a:t>
            </a:r>
            <a:r>
              <a:rPr lang="en-US" dirty="0"/>
              <a:t>(</a:t>
            </a:r>
            <a:r>
              <a:rPr lang="en-US" dirty="0" err="1"/>
              <a:t>i</a:t>
            </a:r>
            <a:r>
              <a:rPr lang="en-US" dirty="0"/>
              <a:t>)	Sex Chromosomes (X,Y) </a:t>
            </a:r>
            <a:r>
              <a:rPr lang="en-US" dirty="0" err="1" smtClean="0"/>
              <a:t>Hy</a:t>
            </a:r>
            <a:r>
              <a:rPr lang="en-US" dirty="0"/>
              <a:t> </a:t>
            </a:r>
            <a:r>
              <a:rPr lang="en-US" dirty="0" smtClean="0"/>
              <a:t> Antigen </a:t>
            </a:r>
            <a:r>
              <a:rPr lang="en-US" dirty="0"/>
              <a:t>presence </a:t>
            </a:r>
          </a:p>
          <a:p>
            <a:pPr marL="1827213" indent="-1827213" algn="just">
              <a:lnSpc>
                <a:spcPct val="90000"/>
              </a:lnSpc>
              <a:spcBef>
                <a:spcPct val="50000"/>
              </a:spcBef>
              <a:tabLst>
                <a:tab pos="855663" algn="l"/>
              </a:tabLst>
            </a:pPr>
            <a:r>
              <a:rPr lang="en-US" dirty="0"/>
              <a:t>		at </a:t>
            </a:r>
            <a:r>
              <a:rPr lang="en-US" dirty="0">
                <a:solidFill>
                  <a:schemeClr val="accent2"/>
                </a:solidFill>
              </a:rPr>
              <a:t>6 weeks – gonads	at 7 weeks – </a:t>
            </a:r>
            <a:r>
              <a:rPr lang="en-US" dirty="0" err="1">
                <a:solidFill>
                  <a:schemeClr val="accent2"/>
                </a:solidFill>
              </a:rPr>
              <a:t>int</a:t>
            </a:r>
            <a:r>
              <a:rPr lang="en-US" dirty="0">
                <a:solidFill>
                  <a:schemeClr val="accent2"/>
                </a:solidFill>
              </a:rPr>
              <a:t> genitalia (female)</a:t>
            </a:r>
          </a:p>
          <a:p>
            <a:pPr marL="1827213" indent="-1827213" algn="just">
              <a:lnSpc>
                <a:spcPct val="90000"/>
              </a:lnSpc>
              <a:spcBef>
                <a:spcPct val="50000"/>
              </a:spcBef>
              <a:tabLst>
                <a:tab pos="855663" algn="l"/>
              </a:tabLst>
            </a:pPr>
            <a:r>
              <a:rPr lang="en-US" dirty="0"/>
              <a:t>		and expression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ocs - Wor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7200"/>
            <a:ext cx="4851888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 descr="doc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4049" y="4038601"/>
            <a:ext cx="4299951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latin typeface="Arial" charset="0"/>
              </a:rPr>
              <a:t>Classification </a:t>
            </a:r>
            <a:r>
              <a:rPr lang="en-US" sz="2400" b="1" dirty="0">
                <a:latin typeface="Arial" charset="0"/>
              </a:rPr>
              <a:t>of the causes of precocious sexual development in humans.</a:t>
            </a: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0" y="838200"/>
            <a:ext cx="8763000" cy="5893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FF3300"/>
                </a:solidFill>
                <a:latin typeface="Arial" charset="0"/>
              </a:rPr>
              <a:t>True precocious puberty</a:t>
            </a:r>
          </a:p>
          <a:p>
            <a:pPr>
              <a:spcBef>
                <a:spcPct val="50000"/>
              </a:spcBef>
            </a:pPr>
            <a:r>
              <a:rPr lang="en-US" sz="1400" dirty="0">
                <a:latin typeface="Arial" charset="0"/>
              </a:rPr>
              <a:t>Constitutional</a:t>
            </a:r>
          </a:p>
          <a:p>
            <a:pPr>
              <a:spcBef>
                <a:spcPct val="50000"/>
              </a:spcBef>
            </a:pPr>
            <a:r>
              <a:rPr lang="en-US" sz="1400" dirty="0" err="1">
                <a:latin typeface="Arial" charset="0"/>
              </a:rPr>
              <a:t>Celebral</a:t>
            </a:r>
            <a:r>
              <a:rPr lang="en-US" sz="1400" dirty="0">
                <a:latin typeface="Arial" charset="0"/>
              </a:rPr>
              <a:t>: Disorders involving posterior hypothalamus</a:t>
            </a:r>
          </a:p>
          <a:p>
            <a:pPr>
              <a:spcBef>
                <a:spcPct val="50000"/>
              </a:spcBef>
            </a:pPr>
            <a:r>
              <a:rPr lang="en-US" sz="1400" dirty="0">
                <a:latin typeface="Arial" charset="0"/>
              </a:rPr>
              <a:t>Tumors</a:t>
            </a:r>
          </a:p>
          <a:p>
            <a:pPr>
              <a:spcBef>
                <a:spcPct val="50000"/>
              </a:spcBef>
            </a:pPr>
            <a:r>
              <a:rPr lang="en-US" sz="1400" dirty="0">
                <a:latin typeface="Arial" charset="0"/>
              </a:rPr>
              <a:t>Infections</a:t>
            </a:r>
          </a:p>
          <a:p>
            <a:pPr>
              <a:spcBef>
                <a:spcPct val="50000"/>
              </a:spcBef>
            </a:pPr>
            <a:r>
              <a:rPr lang="en-US" sz="1400" dirty="0">
                <a:latin typeface="Arial" charset="0"/>
              </a:rPr>
              <a:t>Developmental abnormalities</a:t>
            </a:r>
          </a:p>
          <a:p>
            <a:pPr>
              <a:spcBef>
                <a:spcPct val="50000"/>
              </a:spcBef>
            </a:pPr>
            <a:r>
              <a:rPr lang="en-US" sz="1400" dirty="0" err="1">
                <a:latin typeface="Arial" charset="0"/>
              </a:rPr>
              <a:t>Gonadotropin</a:t>
            </a:r>
            <a:r>
              <a:rPr lang="en-US" sz="1400" dirty="0">
                <a:latin typeface="Arial" charset="0"/>
              </a:rPr>
              <a:t>-independent precocity</a:t>
            </a:r>
          </a:p>
          <a:p>
            <a:pPr>
              <a:spcBef>
                <a:spcPct val="50000"/>
              </a:spcBef>
            </a:pPr>
            <a:endParaRPr lang="en-US" sz="1400" dirty="0"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FF3300"/>
                </a:solidFill>
                <a:latin typeface="Arial" charset="0"/>
              </a:rPr>
              <a:t>Precocious </a:t>
            </a:r>
            <a:r>
              <a:rPr lang="en-US" sz="1400" b="1" dirty="0" err="1">
                <a:solidFill>
                  <a:srgbClr val="FF3300"/>
                </a:solidFill>
                <a:latin typeface="Arial" charset="0"/>
              </a:rPr>
              <a:t>pseudopuberty</a:t>
            </a:r>
            <a:r>
              <a:rPr lang="en-US" sz="1400" dirty="0">
                <a:latin typeface="Arial" charset="0"/>
              </a:rPr>
              <a:t> (no spermatogenesis or ovarian development)</a:t>
            </a:r>
          </a:p>
          <a:p>
            <a:pPr>
              <a:spcBef>
                <a:spcPct val="50000"/>
              </a:spcBef>
            </a:pPr>
            <a:r>
              <a:rPr lang="en-US" sz="1400" dirty="0">
                <a:latin typeface="Arial" charset="0"/>
              </a:rPr>
              <a:t>Adrenal</a:t>
            </a:r>
          </a:p>
          <a:p>
            <a:pPr>
              <a:spcBef>
                <a:spcPct val="50000"/>
              </a:spcBef>
            </a:pPr>
            <a:r>
              <a:rPr lang="en-US" sz="1400" dirty="0">
                <a:latin typeface="Arial" charset="0"/>
              </a:rPr>
              <a:t>Congenital </a:t>
            </a:r>
            <a:r>
              <a:rPr lang="en-US" sz="1400" dirty="0" err="1">
                <a:latin typeface="Arial" charset="0"/>
              </a:rPr>
              <a:t>virilizing</a:t>
            </a:r>
            <a:r>
              <a:rPr lang="en-US" sz="1400" dirty="0">
                <a:latin typeface="Arial" charset="0"/>
              </a:rPr>
              <a:t> adrenal hyperplasia</a:t>
            </a:r>
          </a:p>
          <a:p>
            <a:pPr>
              <a:spcBef>
                <a:spcPct val="50000"/>
              </a:spcBef>
            </a:pPr>
            <a:r>
              <a:rPr lang="en-US" sz="1400" dirty="0">
                <a:latin typeface="Arial" charset="0"/>
              </a:rPr>
              <a:t>Androgen-secreting tumors (in males)</a:t>
            </a:r>
          </a:p>
          <a:p>
            <a:pPr>
              <a:spcBef>
                <a:spcPct val="50000"/>
              </a:spcBef>
            </a:pPr>
            <a:r>
              <a:rPr lang="en-US" sz="1400" dirty="0">
                <a:latin typeface="Arial" charset="0"/>
              </a:rPr>
              <a:t>Estrogen-secreting tumors (in females)</a:t>
            </a:r>
          </a:p>
          <a:p>
            <a:pPr>
              <a:spcBef>
                <a:spcPct val="50000"/>
              </a:spcBef>
            </a:pPr>
            <a:r>
              <a:rPr lang="en-US" sz="1400" dirty="0">
                <a:latin typeface="Arial" charset="0"/>
              </a:rPr>
              <a:t>Gonadal</a:t>
            </a:r>
          </a:p>
          <a:p>
            <a:pPr>
              <a:spcBef>
                <a:spcPct val="50000"/>
              </a:spcBef>
            </a:pPr>
            <a:r>
              <a:rPr lang="en-US" sz="1400" dirty="0" err="1">
                <a:latin typeface="Arial" charset="0"/>
              </a:rPr>
              <a:t>Leydig</a:t>
            </a:r>
            <a:r>
              <a:rPr lang="en-US" sz="1400" dirty="0">
                <a:latin typeface="Arial" charset="0"/>
              </a:rPr>
              <a:t> cell tumors of testis</a:t>
            </a:r>
          </a:p>
          <a:p>
            <a:pPr>
              <a:spcBef>
                <a:spcPct val="50000"/>
              </a:spcBef>
            </a:pPr>
            <a:r>
              <a:rPr lang="en-US" sz="1400" dirty="0" err="1">
                <a:latin typeface="Arial" charset="0"/>
              </a:rPr>
              <a:t>Granulosa</a:t>
            </a:r>
            <a:r>
              <a:rPr lang="en-US" sz="1400" dirty="0">
                <a:latin typeface="Arial" charset="0"/>
              </a:rPr>
              <a:t> cell tumors of ovary</a:t>
            </a:r>
          </a:p>
          <a:p>
            <a:pPr>
              <a:spcBef>
                <a:spcPct val="50000"/>
              </a:spcBef>
            </a:pPr>
            <a:r>
              <a:rPr lang="en-US" sz="1400" dirty="0">
                <a:latin typeface="Arial" charset="0"/>
              </a:rPr>
              <a:t>Miscellaneous</a:t>
            </a:r>
          </a:p>
          <a:p>
            <a:pPr>
              <a:spcBef>
                <a:spcPct val="50000"/>
              </a:spcBef>
            </a:pPr>
            <a:r>
              <a:rPr lang="en-US" sz="1800" dirty="0">
                <a:latin typeface="Arial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oc"/>
          <p:cNvPicPr>
            <a:picLocks noChangeAspect="1" noChangeArrowheads="1"/>
          </p:cNvPicPr>
          <p:nvPr/>
        </p:nvPicPr>
        <p:blipFill>
          <a:blip r:embed="rId3" cstate="print"/>
          <a:srcRect b="12917"/>
          <a:stretch>
            <a:fillRect/>
          </a:stretch>
        </p:blipFill>
        <p:spPr bwMode="auto">
          <a:xfrm>
            <a:off x="0" y="0"/>
            <a:ext cx="9525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381000" y="304800"/>
            <a:ext cx="8458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b="1"/>
              <a:t>REPRODUCTIVE PHYSIOLOGICAL SYSTEMS</a:t>
            </a:r>
            <a:endParaRPr lang="en-US" sz="3200"/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228600" y="1600200"/>
            <a:ext cx="1143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400">
                <a:latin typeface="Arial" charset="0"/>
              </a:rPr>
              <a:t>HYPOTHA</a:t>
            </a:r>
          </a:p>
          <a:p>
            <a:r>
              <a:rPr lang="en-US" sz="1400">
                <a:latin typeface="Arial" charset="0"/>
              </a:rPr>
              <a:t>LAWNS</a:t>
            </a:r>
          </a:p>
          <a:p>
            <a:endParaRPr lang="en-US" sz="1400">
              <a:latin typeface="Arial" charset="0"/>
            </a:endParaRPr>
          </a:p>
          <a:p>
            <a:r>
              <a:rPr lang="en-US" sz="1400">
                <a:latin typeface="Arial" charset="0"/>
              </a:rPr>
              <a:t>PITUITARY</a:t>
            </a:r>
          </a:p>
          <a:p>
            <a:endParaRPr lang="en-US" sz="1400">
              <a:latin typeface="Arial" charset="0"/>
            </a:endParaRPr>
          </a:p>
          <a:p>
            <a:endParaRPr lang="en-US" sz="1400">
              <a:latin typeface="Arial" charset="0"/>
            </a:endParaRPr>
          </a:p>
          <a:p>
            <a:endParaRPr lang="en-US" sz="1400">
              <a:latin typeface="Arial" charset="0"/>
            </a:endParaRPr>
          </a:p>
          <a:p>
            <a:r>
              <a:rPr lang="en-US" sz="1400">
                <a:latin typeface="Arial" charset="0"/>
              </a:rPr>
              <a:t>GONADS</a:t>
            </a:r>
          </a:p>
          <a:p>
            <a:endParaRPr lang="en-US" sz="1400">
              <a:latin typeface="Arial" charset="0"/>
            </a:endParaRPr>
          </a:p>
          <a:p>
            <a:endParaRPr lang="en-US" sz="1400" b="1">
              <a:latin typeface="Arial" charset="0"/>
            </a:endParaRPr>
          </a:p>
          <a:p>
            <a:endParaRPr lang="en-US" sz="1800">
              <a:latin typeface="Arial" charset="0"/>
            </a:endParaRP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1524000" y="838200"/>
            <a:ext cx="1447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400" b="1">
                <a:latin typeface="Arial" charset="0"/>
              </a:rPr>
              <a:t>ENDOCRINE</a:t>
            </a:r>
          </a:p>
          <a:p>
            <a:r>
              <a:rPr lang="en-US" sz="1400" b="1">
                <a:latin typeface="Arial" charset="0"/>
              </a:rPr>
              <a:t>FUNCTION</a:t>
            </a:r>
          </a:p>
          <a:p>
            <a:endParaRPr lang="en-US" sz="1400" b="1">
              <a:latin typeface="Arial" charset="0"/>
            </a:endParaRPr>
          </a:p>
          <a:p>
            <a:r>
              <a:rPr lang="en-US" sz="1400">
                <a:latin typeface="Arial" charset="0"/>
              </a:rPr>
              <a:t>LH – RH</a:t>
            </a:r>
          </a:p>
          <a:p>
            <a:endParaRPr lang="en-US" sz="1400">
              <a:latin typeface="Arial" charset="0"/>
            </a:endParaRPr>
          </a:p>
          <a:p>
            <a:endParaRPr lang="en-US" sz="1400">
              <a:latin typeface="Arial" charset="0"/>
            </a:endParaRPr>
          </a:p>
          <a:p>
            <a:r>
              <a:rPr lang="en-US" sz="1400">
                <a:latin typeface="Arial" charset="0"/>
              </a:rPr>
              <a:t>LH </a:t>
            </a:r>
          </a:p>
          <a:p>
            <a:r>
              <a:rPr lang="en-US" sz="1400">
                <a:latin typeface="Arial" charset="0"/>
              </a:rPr>
              <a:t>(ICSH)</a:t>
            </a:r>
          </a:p>
          <a:p>
            <a:endParaRPr lang="en-US" sz="1400">
              <a:latin typeface="Arial" charset="0"/>
            </a:endParaRPr>
          </a:p>
          <a:p>
            <a:endParaRPr lang="en-US" sz="1400">
              <a:latin typeface="Arial" charset="0"/>
            </a:endParaRPr>
          </a:p>
          <a:p>
            <a:r>
              <a:rPr lang="en-US" sz="1400">
                <a:latin typeface="Arial" charset="0"/>
              </a:rPr>
              <a:t>INTERSTITIAL</a:t>
            </a:r>
          </a:p>
          <a:p>
            <a:r>
              <a:rPr lang="en-US" sz="1400">
                <a:latin typeface="Arial" charset="0"/>
              </a:rPr>
              <a:t>CELLS</a:t>
            </a:r>
          </a:p>
          <a:p>
            <a:endParaRPr lang="en-US" sz="1800">
              <a:latin typeface="Arial" charset="0"/>
            </a:endParaRP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3024188" y="838200"/>
            <a:ext cx="1776412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400" b="1">
                <a:latin typeface="Arial" charset="0"/>
              </a:rPr>
              <a:t>GAMESTOGENIC</a:t>
            </a:r>
          </a:p>
          <a:p>
            <a:r>
              <a:rPr lang="en-US" sz="1400" b="1">
                <a:latin typeface="Arial" charset="0"/>
              </a:rPr>
              <a:t>FUNCTION</a:t>
            </a:r>
          </a:p>
          <a:p>
            <a:endParaRPr lang="en-US" sz="1400" b="1">
              <a:latin typeface="Arial" charset="0"/>
            </a:endParaRPr>
          </a:p>
          <a:p>
            <a:r>
              <a:rPr lang="en-US" sz="1400">
                <a:latin typeface="Arial" charset="0"/>
              </a:rPr>
              <a:t>GN RH</a:t>
            </a:r>
          </a:p>
          <a:p>
            <a:endParaRPr lang="en-US" sz="1400">
              <a:latin typeface="Arial" charset="0"/>
            </a:endParaRPr>
          </a:p>
          <a:p>
            <a:endParaRPr lang="en-US" sz="1400">
              <a:latin typeface="Arial" charset="0"/>
            </a:endParaRPr>
          </a:p>
          <a:p>
            <a:r>
              <a:rPr lang="en-US" sz="1400">
                <a:latin typeface="Arial" charset="0"/>
              </a:rPr>
              <a:t>FHS</a:t>
            </a:r>
          </a:p>
          <a:p>
            <a:endParaRPr lang="en-US" sz="1400">
              <a:latin typeface="Arial" charset="0"/>
            </a:endParaRPr>
          </a:p>
          <a:p>
            <a:endParaRPr lang="en-US" sz="1400">
              <a:latin typeface="Arial" charset="0"/>
            </a:endParaRPr>
          </a:p>
          <a:p>
            <a:endParaRPr lang="en-US" sz="1400">
              <a:latin typeface="Arial" charset="0"/>
            </a:endParaRPr>
          </a:p>
          <a:p>
            <a:r>
              <a:rPr lang="en-US" sz="1400">
                <a:latin typeface="Arial" charset="0"/>
              </a:rPr>
              <a:t>SEMINIFOROUS</a:t>
            </a:r>
          </a:p>
          <a:p>
            <a:r>
              <a:rPr lang="en-US" sz="1400">
                <a:latin typeface="Arial" charset="0"/>
              </a:rPr>
              <a:t>TUBELES</a:t>
            </a:r>
          </a:p>
          <a:p>
            <a:r>
              <a:rPr lang="en-US" sz="1400">
                <a:latin typeface="Arial" charset="0"/>
              </a:rPr>
              <a:t>Accessory GLANDS </a:t>
            </a:r>
          </a:p>
          <a:p>
            <a:r>
              <a:rPr lang="en-US" sz="1400">
                <a:latin typeface="Arial" charset="0"/>
              </a:rPr>
              <a:t>Sperm Production </a:t>
            </a:r>
          </a:p>
          <a:p>
            <a:r>
              <a:rPr lang="en-US" sz="1400">
                <a:latin typeface="Arial" charset="0"/>
              </a:rPr>
              <a:t>Sperm Maturation </a:t>
            </a:r>
          </a:p>
          <a:p>
            <a:r>
              <a:rPr lang="en-US" sz="1400">
                <a:latin typeface="Arial" charset="0"/>
              </a:rPr>
              <a:t>Sperm Transport </a:t>
            </a:r>
          </a:p>
          <a:p>
            <a:r>
              <a:rPr lang="en-US" sz="1400">
                <a:latin typeface="Arial" charset="0"/>
              </a:rPr>
              <a:t>SERTOOLI CELLS </a:t>
            </a:r>
          </a:p>
          <a:p>
            <a:r>
              <a:rPr lang="en-US" sz="1400">
                <a:latin typeface="Arial" charset="0"/>
              </a:rPr>
              <a:t>ACTIVITIES </a:t>
            </a:r>
            <a:endParaRPr lang="en-US" sz="1800">
              <a:latin typeface="Arial" charset="0"/>
            </a:endParaRPr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4800600" y="838200"/>
            <a:ext cx="2438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400" b="1">
                <a:latin typeface="Arial" charset="0"/>
              </a:rPr>
              <a:t>ENDOCRINE</a:t>
            </a:r>
          </a:p>
          <a:p>
            <a:r>
              <a:rPr lang="en-US" sz="1400" b="1">
                <a:latin typeface="Arial" charset="0"/>
              </a:rPr>
              <a:t>FUNCTION</a:t>
            </a:r>
          </a:p>
          <a:p>
            <a:endParaRPr lang="en-US" sz="1400" b="1">
              <a:latin typeface="Arial" charset="0"/>
            </a:endParaRPr>
          </a:p>
          <a:p>
            <a:r>
              <a:rPr lang="en-US" sz="1400">
                <a:latin typeface="Arial" charset="0"/>
              </a:rPr>
              <a:t>LH-LR/FHS-RH</a:t>
            </a:r>
          </a:p>
          <a:p>
            <a:endParaRPr lang="en-US" sz="1400">
              <a:latin typeface="Arial" charset="0"/>
            </a:endParaRPr>
          </a:p>
          <a:p>
            <a:endParaRPr lang="en-US" sz="1400">
              <a:latin typeface="Arial" charset="0"/>
            </a:endParaRPr>
          </a:p>
          <a:p>
            <a:r>
              <a:rPr lang="en-US" sz="1400">
                <a:latin typeface="Arial" charset="0"/>
              </a:rPr>
              <a:t>FHS/LH</a:t>
            </a:r>
          </a:p>
          <a:p>
            <a:endParaRPr lang="en-US" sz="1400">
              <a:latin typeface="Arial" charset="0"/>
            </a:endParaRPr>
          </a:p>
          <a:p>
            <a:endParaRPr lang="en-US" sz="1400">
              <a:latin typeface="Arial" charset="0"/>
            </a:endParaRPr>
          </a:p>
          <a:p>
            <a:endParaRPr lang="en-US" sz="1400">
              <a:latin typeface="Arial" charset="0"/>
            </a:endParaRPr>
          </a:p>
          <a:p>
            <a:r>
              <a:rPr lang="en-US" sz="1400">
                <a:latin typeface="Arial" charset="0"/>
              </a:rPr>
              <a:t>GRAAFIAN FOLLICLE</a:t>
            </a:r>
          </a:p>
          <a:p>
            <a:r>
              <a:rPr lang="en-US" sz="1400">
                <a:latin typeface="Arial" charset="0"/>
              </a:rPr>
              <a:t>FOLLICULAR ANTRIUM</a:t>
            </a:r>
          </a:p>
          <a:p>
            <a:r>
              <a:rPr lang="en-US" sz="1400">
                <a:latin typeface="Arial" charset="0"/>
              </a:rPr>
              <a:t>THECA-GRANULOSA</a:t>
            </a:r>
          </a:p>
          <a:p>
            <a:r>
              <a:rPr lang="en-US" sz="1400">
                <a:latin typeface="Arial" charset="0"/>
              </a:rPr>
              <a:t>ESTROGEN PRODUCTION</a:t>
            </a:r>
          </a:p>
          <a:p>
            <a:r>
              <a:rPr lang="en-US" sz="1400">
                <a:latin typeface="Arial" charset="0"/>
              </a:rPr>
              <a:t>(PROGESTERONE)</a:t>
            </a:r>
          </a:p>
          <a:p>
            <a:r>
              <a:rPr lang="en-US" sz="1400">
                <a:latin typeface="Arial" charset="0"/>
              </a:rPr>
              <a:t>SHORT PEPTIDES</a:t>
            </a:r>
          </a:p>
          <a:p>
            <a:r>
              <a:rPr lang="en-US" sz="1400">
                <a:latin typeface="Arial" charset="0"/>
              </a:rPr>
              <a:t>ANDROGENS </a:t>
            </a:r>
          </a:p>
          <a:p>
            <a:r>
              <a:rPr lang="en-US" sz="1400">
                <a:latin typeface="Arial" charset="0"/>
              </a:rPr>
              <a:t>CORPUS LEUTEUM</a:t>
            </a:r>
            <a:endParaRPr lang="en-US" sz="1800">
              <a:latin typeface="Arial" charset="0"/>
            </a:endParaRPr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7239000" y="762000"/>
            <a:ext cx="1905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400" b="1">
                <a:latin typeface="Arial" charset="0"/>
              </a:rPr>
              <a:t>GAMETOGENIC </a:t>
            </a:r>
          </a:p>
          <a:p>
            <a:r>
              <a:rPr lang="en-US" sz="1400" b="1">
                <a:latin typeface="Arial" charset="0"/>
              </a:rPr>
              <a:t>FUNCTION</a:t>
            </a:r>
          </a:p>
          <a:p>
            <a:endParaRPr lang="en-US" sz="1400" b="1">
              <a:latin typeface="Arial" charset="0"/>
            </a:endParaRPr>
          </a:p>
          <a:p>
            <a:r>
              <a:rPr lang="en-US" sz="1400">
                <a:latin typeface="Arial" charset="0"/>
              </a:rPr>
              <a:t>GNRH</a:t>
            </a:r>
          </a:p>
          <a:p>
            <a:endParaRPr lang="en-US" sz="1400">
              <a:latin typeface="Arial" charset="0"/>
            </a:endParaRPr>
          </a:p>
          <a:p>
            <a:endParaRPr lang="en-US" sz="1400">
              <a:latin typeface="Arial" charset="0"/>
            </a:endParaRPr>
          </a:p>
          <a:p>
            <a:r>
              <a:rPr lang="en-US" sz="1400">
                <a:latin typeface="Arial" charset="0"/>
              </a:rPr>
              <a:t>FHS/LH</a:t>
            </a:r>
          </a:p>
          <a:p>
            <a:endParaRPr lang="en-US" sz="1400">
              <a:latin typeface="Arial" charset="0"/>
            </a:endParaRPr>
          </a:p>
          <a:p>
            <a:endParaRPr lang="en-US" sz="1400">
              <a:latin typeface="Arial" charset="0"/>
            </a:endParaRPr>
          </a:p>
          <a:p>
            <a:endParaRPr lang="en-US" sz="1400">
              <a:latin typeface="Arial" charset="0"/>
            </a:endParaRPr>
          </a:p>
          <a:p>
            <a:r>
              <a:rPr lang="en-US" sz="1400">
                <a:latin typeface="Arial" charset="0"/>
              </a:rPr>
              <a:t>GANETE</a:t>
            </a:r>
          </a:p>
          <a:p>
            <a:r>
              <a:rPr lang="en-US" sz="1400">
                <a:latin typeface="Arial" charset="0"/>
              </a:rPr>
              <a:t>MATURATION </a:t>
            </a:r>
          </a:p>
          <a:p>
            <a:r>
              <a:rPr lang="en-US" sz="1400">
                <a:latin typeface="Arial" charset="0"/>
              </a:rPr>
              <a:t>PROGESTERONE</a:t>
            </a:r>
          </a:p>
          <a:p>
            <a:r>
              <a:rPr lang="en-US" sz="1400">
                <a:latin typeface="Arial" charset="0"/>
              </a:rPr>
              <a:t>OVULATION </a:t>
            </a:r>
          </a:p>
          <a:p>
            <a:r>
              <a:rPr lang="en-US" sz="1400">
                <a:latin typeface="Arial" charset="0"/>
              </a:rPr>
              <a:t>FERTILIZATION </a:t>
            </a:r>
            <a:endParaRPr lang="en-US" sz="1800">
              <a:latin typeface="Arial" charset="0"/>
            </a:endParaRP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228600" y="5562600"/>
            <a:ext cx="85344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>
                <a:latin typeface="Arial" charset="0"/>
              </a:rPr>
              <a:t>TARGET ISSUES</a:t>
            </a:r>
            <a:r>
              <a:rPr lang="en-US" sz="1800">
                <a:latin typeface="Arial" charset="0"/>
              </a:rPr>
              <a:t> …………………………………………………………………………</a:t>
            </a:r>
          </a:p>
          <a:p>
            <a:r>
              <a:rPr lang="en-US" sz="1800">
                <a:latin typeface="Arial" charset="0"/>
              </a:rPr>
              <a:t>………………………………………………………………………………………………</a:t>
            </a:r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1524000" y="1371600"/>
            <a:ext cx="7391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oc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oc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Actions of estrogen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Hormone of increase mitosis, proliferation, growth, thickening and vascularization without </a:t>
            </a:r>
            <a:r>
              <a:rPr lang="en-US" dirty="0" err="1" smtClean="0"/>
              <a:t>differentiaton</a:t>
            </a:r>
            <a:r>
              <a:rPr lang="en-US" dirty="0" smtClean="0"/>
              <a:t>/complexity</a:t>
            </a:r>
          </a:p>
          <a:p>
            <a:r>
              <a:rPr lang="en-US" dirty="0" err="1" smtClean="0"/>
              <a:t>Endometrium</a:t>
            </a:r>
            <a:r>
              <a:rPr lang="en-US" dirty="0" smtClean="0"/>
              <a:t>, mammary glands, external genitalia, adipose tissue, epithelium</a:t>
            </a:r>
          </a:p>
          <a:p>
            <a:r>
              <a:rPr lang="en-US" dirty="0" smtClean="0"/>
              <a:t>Metabolic system, glucose, fat distribution, </a:t>
            </a:r>
            <a:r>
              <a:rPr lang="en-US" dirty="0" err="1" smtClean="0"/>
              <a:t>heme</a:t>
            </a:r>
            <a:r>
              <a:rPr lang="en-US" dirty="0" smtClean="0"/>
              <a:t> </a:t>
            </a:r>
            <a:r>
              <a:rPr lang="en-US" dirty="0" err="1" smtClean="0"/>
              <a:t>mineralisation</a:t>
            </a:r>
            <a:endParaRPr lang="en-US" dirty="0" smtClean="0"/>
          </a:p>
          <a:p>
            <a:r>
              <a:rPr lang="en-US" dirty="0" smtClean="0"/>
              <a:t>Hair texture, distribution, skin, gland integrity</a:t>
            </a:r>
          </a:p>
          <a:p>
            <a:r>
              <a:rPr lang="en-US" dirty="0" err="1" smtClean="0"/>
              <a:t>Mineralocorticoid</a:t>
            </a:r>
            <a:r>
              <a:rPr lang="en-US" dirty="0" smtClean="0"/>
              <a:t> </a:t>
            </a:r>
            <a:r>
              <a:rPr lang="en-US" dirty="0" smtClean="0"/>
              <a:t>effects, water and Na+ </a:t>
            </a:r>
            <a:r>
              <a:rPr lang="en-US" dirty="0" err="1" smtClean="0"/>
              <a:t>reabsorption</a:t>
            </a:r>
            <a:r>
              <a:rPr lang="en-US" dirty="0" smtClean="0"/>
              <a:t>, </a:t>
            </a:r>
            <a:r>
              <a:rPr lang="en-US" dirty="0" err="1" smtClean="0"/>
              <a:t>phosphaturia</a:t>
            </a:r>
            <a:endParaRPr lang="en-US" dirty="0" smtClean="0"/>
          </a:p>
          <a:p>
            <a:r>
              <a:rPr lang="en-US" dirty="0" err="1" smtClean="0"/>
              <a:t>Endometrium</a:t>
            </a:r>
            <a:r>
              <a:rPr lang="en-US" dirty="0" smtClean="0"/>
              <a:t> </a:t>
            </a:r>
            <a:r>
              <a:rPr lang="en-US" dirty="0" smtClean="0"/>
              <a:t>proliferation for </a:t>
            </a:r>
            <a:r>
              <a:rPr lang="en-US" dirty="0" err="1" smtClean="0"/>
              <a:t>menstuation</a:t>
            </a:r>
            <a:r>
              <a:rPr lang="en-US" dirty="0" smtClean="0"/>
              <a:t> form 2 to 5mm</a:t>
            </a:r>
          </a:p>
          <a:p>
            <a:endParaRPr lang="en-US" dirty="0" smtClean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Specific actions of estrogen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 smtClean="0"/>
              <a:t>Stromal</a:t>
            </a:r>
            <a:r>
              <a:rPr lang="en-US" dirty="0" smtClean="0"/>
              <a:t> </a:t>
            </a:r>
            <a:r>
              <a:rPr lang="en-US" dirty="0" smtClean="0"/>
              <a:t>and </a:t>
            </a:r>
            <a:r>
              <a:rPr lang="en-US" dirty="0" err="1" smtClean="0"/>
              <a:t>ductular</a:t>
            </a:r>
            <a:r>
              <a:rPr lang="en-US" dirty="0" smtClean="0"/>
              <a:t> growth and development of breasts-enlargement</a:t>
            </a:r>
          </a:p>
          <a:p>
            <a:r>
              <a:rPr lang="en-US" dirty="0" smtClean="0"/>
              <a:t>Adipose fat </a:t>
            </a:r>
            <a:r>
              <a:rPr lang="en-US" dirty="0" err="1" smtClean="0"/>
              <a:t>distibution</a:t>
            </a:r>
            <a:r>
              <a:rPr lang="en-US" dirty="0" smtClean="0"/>
              <a:t>, maintaining curves and contours</a:t>
            </a:r>
          </a:p>
          <a:p>
            <a:r>
              <a:rPr lang="en-US" dirty="0" smtClean="0"/>
              <a:t>Skin and hair distribution, texture, secretions, </a:t>
            </a:r>
            <a:r>
              <a:rPr lang="en-US" dirty="0" err="1" smtClean="0"/>
              <a:t>pigmentation,water</a:t>
            </a:r>
            <a:r>
              <a:rPr lang="en-US" dirty="0" smtClean="0"/>
              <a:t>, and </a:t>
            </a:r>
            <a:r>
              <a:rPr lang="en-US" dirty="0" err="1" smtClean="0"/>
              <a:t>subcutaneousdfat</a:t>
            </a:r>
            <a:endParaRPr lang="en-US" dirty="0" smtClean="0"/>
          </a:p>
          <a:p>
            <a:r>
              <a:rPr lang="en-US" dirty="0" err="1" smtClean="0"/>
              <a:t>Integruty</a:t>
            </a:r>
            <a:r>
              <a:rPr lang="en-US" dirty="0" smtClean="0"/>
              <a:t> of capillaries and small vessels</a:t>
            </a:r>
          </a:p>
          <a:p>
            <a:r>
              <a:rPr lang="en-US" dirty="0" err="1" smtClean="0"/>
              <a:t>Oestrous</a:t>
            </a:r>
            <a:r>
              <a:rPr lang="en-US" dirty="0" smtClean="0"/>
              <a:t> cycle</a:t>
            </a:r>
          </a:p>
          <a:p>
            <a:r>
              <a:rPr lang="en-US" dirty="0" smtClean="0"/>
              <a:t>Inhibit further </a:t>
            </a:r>
            <a:r>
              <a:rPr lang="en-US" dirty="0" err="1" smtClean="0"/>
              <a:t>gonadotropin</a:t>
            </a:r>
            <a:r>
              <a:rPr lang="en-US" dirty="0" smtClean="0"/>
              <a:t> production by –</a:t>
            </a:r>
            <a:r>
              <a:rPr lang="en-US" dirty="0" err="1" smtClean="0"/>
              <a:t>ve</a:t>
            </a:r>
            <a:r>
              <a:rPr lang="en-US" dirty="0" smtClean="0"/>
              <a:t> feedback mechanism except at ovulation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Metabolic actions of estrogen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Bone </a:t>
            </a:r>
            <a:r>
              <a:rPr lang="en-US" dirty="0" err="1" smtClean="0"/>
              <a:t>mineralisation-osteoblastic</a:t>
            </a:r>
            <a:r>
              <a:rPr lang="en-US" dirty="0" smtClean="0"/>
              <a:t> activity(pro-PTH)</a:t>
            </a:r>
          </a:p>
          <a:p>
            <a:r>
              <a:rPr lang="en-US" dirty="0" smtClean="0"/>
              <a:t>Increase high density </a:t>
            </a:r>
            <a:r>
              <a:rPr lang="en-US" dirty="0" err="1" smtClean="0"/>
              <a:t>lipo</a:t>
            </a:r>
            <a:r>
              <a:rPr lang="en-US" dirty="0" smtClean="0"/>
              <a:t>-proteins and reducing circulating total cholesterol</a:t>
            </a:r>
          </a:p>
          <a:p>
            <a:r>
              <a:rPr lang="en-US" dirty="0" smtClean="0"/>
              <a:t>Stimulates production of liver enzymes for carrier proteins and clotting protein</a:t>
            </a:r>
          </a:p>
          <a:p>
            <a:r>
              <a:rPr lang="en-US" dirty="0" smtClean="0"/>
              <a:t>Increases serum glucose, FFA and amino acid(anti-insulin)</a:t>
            </a:r>
          </a:p>
          <a:p>
            <a:r>
              <a:rPr lang="en-US" dirty="0" smtClean="0"/>
              <a:t>H20 and Na+ retention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oc - Chapter 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76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95300" indent="-495300">
              <a:lnSpc>
                <a:spcPct val="75000"/>
              </a:lnSpc>
              <a:spcBef>
                <a:spcPct val="50000"/>
              </a:spcBef>
              <a:buFontTx/>
              <a:buAutoNum type="romanLcParenBoth" startAt="2"/>
              <a:tabLst>
                <a:tab pos="695325" algn="l"/>
                <a:tab pos="4405313" algn="l"/>
                <a:tab pos="6350000" algn="l"/>
              </a:tabLst>
            </a:pPr>
            <a:r>
              <a:rPr lang="en-US">
                <a:solidFill>
                  <a:srgbClr val="FF0000"/>
                </a:solidFill>
              </a:rPr>
              <a:t>Gonadol Secretions (hormones)</a:t>
            </a:r>
            <a:r>
              <a:rPr lang="en-US"/>
              <a:t>	at 8 weeks	</a:t>
            </a:r>
            <a:r>
              <a:rPr lang="en-US">
                <a:solidFill>
                  <a:schemeClr val="accent2"/>
                </a:solidFill>
              </a:rPr>
              <a:t>Extgenitalia (both)</a:t>
            </a:r>
          </a:p>
          <a:p>
            <a:pPr marL="495300" indent="-495300">
              <a:lnSpc>
                <a:spcPct val="75000"/>
              </a:lnSpc>
              <a:spcBef>
                <a:spcPct val="50000"/>
              </a:spcBef>
              <a:tabLst>
                <a:tab pos="695325" algn="l"/>
                <a:tab pos="4405313" algn="l"/>
                <a:tab pos="6350000" algn="l"/>
              </a:tabLst>
            </a:pPr>
            <a:r>
              <a:rPr lang="en-US"/>
              <a:t>			at 32 weeks	</a:t>
            </a:r>
            <a:r>
              <a:rPr lang="en-US">
                <a:solidFill>
                  <a:schemeClr val="accent2"/>
                </a:solidFill>
              </a:rPr>
              <a:t>Descent of testes</a:t>
            </a:r>
          </a:p>
          <a:p>
            <a:pPr marL="495300" indent="-495300">
              <a:lnSpc>
                <a:spcPct val="75000"/>
              </a:lnSpc>
              <a:spcBef>
                <a:spcPct val="50000"/>
              </a:spcBef>
              <a:tabLst>
                <a:tab pos="695325" algn="l"/>
                <a:tab pos="4405313" algn="l"/>
                <a:tab pos="6350000" algn="l"/>
              </a:tabLst>
            </a:pPr>
            <a:r>
              <a:rPr lang="en-US"/>
              <a:t>			at 7 weeks	</a:t>
            </a:r>
            <a:r>
              <a:rPr lang="en-US">
                <a:solidFill>
                  <a:schemeClr val="accent2"/>
                </a:solidFill>
              </a:rPr>
              <a:t>Int.genitalia (Male)</a:t>
            </a:r>
          </a:p>
          <a:p>
            <a:pPr marL="495300" indent="-495300">
              <a:lnSpc>
                <a:spcPct val="75000"/>
              </a:lnSpc>
              <a:spcBef>
                <a:spcPct val="50000"/>
              </a:spcBef>
              <a:tabLst>
                <a:tab pos="695325" algn="l"/>
                <a:tab pos="4405313" algn="l"/>
                <a:tab pos="6350000" algn="l"/>
              </a:tabLst>
            </a:pPr>
            <a:r>
              <a:rPr lang="en-US"/>
              <a:t>			at 8 weeks	</a:t>
            </a:r>
            <a:r>
              <a:rPr lang="en-US">
                <a:solidFill>
                  <a:schemeClr val="accent2"/>
                </a:solidFill>
              </a:rPr>
              <a:t>Ext.genitalia (Male)</a:t>
            </a:r>
          </a:p>
          <a:p>
            <a:pPr marL="495300" indent="-495300">
              <a:lnSpc>
                <a:spcPct val="75000"/>
              </a:lnSpc>
              <a:spcBef>
                <a:spcPct val="50000"/>
              </a:spcBef>
              <a:tabLst>
                <a:tab pos="695325" algn="l"/>
                <a:tab pos="4405313" algn="l"/>
                <a:tab pos="6350000" algn="l"/>
              </a:tabLst>
            </a:pPr>
            <a:r>
              <a:rPr lang="en-US"/>
              <a:t>			after 12 weeks	</a:t>
            </a:r>
            <a:r>
              <a:rPr lang="en-US">
                <a:solidFill>
                  <a:schemeClr val="accent2"/>
                </a:solidFill>
              </a:rPr>
              <a:t>Ext.genitalia(female)</a:t>
            </a:r>
          </a:p>
          <a:p>
            <a:pPr marL="495300" indent="-495300">
              <a:lnSpc>
                <a:spcPct val="75000"/>
              </a:lnSpc>
              <a:spcBef>
                <a:spcPct val="50000"/>
              </a:spcBef>
              <a:tabLst>
                <a:tab pos="695325" algn="l"/>
                <a:tab pos="4405313" algn="l"/>
                <a:tab pos="6350000" algn="l"/>
              </a:tabLst>
            </a:pPr>
            <a:r>
              <a:rPr lang="en-US"/>
              <a:t>			at term	</a:t>
            </a:r>
            <a:r>
              <a:rPr lang="en-US">
                <a:solidFill>
                  <a:schemeClr val="accent2"/>
                </a:solidFill>
              </a:rPr>
              <a:t>Descent of testes</a:t>
            </a:r>
          </a:p>
          <a:p>
            <a:pPr marL="495300" indent="-495300">
              <a:lnSpc>
                <a:spcPct val="75000"/>
              </a:lnSpc>
              <a:spcBef>
                <a:spcPct val="50000"/>
              </a:spcBef>
              <a:tabLst>
                <a:tab pos="695325" algn="l"/>
                <a:tab pos="4405313" algn="l"/>
                <a:tab pos="6350000" algn="l"/>
              </a:tabLst>
            </a:pPr>
            <a:r>
              <a:rPr lang="en-US"/>
              <a:t>			Pubscence	</a:t>
            </a:r>
            <a:r>
              <a:rPr lang="en-US">
                <a:solidFill>
                  <a:schemeClr val="accent2"/>
                </a:solidFill>
              </a:rPr>
              <a:t>size and function</a:t>
            </a:r>
          </a:p>
          <a:p>
            <a:pPr marL="495300" indent="-495300">
              <a:lnSpc>
                <a:spcPct val="75000"/>
              </a:lnSpc>
              <a:spcBef>
                <a:spcPct val="50000"/>
              </a:spcBef>
              <a:buFontTx/>
              <a:buAutoNum type="romanLcParenBoth" startAt="3"/>
              <a:tabLst>
                <a:tab pos="695325" algn="l"/>
                <a:tab pos="4405313" algn="l"/>
                <a:tab pos="6350000" algn="l"/>
              </a:tabLst>
            </a:pPr>
            <a:r>
              <a:rPr lang="en-US">
                <a:solidFill>
                  <a:srgbClr val="FF0000"/>
                </a:solidFill>
              </a:rPr>
              <a:t>Exogenous hormones &amp;</a:t>
            </a:r>
            <a:r>
              <a:rPr lang="en-US"/>
              <a:t>	6-9 weeks	</a:t>
            </a:r>
            <a:r>
              <a:rPr lang="en-US">
                <a:solidFill>
                  <a:schemeClr val="accent2"/>
                </a:solidFill>
              </a:rPr>
              <a:t>teratogecity</a:t>
            </a:r>
          </a:p>
          <a:p>
            <a:pPr marL="495300" indent="-495300">
              <a:lnSpc>
                <a:spcPct val="75000"/>
              </a:lnSpc>
              <a:spcBef>
                <a:spcPct val="50000"/>
              </a:spcBef>
              <a:tabLst>
                <a:tab pos="695325" algn="l"/>
                <a:tab pos="4405313" algn="l"/>
                <a:tab pos="6350000" algn="l"/>
              </a:tabLst>
            </a:pPr>
            <a:r>
              <a:rPr lang="en-US"/>
              <a:t>	</a:t>
            </a:r>
            <a:r>
              <a:rPr lang="en-US">
                <a:solidFill>
                  <a:srgbClr val="FF0000"/>
                </a:solidFill>
              </a:rPr>
              <a:t>External factors</a:t>
            </a:r>
            <a:r>
              <a:rPr lang="en-US"/>
              <a:t>	orgnogenesis	</a:t>
            </a:r>
            <a:r>
              <a:rPr lang="en-US">
                <a:solidFill>
                  <a:schemeClr val="accent2"/>
                </a:solidFill>
              </a:rPr>
              <a:t>abberations</a:t>
            </a:r>
          </a:p>
          <a:p>
            <a:pPr marL="495300" indent="-495300">
              <a:lnSpc>
                <a:spcPct val="75000"/>
              </a:lnSpc>
              <a:spcBef>
                <a:spcPct val="50000"/>
              </a:spcBef>
              <a:tabLst>
                <a:tab pos="695325" algn="l"/>
                <a:tab pos="4405313" algn="l"/>
                <a:tab pos="6350000" algn="l"/>
              </a:tabLst>
            </a:pPr>
            <a:r>
              <a:rPr lang="en-US"/>
              <a:t>			at term	</a:t>
            </a:r>
            <a:r>
              <a:rPr lang="en-US">
                <a:solidFill>
                  <a:schemeClr val="accent2"/>
                </a:solidFill>
              </a:rPr>
              <a:t>size &amp; expression</a:t>
            </a:r>
          </a:p>
          <a:p>
            <a:pPr marL="495300" indent="-495300">
              <a:lnSpc>
                <a:spcPct val="75000"/>
              </a:lnSpc>
              <a:spcBef>
                <a:spcPct val="50000"/>
              </a:spcBef>
              <a:tabLst>
                <a:tab pos="695325" algn="l"/>
                <a:tab pos="4405313" algn="l"/>
                <a:tab pos="6350000" algn="l"/>
              </a:tabLst>
            </a:pPr>
            <a:r>
              <a:rPr lang="en-US"/>
              <a:t>				</a:t>
            </a:r>
            <a:r>
              <a:rPr lang="en-US">
                <a:solidFill>
                  <a:schemeClr val="accent2"/>
                </a:solidFill>
              </a:rPr>
              <a:t>(female)</a:t>
            </a:r>
          </a:p>
          <a:p>
            <a:pPr marL="495300" indent="-495300">
              <a:lnSpc>
                <a:spcPct val="75000"/>
              </a:lnSpc>
              <a:spcBef>
                <a:spcPct val="50000"/>
              </a:spcBef>
              <a:buFontTx/>
              <a:buAutoNum type="romanLcParenBoth" startAt="4"/>
              <a:tabLst>
                <a:tab pos="695325" algn="l"/>
                <a:tab pos="4405313" algn="l"/>
                <a:tab pos="6350000" algn="l"/>
              </a:tabLst>
            </a:pPr>
            <a:r>
              <a:rPr lang="en-US">
                <a:solidFill>
                  <a:srgbClr val="FF0000"/>
                </a:solidFill>
              </a:rPr>
              <a:t>Hypothalamus – hypophyseal</a:t>
            </a:r>
            <a:r>
              <a:rPr lang="en-US"/>
              <a:t>	at birth	</a:t>
            </a:r>
            <a:r>
              <a:rPr lang="en-US">
                <a:solidFill>
                  <a:schemeClr val="accent2"/>
                </a:solidFill>
              </a:rPr>
              <a:t>development and</a:t>
            </a:r>
          </a:p>
          <a:p>
            <a:pPr marL="495300" indent="-495300">
              <a:lnSpc>
                <a:spcPct val="75000"/>
              </a:lnSpc>
              <a:spcBef>
                <a:spcPct val="50000"/>
              </a:spcBef>
              <a:tabLst>
                <a:tab pos="695325" algn="l"/>
                <a:tab pos="4405313" algn="l"/>
                <a:tab pos="6350000" algn="l"/>
              </a:tabLst>
            </a:pPr>
            <a:r>
              <a:rPr lang="en-US"/>
              <a:t>	</a:t>
            </a:r>
            <a:r>
              <a:rPr lang="en-US">
                <a:solidFill>
                  <a:srgbClr val="FF0000"/>
                </a:solidFill>
              </a:rPr>
              <a:t>and environmental factors</a:t>
            </a:r>
            <a:r>
              <a:rPr lang="en-US"/>
              <a:t>	pubescence	</a:t>
            </a:r>
            <a:r>
              <a:rPr lang="en-US">
                <a:solidFill>
                  <a:schemeClr val="accent2"/>
                </a:solidFill>
              </a:rPr>
              <a:t>function</a:t>
            </a:r>
          </a:p>
          <a:p>
            <a:pPr marL="495300" indent="-495300">
              <a:spcBef>
                <a:spcPct val="50000"/>
              </a:spcBef>
              <a:tabLst>
                <a:tab pos="695325" algn="l"/>
                <a:tab pos="4405313" algn="l"/>
                <a:tab pos="6350000" algn="l"/>
              </a:tabLst>
            </a:pPr>
            <a:r>
              <a:rPr lang="en-US">
                <a:solidFill>
                  <a:srgbClr val="FF0000"/>
                </a:solidFill>
              </a:rPr>
              <a:t>(v)	Appropriate Receptor </a:t>
            </a:r>
            <a:r>
              <a:rPr lang="en-US"/>
              <a:t>	all stages	</a:t>
            </a:r>
            <a:r>
              <a:rPr lang="en-US">
                <a:solidFill>
                  <a:schemeClr val="accent2"/>
                </a:solidFill>
              </a:rPr>
              <a:t>Gonals, genitalia </a:t>
            </a:r>
            <a:r>
              <a:rPr lang="en-US">
                <a:solidFill>
                  <a:srgbClr val="FF0000"/>
                </a:solidFill>
              </a:rPr>
              <a:t>Distribution</a:t>
            </a:r>
            <a:r>
              <a:rPr lang="en-US"/>
              <a:t>				</a:t>
            </a:r>
            <a:r>
              <a:rPr lang="en-US">
                <a:solidFill>
                  <a:schemeClr val="accent2"/>
                </a:solidFill>
              </a:rPr>
              <a:t>tissues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Increased </a:t>
            </a:r>
            <a:r>
              <a:rPr lang="en-US" dirty="0" err="1" smtClean="0"/>
              <a:t>Gonadotropin</a:t>
            </a:r>
            <a:r>
              <a:rPr lang="en-US" dirty="0" smtClean="0"/>
              <a:t> production effects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Both </a:t>
            </a:r>
            <a:r>
              <a:rPr lang="en-US" dirty="0" err="1" smtClean="0"/>
              <a:t>hypothalmic</a:t>
            </a:r>
            <a:r>
              <a:rPr lang="en-US" dirty="0" smtClean="0"/>
              <a:t> release hormones(peptides) and </a:t>
            </a:r>
            <a:r>
              <a:rPr lang="en-US" dirty="0" err="1" smtClean="0"/>
              <a:t>Gonadotropin</a:t>
            </a:r>
            <a:r>
              <a:rPr lang="en-US" dirty="0" smtClean="0"/>
              <a:t> production </a:t>
            </a:r>
            <a:r>
              <a:rPr lang="en-US" dirty="0" err="1" smtClean="0"/>
              <a:t>incrases</a:t>
            </a:r>
            <a:r>
              <a:rPr lang="en-US" dirty="0" smtClean="0"/>
              <a:t> </a:t>
            </a:r>
            <a:r>
              <a:rPr lang="en-US" dirty="0" err="1" smtClean="0"/>
              <a:t>signficantly</a:t>
            </a:r>
            <a:endParaRPr lang="en-US" dirty="0" smtClean="0"/>
          </a:p>
          <a:p>
            <a:r>
              <a:rPr lang="en-US" dirty="0" smtClean="0"/>
              <a:t>Capillary/ vascular instability</a:t>
            </a:r>
          </a:p>
          <a:p>
            <a:r>
              <a:rPr lang="en-US" dirty="0" smtClean="0"/>
              <a:t>Hot flashes/excessive sweating</a:t>
            </a:r>
          </a:p>
          <a:p>
            <a:r>
              <a:rPr lang="en-US" dirty="0" smtClean="0"/>
              <a:t>Sympathetic discharge instability-mood</a:t>
            </a:r>
          </a:p>
          <a:p>
            <a:r>
              <a:rPr lang="en-US" dirty="0" smtClean="0"/>
              <a:t>Skin and Hair changes</a:t>
            </a: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Progesterone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n-US" b="1" dirty="0" smtClean="0"/>
              <a:t>SUMMARY: Differentiation, </a:t>
            </a:r>
            <a:r>
              <a:rPr lang="en-US" b="1" dirty="0" err="1" smtClean="0"/>
              <a:t>Specialisation</a:t>
            </a:r>
            <a:r>
              <a:rPr lang="en-US" b="1" dirty="0" smtClean="0"/>
              <a:t>, Maturation, </a:t>
            </a:r>
            <a:r>
              <a:rPr lang="en-US" b="1" dirty="0" err="1" smtClean="0"/>
              <a:t>Functionalisation</a:t>
            </a:r>
            <a:endParaRPr lang="en-US" b="1" dirty="0" smtClean="0"/>
          </a:p>
          <a:p>
            <a:r>
              <a:rPr lang="en-US" dirty="0" smtClean="0"/>
              <a:t>Milk production</a:t>
            </a:r>
          </a:p>
          <a:p>
            <a:r>
              <a:rPr lang="en-US" dirty="0" err="1" smtClean="0"/>
              <a:t>Secretory</a:t>
            </a:r>
            <a:r>
              <a:rPr lang="en-US" dirty="0" smtClean="0"/>
              <a:t>  cell development</a:t>
            </a:r>
          </a:p>
          <a:p>
            <a:r>
              <a:rPr lang="en-US" dirty="0" smtClean="0"/>
              <a:t>Maintain pregnancy- Inhibit secretion of embryo rejection</a:t>
            </a:r>
          </a:p>
          <a:p>
            <a:r>
              <a:rPr lang="en-US" dirty="0" smtClean="0"/>
              <a:t>Inhibits </a:t>
            </a:r>
            <a:r>
              <a:rPr lang="en-US" dirty="0" err="1" smtClean="0"/>
              <a:t>myometrial</a:t>
            </a:r>
            <a:r>
              <a:rPr lang="en-US" dirty="0" smtClean="0"/>
              <a:t> contraction-Estrogen stimulation</a:t>
            </a:r>
          </a:p>
          <a:p>
            <a:r>
              <a:rPr lang="en-US" dirty="0" smtClean="0"/>
              <a:t>H20 and Na+ retention</a:t>
            </a:r>
          </a:p>
          <a:p>
            <a:r>
              <a:rPr lang="en-US" dirty="0" smtClean="0"/>
              <a:t>Promotes coagulation of blood</a:t>
            </a:r>
          </a:p>
          <a:p>
            <a:r>
              <a:rPr lang="en-US" dirty="0" smtClean="0"/>
              <a:t>Prepares for pregnancy/implantation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Perimenopausal Hormonal Changes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REDUCED  ESTROGEN LEVELS</a:t>
            </a:r>
          </a:p>
          <a:p>
            <a:pPr lvl="1"/>
            <a:endParaRPr lang="en-US" smtClean="0"/>
          </a:p>
          <a:p>
            <a:pPr lvl="1"/>
            <a:r>
              <a:rPr lang="en-US" smtClean="0"/>
              <a:t>EFFECTS</a:t>
            </a:r>
          </a:p>
          <a:p>
            <a:pPr lvl="2"/>
            <a:r>
              <a:rPr lang="en-US" smtClean="0"/>
              <a:t>1. 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3"/>
          <p:cNvSpPr>
            <a:spLocks noChangeArrowheads="1"/>
          </p:cNvSpPr>
          <p:nvPr/>
        </p:nvSpPr>
        <p:spPr bwMode="auto">
          <a:xfrm>
            <a:off x="0" y="0"/>
            <a:ext cx="91440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Estrogen replacement during climacteric to keep off the unpleasant symptoms especially HOT FLASHES</a:t>
            </a:r>
          </a:p>
          <a:p>
            <a:r>
              <a:rPr lang="en-US" dirty="0"/>
              <a:t>Controversial because of the possibility of endometrial hyperplasia, PMB and increased chance of endometrial cancer</a:t>
            </a:r>
          </a:p>
          <a:p>
            <a:r>
              <a:rPr lang="en-US" dirty="0"/>
              <a:t>Therefore balance estrogen with a progesterone e.g. the combined contraceptive pill</a:t>
            </a:r>
          </a:p>
          <a:p>
            <a:r>
              <a:rPr lang="en-US" dirty="0"/>
              <a:t>Principle of counseling and treating individual symptoms like anxiety, depression, night sweats, headaches, insomnia, osteoporosis, stress incontinence, etc.</a:t>
            </a:r>
          </a:p>
          <a:p>
            <a:r>
              <a:rPr lang="en-US" dirty="0"/>
              <a:t>Accepting, adjusting  social support (TLC) and coping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oc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866188" cy="673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oc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6050" y="-192088"/>
            <a:ext cx="9436100" cy="7242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715001" y="609600"/>
            <a:ext cx="3581400" cy="175432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LH is 5-10nm and suddenly rises TO 50-70</a:t>
            </a:r>
          </a:p>
          <a:p>
            <a:r>
              <a:rPr lang="en-US" dirty="0" smtClean="0"/>
              <a:t>FSH is almost constant 10-20 subunits</a:t>
            </a:r>
          </a:p>
          <a:p>
            <a:r>
              <a:rPr lang="en-US" dirty="0" smtClean="0"/>
              <a:t>Normal menstrual cycle-28+or-2</a:t>
            </a:r>
          </a:p>
          <a:p>
            <a:r>
              <a:rPr lang="en-US" dirty="0" smtClean="0"/>
              <a:t>Can be 21 or 32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oc_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900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pPr eaLnBrk="1" hangingPunct="1"/>
            <a:r>
              <a:rPr lang="en-US" sz="1800" b="1" smtClean="0">
                <a:solidFill>
                  <a:srgbClr val="FF3300"/>
                </a:solidFill>
              </a:rPr>
              <a:t>MALE REPRODUCTIVE SYSTEM </a:t>
            </a:r>
          </a:p>
        </p:txBody>
      </p:sp>
      <p:pic>
        <p:nvPicPr>
          <p:cNvPr id="26627" name="Picture 3" descr="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1174"/>
            <a:ext cx="9143999" cy="6306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465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AutoNum type="romanUcPeriod" startAt="2"/>
            </a:pPr>
            <a:r>
              <a:rPr lang="en-US" b="1" u="sng"/>
              <a:t>DIFFERENTIATION AND DEVELOPMENT OF GONADS</a:t>
            </a:r>
            <a:endParaRPr lang="en-US"/>
          </a:p>
          <a:p>
            <a:pPr>
              <a:spcBef>
                <a:spcPct val="50000"/>
              </a:spcBef>
            </a:pPr>
            <a:r>
              <a:rPr lang="en-US"/>
              <a:t>Both start off as </a:t>
            </a:r>
            <a:r>
              <a:rPr lang="en-US">
                <a:solidFill>
                  <a:srgbClr val="FF0000"/>
                </a:solidFill>
              </a:rPr>
              <a:t>Bipotential Gonads</a:t>
            </a:r>
            <a:r>
              <a:rPr lang="en-US"/>
              <a:t> at 6 weeks I.U.L.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</a:rPr>
              <a:t>MALE GONAD </a:t>
            </a:r>
            <a:r>
              <a:rPr lang="en-US"/>
              <a:t>requires Y-chromosome, Hy antigen (peptide), SRY ring, Testicular Determining Factor (TDF) to differentiate into testes.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</a:rPr>
              <a:t>FEMALE GONAD only needs on 2 normal X-chromosomes.</a:t>
            </a:r>
          </a:p>
          <a:p>
            <a:pPr>
              <a:spcBef>
                <a:spcPct val="50000"/>
              </a:spcBef>
            </a:pPr>
            <a:r>
              <a:rPr lang="en-US"/>
              <a:t>Serteh cells already elaborate Hy Antigen and M.I.S. at 7 weeks and intersticial cells of leydig produce active Testosterone at 8 weeks.</a:t>
            </a:r>
          </a:p>
          <a:p>
            <a:pPr>
              <a:spcBef>
                <a:spcPct val="50000"/>
              </a:spcBef>
            </a:pPr>
            <a:r>
              <a:rPr lang="en-US"/>
              <a:t>These hormones are functional throughout development of male genitalia in uterus. </a:t>
            </a:r>
            <a:r>
              <a:rPr lang="en-US">
                <a:solidFill>
                  <a:schemeClr val="accent2"/>
                </a:solidFill>
              </a:rPr>
              <a:t>Emibryonic steroids do not influence development of genitalia in uterus.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202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838" y="57150"/>
            <a:ext cx="7932737" cy="674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3756025" y="3246438"/>
            <a:ext cx="1631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Arial" charset="0"/>
              </a:rPr>
              <a:t>9th June 2006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457200" y="762000"/>
            <a:ext cx="2971800" cy="476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1">
                <a:solidFill>
                  <a:schemeClr val="accent2"/>
                </a:solidFill>
                <a:latin typeface="Arial" charset="0"/>
              </a:rPr>
              <a:t>FERTILIZATION</a:t>
            </a:r>
          </a:p>
          <a:p>
            <a:pPr algn="ctr"/>
            <a:r>
              <a:rPr lang="en-US" sz="1800" b="1">
                <a:solidFill>
                  <a:schemeClr val="accent2"/>
                </a:solidFill>
                <a:latin typeface="Arial" charset="0"/>
              </a:rPr>
              <a:t> </a:t>
            </a:r>
          </a:p>
          <a:p>
            <a:pPr algn="ctr"/>
            <a:r>
              <a:rPr lang="en-US" sz="1800" b="1">
                <a:latin typeface="Arial" charset="0"/>
              </a:rPr>
              <a:t>6-7 DAYS</a:t>
            </a:r>
            <a:r>
              <a:rPr lang="en-US" sz="1800" b="1">
                <a:solidFill>
                  <a:schemeClr val="accent2"/>
                </a:solidFill>
                <a:latin typeface="Arial" charset="0"/>
              </a:rPr>
              <a:t> </a:t>
            </a:r>
          </a:p>
          <a:p>
            <a:pPr algn="ctr"/>
            <a:endParaRPr lang="en-US" sz="1800" b="1">
              <a:solidFill>
                <a:schemeClr val="accent2"/>
              </a:solidFill>
              <a:latin typeface="Arial" charset="0"/>
            </a:endParaRPr>
          </a:p>
          <a:p>
            <a:pPr algn="ctr"/>
            <a:r>
              <a:rPr lang="en-US" sz="1800" b="1">
                <a:solidFill>
                  <a:schemeClr val="accent2"/>
                </a:solidFill>
                <a:latin typeface="Arial" charset="0"/>
              </a:rPr>
              <a:t>BLASTOCYST </a:t>
            </a:r>
          </a:p>
          <a:p>
            <a:pPr algn="ctr"/>
            <a:endParaRPr lang="en-US" sz="1800" b="1">
              <a:solidFill>
                <a:schemeClr val="accent2"/>
              </a:solidFill>
              <a:latin typeface="Arial" charset="0"/>
            </a:endParaRPr>
          </a:p>
          <a:p>
            <a:pPr algn="ctr"/>
            <a:r>
              <a:rPr lang="en-US" sz="1800" b="1">
                <a:solidFill>
                  <a:schemeClr val="accent2"/>
                </a:solidFill>
                <a:latin typeface="Arial" charset="0"/>
              </a:rPr>
              <a:t>IMPLANTATION </a:t>
            </a:r>
          </a:p>
          <a:p>
            <a:pPr algn="ctr"/>
            <a:endParaRPr lang="en-US" sz="1800" b="1">
              <a:solidFill>
                <a:schemeClr val="accent2"/>
              </a:solidFill>
              <a:latin typeface="Arial" charset="0"/>
            </a:endParaRPr>
          </a:p>
          <a:p>
            <a:pPr algn="ctr"/>
            <a:r>
              <a:rPr lang="en-US" sz="1800" b="1">
                <a:latin typeface="Arial" charset="0"/>
              </a:rPr>
              <a:t>1,000 – 10,000 CELLS</a:t>
            </a:r>
          </a:p>
          <a:p>
            <a:pPr algn="ctr"/>
            <a:endParaRPr lang="en-US" sz="1800" b="1">
              <a:solidFill>
                <a:schemeClr val="accent2"/>
              </a:solidFill>
              <a:latin typeface="Arial" charset="0"/>
            </a:endParaRPr>
          </a:p>
          <a:p>
            <a:pPr algn="ctr"/>
            <a:r>
              <a:rPr lang="en-US" sz="1800" b="1">
                <a:latin typeface="Arial" charset="0"/>
              </a:rPr>
              <a:t>1</a:t>
            </a:r>
            <a:r>
              <a:rPr lang="en-US" sz="1800" b="1">
                <a:latin typeface="Arial" charset="0"/>
                <a:cs typeface="Arial" charset="0"/>
              </a:rPr>
              <a:t>µ</a:t>
            </a:r>
            <a:r>
              <a:rPr lang="en-US" sz="1800" b="1">
                <a:latin typeface="Arial" charset="0"/>
              </a:rPr>
              <a:t>L Vol</a:t>
            </a:r>
          </a:p>
          <a:p>
            <a:pPr algn="ctr"/>
            <a:endParaRPr lang="en-US" sz="1800" b="1">
              <a:latin typeface="Arial" charset="0"/>
            </a:endParaRPr>
          </a:p>
          <a:p>
            <a:pPr algn="ctr"/>
            <a:r>
              <a:rPr lang="en-US" sz="1800" b="1">
                <a:solidFill>
                  <a:schemeClr val="accent2"/>
                </a:solidFill>
                <a:latin typeface="Arial" charset="0"/>
              </a:rPr>
              <a:t>EARLY TROPHOBLAST </a:t>
            </a:r>
          </a:p>
          <a:p>
            <a:pPr algn="ctr"/>
            <a:endParaRPr lang="en-US" sz="1800" b="1">
              <a:solidFill>
                <a:schemeClr val="accent2"/>
              </a:solidFill>
              <a:latin typeface="Arial" charset="0"/>
            </a:endParaRPr>
          </a:p>
          <a:p>
            <a:pPr algn="ctr"/>
            <a:endParaRPr lang="en-US" sz="1800" b="1">
              <a:solidFill>
                <a:schemeClr val="accent2"/>
              </a:solidFill>
              <a:latin typeface="Arial" charset="0"/>
            </a:endParaRPr>
          </a:p>
          <a:p>
            <a:pPr algn="ctr"/>
            <a:endParaRPr lang="en-US" sz="1800" b="1">
              <a:solidFill>
                <a:schemeClr val="accent2"/>
              </a:solidFill>
              <a:latin typeface="Arial" charset="0"/>
            </a:endParaRPr>
          </a:p>
          <a:p>
            <a:pPr algn="ctr"/>
            <a:r>
              <a:rPr lang="en-US" sz="1800" b="1">
                <a:solidFill>
                  <a:srgbClr val="FF0000"/>
                </a:solidFill>
                <a:latin typeface="Arial" charset="0"/>
              </a:rPr>
              <a:t>(Luteotropic Hormones)</a:t>
            </a: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762000" y="76200"/>
            <a:ext cx="7483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  <a:latin typeface="Arial" charset="0"/>
              </a:rPr>
              <a:t>HORMONAL CHANGES IN PREGNANCY 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3733800" y="762000"/>
            <a:ext cx="5029200" cy="630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latin typeface="Arial" charset="0"/>
              </a:rPr>
              <a:t>Ampullary region of the tube </a:t>
            </a:r>
          </a:p>
          <a:p>
            <a:endParaRPr lang="en-US" sz="1400">
              <a:latin typeface="Arial" charset="0"/>
            </a:endParaRPr>
          </a:p>
          <a:p>
            <a:r>
              <a:rPr lang="en-US" sz="1800">
                <a:latin typeface="Arial" charset="0"/>
              </a:rPr>
              <a:t>Steroidhormones from C.L.P</a:t>
            </a:r>
          </a:p>
          <a:p>
            <a:endParaRPr lang="en-US" sz="1400">
              <a:latin typeface="Arial" charset="0"/>
            </a:endParaRPr>
          </a:p>
          <a:p>
            <a:r>
              <a:rPr lang="en-US" sz="1800">
                <a:latin typeface="Arial" charset="0"/>
              </a:rPr>
              <a:t>24-36Hrs </a:t>
            </a:r>
            <a:r>
              <a:rPr lang="en-US" sz="1800" b="1">
                <a:solidFill>
                  <a:srgbClr val="FF0000"/>
                </a:solidFill>
                <a:latin typeface="Arial" charset="0"/>
              </a:rPr>
              <a:t>HCG</a:t>
            </a:r>
            <a:r>
              <a:rPr lang="en-US" sz="1800">
                <a:latin typeface="Arial" charset="0"/>
              </a:rPr>
              <a:t> in material serum </a:t>
            </a:r>
          </a:p>
          <a:p>
            <a:endParaRPr lang="en-US" sz="1400">
              <a:latin typeface="Arial" charset="0"/>
            </a:endParaRPr>
          </a:p>
          <a:p>
            <a:r>
              <a:rPr lang="en-US" sz="1800">
                <a:latin typeface="Arial" charset="0"/>
              </a:rPr>
              <a:t>Glycopeptide 237 aas (145 in </a:t>
            </a:r>
            <a:r>
              <a:rPr lang="en-US" sz="1800">
                <a:latin typeface="Arial" charset="0"/>
                <a:cs typeface="Arial" charset="0"/>
              </a:rPr>
              <a:t>þ</a:t>
            </a:r>
            <a:r>
              <a:rPr lang="en-US" sz="1800">
                <a:latin typeface="Arial" charset="0"/>
              </a:rPr>
              <a:t>–submit)</a:t>
            </a:r>
          </a:p>
          <a:p>
            <a:endParaRPr lang="en-US" sz="1400">
              <a:latin typeface="Arial" charset="0"/>
            </a:endParaRPr>
          </a:p>
          <a:p>
            <a:r>
              <a:rPr lang="en-US" sz="1800">
                <a:latin typeface="Arial" charset="0"/>
              </a:rPr>
              <a:t>1,000 mI</a:t>
            </a:r>
            <a:r>
              <a:rPr lang="en-US" sz="1800">
                <a:latin typeface="Arial" charset="0"/>
                <a:cs typeface="Arial" charset="0"/>
              </a:rPr>
              <a:t>µ/tml</a:t>
            </a:r>
          </a:p>
          <a:p>
            <a:endParaRPr lang="en-US" sz="1400">
              <a:latin typeface="Arial" charset="0"/>
              <a:cs typeface="Arial" charset="0"/>
            </a:endParaRPr>
          </a:p>
          <a:p>
            <a:r>
              <a:rPr lang="en-US" sz="1800">
                <a:latin typeface="Arial" charset="0"/>
                <a:cs typeface="Arial" charset="0"/>
              </a:rPr>
              <a:t>10Weeks 100,000 </a:t>
            </a:r>
            <a:r>
              <a:rPr lang="en-US" sz="1800">
                <a:latin typeface="Arial" charset="0"/>
              </a:rPr>
              <a:t>mI</a:t>
            </a:r>
            <a:r>
              <a:rPr lang="en-US" sz="1800">
                <a:latin typeface="Arial" charset="0"/>
                <a:cs typeface="Arial" charset="0"/>
              </a:rPr>
              <a:t>µ/tml the drops </a:t>
            </a:r>
          </a:p>
          <a:p>
            <a:endParaRPr lang="en-US" sz="1400">
              <a:latin typeface="Arial" charset="0"/>
              <a:cs typeface="Arial" charset="0"/>
            </a:endParaRPr>
          </a:p>
          <a:p>
            <a:r>
              <a:rPr lang="en-US" sz="1800">
                <a:latin typeface="Arial" charset="0"/>
                <a:cs typeface="Arial" charset="0"/>
              </a:rPr>
              <a:t>4-5 Weeks </a:t>
            </a:r>
          </a:p>
          <a:p>
            <a:endParaRPr lang="en-US" sz="1400">
              <a:latin typeface="Arial" charset="0"/>
              <a:cs typeface="Arial" charset="0"/>
            </a:endParaRPr>
          </a:p>
          <a:p>
            <a:r>
              <a:rPr lang="en-US" sz="1800" b="1">
                <a:solidFill>
                  <a:srgbClr val="FF0000"/>
                </a:solidFill>
                <a:latin typeface="Arial" charset="0"/>
                <a:cs typeface="Arial" charset="0"/>
              </a:rPr>
              <a:t>HPL</a:t>
            </a:r>
            <a:r>
              <a:rPr lang="en-US" sz="1800">
                <a:latin typeface="Arial" charset="0"/>
                <a:cs typeface="Arial" charset="0"/>
              </a:rPr>
              <a:t> – Human Placental Lactogen </a:t>
            </a:r>
          </a:p>
          <a:p>
            <a:endParaRPr lang="en-US" sz="1400">
              <a:latin typeface="Arial" charset="0"/>
              <a:cs typeface="Arial" charset="0"/>
            </a:endParaRPr>
          </a:p>
          <a:p>
            <a:r>
              <a:rPr lang="en-US" sz="1800" b="1">
                <a:solidFill>
                  <a:srgbClr val="FF0000"/>
                </a:solidFill>
                <a:latin typeface="Arial" charset="0"/>
                <a:cs typeface="Arial" charset="0"/>
              </a:rPr>
              <a:t>HCS</a:t>
            </a:r>
            <a:r>
              <a:rPr lang="en-US" sz="1800">
                <a:latin typeface="Arial" charset="0"/>
                <a:cs typeface="Arial" charset="0"/>
              </a:rPr>
              <a:t> – Human Chronomic Sommatoniammotrophic </a:t>
            </a:r>
          </a:p>
          <a:p>
            <a:endParaRPr lang="en-US" sz="1400">
              <a:latin typeface="Arial" charset="0"/>
              <a:cs typeface="Arial" charset="0"/>
            </a:endParaRPr>
          </a:p>
          <a:p>
            <a:r>
              <a:rPr lang="en-US" sz="1800">
                <a:latin typeface="Arial" charset="0"/>
                <a:cs typeface="Arial" charset="0"/>
              </a:rPr>
              <a:t>Polypeptide – 190aa’s Analogous to Growth Hormone  </a:t>
            </a:r>
            <a:r>
              <a:rPr lang="en-US" sz="1800" b="1">
                <a:latin typeface="Arial" charset="0"/>
                <a:cs typeface="Arial" charset="0"/>
              </a:rPr>
              <a:t>(hGH)</a:t>
            </a:r>
          </a:p>
          <a:p>
            <a:endParaRPr lang="en-US" sz="1200" b="1">
              <a:latin typeface="Arial" charset="0"/>
              <a:cs typeface="Arial" charset="0"/>
            </a:endParaRPr>
          </a:p>
          <a:p>
            <a:r>
              <a:rPr lang="en-US" sz="1800" b="1">
                <a:solidFill>
                  <a:srgbClr val="FF0000"/>
                </a:solidFill>
                <a:latin typeface="Arial" charset="0"/>
                <a:cs typeface="Arial" charset="0"/>
              </a:rPr>
              <a:t>Prolactin</a:t>
            </a:r>
            <a:endParaRPr lang="en-US" sz="1800" b="1">
              <a:solidFill>
                <a:srgbClr val="FF0000"/>
              </a:solidFill>
              <a:latin typeface="Arial" charset="0"/>
            </a:endParaRPr>
          </a:p>
          <a:p>
            <a:endParaRPr lang="en-US" sz="1800" b="1">
              <a:latin typeface="Arial" charset="0"/>
            </a:endParaRPr>
          </a:p>
          <a:p>
            <a:endParaRPr lang="en-US" sz="1800">
              <a:latin typeface="Arial" charset="0"/>
            </a:endParaRPr>
          </a:p>
        </p:txBody>
      </p:sp>
      <p:sp>
        <p:nvSpPr>
          <p:cNvPr id="30725" name="Line 5"/>
          <p:cNvSpPr>
            <a:spLocks noChangeShapeType="1"/>
          </p:cNvSpPr>
          <p:nvPr/>
        </p:nvSpPr>
        <p:spPr bwMode="auto">
          <a:xfrm>
            <a:off x="1752600" y="1066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726" name="Line 6"/>
          <p:cNvSpPr>
            <a:spLocks noChangeShapeType="1"/>
          </p:cNvSpPr>
          <p:nvPr/>
        </p:nvSpPr>
        <p:spPr bwMode="auto">
          <a:xfrm>
            <a:off x="1752600" y="1676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727" name="Line 7"/>
          <p:cNvSpPr>
            <a:spLocks noChangeShapeType="1"/>
          </p:cNvSpPr>
          <p:nvPr/>
        </p:nvSpPr>
        <p:spPr bwMode="auto">
          <a:xfrm>
            <a:off x="1752600" y="2209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728" name="Line 8"/>
          <p:cNvSpPr>
            <a:spLocks noChangeShapeType="1"/>
          </p:cNvSpPr>
          <p:nvPr/>
        </p:nvSpPr>
        <p:spPr bwMode="auto">
          <a:xfrm>
            <a:off x="1752600" y="27432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729" name="Line 9"/>
          <p:cNvSpPr>
            <a:spLocks noChangeShapeType="1"/>
          </p:cNvSpPr>
          <p:nvPr/>
        </p:nvSpPr>
        <p:spPr bwMode="auto">
          <a:xfrm>
            <a:off x="1752600" y="3276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730" name="Line 10"/>
          <p:cNvSpPr>
            <a:spLocks noChangeShapeType="1"/>
          </p:cNvSpPr>
          <p:nvPr/>
        </p:nvSpPr>
        <p:spPr bwMode="auto">
          <a:xfrm>
            <a:off x="1752600" y="38862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02"/>
          <p:cNvPicPr>
            <a:picLocks noChangeAspect="1" noChangeArrowheads="1"/>
          </p:cNvPicPr>
          <p:nvPr/>
        </p:nvPicPr>
        <p:blipFill>
          <a:blip r:embed="rId3" cstate="print"/>
          <a:srcRect t="4543" b="64572"/>
          <a:stretch>
            <a:fillRect/>
          </a:stretch>
        </p:blipFill>
        <p:spPr bwMode="auto">
          <a:xfrm>
            <a:off x="0" y="520700"/>
            <a:ext cx="9144000" cy="328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 descr="03"/>
          <p:cNvPicPr>
            <a:picLocks noChangeAspect="1" noChangeArrowheads="1"/>
          </p:cNvPicPr>
          <p:nvPr/>
        </p:nvPicPr>
        <p:blipFill>
          <a:blip r:embed="rId4" cstate="print">
            <a:grayscl/>
            <a:biLevel thresh="50000"/>
          </a:blip>
          <a:srcRect t="12804" b="59457"/>
          <a:stretch>
            <a:fillRect/>
          </a:stretch>
        </p:blipFill>
        <p:spPr bwMode="auto">
          <a:xfrm>
            <a:off x="0" y="3810000"/>
            <a:ext cx="9144000" cy="304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457200" y="152400"/>
            <a:ext cx="800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0000"/>
                </a:solidFill>
                <a:latin typeface="Arial" charset="0"/>
              </a:rPr>
              <a:t>ENDOCRINOLOGICAL CHANGES IN PREGNANCY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03"/>
          <p:cNvPicPr>
            <a:picLocks noChangeAspect="1" noChangeArrowheads="1"/>
          </p:cNvPicPr>
          <p:nvPr/>
        </p:nvPicPr>
        <p:blipFill>
          <a:blip r:embed="rId2" cstate="print">
            <a:grayscl/>
            <a:biLevel thresh="50000"/>
          </a:blip>
          <a:srcRect t="65993"/>
          <a:stretch>
            <a:fillRect/>
          </a:stretch>
        </p:blipFill>
        <p:spPr bwMode="auto">
          <a:xfrm>
            <a:off x="0" y="-1"/>
            <a:ext cx="9144000" cy="3674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03"/>
          <p:cNvPicPr>
            <a:picLocks noChangeAspect="1" noChangeArrowheads="1"/>
          </p:cNvPicPr>
          <p:nvPr/>
        </p:nvPicPr>
        <p:blipFill>
          <a:blip r:embed="rId3" cstate="print">
            <a:grayscl/>
            <a:biLevel thresh="50000"/>
          </a:blip>
          <a:srcRect l="1755" t="11736" r="7018" b="31718"/>
          <a:stretch>
            <a:fillRect/>
          </a:stretch>
        </p:blipFill>
        <p:spPr bwMode="auto">
          <a:xfrm>
            <a:off x="0" y="773878"/>
            <a:ext cx="9144000" cy="6084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457200" y="152400"/>
            <a:ext cx="800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0000"/>
                </a:solidFill>
                <a:latin typeface="Arial" charset="0"/>
              </a:rPr>
              <a:t>ENDOCRINOLOGICAL CHANGES IN PREGNANCY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838200"/>
          </a:xfrm>
        </p:spPr>
        <p:txBody>
          <a:bodyPr/>
          <a:lstStyle/>
          <a:p>
            <a:r>
              <a:rPr lang="en-US" sz="4000" smtClean="0">
                <a:solidFill>
                  <a:srgbClr val="FF0000"/>
                </a:solidFill>
              </a:rPr>
              <a:t>OTHER HORMONES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458200" cy="5638800"/>
          </a:xfrm>
        </p:spPr>
        <p:txBody>
          <a:bodyPr>
            <a:normAutofit lnSpcReduction="10000"/>
          </a:bodyPr>
          <a:lstStyle/>
          <a:p>
            <a:r>
              <a:rPr lang="en-US" smtClean="0"/>
              <a:t>Adrenocorticosteroids   Glucocorticoids and 				Androgens </a:t>
            </a:r>
            <a:r>
              <a:rPr lang="en-US" smtClean="0">
                <a:solidFill>
                  <a:srgbClr val="FF0000"/>
                </a:solidFill>
              </a:rPr>
              <a:t>increase</a:t>
            </a:r>
          </a:p>
          <a:p>
            <a:r>
              <a:rPr lang="en-US" smtClean="0"/>
              <a:t>Thyroid Hormones    T</a:t>
            </a:r>
            <a:r>
              <a:rPr lang="en-US" baseline="-25000" smtClean="0"/>
              <a:t>3  </a:t>
            </a:r>
            <a:r>
              <a:rPr lang="en-US" smtClean="0"/>
              <a:t>T</a:t>
            </a:r>
            <a:r>
              <a:rPr lang="en-US" baseline="-25000" smtClean="0"/>
              <a:t>4 </a:t>
            </a:r>
            <a:r>
              <a:rPr lang="en-US" sz="4000" baseline="-25000" smtClean="0"/>
              <a:t>levels </a:t>
            </a:r>
            <a:r>
              <a:rPr lang="en-US" sz="4000" baseline="-25000" smtClean="0">
                <a:solidFill>
                  <a:srgbClr val="FF0000"/>
                </a:solidFill>
              </a:rPr>
              <a:t>increase</a:t>
            </a:r>
            <a:r>
              <a:rPr lang="en-US" baseline="-25000" smtClean="0">
                <a:solidFill>
                  <a:srgbClr val="FF0000"/>
                </a:solidFill>
              </a:rPr>
              <a:t> </a:t>
            </a:r>
            <a:r>
              <a:rPr lang="en-US" baseline="-25000" smtClean="0"/>
              <a:t> </a:t>
            </a:r>
          </a:p>
          <a:p>
            <a:pPr>
              <a:buFontTx/>
              <a:buNone/>
            </a:pPr>
            <a:r>
              <a:rPr lang="en-US" baseline="-25000" smtClean="0"/>
              <a:t>					</a:t>
            </a:r>
            <a:r>
              <a:rPr lang="en-US" smtClean="0"/>
              <a:t>T</a:t>
            </a:r>
            <a:r>
              <a:rPr lang="en-US" baseline="-25000" smtClean="0"/>
              <a:t>3 </a:t>
            </a:r>
            <a:r>
              <a:rPr lang="en-US" smtClean="0"/>
              <a:t>T</a:t>
            </a:r>
            <a:r>
              <a:rPr lang="en-US" baseline="-25000" smtClean="0"/>
              <a:t>4  </a:t>
            </a:r>
            <a:r>
              <a:rPr lang="en-US" sz="4000" baseline="-25000" smtClean="0"/>
              <a:t>conversion  increases</a:t>
            </a:r>
          </a:p>
          <a:p>
            <a:pPr>
              <a:buFontTx/>
              <a:buNone/>
            </a:pPr>
            <a:r>
              <a:rPr lang="en-US" sz="4000" baseline="-25000" smtClean="0"/>
              <a:t>				</a:t>
            </a:r>
            <a:r>
              <a:rPr lang="en-US" sz="4000" smtClean="0"/>
              <a:t>predesposition to  					hyperthyroidism</a:t>
            </a:r>
          </a:p>
          <a:p>
            <a:pPr>
              <a:buFontTx/>
              <a:buNone/>
            </a:pPr>
            <a:r>
              <a:rPr lang="en-US" sz="4000" smtClean="0"/>
              <a:t>Prolactin and Oxytocin at term increase minimally but their </a:t>
            </a:r>
            <a:r>
              <a:rPr lang="en-US" sz="4000" smtClean="0">
                <a:solidFill>
                  <a:srgbClr val="FF0000"/>
                </a:solidFill>
              </a:rPr>
              <a:t>receptors</a:t>
            </a:r>
            <a:r>
              <a:rPr lang="en-US" sz="4000" smtClean="0"/>
              <a:t> are highly </a:t>
            </a:r>
            <a:r>
              <a:rPr lang="en-US" sz="4000" smtClean="0">
                <a:solidFill>
                  <a:srgbClr val="FF0000"/>
                </a:solidFill>
              </a:rPr>
              <a:t>upgraded  </a:t>
            </a:r>
            <a:r>
              <a:rPr lang="en-US" sz="4000" smtClean="0"/>
              <a:t> upto 100 fold</a:t>
            </a:r>
          </a:p>
          <a:p>
            <a:pPr>
              <a:buFontTx/>
              <a:buNone/>
            </a:pPr>
            <a:r>
              <a:rPr lang="en-US" sz="4000" baseline="-25000" smtClean="0"/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04"/>
          <p:cNvPicPr>
            <a:picLocks noChangeAspect="1" noChangeArrowheads="1"/>
          </p:cNvPicPr>
          <p:nvPr/>
        </p:nvPicPr>
        <p:blipFill>
          <a:blip r:embed="rId3" cstate="print">
            <a:grayscl/>
            <a:biLevel thresh="50000"/>
          </a:blip>
          <a:srcRect/>
          <a:stretch>
            <a:fillRect/>
          </a:stretch>
        </p:blipFill>
        <p:spPr bwMode="auto">
          <a:xfrm>
            <a:off x="0" y="1447800"/>
            <a:ext cx="9144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57200" y="1066800"/>
            <a:ext cx="800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0000"/>
                </a:solidFill>
                <a:latin typeface="Arial" charset="0"/>
              </a:rPr>
              <a:t>PHYSIOLOGICAL CHANGES IN PREGNANCY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05"/>
          <p:cNvPicPr>
            <a:picLocks noChangeAspect="1" noChangeArrowheads="1"/>
          </p:cNvPicPr>
          <p:nvPr/>
        </p:nvPicPr>
        <p:blipFill>
          <a:blip r:embed="rId3" cstate="print">
            <a:grayscl/>
            <a:biLevel thresh="50000"/>
          </a:blip>
          <a:srcRect l="3604" t="20346" r="8109" b="11833"/>
          <a:stretch>
            <a:fillRect/>
          </a:stretch>
        </p:blipFill>
        <p:spPr bwMode="auto">
          <a:xfrm>
            <a:off x="0" y="1219200"/>
            <a:ext cx="9144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533400" y="533400"/>
            <a:ext cx="800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0000"/>
                </a:solidFill>
                <a:latin typeface="Arial" charset="0"/>
              </a:rPr>
              <a:t>PHYSIOLOGICAL CHANGES IN PREGNANCY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OC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95325"/>
            <a:ext cx="9144000" cy="596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IV.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457200" y="228600"/>
            <a:ext cx="845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ctr"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  <a:latin typeface="Arial" charset="0"/>
              </a:rPr>
              <a:t>FOETAL ADAPTATIONS AND ADJUSTMENTS AT BIRTH</a:t>
            </a:r>
            <a:r>
              <a:rPr lang="en-US">
                <a:latin typeface="Arial" charset="0"/>
              </a:rPr>
              <a:t> </a:t>
            </a: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en-US" sz="1500" b="1">
                <a:solidFill>
                  <a:schemeClr val="accent2"/>
                </a:solidFill>
                <a:latin typeface="Arial" charset="0"/>
              </a:rPr>
              <a:t>RESPIRATORY ADAPTATIONS </a:t>
            </a:r>
          </a:p>
          <a:p>
            <a:pPr marL="457200" indent="-457200">
              <a:spcBef>
                <a:spcPct val="50000"/>
              </a:spcBef>
            </a:pPr>
            <a:r>
              <a:rPr lang="en-US" sz="1500">
                <a:latin typeface="Arial" charset="0"/>
              </a:rPr>
              <a:t>	Site of oxygenation changes from </a:t>
            </a:r>
            <a:r>
              <a:rPr lang="en-US" sz="1500" b="1">
                <a:solidFill>
                  <a:srgbClr val="FF0000"/>
                </a:solidFill>
                <a:latin typeface="Arial" charset="0"/>
              </a:rPr>
              <a:t>placenta/umbilical vein</a:t>
            </a:r>
            <a:r>
              <a:rPr lang="en-US" sz="1500">
                <a:latin typeface="Arial" charset="0"/>
              </a:rPr>
              <a:t>.</a:t>
            </a:r>
          </a:p>
          <a:p>
            <a:pPr marL="457200" indent="-457200">
              <a:spcBef>
                <a:spcPct val="50000"/>
              </a:spcBef>
            </a:pPr>
            <a:endParaRPr lang="en-US" sz="1500">
              <a:latin typeface="Arial" charset="0"/>
            </a:endParaRPr>
          </a:p>
          <a:p>
            <a:pPr marL="457200" indent="-457200">
              <a:spcBef>
                <a:spcPct val="50000"/>
              </a:spcBef>
              <a:buFontTx/>
              <a:buAutoNum type="arabicPeriod" startAt="2"/>
            </a:pPr>
            <a:r>
              <a:rPr lang="en-US" sz="1500" b="1">
                <a:solidFill>
                  <a:schemeClr val="accent2"/>
                </a:solidFill>
                <a:latin typeface="Arial" charset="0"/>
              </a:rPr>
              <a:t>CIRCULATORY ADJUSTMENTS </a:t>
            </a:r>
          </a:p>
          <a:p>
            <a:pPr marL="457200" indent="-457200">
              <a:spcBef>
                <a:spcPct val="50000"/>
              </a:spcBef>
            </a:pPr>
            <a:r>
              <a:rPr lang="en-US" sz="1500">
                <a:latin typeface="Arial" charset="0"/>
              </a:rPr>
              <a:t>	a)	Reversal of oxygenated blood from IVC to Right Atrium to PVR to Venticle to Aorta </a:t>
            </a:r>
          </a:p>
          <a:p>
            <a:pPr marL="457200" indent="-457200">
              <a:spcBef>
                <a:spcPct val="50000"/>
              </a:spcBef>
            </a:pPr>
            <a:r>
              <a:rPr lang="en-US" sz="1500">
                <a:latin typeface="Arial" charset="0"/>
              </a:rPr>
              <a:t>	b)	Collapse of umbilical vein reduction of portal vein (shunt) drop in right atrial Pressure</a:t>
            </a:r>
          </a:p>
          <a:p>
            <a:pPr marL="457200" indent="-457200">
              <a:spcBef>
                <a:spcPct val="50000"/>
              </a:spcBef>
            </a:pPr>
            <a:r>
              <a:rPr lang="en-US" sz="1500">
                <a:latin typeface="Arial" charset="0"/>
              </a:rPr>
              <a:t>	c)	Suction of blood into pulmonary vascular system.</a:t>
            </a:r>
          </a:p>
          <a:p>
            <a:pPr marL="457200" indent="-457200">
              <a:spcBef>
                <a:spcPct val="50000"/>
              </a:spcBef>
            </a:pPr>
            <a:endParaRPr lang="en-US" sz="1500">
              <a:latin typeface="Arial" charset="0"/>
            </a:endParaRPr>
          </a:p>
          <a:p>
            <a:pPr marL="457200" indent="-457200">
              <a:spcBef>
                <a:spcPct val="50000"/>
              </a:spcBef>
            </a:pPr>
            <a:r>
              <a:rPr lang="en-US" sz="1500">
                <a:latin typeface="Arial" charset="0"/>
              </a:rPr>
              <a:t>	d)	Pulmonary Artery blood flow</a:t>
            </a:r>
          </a:p>
          <a:p>
            <a:pPr marL="457200" indent="-457200">
              <a:spcBef>
                <a:spcPct val="50000"/>
              </a:spcBef>
            </a:pPr>
            <a:endParaRPr lang="en-US" sz="1500">
              <a:latin typeface="Arial" charset="0"/>
            </a:endParaRPr>
          </a:p>
          <a:p>
            <a:pPr marL="457200" indent="-457200">
              <a:spcBef>
                <a:spcPct val="50000"/>
              </a:spcBef>
            </a:pPr>
            <a:r>
              <a:rPr lang="en-US" sz="1500">
                <a:latin typeface="Arial" charset="0"/>
              </a:rPr>
              <a:t>	e)	Pulmonary veins blood flow into left ventricle.</a:t>
            </a:r>
          </a:p>
          <a:p>
            <a:pPr marL="457200" indent="-457200">
              <a:spcBef>
                <a:spcPct val="50000"/>
              </a:spcBef>
            </a:pPr>
            <a:endParaRPr lang="en-US" sz="1500">
              <a:latin typeface="Arial" charset="0"/>
            </a:endParaRPr>
          </a:p>
          <a:p>
            <a:pPr marL="457200" indent="-457200">
              <a:spcBef>
                <a:spcPct val="50000"/>
              </a:spcBef>
            </a:pPr>
            <a:endParaRPr lang="en-US" sz="1500">
              <a:latin typeface="Arial" charset="0"/>
            </a:endParaRPr>
          </a:p>
          <a:p>
            <a:pPr marL="457200" indent="-457200">
              <a:spcBef>
                <a:spcPct val="50000"/>
              </a:spcBef>
            </a:pPr>
            <a:endParaRPr lang="en-US" sz="1500">
              <a:latin typeface="Arial" charset="0"/>
            </a:endParaRPr>
          </a:p>
          <a:p>
            <a:pPr marL="457200" indent="-457200">
              <a:spcBef>
                <a:spcPct val="50000"/>
              </a:spcBef>
            </a:pPr>
            <a:r>
              <a:rPr lang="en-US" sz="1500">
                <a:latin typeface="Arial" charset="0"/>
              </a:rPr>
              <a:t>	f)	</a:t>
            </a:r>
            <a:r>
              <a:rPr lang="en-US" sz="1500" b="1">
                <a:latin typeface="Arial" charset="0"/>
              </a:rPr>
              <a:t>CLOSURE OF FARAMEN		CLOSURE OF </a:t>
            </a:r>
          </a:p>
          <a:p>
            <a:pPr marL="457200" indent="-457200">
              <a:spcBef>
                <a:spcPct val="50000"/>
              </a:spcBef>
            </a:pPr>
            <a:r>
              <a:rPr lang="en-US" sz="1500" b="1">
                <a:latin typeface="Arial" charset="0"/>
              </a:rPr>
              <a:t>			OVALE 			DUCTUS ARTERIOSUS</a:t>
            </a:r>
          </a:p>
          <a:p>
            <a:pPr marL="457200" indent="-457200">
              <a:spcBef>
                <a:spcPct val="50000"/>
              </a:spcBef>
            </a:pPr>
            <a:r>
              <a:rPr lang="en-US" sz="1500">
                <a:latin typeface="Arial" charset="0"/>
              </a:rPr>
              <a:t>	g)	Complete reversal of </a:t>
            </a:r>
            <a:r>
              <a:rPr lang="en-US" sz="1500" b="1">
                <a:latin typeface="Arial" charset="0"/>
              </a:rPr>
              <a:t>PARALLEL FLOW</a:t>
            </a:r>
            <a:r>
              <a:rPr lang="en-US" sz="1500">
                <a:latin typeface="Arial" charset="0"/>
              </a:rPr>
              <a:t> (Shunt) to </a:t>
            </a:r>
            <a:r>
              <a:rPr lang="en-US" sz="1500" b="1">
                <a:solidFill>
                  <a:schemeClr val="accent2"/>
                </a:solidFill>
                <a:latin typeface="Arial" charset="0"/>
              </a:rPr>
              <a:t>IN SERIES FLOW</a:t>
            </a:r>
            <a:r>
              <a:rPr lang="en-US" sz="1500">
                <a:latin typeface="Arial" charset="0"/>
              </a:rPr>
              <a:t> Right heart to 	</a:t>
            </a:r>
            <a:r>
              <a:rPr lang="en-US" sz="1500" b="1">
                <a:solidFill>
                  <a:srgbClr val="FF0000"/>
                </a:solidFill>
                <a:latin typeface="Arial" charset="0"/>
              </a:rPr>
              <a:t>left Heart. </a:t>
            </a:r>
          </a:p>
          <a:p>
            <a:pPr marL="457200" indent="-457200">
              <a:spcBef>
                <a:spcPct val="50000"/>
              </a:spcBef>
            </a:pPr>
            <a:endParaRPr lang="en-US" sz="15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6867" name="Line 3"/>
          <p:cNvSpPr>
            <a:spLocks noChangeShapeType="1"/>
          </p:cNvSpPr>
          <p:nvPr/>
        </p:nvSpPr>
        <p:spPr bwMode="auto">
          <a:xfrm flipH="1">
            <a:off x="2362200" y="4572000"/>
            <a:ext cx="609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68" name="Line 4"/>
          <p:cNvSpPr>
            <a:spLocks noChangeShapeType="1"/>
          </p:cNvSpPr>
          <p:nvPr/>
        </p:nvSpPr>
        <p:spPr bwMode="auto">
          <a:xfrm>
            <a:off x="4800600" y="4495800"/>
            <a:ext cx="685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69" name="Line 5"/>
          <p:cNvSpPr>
            <a:spLocks noChangeShapeType="1"/>
          </p:cNvSpPr>
          <p:nvPr/>
        </p:nvSpPr>
        <p:spPr bwMode="auto">
          <a:xfrm>
            <a:off x="3505200" y="38100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70" name="Line 6"/>
          <p:cNvSpPr>
            <a:spLocks noChangeShapeType="1"/>
          </p:cNvSpPr>
          <p:nvPr/>
        </p:nvSpPr>
        <p:spPr bwMode="auto">
          <a:xfrm>
            <a:off x="3505200" y="30480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457200" y="228600"/>
            <a:ext cx="8458200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</a:pPr>
            <a:endParaRPr lang="en-US" sz="1500">
              <a:latin typeface="Arial" charset="0"/>
            </a:endParaRPr>
          </a:p>
          <a:p>
            <a:pPr marL="457200" indent="-457200">
              <a:spcBef>
                <a:spcPct val="50000"/>
              </a:spcBef>
            </a:pPr>
            <a:r>
              <a:rPr lang="en-US" sz="1500" b="1">
                <a:solidFill>
                  <a:schemeClr val="accent2"/>
                </a:solidFill>
                <a:latin typeface="Arial" charset="0"/>
              </a:rPr>
              <a:t>3.	HAEMOGLOBIN CHANGE </a:t>
            </a:r>
          </a:p>
          <a:p>
            <a:pPr marL="457200" indent="-457200">
              <a:spcBef>
                <a:spcPct val="50000"/>
              </a:spcBef>
            </a:pPr>
            <a:r>
              <a:rPr lang="en-US" sz="1500">
                <a:latin typeface="Arial" charset="0"/>
              </a:rPr>
              <a:t>	From HBF to HbA</a:t>
            </a:r>
          </a:p>
          <a:p>
            <a:pPr marL="457200" indent="-457200">
              <a:spcBef>
                <a:spcPct val="50000"/>
              </a:spcBef>
            </a:pPr>
            <a:r>
              <a:rPr lang="en-US" sz="1500">
                <a:latin typeface="Arial" charset="0"/>
              </a:rPr>
              <a:t>	Over two months </a:t>
            </a:r>
          </a:p>
          <a:p>
            <a:pPr marL="457200" indent="-457200">
              <a:spcBef>
                <a:spcPct val="50000"/>
              </a:spcBef>
            </a:pPr>
            <a:r>
              <a:rPr lang="en-US" sz="1500">
                <a:latin typeface="Arial" charset="0"/>
              </a:rPr>
              <a:t>	Change in O</a:t>
            </a:r>
            <a:r>
              <a:rPr lang="en-US" sz="1500" baseline="-25000">
                <a:latin typeface="Arial" charset="0"/>
              </a:rPr>
              <a:t>2</a:t>
            </a:r>
            <a:r>
              <a:rPr lang="en-US" sz="1500">
                <a:latin typeface="Arial" charset="0"/>
              </a:rPr>
              <a:t>/Hb dissociation curve </a:t>
            </a:r>
          </a:p>
          <a:p>
            <a:pPr marL="457200" indent="-457200">
              <a:spcBef>
                <a:spcPct val="50000"/>
              </a:spcBef>
            </a:pPr>
            <a:endParaRPr lang="en-US" sz="1500">
              <a:latin typeface="Arial" charset="0"/>
            </a:endParaRPr>
          </a:p>
          <a:p>
            <a:pPr marL="457200" indent="-457200">
              <a:spcBef>
                <a:spcPct val="50000"/>
              </a:spcBef>
              <a:buFontTx/>
              <a:buAutoNum type="arabicPeriod" startAt="4"/>
            </a:pPr>
            <a:r>
              <a:rPr lang="en-US" sz="1500" b="1">
                <a:solidFill>
                  <a:schemeClr val="accent2"/>
                </a:solidFill>
                <a:latin typeface="Arial" charset="0"/>
              </a:rPr>
              <a:t>TEMPERATURE ADJUSTMENT</a:t>
            </a:r>
          </a:p>
          <a:p>
            <a:pPr marL="457200" indent="-457200">
              <a:spcBef>
                <a:spcPct val="50000"/>
              </a:spcBef>
            </a:pPr>
            <a:r>
              <a:rPr lang="en-US" sz="1500" b="1">
                <a:latin typeface="Arial" charset="0"/>
              </a:rPr>
              <a:t>	</a:t>
            </a:r>
            <a:r>
              <a:rPr lang="en-US" sz="1500">
                <a:latin typeface="Arial" charset="0"/>
              </a:rPr>
              <a:t>37</a:t>
            </a:r>
            <a:r>
              <a:rPr lang="en-US" sz="1500" baseline="30000">
                <a:latin typeface="Arial" charset="0"/>
              </a:rPr>
              <a:t>0</a:t>
            </a:r>
            <a:r>
              <a:rPr lang="en-US" sz="1500">
                <a:latin typeface="Arial" charset="0"/>
              </a:rPr>
              <a:t>C to 22</a:t>
            </a:r>
            <a:r>
              <a:rPr lang="en-US" sz="1500" baseline="30000">
                <a:latin typeface="Arial" charset="0"/>
              </a:rPr>
              <a:t>0</a:t>
            </a:r>
            <a:r>
              <a:rPr lang="en-US" sz="1500">
                <a:latin typeface="Arial" charset="0"/>
              </a:rPr>
              <a:t>C (ambient)</a:t>
            </a:r>
          </a:p>
          <a:p>
            <a:pPr marL="457200" indent="-457200">
              <a:spcBef>
                <a:spcPct val="50000"/>
              </a:spcBef>
            </a:pPr>
            <a:r>
              <a:rPr lang="en-US" sz="1500">
                <a:latin typeface="Arial" charset="0"/>
              </a:rPr>
              <a:t>	effect on enzymes, glucose utilization, etc.</a:t>
            </a:r>
          </a:p>
          <a:p>
            <a:pPr marL="457200" indent="-457200">
              <a:spcBef>
                <a:spcPct val="50000"/>
              </a:spcBef>
            </a:pPr>
            <a:endParaRPr lang="en-US" sz="1500">
              <a:latin typeface="Arial" charset="0"/>
            </a:endParaRPr>
          </a:p>
          <a:p>
            <a:pPr marL="457200" indent="-457200">
              <a:spcBef>
                <a:spcPct val="50000"/>
              </a:spcBef>
              <a:buFontTx/>
              <a:buAutoNum type="arabicPeriod" startAt="5"/>
            </a:pPr>
            <a:r>
              <a:rPr lang="en-US" sz="1500" b="1">
                <a:solidFill>
                  <a:schemeClr val="accent2"/>
                </a:solidFill>
                <a:latin typeface="Arial" charset="0"/>
              </a:rPr>
              <a:t>OTHERS </a:t>
            </a:r>
          </a:p>
          <a:p>
            <a:pPr marL="457200" indent="-457200">
              <a:spcBef>
                <a:spcPct val="50000"/>
              </a:spcBef>
            </a:pPr>
            <a:r>
              <a:rPr lang="en-US" sz="1500">
                <a:latin typeface="Arial" charset="0"/>
              </a:rPr>
              <a:t>	Swallowing </a:t>
            </a:r>
          </a:p>
          <a:p>
            <a:pPr marL="457200" indent="-457200">
              <a:spcBef>
                <a:spcPct val="50000"/>
              </a:spcBef>
            </a:pPr>
            <a:r>
              <a:rPr lang="en-US" sz="1500">
                <a:latin typeface="Arial" charset="0"/>
              </a:rPr>
              <a:t>	Excretion </a:t>
            </a:r>
          </a:p>
          <a:p>
            <a:pPr marL="457200" indent="-457200">
              <a:spcBef>
                <a:spcPct val="50000"/>
              </a:spcBef>
            </a:pPr>
            <a:r>
              <a:rPr lang="en-US" sz="1500">
                <a:latin typeface="Arial" charset="0"/>
              </a:rPr>
              <a:t>	Physical Environment </a:t>
            </a:r>
          </a:p>
          <a:p>
            <a:pPr marL="457200" indent="-457200">
              <a:spcBef>
                <a:spcPct val="50000"/>
              </a:spcBef>
            </a:pPr>
            <a:r>
              <a:rPr lang="en-US" sz="1500">
                <a:latin typeface="Arial" charset="0"/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09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1066800" y="228600"/>
            <a:ext cx="7239000" cy="567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914400" y="4038600"/>
            <a:ext cx="3581400" cy="183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FF0000"/>
                </a:solidFill>
                <a:latin typeface="Arial" charset="0"/>
              </a:rPr>
              <a:t>OXYGEN SATURATION</a:t>
            </a:r>
          </a:p>
          <a:p>
            <a:pPr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ADULT 	-	arterial </a:t>
            </a:r>
            <a:r>
              <a:rPr lang="en-US" sz="1600" b="1">
                <a:solidFill>
                  <a:srgbClr val="FF0000"/>
                </a:solidFill>
                <a:latin typeface="Arial" charset="0"/>
              </a:rPr>
              <a:t>98%</a:t>
            </a:r>
          </a:p>
          <a:p>
            <a:pPr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		amb vein </a:t>
            </a:r>
            <a:r>
              <a:rPr lang="en-US" sz="1600" b="1">
                <a:solidFill>
                  <a:srgbClr val="FF0000"/>
                </a:solidFill>
                <a:latin typeface="Arial" charset="0"/>
              </a:rPr>
              <a:t>80%</a:t>
            </a:r>
          </a:p>
          <a:p>
            <a:pPr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FOETAL -	IVC Mixed </a:t>
            </a:r>
            <a:r>
              <a:rPr lang="en-US" sz="1600" b="1">
                <a:solidFill>
                  <a:schemeClr val="accent2"/>
                </a:solidFill>
                <a:latin typeface="Arial" charset="0"/>
              </a:rPr>
              <a:t>67%</a:t>
            </a:r>
          </a:p>
          <a:p>
            <a:pPr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		IVC/Portal </a:t>
            </a:r>
            <a:r>
              <a:rPr lang="en-US" sz="1600" b="1">
                <a:solidFill>
                  <a:schemeClr val="accent2"/>
                </a:solidFill>
                <a:latin typeface="Arial" charset="0"/>
              </a:rPr>
              <a:t>26%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06"/>
          <p:cNvPicPr>
            <a:picLocks noChangeAspect="1" noChangeArrowheads="1"/>
          </p:cNvPicPr>
          <p:nvPr/>
        </p:nvPicPr>
        <p:blipFill>
          <a:blip r:embed="rId3" cstate="print">
            <a:lum contrast="36000"/>
          </a:blip>
          <a:srcRect/>
          <a:stretch>
            <a:fillRect/>
          </a:stretch>
        </p:blipFill>
        <p:spPr bwMode="auto">
          <a:xfrm>
            <a:off x="685800" y="0"/>
            <a:ext cx="32369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07"/>
          <p:cNvPicPr>
            <a:picLocks noChangeAspect="1" noChangeArrowheads="1"/>
          </p:cNvPicPr>
          <p:nvPr/>
        </p:nvPicPr>
        <p:blipFill>
          <a:blip r:embed="rId3" cstate="print">
            <a:lum contrast="36000"/>
          </a:blip>
          <a:srcRect/>
          <a:stretch>
            <a:fillRect/>
          </a:stretch>
        </p:blipFill>
        <p:spPr bwMode="auto">
          <a:xfrm>
            <a:off x="381000" y="228600"/>
            <a:ext cx="8763000" cy="639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08"/>
          <p:cNvPicPr>
            <a:picLocks noChangeAspect="1" noChangeArrowheads="1"/>
          </p:cNvPicPr>
          <p:nvPr/>
        </p:nvPicPr>
        <p:blipFill>
          <a:blip r:embed="rId3" cstate="print">
            <a:lum contrast="48000"/>
          </a:blip>
          <a:srcRect/>
          <a:stretch>
            <a:fillRect/>
          </a:stretch>
        </p:blipFill>
        <p:spPr bwMode="auto">
          <a:xfrm>
            <a:off x="1447800" y="381000"/>
            <a:ext cx="5654675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381000" y="304800"/>
            <a:ext cx="838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latin typeface="Arial" charset="0"/>
              </a:rPr>
              <a:t>SEQUENCE OF EVENTS AT BIRTH </a:t>
            </a: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304800" y="914400"/>
            <a:ext cx="3200400" cy="461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Arial" charset="0"/>
              </a:rPr>
              <a:t>A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Placental circulation cut off.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1600" b="1">
                <a:solidFill>
                  <a:schemeClr val="accent2"/>
                </a:solidFill>
                <a:latin typeface="Arial" charset="0"/>
              </a:rPr>
              <a:t>Umbilical Vein</a:t>
            </a:r>
            <a:r>
              <a:rPr lang="en-US" sz="1600" b="1">
                <a:latin typeface="Arial" charset="0"/>
              </a:rPr>
              <a:t> Clamped 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endParaRPr lang="en-US" sz="1600" b="1">
              <a:latin typeface="Arial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Umbilical Vein 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Collapses 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endParaRPr lang="en-US" sz="1600" b="1">
              <a:latin typeface="Arial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Sudden Pressure Drop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Right side of the heart 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endParaRPr lang="en-US" sz="1600" b="1">
              <a:latin typeface="Arial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Septum secundum slaps on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 septum primum 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1600" b="1">
                <a:solidFill>
                  <a:srgbClr val="FF0000"/>
                </a:solidFill>
                <a:latin typeface="Arial" charset="0"/>
              </a:rPr>
              <a:t>Closing the foramen ovale</a:t>
            </a:r>
            <a:r>
              <a:rPr lang="en-US" sz="1600" b="1">
                <a:latin typeface="Arial" charset="0"/>
              </a:rPr>
              <a:t> 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endParaRPr lang="en-US" sz="1600" b="1">
              <a:latin typeface="Arial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All right side blood enters 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Right ventricle and forces 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1600" b="1">
                <a:solidFill>
                  <a:srgbClr val="FF0000"/>
                </a:solidFill>
                <a:latin typeface="Arial" charset="0"/>
              </a:rPr>
              <a:t>pulmonary artery flow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endParaRPr lang="en-US" sz="16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5791200" y="838200"/>
            <a:ext cx="3200400" cy="534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Arial" charset="0"/>
              </a:rPr>
              <a:t>B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Severe Asphyxia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endParaRPr lang="en-US" sz="1600" b="1">
              <a:latin typeface="Arial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1600" b="1">
                <a:solidFill>
                  <a:schemeClr val="accent2"/>
                </a:solidFill>
                <a:latin typeface="Arial" charset="0"/>
              </a:rPr>
              <a:t>First Gasp of Life 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endParaRPr lang="en-US" sz="1600" b="1">
              <a:solidFill>
                <a:schemeClr val="accent2"/>
              </a:solidFill>
              <a:latin typeface="Arial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Lungs expand to 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50mmHg Pressure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endParaRPr lang="en-US" sz="1600" b="1">
              <a:latin typeface="Arial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Suction Pressure 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endParaRPr lang="en-US" sz="1600" b="1">
              <a:latin typeface="Arial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Pulmonary Vasculature 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Resistance drops to 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less than 20% 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endParaRPr lang="en-US" sz="1600" b="1">
              <a:latin typeface="Arial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Blood Sucked from Right 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Atrium through 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1600" b="1">
                <a:solidFill>
                  <a:srgbClr val="FF0000"/>
                </a:solidFill>
                <a:latin typeface="Arial" charset="0"/>
              </a:rPr>
              <a:t>pulmonary artery flow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endParaRPr lang="en-US" sz="1600" b="1">
              <a:solidFill>
                <a:srgbClr val="FF0000"/>
              </a:solidFill>
              <a:latin typeface="Arial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endParaRPr lang="en-US" sz="1600" b="1">
              <a:solidFill>
                <a:srgbClr val="FF0000"/>
              </a:solidFill>
              <a:latin typeface="Arial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1600" b="1">
                <a:solidFill>
                  <a:srgbClr val="FF0000"/>
                </a:solidFill>
                <a:latin typeface="Arial" charset="0"/>
              </a:rPr>
              <a:t>Increased left 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1600" b="1">
                <a:solidFill>
                  <a:srgbClr val="FF0000"/>
                </a:solidFill>
                <a:latin typeface="Arial" charset="0"/>
              </a:rPr>
              <a:t>Atrial Pressure </a:t>
            </a:r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3733800" y="2362200"/>
            <a:ext cx="21336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100mls blood gushes through ductus venosus Into the right atrium </a:t>
            </a:r>
            <a:endParaRPr lang="en-US" sz="16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3014" name="Line 6"/>
          <p:cNvSpPr>
            <a:spLocks noChangeShapeType="1"/>
          </p:cNvSpPr>
          <p:nvPr/>
        </p:nvSpPr>
        <p:spPr bwMode="auto">
          <a:xfrm>
            <a:off x="3938588" y="2238375"/>
            <a:ext cx="1752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5" name="Line 7"/>
          <p:cNvSpPr>
            <a:spLocks noChangeShapeType="1"/>
          </p:cNvSpPr>
          <p:nvPr/>
        </p:nvSpPr>
        <p:spPr bwMode="auto">
          <a:xfrm>
            <a:off x="3962400" y="3581400"/>
            <a:ext cx="1752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6" name="Line 8"/>
          <p:cNvSpPr>
            <a:spLocks noChangeShapeType="1"/>
          </p:cNvSpPr>
          <p:nvPr/>
        </p:nvSpPr>
        <p:spPr bwMode="auto">
          <a:xfrm>
            <a:off x="1905000" y="1828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3017" name="Line 9"/>
          <p:cNvSpPr>
            <a:spLocks noChangeShapeType="1"/>
          </p:cNvSpPr>
          <p:nvPr/>
        </p:nvSpPr>
        <p:spPr bwMode="auto">
          <a:xfrm>
            <a:off x="1905000" y="2590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3018" name="Line 10"/>
          <p:cNvSpPr>
            <a:spLocks noChangeShapeType="1"/>
          </p:cNvSpPr>
          <p:nvPr/>
        </p:nvSpPr>
        <p:spPr bwMode="auto">
          <a:xfrm>
            <a:off x="1905000" y="3276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3019" name="Line 11"/>
          <p:cNvSpPr>
            <a:spLocks noChangeShapeType="1"/>
          </p:cNvSpPr>
          <p:nvPr/>
        </p:nvSpPr>
        <p:spPr bwMode="auto">
          <a:xfrm>
            <a:off x="1905000" y="4310063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3020" name="Line 12"/>
          <p:cNvSpPr>
            <a:spLocks noChangeShapeType="1"/>
          </p:cNvSpPr>
          <p:nvPr/>
        </p:nvSpPr>
        <p:spPr bwMode="auto">
          <a:xfrm>
            <a:off x="7391400" y="15240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3021" name="Line 13"/>
          <p:cNvSpPr>
            <a:spLocks noChangeShapeType="1"/>
          </p:cNvSpPr>
          <p:nvPr/>
        </p:nvSpPr>
        <p:spPr bwMode="auto">
          <a:xfrm>
            <a:off x="7391400" y="20574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3022" name="Line 14"/>
          <p:cNvSpPr>
            <a:spLocks noChangeShapeType="1"/>
          </p:cNvSpPr>
          <p:nvPr/>
        </p:nvSpPr>
        <p:spPr bwMode="auto">
          <a:xfrm>
            <a:off x="7391400" y="27432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3023" name="Line 15"/>
          <p:cNvSpPr>
            <a:spLocks noChangeShapeType="1"/>
          </p:cNvSpPr>
          <p:nvPr/>
        </p:nvSpPr>
        <p:spPr bwMode="auto">
          <a:xfrm>
            <a:off x="7391400" y="3276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3024" name="Line 16"/>
          <p:cNvSpPr>
            <a:spLocks noChangeShapeType="1"/>
          </p:cNvSpPr>
          <p:nvPr/>
        </p:nvSpPr>
        <p:spPr bwMode="auto">
          <a:xfrm>
            <a:off x="7391400" y="42672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3025" name="Line 17"/>
          <p:cNvSpPr>
            <a:spLocks noChangeShapeType="1"/>
          </p:cNvSpPr>
          <p:nvPr/>
        </p:nvSpPr>
        <p:spPr bwMode="auto">
          <a:xfrm>
            <a:off x="7391400" y="5257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3026" name="Line 18"/>
          <p:cNvSpPr>
            <a:spLocks noChangeShapeType="1"/>
          </p:cNvSpPr>
          <p:nvPr/>
        </p:nvSpPr>
        <p:spPr bwMode="auto">
          <a:xfrm>
            <a:off x="3581400" y="3886200"/>
            <a:ext cx="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27" name="Line 19"/>
          <p:cNvSpPr>
            <a:spLocks noChangeShapeType="1"/>
          </p:cNvSpPr>
          <p:nvPr/>
        </p:nvSpPr>
        <p:spPr bwMode="auto">
          <a:xfrm>
            <a:off x="3581400" y="4876800"/>
            <a:ext cx="2057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28" name="Line 20"/>
          <p:cNvSpPr>
            <a:spLocks noChangeShapeType="1"/>
          </p:cNvSpPr>
          <p:nvPr/>
        </p:nvSpPr>
        <p:spPr bwMode="auto">
          <a:xfrm>
            <a:off x="5638800" y="4876800"/>
            <a:ext cx="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29" name="Line 21"/>
          <p:cNvSpPr>
            <a:spLocks noChangeShapeType="1"/>
          </p:cNvSpPr>
          <p:nvPr/>
        </p:nvSpPr>
        <p:spPr bwMode="auto">
          <a:xfrm>
            <a:off x="5638800" y="5943600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30" name="Line 22"/>
          <p:cNvSpPr>
            <a:spLocks noChangeShapeType="1"/>
          </p:cNvSpPr>
          <p:nvPr/>
        </p:nvSpPr>
        <p:spPr bwMode="auto">
          <a:xfrm flipH="1">
            <a:off x="3352800" y="38862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1219200" y="1066800"/>
            <a:ext cx="6858000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Arial" charset="0"/>
              </a:rPr>
              <a:t>RESULTS </a:t>
            </a:r>
          </a:p>
          <a:p>
            <a:pPr algn="ctr">
              <a:spcBef>
                <a:spcPct val="50000"/>
              </a:spcBef>
            </a:pPr>
            <a:endParaRPr lang="en-US" sz="1800" b="1">
              <a:solidFill>
                <a:srgbClr val="FF0000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en-US" sz="2000">
                <a:latin typeface="Arial" charset="0"/>
              </a:rPr>
              <a:t>Blood now returns to right atrium, flows through each valve to the lungs and the left vetricle and its pumped put to the body from the left ventricle </a:t>
            </a:r>
            <a:r>
              <a:rPr lang="en-US" sz="2000" b="1">
                <a:solidFill>
                  <a:srgbClr val="FF0000"/>
                </a:solidFill>
                <a:latin typeface="Arial" charset="0"/>
              </a:rPr>
              <a:t>“in series”</a:t>
            </a:r>
            <a:r>
              <a:rPr lang="en-US" sz="2000" b="1">
                <a:latin typeface="Arial" charset="0"/>
              </a:rPr>
              <a:t> </a:t>
            </a:r>
            <a:r>
              <a:rPr lang="en-US" sz="2000">
                <a:latin typeface="Arial" charset="0"/>
              </a:rPr>
              <a:t>circulation.</a:t>
            </a:r>
          </a:p>
          <a:p>
            <a:pPr>
              <a:spcBef>
                <a:spcPct val="50000"/>
              </a:spcBef>
            </a:pPr>
            <a:endParaRPr lang="en-US" sz="2000"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US" sz="2000">
                <a:latin typeface="Arial" charset="0"/>
              </a:rPr>
              <a:t>The  pressure changes  cause </a:t>
            </a:r>
            <a:r>
              <a:rPr lang="en-US" sz="2000" b="1">
                <a:solidFill>
                  <a:schemeClr val="accent2"/>
                </a:solidFill>
                <a:latin typeface="Arial" charset="0"/>
              </a:rPr>
              <a:t>D.A to collapse</a:t>
            </a:r>
            <a:r>
              <a:rPr lang="en-US" sz="2000">
                <a:latin typeface="Arial" charset="0"/>
              </a:rPr>
              <a:t> and close in 24-48Hrs. </a:t>
            </a:r>
          </a:p>
          <a:p>
            <a:pPr>
              <a:spcBef>
                <a:spcPct val="50000"/>
              </a:spcBef>
            </a:pPr>
            <a:endParaRPr lang="en-US" sz="2000"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US" sz="2000">
                <a:latin typeface="Arial" charset="0"/>
              </a:rPr>
              <a:t>Fibrosis under prostaglandins E2 alpha synthetase inhibitors and COX inhibitors.</a:t>
            </a:r>
            <a:endParaRPr lang="en-US" sz="2000" b="1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304800"/>
            <a:ext cx="4900613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81000"/>
            <a:ext cx="792480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 descr="figure17-22"/>
          <p:cNvPicPr>
            <a:picLocks noChangeAspect="1" noChangeArrowheads="1"/>
          </p:cNvPicPr>
          <p:nvPr/>
        </p:nvPicPr>
        <p:blipFill>
          <a:blip r:embed="rId4" cstate="print">
            <a:lum contrast="6000"/>
            <a:grayscl/>
          </a:blip>
          <a:srcRect/>
          <a:stretch>
            <a:fillRect/>
          </a:stretch>
        </p:blipFill>
        <p:spPr bwMode="auto">
          <a:xfrm>
            <a:off x="609600" y="1789113"/>
            <a:ext cx="8077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55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tabLst>
                <a:tab pos="2063750" algn="l"/>
              </a:tabLst>
            </a:pPr>
            <a:r>
              <a:rPr lang="en-US" sz="2000" b="1" u="sng" dirty="0"/>
              <a:t>III. DIFFERENTIATION AND DEVELOPMENT OF INTERNAL GENITALIA</a:t>
            </a:r>
            <a:endParaRPr lang="en-US" sz="2000" dirty="0"/>
          </a:p>
          <a:p>
            <a:pPr>
              <a:lnSpc>
                <a:spcPct val="80000"/>
              </a:lnSpc>
              <a:spcBef>
                <a:spcPct val="50000"/>
              </a:spcBef>
              <a:tabLst>
                <a:tab pos="2063750" algn="l"/>
              </a:tabLst>
            </a:pPr>
            <a:r>
              <a:rPr lang="en-US" sz="2000" dirty="0"/>
              <a:t>Week 5	Week 5		Male			Female</a:t>
            </a:r>
          </a:p>
          <a:p>
            <a:pPr>
              <a:lnSpc>
                <a:spcPct val="80000"/>
              </a:lnSpc>
              <a:spcBef>
                <a:spcPct val="50000"/>
              </a:spcBef>
              <a:tabLst>
                <a:tab pos="2063750" algn="l"/>
              </a:tabLst>
            </a:pPr>
            <a:r>
              <a:rPr lang="en-US" sz="2000" dirty="0"/>
              <a:t>Indifferent </a:t>
            </a:r>
          </a:p>
          <a:p>
            <a:pPr>
              <a:lnSpc>
                <a:spcPct val="80000"/>
              </a:lnSpc>
              <a:spcBef>
                <a:spcPct val="50000"/>
              </a:spcBef>
              <a:tabLst>
                <a:tab pos="2063750" algn="l"/>
              </a:tabLst>
            </a:pPr>
            <a:r>
              <a:rPr lang="en-US" sz="2000" dirty="0" err="1"/>
              <a:t>Urogenital</a:t>
            </a:r>
            <a:r>
              <a:rPr lang="en-US" sz="2000" dirty="0"/>
              <a:t> ducts			Week 6</a:t>
            </a:r>
          </a:p>
          <a:p>
            <a:pPr>
              <a:lnSpc>
                <a:spcPct val="80000"/>
              </a:lnSpc>
              <a:spcBef>
                <a:spcPct val="50000"/>
              </a:spcBef>
              <a:tabLst>
                <a:tab pos="2063750" algn="l"/>
              </a:tabLst>
            </a:pPr>
            <a:r>
              <a:rPr lang="en-US" sz="2000" dirty="0"/>
              <a:t>From	 </a:t>
            </a:r>
            <a:r>
              <a:rPr lang="en-US" sz="2000" dirty="0" err="1"/>
              <a:t>Metanephros</a:t>
            </a:r>
            <a:r>
              <a:rPr lang="en-US" sz="2000" dirty="0"/>
              <a:t> 					Week 7</a:t>
            </a:r>
          </a:p>
          <a:p>
            <a:pPr>
              <a:lnSpc>
                <a:spcPct val="80000"/>
              </a:lnSpc>
              <a:spcBef>
                <a:spcPct val="50000"/>
              </a:spcBef>
              <a:tabLst>
                <a:tab pos="2063750" algn="l"/>
              </a:tabLst>
            </a:pPr>
            <a:r>
              <a:rPr lang="en-US" sz="2000" dirty="0">
                <a:solidFill>
                  <a:schemeClr val="accent2"/>
                </a:solidFill>
              </a:rPr>
              <a:t>UROGENITAL RIDGE		</a:t>
            </a:r>
            <a:r>
              <a:rPr lang="en-US" sz="2000" dirty="0" err="1"/>
              <a:t>Mesophros</a:t>
            </a:r>
            <a:endParaRPr lang="en-US" sz="2000" dirty="0"/>
          </a:p>
          <a:p>
            <a:pPr>
              <a:lnSpc>
                <a:spcPct val="80000"/>
              </a:lnSpc>
              <a:spcBef>
                <a:spcPct val="50000"/>
              </a:spcBef>
              <a:tabLst>
                <a:tab pos="2063750" algn="l"/>
              </a:tabLst>
            </a:pPr>
            <a:r>
              <a:rPr lang="en-US" sz="2000" dirty="0"/>
              <a:t>Primordial Ducts	Renal Calices				</a:t>
            </a:r>
            <a:r>
              <a:rPr lang="en-US" sz="2000" dirty="0" err="1"/>
              <a:t>Paramesonephros</a:t>
            </a:r>
            <a:endParaRPr lang="en-US" sz="2000" dirty="0"/>
          </a:p>
          <a:p>
            <a:pPr>
              <a:lnSpc>
                <a:spcPct val="80000"/>
              </a:lnSpc>
              <a:spcBef>
                <a:spcPct val="50000"/>
              </a:spcBef>
              <a:tabLst>
                <a:tab pos="2063750" algn="l"/>
              </a:tabLst>
            </a:pPr>
            <a:r>
              <a:rPr lang="en-US" sz="2000" dirty="0"/>
              <a:t>On	</a:t>
            </a:r>
            <a:r>
              <a:rPr lang="en-US" sz="2000" dirty="0" err="1"/>
              <a:t>Ureters</a:t>
            </a:r>
            <a:r>
              <a:rPr lang="en-US" sz="2000" dirty="0"/>
              <a:t>	</a:t>
            </a:r>
            <a:r>
              <a:rPr lang="en-US" sz="2000" dirty="0">
                <a:solidFill>
                  <a:schemeClr val="accent2"/>
                </a:solidFill>
              </a:rPr>
              <a:t>WOOLFIAN DUCTS</a:t>
            </a:r>
          </a:p>
          <a:p>
            <a:pPr>
              <a:lnSpc>
                <a:spcPct val="80000"/>
              </a:lnSpc>
              <a:spcBef>
                <a:spcPct val="50000"/>
              </a:spcBef>
              <a:tabLst>
                <a:tab pos="2063750" algn="l"/>
              </a:tabLst>
            </a:pPr>
            <a:r>
              <a:rPr lang="en-US" sz="2000" dirty="0"/>
              <a:t>Lateral Body Mass			Dependent on XY	</a:t>
            </a:r>
            <a:r>
              <a:rPr lang="en-US" sz="2000" dirty="0" smtClean="0"/>
              <a:t>                 </a:t>
            </a:r>
            <a:r>
              <a:rPr lang="en-US" sz="2000" dirty="0" smtClean="0">
                <a:solidFill>
                  <a:schemeClr val="accent2"/>
                </a:solidFill>
              </a:rPr>
              <a:t>MULLERIAN </a:t>
            </a:r>
            <a:r>
              <a:rPr lang="en-US" sz="2000" dirty="0">
                <a:solidFill>
                  <a:schemeClr val="accent2"/>
                </a:solidFill>
              </a:rPr>
              <a:t>DUCTS</a:t>
            </a:r>
          </a:p>
          <a:p>
            <a:pPr>
              <a:lnSpc>
                <a:spcPct val="80000"/>
              </a:lnSpc>
              <a:spcBef>
                <a:spcPct val="50000"/>
              </a:spcBef>
              <a:tabLst>
                <a:tab pos="2063750" algn="l"/>
              </a:tabLst>
            </a:pPr>
            <a:r>
              <a:rPr lang="en-US" sz="2000" dirty="0"/>
              <a:t>						dependent on XX</a:t>
            </a:r>
          </a:p>
          <a:p>
            <a:pPr>
              <a:lnSpc>
                <a:spcPct val="80000"/>
              </a:lnSpc>
              <a:spcBef>
                <a:spcPct val="50000"/>
              </a:spcBef>
              <a:tabLst>
                <a:tab pos="2063750" algn="l"/>
              </a:tabLst>
            </a:pPr>
            <a:endParaRPr lang="en-US" sz="900" dirty="0"/>
          </a:p>
          <a:p>
            <a:pPr>
              <a:lnSpc>
                <a:spcPct val="80000"/>
              </a:lnSpc>
              <a:spcBef>
                <a:spcPct val="50000"/>
              </a:spcBef>
              <a:tabLst>
                <a:tab pos="2063750" algn="l"/>
              </a:tabLst>
            </a:pPr>
            <a:r>
              <a:rPr lang="en-US" sz="2000" dirty="0"/>
              <a:t>			</a:t>
            </a:r>
            <a:r>
              <a:rPr lang="en-US" sz="2000" dirty="0" err="1"/>
              <a:t>Epidydymis</a:t>
            </a:r>
            <a:r>
              <a:rPr lang="en-US" sz="2000" dirty="0"/>
              <a:t> 		 Fallopian Tubes</a:t>
            </a:r>
          </a:p>
          <a:p>
            <a:pPr>
              <a:lnSpc>
                <a:spcPct val="80000"/>
              </a:lnSpc>
              <a:spcBef>
                <a:spcPct val="50000"/>
              </a:spcBef>
              <a:tabLst>
                <a:tab pos="2063750" algn="l"/>
              </a:tabLst>
            </a:pPr>
            <a:r>
              <a:rPr lang="en-US" sz="2000" dirty="0"/>
              <a:t>			Vas Deference		 Uterus</a:t>
            </a:r>
          </a:p>
          <a:p>
            <a:pPr>
              <a:lnSpc>
                <a:spcPct val="80000"/>
              </a:lnSpc>
              <a:spcBef>
                <a:spcPct val="50000"/>
              </a:spcBef>
              <a:tabLst>
                <a:tab pos="2063750" algn="l"/>
              </a:tabLst>
            </a:pPr>
            <a:r>
              <a:rPr lang="en-US" sz="2000" dirty="0"/>
              <a:t>			Seminal Vesicles		Urine Cervix</a:t>
            </a:r>
          </a:p>
          <a:p>
            <a:pPr>
              <a:lnSpc>
                <a:spcPct val="80000"/>
              </a:lnSpc>
              <a:spcBef>
                <a:spcPct val="50000"/>
              </a:spcBef>
              <a:tabLst>
                <a:tab pos="2063750" algn="l"/>
              </a:tabLst>
            </a:pPr>
            <a:r>
              <a:rPr lang="en-US" sz="2000" dirty="0"/>
              <a:t>			Ejaculatory ducts		upper </a:t>
            </a:r>
            <a:r>
              <a:rPr lang="en-US" sz="2000" dirty="0">
                <a:cs typeface="Times New Roman" charset="0"/>
              </a:rPr>
              <a:t>4/5</a:t>
            </a:r>
            <a:r>
              <a:rPr lang="en-US" sz="2000" dirty="0"/>
              <a:t> vagina				</a:t>
            </a:r>
          </a:p>
          <a:p>
            <a:pPr>
              <a:lnSpc>
                <a:spcPct val="80000"/>
              </a:lnSpc>
              <a:spcBef>
                <a:spcPct val="50000"/>
              </a:spcBef>
              <a:tabLst>
                <a:tab pos="2063750" algn="l"/>
              </a:tabLst>
            </a:pPr>
            <a:r>
              <a:rPr lang="en-US" sz="2000" dirty="0"/>
              <a:t>			</a:t>
            </a:r>
            <a:r>
              <a:rPr lang="en-US" sz="2000" dirty="0" err="1"/>
              <a:t>mulenian</a:t>
            </a:r>
            <a:r>
              <a:rPr lang="en-US" sz="2000" dirty="0"/>
              <a:t> ducts </a:t>
            </a:r>
            <a:r>
              <a:rPr lang="en-US" sz="2000" dirty="0" err="1"/>
              <a:t>involute</a:t>
            </a:r>
            <a:r>
              <a:rPr lang="en-US" sz="2000" dirty="0"/>
              <a:t>			                                           			or </a:t>
            </a:r>
            <a:r>
              <a:rPr lang="en-US" sz="2000" dirty="0" err="1"/>
              <a:t>regree</a:t>
            </a:r>
            <a:r>
              <a:rPr lang="en-US" sz="2000" dirty="0"/>
              <a:t> under MIS	</a:t>
            </a:r>
            <a:r>
              <a:rPr lang="en-US" sz="2000" dirty="0" err="1"/>
              <a:t>woolfian</a:t>
            </a:r>
            <a:r>
              <a:rPr lang="en-US" sz="2000" dirty="0"/>
              <a:t> ducts </a:t>
            </a:r>
            <a:r>
              <a:rPr lang="en-US" sz="2000" dirty="0" err="1"/>
              <a:t>involute</a:t>
            </a:r>
            <a:endParaRPr lang="en-US" sz="2000" dirty="0"/>
          </a:p>
        </p:txBody>
      </p:sp>
      <p:sp>
        <p:nvSpPr>
          <p:cNvPr id="6147" name="Line 3"/>
          <p:cNvSpPr>
            <a:spLocks noChangeShapeType="1"/>
          </p:cNvSpPr>
          <p:nvPr/>
        </p:nvSpPr>
        <p:spPr bwMode="auto">
          <a:xfrm>
            <a:off x="2743200" y="19050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81000"/>
            <a:ext cx="8305800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3" descr="17-3 286"/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rcRect/>
          <a:stretch>
            <a:fillRect/>
          </a:stretch>
        </p:blipFill>
        <p:spPr bwMode="auto">
          <a:xfrm>
            <a:off x="227013" y="2589213"/>
            <a:ext cx="4267200" cy="396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4" descr="17-3 3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2590800"/>
            <a:ext cx="4208463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458200" cy="990600"/>
          </a:xfrm>
        </p:spPr>
        <p:txBody>
          <a:bodyPr/>
          <a:lstStyle/>
          <a:p>
            <a:r>
              <a:rPr lang="en-US" smtClean="0"/>
              <a:t>DNA BUILDING BLOCKS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763000" cy="586740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v"/>
            </a:pPr>
            <a:r>
              <a:rPr lang="en-US" sz="3600" b="1" u="sng" smtClean="0">
                <a:solidFill>
                  <a:srgbClr val="0070C0"/>
                </a:solidFill>
              </a:rPr>
              <a:t>Nucleic Bases</a:t>
            </a:r>
          </a:p>
          <a:p>
            <a:pPr>
              <a:buFont typeface="Wingdings" pitchFamily="2" charset="2"/>
              <a:buChar char="v"/>
            </a:pPr>
            <a:endParaRPr lang="en-US" smtClean="0"/>
          </a:p>
          <a:p>
            <a:pPr>
              <a:buFont typeface="Wingdings" pitchFamily="2" charset="2"/>
              <a:buChar char="v"/>
            </a:pPr>
            <a:r>
              <a:rPr lang="en-US" smtClean="0"/>
              <a:t>Nucleic Base + Sugar (Deoxyribose)			  	= </a:t>
            </a:r>
            <a:r>
              <a:rPr lang="en-US" b="1" u="sng" smtClean="0"/>
              <a:t>NUCLEOSIDE</a:t>
            </a:r>
          </a:p>
          <a:p>
            <a:pPr>
              <a:buFont typeface="Wingdings" pitchFamily="2" charset="2"/>
              <a:buChar char="v"/>
            </a:pPr>
            <a:endParaRPr lang="en-US" smtClean="0"/>
          </a:p>
          <a:p>
            <a:pPr>
              <a:buFont typeface="Wingdings" pitchFamily="2" charset="2"/>
              <a:buChar char="v"/>
            </a:pPr>
            <a:r>
              <a:rPr lang="en-US" smtClean="0"/>
              <a:t>Nucleoside + PO</a:t>
            </a:r>
            <a:r>
              <a:rPr lang="en-US" baseline="-25000" smtClean="0"/>
              <a:t>4</a:t>
            </a:r>
            <a:r>
              <a:rPr lang="en-US" baseline="30000" smtClean="0"/>
              <a:t>2-    =   </a:t>
            </a:r>
            <a:r>
              <a:rPr lang="en-US" sz="4800" b="1" u="sng" baseline="30000" smtClean="0">
                <a:solidFill>
                  <a:srgbClr val="FF0000"/>
                </a:solidFill>
              </a:rPr>
              <a:t>NUCLEOTIDE</a:t>
            </a:r>
          </a:p>
          <a:p>
            <a:pPr>
              <a:buFont typeface="Wingdings" pitchFamily="2" charset="2"/>
              <a:buChar char="v"/>
            </a:pPr>
            <a:endParaRPr lang="en-US" sz="4400" baseline="30000" smtClean="0"/>
          </a:p>
          <a:p>
            <a:pPr>
              <a:buFont typeface="Wingdings" pitchFamily="2" charset="2"/>
              <a:buChar char="v"/>
            </a:pPr>
            <a:r>
              <a:rPr lang="en-US" sz="4400" baseline="30000" smtClean="0"/>
              <a:t>Nucleotides + Protein skeleton </a:t>
            </a:r>
          </a:p>
          <a:p>
            <a:pPr>
              <a:buFontTx/>
              <a:buNone/>
            </a:pPr>
            <a:r>
              <a:rPr lang="en-US" sz="4400" baseline="30000" smtClean="0"/>
              <a:t>				   =  </a:t>
            </a:r>
            <a:r>
              <a:rPr lang="en-US" sz="4800" b="1" u="sng" baseline="30000" smtClean="0"/>
              <a:t>NUCLEIC ACID</a:t>
            </a:r>
            <a:endParaRPr lang="en-US" sz="4400" b="1" u="sng" baseline="30000" smtClean="0"/>
          </a:p>
          <a:p>
            <a:pPr>
              <a:buFont typeface="Wingdings" pitchFamily="2" charset="2"/>
              <a:buChar char="v"/>
            </a:pPr>
            <a:r>
              <a:rPr lang="en-US" sz="4400" baseline="30000" smtClean="0"/>
              <a:t> Chain of Nucleic Acids (polymer)          =  </a:t>
            </a:r>
            <a:r>
              <a:rPr lang="en-US" sz="4400" b="1" baseline="30000" smtClean="0"/>
              <a:t> </a:t>
            </a:r>
            <a:r>
              <a:rPr lang="en-US" sz="7200" b="1" u="sng" baseline="30000" smtClean="0"/>
              <a:t>DNA</a:t>
            </a:r>
            <a:r>
              <a:rPr lang="en-US" sz="4400" b="1" smtClean="0"/>
              <a:t> </a:t>
            </a:r>
            <a:r>
              <a:rPr lang="en-US" baseline="30000" smtClean="0"/>
              <a:t>	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81000"/>
            <a:ext cx="8305800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3" descr="1-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1752600"/>
            <a:ext cx="5791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FIGURE"/>
          <p:cNvPicPr>
            <a:picLocks noChangeAspect="1" noChangeArrowheads="1"/>
          </p:cNvPicPr>
          <p:nvPr/>
        </p:nvPicPr>
        <p:blipFill>
          <a:blip r:embed="rId3" cstate="print"/>
          <a:srcRect l="4642"/>
          <a:stretch>
            <a:fillRect/>
          </a:stretch>
        </p:blipFill>
        <p:spPr bwMode="auto">
          <a:xfrm>
            <a:off x="457200" y="457200"/>
            <a:ext cx="836136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009900"/>
                </a:solidFill>
                <a:latin typeface="Arial" charset="0"/>
              </a:rPr>
              <a:t>ROLE OF GENETICS IN REPRODUCTION</a:t>
            </a: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3962400" y="0"/>
            <a:ext cx="304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Arial" charset="0"/>
              </a:rPr>
              <a:t>1</a:t>
            </a:r>
            <a:r>
              <a:rPr lang="en-US" sz="1800">
                <a:latin typeface="Arial" charset="0"/>
              </a:rPr>
              <a:t>.</a:t>
            </a: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0" y="838200"/>
            <a:ext cx="9144000" cy="394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n-US" sz="1800">
                <a:latin typeface="Arial" charset="0"/>
              </a:rPr>
              <a:t>Sexual differentiation. i.e. differentiation of indifferent, </a:t>
            </a:r>
            <a:r>
              <a:rPr lang="en-US" sz="1800" b="1">
                <a:latin typeface="Arial" charset="0"/>
              </a:rPr>
              <a:t>bipotential Gonad</a:t>
            </a:r>
            <a:r>
              <a:rPr lang="en-US" sz="1800">
                <a:latin typeface="Arial" charset="0"/>
              </a:rPr>
              <a:t> into ovary or testis is determined by </a:t>
            </a:r>
            <a:r>
              <a:rPr lang="en-US" sz="1800" b="1">
                <a:latin typeface="Arial" charset="0"/>
              </a:rPr>
              <a:t>X </a:t>
            </a:r>
            <a:r>
              <a:rPr lang="en-US" sz="1800">
                <a:latin typeface="Arial" charset="0"/>
              </a:rPr>
              <a:t>and </a:t>
            </a:r>
            <a:r>
              <a:rPr lang="en-US" sz="1800" b="1">
                <a:latin typeface="Arial" charset="0"/>
              </a:rPr>
              <a:t>Y</a:t>
            </a:r>
            <a:r>
              <a:rPr lang="en-US" sz="1800">
                <a:latin typeface="Arial" charset="0"/>
              </a:rPr>
              <a:t> chromosomes and more specifically by segment on the short arm of the </a:t>
            </a:r>
            <a:r>
              <a:rPr lang="en-US" sz="1800" b="1">
                <a:latin typeface="Arial" charset="0"/>
              </a:rPr>
              <a:t>Y</a:t>
            </a:r>
            <a:r>
              <a:rPr lang="en-US" sz="1800">
                <a:latin typeface="Arial" charset="0"/>
              </a:rPr>
              <a:t> chromosome that carries the SRy ring or protein.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n-US" sz="1800">
                <a:latin typeface="Arial" charset="0"/>
              </a:rPr>
              <a:t>General Growth is determined by genes on both autosomal chromosomes and sex chromosomes.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n-US" sz="1800">
                <a:latin typeface="Arial" charset="0"/>
              </a:rPr>
              <a:t>The sex chromosomes </a:t>
            </a:r>
            <a:r>
              <a:rPr lang="en-US" sz="1800" b="1">
                <a:latin typeface="Arial" charset="0"/>
              </a:rPr>
              <a:t>X</a:t>
            </a:r>
            <a:r>
              <a:rPr lang="en-US" sz="1800">
                <a:latin typeface="Arial" charset="0"/>
              </a:rPr>
              <a:t> and </a:t>
            </a:r>
            <a:r>
              <a:rPr lang="en-US" sz="1800" b="1">
                <a:latin typeface="Arial" charset="0"/>
              </a:rPr>
              <a:t>Y</a:t>
            </a:r>
            <a:r>
              <a:rPr lang="en-US" sz="1800">
                <a:latin typeface="Arial" charset="0"/>
              </a:rPr>
              <a:t> share many characteristics with autosomes.	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n-US" sz="1800">
                <a:latin typeface="Arial" charset="0"/>
              </a:rPr>
              <a:t>The place of sex chromosomes in the </a:t>
            </a:r>
            <a:r>
              <a:rPr lang="en-US" sz="1800" b="1">
                <a:latin typeface="Arial" charset="0"/>
              </a:rPr>
              <a:t>hierarchy and staining characteristics </a:t>
            </a:r>
            <a:r>
              <a:rPr lang="en-US" sz="1800">
                <a:latin typeface="Arial" charset="0"/>
              </a:rPr>
              <a:t>of the spectrum of chromosomes is important in appreciating genetic ditribution.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n-US" sz="1800">
                <a:latin typeface="Arial" charset="0"/>
              </a:rPr>
              <a:t>KARYOTYPE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n-US" sz="1800">
                <a:latin typeface="Arial" charset="0"/>
              </a:rPr>
              <a:t>GENETIC MAPPING</a:t>
            </a:r>
          </a:p>
          <a:p>
            <a:pPr marL="342900" indent="-342900">
              <a:spcBef>
                <a:spcPct val="50000"/>
              </a:spcBef>
            </a:pPr>
            <a:r>
              <a:rPr lang="en-US" sz="1800">
                <a:latin typeface="Arial" charset="0"/>
              </a:rPr>
              <a:t>	-	The Human Genome Project (HGP) – 1990-2003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009900"/>
                </a:solidFill>
                <a:latin typeface="Arial" charset="0"/>
              </a:rPr>
              <a:t>KARYOTYPE OF CHROMOSOMES FROM NORMAL MALE</a:t>
            </a:r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3962400" y="0"/>
            <a:ext cx="304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Arial" charset="0"/>
              </a:rPr>
              <a:t>2</a:t>
            </a:r>
            <a:r>
              <a:rPr lang="en-US" sz="1800">
                <a:latin typeface="Arial" charset="0"/>
              </a:rPr>
              <a:t>.</a:t>
            </a:r>
          </a:p>
        </p:txBody>
      </p:sp>
      <p:pic>
        <p:nvPicPr>
          <p:cNvPr id="52228" name="Picture 4" descr="FIG 23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685800"/>
            <a:ext cx="7924800" cy="597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762000"/>
          </a:xfrm>
        </p:spPr>
        <p:txBody>
          <a:bodyPr>
            <a:normAutofit fontScale="90000"/>
          </a:bodyPr>
          <a:lstStyle/>
          <a:p>
            <a:r>
              <a:rPr lang="en-US" smtClean="0"/>
              <a:t> </a:t>
            </a:r>
            <a:r>
              <a:rPr lang="en-US" sz="4800" b="1" smtClean="0"/>
              <a:t>Hierachy of Chromosomes</a:t>
            </a: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486400"/>
          </a:xfrm>
        </p:spPr>
        <p:txBody>
          <a:bodyPr/>
          <a:lstStyle/>
          <a:p>
            <a:r>
              <a:rPr lang="en-US" sz="4000" smtClean="0"/>
              <a:t>Larger chromosomes carry more genes and are more essential for life</a:t>
            </a:r>
          </a:p>
          <a:p>
            <a:r>
              <a:rPr lang="en-US" sz="4000" smtClean="0"/>
              <a:t>Chromosomes of gp A &amp;B not compatible with life but are found in over 40% of first 8 weeks abortions (common)</a:t>
            </a:r>
          </a:p>
          <a:p>
            <a:r>
              <a:rPr lang="en-US" sz="4000" smtClean="0"/>
              <a:t>Gp  C chromosomes most typical and more commonly carry single gene (enzymes) disorders – not chromosomal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838200"/>
          </a:xfrm>
        </p:spPr>
        <p:txBody>
          <a:bodyPr/>
          <a:lstStyle/>
          <a:p>
            <a:r>
              <a:rPr lang="en-US" sz="3600" b="1" smtClean="0"/>
              <a:t>Smaller,eccentric/telocentric chromosomes</a:t>
            </a:r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486400"/>
          </a:xfrm>
        </p:spPr>
        <p:txBody>
          <a:bodyPr>
            <a:normAutofit lnSpcReduction="10000"/>
          </a:bodyPr>
          <a:lstStyle/>
          <a:p>
            <a:r>
              <a:rPr lang="en-US" smtClean="0"/>
              <a:t>Gp D,E &amp;F exhibit major chr. Abnormalities with common features and frequently get to term/preterm</a:t>
            </a:r>
          </a:p>
          <a:p>
            <a:pPr>
              <a:buFontTx/>
              <a:buNone/>
            </a:pPr>
            <a:r>
              <a:rPr lang="en-US" smtClean="0"/>
              <a:t>	- Mongoloid, E trisomies, etc</a:t>
            </a:r>
          </a:p>
          <a:p>
            <a:r>
              <a:rPr lang="en-US" smtClean="0"/>
              <a:t>Gp G (21,22) major chr. Abnormalities are compatible with life though neither normal nor sustainable – eg monosomy, trisomy like Down’s Syndrome – (21% chr. Abnorms @ birth)</a:t>
            </a:r>
          </a:p>
          <a:p>
            <a:r>
              <a:rPr lang="en-US" smtClean="0"/>
              <a:t>More than 50% contribution in late pregnancy deaths</a:t>
            </a:r>
          </a:p>
          <a:p>
            <a:r>
              <a:rPr lang="en-US" smtClean="0"/>
              <a:t>Relationship between gp D and Y chromosome</a:t>
            </a:r>
          </a:p>
          <a:p>
            <a:endParaRPr lang="en-US" smtClean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838200"/>
          </a:xfrm>
        </p:spPr>
        <p:txBody>
          <a:bodyPr>
            <a:normAutofit fontScale="90000"/>
          </a:bodyPr>
          <a:lstStyle/>
          <a:p>
            <a:r>
              <a:rPr lang="en-US" sz="5400" b="1" smtClean="0"/>
              <a:t>THE </a:t>
            </a:r>
            <a:r>
              <a:rPr lang="en-US" sz="5400" b="1" i="1" smtClean="0">
                <a:solidFill>
                  <a:srgbClr val="FF0000"/>
                </a:solidFill>
              </a:rPr>
              <a:t>Y</a:t>
            </a:r>
            <a:r>
              <a:rPr lang="en-US" sz="5400" b="1" smtClean="0"/>
              <a:t> CHROMOSOME</a:t>
            </a:r>
          </a:p>
        </p:txBody>
      </p:sp>
      <p:sp>
        <p:nvSpPr>
          <p:cNvPr id="55299" name="Content Placeholder 2"/>
          <p:cNvSpPr>
            <a:spLocks noGrp="1"/>
          </p:cNvSpPr>
          <p:nvPr>
            <p:ph idx="1"/>
          </p:nvPr>
        </p:nvSpPr>
        <p:spPr>
          <a:xfrm>
            <a:off x="0" y="1255713"/>
            <a:ext cx="9144000" cy="5449887"/>
          </a:xfrm>
        </p:spPr>
        <p:txBody>
          <a:bodyPr>
            <a:normAutofit lnSpcReduction="10000"/>
          </a:bodyPr>
          <a:lstStyle/>
          <a:p>
            <a:r>
              <a:rPr lang="en-US" sz="4000" smtClean="0"/>
              <a:t>Smallest, only 3 arms</a:t>
            </a:r>
          </a:p>
          <a:p>
            <a:r>
              <a:rPr lang="en-US" sz="4000" smtClean="0"/>
              <a:t>Very few autosomal genes compared to X  – explains sex-linked disorders</a:t>
            </a:r>
          </a:p>
          <a:p>
            <a:r>
              <a:rPr lang="en-US" sz="4000" smtClean="0"/>
              <a:t>Not essential for life</a:t>
            </a:r>
          </a:p>
          <a:p>
            <a:r>
              <a:rPr lang="en-US" sz="4000" smtClean="0"/>
              <a:t>Abnormalities compatible with life e.g. trisomy (xyy)   - Klinefelter -25%</a:t>
            </a:r>
          </a:p>
          <a:p>
            <a:r>
              <a:rPr lang="en-US" sz="4000" smtClean="0"/>
              <a:t>Y chromatin occassionally translocated onto D chromosomes ? Adjacent orbits.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009900"/>
                </a:solidFill>
                <a:latin typeface="Arial" charset="0"/>
              </a:rPr>
              <a:t>BASICS OF KARYOTYPING</a:t>
            </a:r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3962400" y="0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Arial" charset="0"/>
              </a:rPr>
              <a:t>3</a:t>
            </a:r>
            <a:endParaRPr lang="en-US" sz="1800">
              <a:latin typeface="Arial" charset="0"/>
            </a:endParaRPr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0" y="838200"/>
            <a:ext cx="9144000" cy="490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71475" indent="-371475">
              <a:spcBef>
                <a:spcPct val="50000"/>
              </a:spcBef>
            </a:pPr>
            <a:r>
              <a:rPr lang="en-US" sz="1800">
                <a:latin typeface="Arial" charset="0"/>
              </a:rPr>
              <a:t>Arranging the different chromosomes of the cell (nucleus) in order of size from largest to smallest:</a:t>
            </a:r>
          </a:p>
          <a:p>
            <a:pPr marL="371475" indent="-371475">
              <a:spcBef>
                <a:spcPct val="50000"/>
              </a:spcBef>
              <a:buFontTx/>
              <a:buAutoNum type="romanLcPeriod"/>
            </a:pPr>
            <a:r>
              <a:rPr lang="en-US" sz="1800">
                <a:latin typeface="Arial" charset="0"/>
              </a:rPr>
              <a:t>Total size (span) of the chromosome.</a:t>
            </a:r>
          </a:p>
          <a:p>
            <a:pPr marL="371475" indent="-371475">
              <a:spcBef>
                <a:spcPct val="50000"/>
              </a:spcBef>
              <a:buFontTx/>
              <a:buAutoNum type="romanLcPeriod"/>
            </a:pPr>
            <a:r>
              <a:rPr lang="en-US" sz="1800">
                <a:latin typeface="Arial" charset="0"/>
              </a:rPr>
              <a:t>Length of the long arm.</a:t>
            </a:r>
          </a:p>
          <a:p>
            <a:pPr marL="371475" indent="-371475">
              <a:spcBef>
                <a:spcPct val="50000"/>
              </a:spcBef>
              <a:buFontTx/>
              <a:buAutoNum type="romanLcPeriod"/>
            </a:pPr>
            <a:r>
              <a:rPr lang="en-US" sz="1800">
                <a:latin typeface="Arial" charset="0"/>
              </a:rPr>
              <a:t>Centromeric position.</a:t>
            </a:r>
          </a:p>
          <a:p>
            <a:pPr marL="371475" indent="-371475">
              <a:spcBef>
                <a:spcPct val="50000"/>
              </a:spcBef>
              <a:buFontTx/>
              <a:buAutoNum type="romanLcPeriod"/>
            </a:pPr>
            <a:r>
              <a:rPr lang="en-US" sz="1800">
                <a:latin typeface="Arial" charset="0"/>
              </a:rPr>
              <a:t>Banding pattern on staining</a:t>
            </a:r>
          </a:p>
          <a:p>
            <a:pPr marL="371475" indent="-371475">
              <a:spcBef>
                <a:spcPct val="50000"/>
              </a:spcBef>
            </a:pPr>
            <a:r>
              <a:rPr lang="en-US" sz="1800">
                <a:latin typeface="Arial" charset="0"/>
              </a:rPr>
              <a:t>	-	Giemsa stain – G-bands</a:t>
            </a:r>
          </a:p>
          <a:p>
            <a:pPr marL="371475" indent="-371475">
              <a:spcBef>
                <a:spcPct val="50000"/>
              </a:spcBef>
            </a:pPr>
            <a:r>
              <a:rPr lang="en-US" sz="1800">
                <a:latin typeface="Arial" charset="0"/>
              </a:rPr>
              <a:t>	-	H &amp; E stain (Haematoxylin &amp; Eossin)</a:t>
            </a:r>
          </a:p>
          <a:p>
            <a:pPr marL="371475" indent="-371475">
              <a:spcBef>
                <a:spcPct val="50000"/>
              </a:spcBef>
            </a:pPr>
            <a:r>
              <a:rPr lang="en-US" sz="1800">
                <a:latin typeface="Arial" charset="0"/>
              </a:rPr>
              <a:t>	-	quinacrine stain – q-bands</a:t>
            </a:r>
          </a:p>
          <a:p>
            <a:pPr marL="371475" indent="-371475">
              <a:spcBef>
                <a:spcPct val="50000"/>
              </a:spcBef>
              <a:buFontTx/>
              <a:buAutoNum type="romanLcPeriod" startAt="5"/>
            </a:pPr>
            <a:r>
              <a:rPr lang="en-US" sz="1800">
                <a:latin typeface="Arial" charset="0"/>
              </a:rPr>
              <a:t>Fluorescent staining for identifying marker on </a:t>
            </a:r>
            <a:r>
              <a:rPr lang="en-US" sz="1800" b="1">
                <a:latin typeface="Arial" charset="0"/>
              </a:rPr>
              <a:t>Y</a:t>
            </a:r>
            <a:r>
              <a:rPr lang="en-US" sz="1800">
                <a:latin typeface="Arial" charset="0"/>
              </a:rPr>
              <a:t> chromosome – </a:t>
            </a:r>
            <a:r>
              <a:rPr lang="en-US" sz="1800" b="1">
                <a:latin typeface="Arial" charset="0"/>
              </a:rPr>
              <a:t>F-Body</a:t>
            </a:r>
          </a:p>
          <a:p>
            <a:pPr marL="371475" indent="-371475">
              <a:spcBef>
                <a:spcPct val="50000"/>
              </a:spcBef>
              <a:buFontTx/>
              <a:buAutoNum type="romanLcPeriod" startAt="5"/>
            </a:pPr>
            <a:r>
              <a:rPr lang="en-US" sz="1800">
                <a:latin typeface="Arial" charset="0"/>
              </a:rPr>
              <a:t>Inactivated </a:t>
            </a:r>
            <a:r>
              <a:rPr lang="en-US" sz="1800" b="1">
                <a:latin typeface="Arial" charset="0"/>
              </a:rPr>
              <a:t>X</a:t>
            </a:r>
            <a:r>
              <a:rPr lang="en-US" sz="1800">
                <a:latin typeface="Arial" charset="0"/>
              </a:rPr>
              <a:t> chromatin is condensed on nuclear membrane in cells with more than one </a:t>
            </a:r>
            <a:r>
              <a:rPr lang="en-US" sz="1800" b="1">
                <a:latin typeface="Arial" charset="0"/>
              </a:rPr>
              <a:t>X</a:t>
            </a:r>
            <a:r>
              <a:rPr lang="en-US" sz="1800">
                <a:latin typeface="Arial" charset="0"/>
              </a:rPr>
              <a:t> to appear as </a:t>
            </a:r>
            <a:r>
              <a:rPr lang="en-US" sz="1800" b="1">
                <a:latin typeface="Arial" charset="0"/>
              </a:rPr>
              <a:t>Barr body</a:t>
            </a:r>
            <a:r>
              <a:rPr lang="en-US" sz="1800">
                <a:latin typeface="Arial" charset="0"/>
              </a:rPr>
              <a:t> in about 15% of normal female cells. Less than 3% in males. CALLED DRUMSTICK ON POLYMORPHS.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OC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4825"/>
            <a:ext cx="9144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611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/>
              <a:t>V. DIFFERENTIATION OF MALE AND FEMALE GENITALIA FROM BIPOTENTIAL PRIMORDIA UROGENITAL SINUS</a:t>
            </a:r>
          </a:p>
          <a:p>
            <a:pPr>
              <a:spcBef>
                <a:spcPct val="50000"/>
              </a:spcBef>
            </a:pPr>
            <a:r>
              <a:rPr lang="en-US" b="1"/>
              <a:t>17mm</a:t>
            </a:r>
          </a:p>
          <a:p>
            <a:pPr>
              <a:spcBef>
                <a:spcPct val="50000"/>
              </a:spcBef>
            </a:pPr>
            <a:endParaRPr lang="en-US" b="1"/>
          </a:p>
          <a:p>
            <a:pPr>
              <a:spcBef>
                <a:spcPct val="50000"/>
              </a:spcBef>
            </a:pPr>
            <a:endParaRPr lang="en-US" b="1"/>
          </a:p>
          <a:p>
            <a:pPr>
              <a:spcBef>
                <a:spcPct val="50000"/>
              </a:spcBef>
            </a:pPr>
            <a:endParaRPr lang="en-US" b="1"/>
          </a:p>
          <a:p>
            <a:pPr>
              <a:spcBef>
                <a:spcPct val="50000"/>
              </a:spcBef>
            </a:pPr>
            <a:endParaRPr lang="en-US" b="1"/>
          </a:p>
          <a:p>
            <a:pPr>
              <a:spcBef>
                <a:spcPct val="50000"/>
              </a:spcBef>
            </a:pPr>
            <a:r>
              <a:rPr lang="en-US" b="1"/>
              <a:t>49mm								45mm</a:t>
            </a:r>
          </a:p>
          <a:p>
            <a:pPr>
              <a:spcBef>
                <a:spcPct val="50000"/>
              </a:spcBef>
            </a:pPr>
            <a:endParaRPr lang="en-US" b="1"/>
          </a:p>
          <a:p>
            <a:pPr>
              <a:spcBef>
                <a:spcPct val="50000"/>
              </a:spcBef>
            </a:pPr>
            <a:endParaRPr lang="en-US" b="1"/>
          </a:p>
          <a:p>
            <a:pPr>
              <a:spcBef>
                <a:spcPct val="50000"/>
              </a:spcBef>
            </a:pPr>
            <a:endParaRPr lang="en-US" b="1"/>
          </a:p>
          <a:p>
            <a:pPr>
              <a:spcBef>
                <a:spcPct val="50000"/>
              </a:spcBef>
            </a:pPr>
            <a:r>
              <a:rPr lang="en-US" b="1"/>
              <a:t>Adult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4038600" y="215900"/>
            <a:ext cx="5089525" cy="2984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111125" y="304800"/>
            <a:ext cx="3775075" cy="3200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4038600" y="3130550"/>
            <a:ext cx="4419600" cy="3657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3962400" y="0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Arial" charset="0"/>
              </a:rPr>
              <a:t>4</a:t>
            </a:r>
            <a:endParaRPr lang="en-US" sz="1800">
              <a:latin typeface="Arial" charset="0"/>
            </a:endParaRPr>
          </a:p>
        </p:txBody>
      </p:sp>
      <p:pic>
        <p:nvPicPr>
          <p:cNvPr id="57350" name="Picture 6" descr="FIG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325" y="457200"/>
            <a:ext cx="3581400" cy="285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1" name="Picture 7" descr="Fig15-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3206750"/>
            <a:ext cx="4191000" cy="350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2" name="Picture 8" descr="fig23-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304800"/>
            <a:ext cx="4953000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3" name="Text Box 9"/>
          <p:cNvSpPr txBox="1">
            <a:spLocks noChangeArrowheads="1"/>
          </p:cNvSpPr>
          <p:nvPr/>
        </p:nvSpPr>
        <p:spPr bwMode="auto">
          <a:xfrm>
            <a:off x="0" y="3962400"/>
            <a:ext cx="3962400" cy="168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3550" indent="-463550">
              <a:spcBef>
                <a:spcPct val="50000"/>
              </a:spcBef>
            </a:pPr>
            <a:r>
              <a:rPr lang="en-US" sz="1600">
                <a:latin typeface="Arial" charset="0"/>
              </a:rPr>
              <a:t>Rate of Recovery of sex chromatin (Barr Bodies)</a:t>
            </a:r>
          </a:p>
          <a:p>
            <a:pPr marL="463550" indent="-463550">
              <a:spcBef>
                <a:spcPct val="50000"/>
              </a:spcBef>
            </a:pPr>
            <a:r>
              <a:rPr lang="en-US" sz="1600">
                <a:latin typeface="Arial" charset="0"/>
              </a:rPr>
              <a:t>	10-15% of cells in normal female</a:t>
            </a:r>
          </a:p>
          <a:p>
            <a:pPr marL="463550" indent="-463550">
              <a:spcBef>
                <a:spcPct val="50000"/>
              </a:spcBef>
            </a:pPr>
            <a:r>
              <a:rPr lang="en-US" sz="1600">
                <a:latin typeface="Arial" charset="0"/>
              </a:rPr>
              <a:t>	2-4% Kchinefelter syndrome</a:t>
            </a:r>
          </a:p>
          <a:p>
            <a:pPr marL="463550" indent="-463550">
              <a:spcBef>
                <a:spcPct val="50000"/>
              </a:spcBef>
            </a:pPr>
            <a:r>
              <a:rPr lang="en-US" sz="1600">
                <a:latin typeface="Arial" charset="0"/>
              </a:rPr>
              <a:t>	&lt; 2% normal male</a:t>
            </a:r>
          </a:p>
        </p:txBody>
      </p:sp>
      <p:sp>
        <p:nvSpPr>
          <p:cNvPr id="57354" name="Text Box 10"/>
          <p:cNvSpPr txBox="1">
            <a:spLocks noChangeArrowheads="1"/>
          </p:cNvSpPr>
          <p:nvPr/>
        </p:nvSpPr>
        <p:spPr bwMode="auto">
          <a:xfrm>
            <a:off x="4267200" y="3581400"/>
            <a:ext cx="3962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3550" indent="-463550"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BARR BODY</a:t>
            </a:r>
          </a:p>
        </p:txBody>
      </p:sp>
      <p:sp>
        <p:nvSpPr>
          <p:cNvPr id="57355" name="Text Box 11"/>
          <p:cNvSpPr txBox="1">
            <a:spLocks noChangeArrowheads="1"/>
          </p:cNvSpPr>
          <p:nvPr/>
        </p:nvSpPr>
        <p:spPr bwMode="auto">
          <a:xfrm>
            <a:off x="4343400" y="304800"/>
            <a:ext cx="3962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3550" indent="-463550"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DRUMSTICK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009900"/>
                </a:solidFill>
                <a:latin typeface="Arial" charset="0"/>
              </a:rPr>
              <a:t>STEPS IN PREPARATION FOR KARYOTYPE</a:t>
            </a:r>
          </a:p>
        </p:txBody>
      </p:sp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3962400" y="0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Arial" charset="0"/>
              </a:rPr>
              <a:t>5</a:t>
            </a:r>
            <a:endParaRPr lang="en-US" sz="1800">
              <a:latin typeface="Arial" charset="0"/>
            </a:endParaRPr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381000" y="838200"/>
            <a:ext cx="8763000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n-US" sz="2000">
                <a:latin typeface="Arial" charset="0"/>
              </a:rPr>
              <a:t>Grow cell in cell culture – cell line.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n-US" sz="2000">
                <a:latin typeface="Arial" charset="0"/>
              </a:rPr>
              <a:t>Recover cell and separate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n-US" sz="2000">
                <a:latin typeface="Arial" charset="0"/>
              </a:rPr>
              <a:t>Add colchicine (antinucleic acid or antimetabolite) to arrest mitosis in metaphase or interphase for fluorescent stain.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n-US" sz="2000">
                <a:latin typeface="Arial" charset="0"/>
              </a:rPr>
              <a:t>Incubate in hypotonic saline to swell the cell and break it up releasing the chromosomes.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n-US" sz="2000">
                <a:latin typeface="Arial" charset="0"/>
              </a:rPr>
              <a:t>Prod and disperse the chromosomes on a slide using microglass rods.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n-US" sz="2000">
                <a:latin typeface="Arial" charset="0"/>
              </a:rPr>
              <a:t>Stain to view.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534400" cy="1371600"/>
          </a:xfrm>
        </p:spPr>
        <p:txBody>
          <a:bodyPr>
            <a:normAutofit fontScale="90000"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THE HUMAN GENOME PROJECT (HGP)</a:t>
            </a:r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>
          <a:xfrm>
            <a:off x="152400" y="1752600"/>
            <a:ext cx="8839200" cy="5105400"/>
          </a:xfrm>
        </p:spPr>
        <p:txBody>
          <a:bodyPr/>
          <a:lstStyle/>
          <a:p>
            <a:r>
              <a:rPr lang="en-US" sz="3600" smtClean="0"/>
              <a:t>1990 to 2OO3  USA	collaborative</a:t>
            </a:r>
          </a:p>
          <a:p>
            <a:r>
              <a:rPr lang="en-US" sz="3600" smtClean="0"/>
              <a:t>Mapping of all the 50 thousand human genes in sequence and function</a:t>
            </a:r>
          </a:p>
          <a:p>
            <a:r>
              <a:rPr lang="en-US" sz="3600" smtClean="0"/>
              <a:t>More accurate genetic engineering and gene replacement</a:t>
            </a:r>
          </a:p>
          <a:p>
            <a:r>
              <a:rPr lang="en-US" sz="3600" smtClean="0"/>
              <a:t>Correcting gene abnormalities</a:t>
            </a:r>
          </a:p>
          <a:p>
            <a:r>
              <a:rPr lang="en-US" sz="3600" smtClean="0"/>
              <a:t>Tissue replacement and possibility of cloning </a:t>
            </a:r>
            <a:r>
              <a:rPr lang="en-US" sz="3600" smtClean="0">
                <a:solidFill>
                  <a:srgbClr val="FF0000"/>
                </a:solidFill>
              </a:rPr>
              <a:t>– ethical constraints</a:t>
            </a:r>
            <a:r>
              <a:rPr lang="en-US" sz="3600" smtClean="0"/>
              <a:t>  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009900"/>
                </a:solidFill>
                <a:latin typeface="Arial" charset="0"/>
              </a:rPr>
              <a:t> DIFFERENTIATE BETWEEN</a:t>
            </a:r>
          </a:p>
        </p:txBody>
      </p:sp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3962400" y="0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Arial" charset="0"/>
              </a:rPr>
              <a:t>6</a:t>
            </a:r>
            <a:endParaRPr lang="en-US" sz="1800">
              <a:latin typeface="Arial" charset="0"/>
            </a:endParaRPr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0" y="838200"/>
            <a:ext cx="9144000" cy="531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n-US" sz="1800" b="1">
                <a:latin typeface="Arial" charset="0"/>
              </a:rPr>
              <a:t>SRy segment</a:t>
            </a:r>
            <a:r>
              <a:rPr lang="en-US" sz="1800">
                <a:latin typeface="Arial" charset="0"/>
              </a:rPr>
              <a:t> or ring – a protein bound on to a specific DNA segment on the short arm of the Y chromosome. It opens up the DNA segment to initiate production of Testis Development Factor, TDF.</a:t>
            </a:r>
          </a:p>
          <a:p>
            <a:pPr marL="342900" indent="-342900">
              <a:spcBef>
                <a:spcPct val="50000"/>
              </a:spcBef>
            </a:pPr>
            <a:r>
              <a:rPr lang="en-US" sz="1800">
                <a:latin typeface="Arial" charset="0"/>
              </a:rPr>
              <a:t>		Sex Regulatory protein on Y Chromosome.</a:t>
            </a:r>
          </a:p>
          <a:p>
            <a:pPr marL="342900" indent="-342900">
              <a:spcBef>
                <a:spcPct val="50000"/>
              </a:spcBef>
              <a:buFontTx/>
              <a:buAutoNum type="arabicPeriod" startAt="2"/>
            </a:pPr>
            <a:r>
              <a:rPr lang="en-US" sz="1800" b="1">
                <a:latin typeface="Arial" charset="0"/>
              </a:rPr>
              <a:t>TDF</a:t>
            </a:r>
            <a:r>
              <a:rPr lang="en-US" sz="1800">
                <a:latin typeface="Arial" charset="0"/>
              </a:rPr>
              <a:t> – a peptide that acts on cells of the UROGENITAL RIDGE, specifically indeterminate gonad to differentiate into testes.</a:t>
            </a:r>
          </a:p>
          <a:p>
            <a:pPr marL="342900" indent="-342900">
              <a:spcBef>
                <a:spcPct val="50000"/>
              </a:spcBef>
              <a:buFontTx/>
              <a:buAutoNum type="arabicPeriod" startAt="2"/>
            </a:pPr>
            <a:r>
              <a:rPr lang="en-US" sz="1800" b="1">
                <a:latin typeface="Arial" charset="0"/>
              </a:rPr>
              <a:t>Hy Antigen</a:t>
            </a:r>
            <a:r>
              <a:rPr lang="en-US" sz="1800">
                <a:latin typeface="Arial" charset="0"/>
              </a:rPr>
              <a:t> – a peptide elaborated by cells of the urogenital ridge and latter SERTOLI CELLS of the testis to promote testicular development, descent of testes and integrity of seminiferous tubules.</a:t>
            </a:r>
          </a:p>
          <a:p>
            <a:pPr marL="342900" indent="-342900">
              <a:spcBef>
                <a:spcPct val="50000"/>
              </a:spcBef>
              <a:buFontTx/>
              <a:buAutoNum type="arabicPeriod" startAt="2"/>
            </a:pPr>
            <a:r>
              <a:rPr lang="en-US" sz="1800" b="1">
                <a:latin typeface="Arial" charset="0"/>
              </a:rPr>
              <a:t>Mullerian Inhibiting Hormone </a:t>
            </a:r>
            <a:r>
              <a:rPr lang="en-US" sz="1800">
                <a:latin typeface="Arial" charset="0"/>
              </a:rPr>
              <a:t>(MIH)</a:t>
            </a:r>
          </a:p>
          <a:p>
            <a:pPr marL="342900" indent="-342900">
              <a:spcBef>
                <a:spcPct val="50000"/>
              </a:spcBef>
            </a:pPr>
            <a:r>
              <a:rPr lang="en-US" sz="1800">
                <a:latin typeface="Arial" charset="0"/>
              </a:rPr>
              <a:t>	Mullerian Inhibiting Peptide</a:t>
            </a:r>
          </a:p>
          <a:p>
            <a:pPr marL="342900" indent="-342900">
              <a:spcBef>
                <a:spcPct val="50000"/>
              </a:spcBef>
            </a:pPr>
            <a:r>
              <a:rPr lang="en-US" sz="1800">
                <a:latin typeface="Arial" charset="0"/>
              </a:rPr>
              <a:t>	Mullerian Regression Factor (MRF)</a:t>
            </a:r>
          </a:p>
          <a:p>
            <a:pPr marL="342900" indent="-342900">
              <a:spcBef>
                <a:spcPct val="50000"/>
              </a:spcBef>
            </a:pPr>
            <a:r>
              <a:rPr lang="en-US" sz="1800">
                <a:latin typeface="Arial" charset="0"/>
              </a:rPr>
              <a:t>	A medium sized peptide produced by SERTOLI cells of the testes from 6 weeks IUL to suppress parallel development of the mullerian ducts while wolfian ducts develop.</a:t>
            </a:r>
          </a:p>
          <a:p>
            <a:pPr marL="342900" indent="-342900">
              <a:spcBef>
                <a:spcPct val="50000"/>
              </a:spcBef>
              <a:buFontTx/>
              <a:buAutoNum type="arabicPeriod" startAt="2"/>
            </a:pPr>
            <a:endParaRPr lang="en-US" sz="18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381000" y="304800"/>
            <a:ext cx="8458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en-US" b="1">
                <a:solidFill>
                  <a:srgbClr val="009900"/>
                </a:solidFill>
              </a:rPr>
              <a:t>REPRODUCTIVE PHYSIOLOGICAL SYSTEMS</a:t>
            </a:r>
          </a:p>
        </p:txBody>
      </p:sp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0" y="1676400"/>
            <a:ext cx="1524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400"/>
              <a:t>HYPOTHA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400"/>
              <a:t>LAMUS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140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400"/>
              <a:t>PITUITARY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140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140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140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400"/>
              <a:t>GONADS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140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n-US" sz="1400" b="1"/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1371600" y="914400"/>
            <a:ext cx="1828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400" b="1"/>
              <a:t>ENDOCRINE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400" b="1"/>
              <a:t>FUNCTION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1400" b="1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400"/>
              <a:t>LH – RH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140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140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400"/>
              <a:t>LH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400"/>
              <a:t>(ICSH)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140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140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400"/>
              <a:t>INTERSTITIAL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400"/>
              <a:t>CELLS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1400"/>
          </a:p>
        </p:txBody>
      </p:sp>
      <p:sp>
        <p:nvSpPr>
          <p:cNvPr id="61445" name="Rectangle 5"/>
          <p:cNvSpPr>
            <a:spLocks noChangeArrowheads="1"/>
          </p:cNvSpPr>
          <p:nvPr/>
        </p:nvSpPr>
        <p:spPr bwMode="auto">
          <a:xfrm>
            <a:off x="3024188" y="914400"/>
            <a:ext cx="2005012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400" b="1"/>
              <a:t>GAMETOGENIC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1400" b="1"/>
              <a:t>	FUNCTION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1400" b="1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400"/>
              <a:t>GN RH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140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140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400"/>
              <a:t>FSH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140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140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140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400"/>
              <a:t>SEMINIFOROUS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1400"/>
              <a:t>	TUBULES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400"/>
              <a:t>Accessory GLANDS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400"/>
              <a:t>Sperm Production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400"/>
              <a:t>Sperm Maturation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400"/>
              <a:t>Sperm Transport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400"/>
              <a:t>SERTOLI CELLS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1400"/>
              <a:t>	ACTIVITIES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1400"/>
              <a:t>                                         </a:t>
            </a:r>
          </a:p>
        </p:txBody>
      </p:sp>
      <p:sp>
        <p:nvSpPr>
          <p:cNvPr id="61446" name="Rectangle 6"/>
          <p:cNvSpPr>
            <a:spLocks noChangeArrowheads="1"/>
          </p:cNvSpPr>
          <p:nvPr/>
        </p:nvSpPr>
        <p:spPr bwMode="auto">
          <a:xfrm>
            <a:off x="4800600" y="914400"/>
            <a:ext cx="2438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400" b="1"/>
              <a:t>ENDOCRINE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400" b="1"/>
              <a:t>FUNCTION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1400" b="1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400"/>
              <a:t>LH-LR/FHS-RH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140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140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400"/>
              <a:t>FHS/LH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140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140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140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400"/>
              <a:t>GRAAFIAN FOLLICLE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400"/>
              <a:t>FOLLICULAR ANTRIUM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400"/>
              <a:t>THECA-GRANULOSA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400"/>
              <a:t>ESTROGEN PRODUCTION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400"/>
              <a:t>(PROGESTERONE)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400"/>
              <a:t>SHORT PEPTIDES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400"/>
              <a:t>ANDROGENS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400"/>
              <a:t>CORPUS LEUTEUM</a:t>
            </a:r>
          </a:p>
        </p:txBody>
      </p:sp>
      <p:sp>
        <p:nvSpPr>
          <p:cNvPr id="61447" name="Rectangle 7"/>
          <p:cNvSpPr>
            <a:spLocks noChangeArrowheads="1"/>
          </p:cNvSpPr>
          <p:nvPr/>
        </p:nvSpPr>
        <p:spPr bwMode="auto">
          <a:xfrm>
            <a:off x="7010400" y="914400"/>
            <a:ext cx="2133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400" b="1"/>
              <a:t>GAMETOGENIC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400" b="1"/>
              <a:t>FUNCTION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1400" b="1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400"/>
              <a:t>GNRH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140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140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400"/>
              <a:t>FHS/LH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140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140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140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400"/>
              <a:t>GAMETE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400"/>
              <a:t>MATURATION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400"/>
              <a:t>PROGESTERONE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400"/>
              <a:t>OVULATION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400"/>
              <a:t>FERTILIZATION </a:t>
            </a:r>
          </a:p>
        </p:txBody>
      </p:sp>
      <p:sp>
        <p:nvSpPr>
          <p:cNvPr id="61448" name="Text Box 8"/>
          <p:cNvSpPr txBox="1">
            <a:spLocks noChangeArrowheads="1"/>
          </p:cNvSpPr>
          <p:nvPr/>
        </p:nvSpPr>
        <p:spPr bwMode="auto">
          <a:xfrm>
            <a:off x="228600" y="5638800"/>
            <a:ext cx="85344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Arial" charset="0"/>
              </a:rPr>
              <a:t>TARGET ISSUES</a:t>
            </a:r>
            <a:r>
              <a:rPr lang="en-US" sz="1800">
                <a:latin typeface="Arial" charset="0"/>
              </a:rPr>
              <a:t> …………………………………………………………………………</a:t>
            </a:r>
          </a:p>
          <a:p>
            <a:pPr>
              <a:spcBef>
                <a:spcPct val="50000"/>
              </a:spcBef>
            </a:pPr>
            <a:r>
              <a:rPr lang="en-US" sz="1800">
                <a:latin typeface="Arial" charset="0"/>
              </a:rPr>
              <a:t>………………………………………………………………………………………………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OC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5950"/>
            <a:ext cx="9144000" cy="624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VI.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685800" y="304800"/>
            <a:ext cx="7772400" cy="604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>
                <a:solidFill>
                  <a:srgbClr val="FF3300"/>
                </a:solidFill>
                <a:latin typeface="Arial" charset="0"/>
              </a:rPr>
              <a:t>(I)</a:t>
            </a:r>
          </a:p>
          <a:p>
            <a:r>
              <a:rPr lang="en-US" sz="1800">
                <a:solidFill>
                  <a:srgbClr val="FF3300"/>
                </a:solidFill>
                <a:latin typeface="Arial" charset="0"/>
              </a:rPr>
              <a:t>PUBERTY</a:t>
            </a:r>
            <a:r>
              <a:rPr lang="en-US" sz="1800">
                <a:latin typeface="Arial" charset="0"/>
              </a:rPr>
              <a:t> </a:t>
            </a:r>
          </a:p>
          <a:p>
            <a:r>
              <a:rPr lang="en-US" sz="1800" b="1">
                <a:solidFill>
                  <a:srgbClr val="FF3300"/>
                </a:solidFill>
                <a:latin typeface="Arial" charset="0"/>
              </a:rPr>
              <a:t>DEFINATION:</a:t>
            </a:r>
            <a:r>
              <a:rPr lang="en-US" sz="1800">
                <a:latin typeface="Arial" charset="0"/>
              </a:rPr>
              <a:t>  A specific time when full reproductive capacity is achieved .</a:t>
            </a:r>
            <a:r>
              <a:rPr lang="en-US" sz="1800">
                <a:solidFill>
                  <a:srgbClr val="FF3300"/>
                </a:solidFill>
                <a:latin typeface="Arial" charset="0"/>
              </a:rPr>
              <a:t>151/2</a:t>
            </a:r>
            <a:r>
              <a:rPr lang="en-US" sz="1800">
                <a:latin typeface="Arial" charset="0"/>
              </a:rPr>
              <a:t> years in Females and </a:t>
            </a:r>
            <a:r>
              <a:rPr lang="en-US" sz="1800">
                <a:solidFill>
                  <a:srgbClr val="FF3300"/>
                </a:solidFill>
                <a:latin typeface="Arial" charset="0"/>
              </a:rPr>
              <a:t>17</a:t>
            </a:r>
            <a:r>
              <a:rPr lang="en-US" sz="1800">
                <a:latin typeface="Arial" charset="0"/>
              </a:rPr>
              <a:t> years in Males. Marked by the fusion of the Y- Ligament of Bingelow.</a:t>
            </a:r>
          </a:p>
          <a:p>
            <a:endParaRPr lang="en-US" sz="1800">
              <a:latin typeface="Arial" charset="0"/>
            </a:endParaRPr>
          </a:p>
          <a:p>
            <a:r>
              <a:rPr lang="en-US" sz="1800">
                <a:latin typeface="Arial" charset="0"/>
              </a:rPr>
              <a:t>Ovulation 	-	1 Year after menarche</a:t>
            </a:r>
          </a:p>
          <a:p>
            <a:r>
              <a:rPr lang="en-US" sz="1800">
                <a:latin typeface="Arial" charset="0"/>
              </a:rPr>
              <a:t>Spermache </a:t>
            </a:r>
          </a:p>
          <a:p>
            <a:endParaRPr lang="en-US" sz="1800">
              <a:latin typeface="Arial" charset="0"/>
            </a:endParaRPr>
          </a:p>
          <a:p>
            <a:r>
              <a:rPr lang="en-US" sz="1800" b="1">
                <a:solidFill>
                  <a:srgbClr val="FF3300"/>
                </a:solidFill>
                <a:latin typeface="Arial" charset="0"/>
              </a:rPr>
              <a:t>PROCESS </a:t>
            </a:r>
            <a:r>
              <a:rPr lang="en-US" sz="1800" b="1">
                <a:latin typeface="Arial" charset="0"/>
              </a:rPr>
              <a:t>	-	PUBESENCE </a:t>
            </a:r>
          </a:p>
          <a:p>
            <a:r>
              <a:rPr lang="en-US" sz="1800" b="1">
                <a:latin typeface="Arial" charset="0"/>
              </a:rPr>
              <a:t>		ADOLESCENCE – Physiological </a:t>
            </a:r>
          </a:p>
          <a:p>
            <a:r>
              <a:rPr lang="en-US" sz="1800" b="1">
                <a:latin typeface="Arial" charset="0"/>
              </a:rPr>
              <a:t>		TEENAGE </a:t>
            </a:r>
          </a:p>
          <a:p>
            <a:r>
              <a:rPr lang="en-US" sz="1800" b="1">
                <a:latin typeface="Arial" charset="0"/>
              </a:rPr>
              <a:t>		age of rapid growth spurt .</a:t>
            </a:r>
          </a:p>
          <a:p>
            <a:endParaRPr lang="en-US" sz="1800" b="1">
              <a:latin typeface="Arial" charset="0"/>
            </a:endParaRPr>
          </a:p>
          <a:p>
            <a:r>
              <a:rPr lang="en-US" sz="1800" b="1">
                <a:solidFill>
                  <a:srgbClr val="FF3300"/>
                </a:solidFill>
                <a:latin typeface="Arial" charset="0"/>
              </a:rPr>
              <a:t>AGE AT ONSET 		</a:t>
            </a:r>
            <a:r>
              <a:rPr lang="en-US" sz="1800" b="1">
                <a:latin typeface="Arial" charset="0"/>
              </a:rPr>
              <a:t>12-14 years for girls</a:t>
            </a:r>
          </a:p>
          <a:p>
            <a:r>
              <a:rPr lang="en-US" sz="1800" b="1">
                <a:latin typeface="Arial" charset="0"/>
              </a:rPr>
              <a:t>		13-15 years for boys (Boys one year later than girls)</a:t>
            </a:r>
          </a:p>
          <a:p>
            <a:r>
              <a:rPr lang="en-US" sz="1800" b="1">
                <a:latin typeface="Arial" charset="0"/>
              </a:rPr>
              <a:t>		Delayed puberty 17years or 2 years after full 			(PRIMARY AMMENORRHOEA) Thelarche. 				</a:t>
            </a:r>
          </a:p>
          <a:p>
            <a:r>
              <a:rPr lang="en-US" sz="1800" b="1">
                <a:latin typeface="Arial" charset="0"/>
              </a:rPr>
              <a:t>		19years for boys (EUNUCHOID)</a:t>
            </a:r>
          </a:p>
          <a:p>
            <a:pPr>
              <a:spcBef>
                <a:spcPct val="50000"/>
              </a:spcBef>
            </a:pPr>
            <a:endParaRPr lang="en-US" sz="2000">
              <a:latin typeface="Impac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304800" y="533400"/>
            <a:ext cx="861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u="sng">
                <a:solidFill>
                  <a:srgbClr val="FF3300"/>
                </a:solidFill>
                <a:latin typeface="Arial" charset="0"/>
              </a:rPr>
              <a:t>SEQUENCE OF EVENTS IN ADOLESECENCE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228600" y="1295400"/>
            <a:ext cx="8686800" cy="666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Arial" charset="0"/>
              </a:rPr>
              <a:t>I ADRENARCHE			Adrenal Androgens</a:t>
            </a:r>
          </a:p>
          <a:p>
            <a:pPr>
              <a:spcBef>
                <a:spcPct val="50000"/>
              </a:spcBef>
            </a:pPr>
            <a:r>
              <a:rPr lang="en-US" sz="1600">
                <a:latin typeface="Arial" charset="0"/>
              </a:rPr>
              <a:t>				13 yrs</a:t>
            </a:r>
          </a:p>
          <a:p>
            <a:pPr>
              <a:spcBef>
                <a:spcPct val="50000"/>
              </a:spcBef>
            </a:pPr>
            <a:r>
              <a:rPr lang="en-US" sz="1600">
                <a:latin typeface="Arial" charset="0"/>
              </a:rPr>
              <a:t>				Bone growth</a:t>
            </a:r>
          </a:p>
          <a:p>
            <a:pPr>
              <a:spcBef>
                <a:spcPct val="50000"/>
              </a:spcBef>
            </a:pPr>
            <a:r>
              <a:rPr lang="en-US" sz="1600">
                <a:latin typeface="Arial" charset="0"/>
              </a:rPr>
              <a:t>II. THELARCHE			14 yrs</a:t>
            </a:r>
          </a:p>
          <a:p>
            <a:pPr>
              <a:spcBef>
                <a:spcPct val="50000"/>
              </a:spcBef>
            </a:pPr>
            <a:r>
              <a:rPr lang="en-US" sz="1600">
                <a:latin typeface="Arial" charset="0"/>
              </a:rPr>
              <a:t>				BREAST DEVELOPMENT</a:t>
            </a:r>
          </a:p>
          <a:p>
            <a:pPr>
              <a:spcBef>
                <a:spcPct val="50000"/>
              </a:spcBef>
            </a:pPr>
            <a:r>
              <a:rPr lang="en-US" sz="1600">
                <a:latin typeface="Arial" charset="0"/>
              </a:rPr>
              <a:t>			STAGE 1       to      STAGE 5</a:t>
            </a:r>
          </a:p>
          <a:p>
            <a:pPr>
              <a:spcBef>
                <a:spcPct val="50000"/>
              </a:spcBef>
            </a:pPr>
            <a:r>
              <a:rPr lang="en-US" sz="1600">
                <a:latin typeface="Arial" charset="0"/>
              </a:rPr>
              <a:t>   				         3</a:t>
            </a:r>
          </a:p>
          <a:p>
            <a:pPr>
              <a:spcBef>
                <a:spcPct val="50000"/>
              </a:spcBef>
            </a:pPr>
            <a:r>
              <a:rPr lang="en-US" sz="1600">
                <a:latin typeface="Arial" charset="0"/>
              </a:rPr>
              <a:t>III. PUBERCHE   _______________________</a:t>
            </a:r>
          </a:p>
          <a:p>
            <a:pPr>
              <a:spcBef>
                <a:spcPct val="50000"/>
              </a:spcBef>
            </a:pPr>
            <a:r>
              <a:rPr lang="en-US" sz="1600">
                <a:latin typeface="Arial" charset="0"/>
              </a:rPr>
              <a:t>				AMBISEXUAL HAIR</a:t>
            </a:r>
          </a:p>
          <a:p>
            <a:pPr>
              <a:spcBef>
                <a:spcPct val="50000"/>
              </a:spcBef>
            </a:pPr>
            <a:r>
              <a:rPr lang="en-US" sz="1600">
                <a:latin typeface="Arial" charset="0"/>
              </a:rPr>
              <a:t>				Changed FSH/ LH pattern</a:t>
            </a:r>
          </a:p>
          <a:p>
            <a:pPr>
              <a:spcBef>
                <a:spcPct val="50000"/>
              </a:spcBef>
            </a:pPr>
            <a:r>
              <a:rPr lang="en-US" sz="1600">
                <a:latin typeface="Arial" charset="0"/>
              </a:rPr>
              <a:t>				STAGES 1 to 4</a:t>
            </a:r>
          </a:p>
          <a:p>
            <a:pPr>
              <a:spcBef>
                <a:spcPct val="50000"/>
              </a:spcBef>
            </a:pPr>
            <a:r>
              <a:rPr lang="en-US" sz="1600">
                <a:latin typeface="Arial" charset="0"/>
              </a:rPr>
              <a:t>IV. MENARCHE</a:t>
            </a:r>
          </a:p>
          <a:p>
            <a:pPr>
              <a:spcBef>
                <a:spcPct val="50000"/>
              </a:spcBef>
            </a:pPr>
            <a:r>
              <a:rPr lang="en-US" sz="1600">
                <a:latin typeface="Arial" charset="0"/>
              </a:rPr>
              <a:t>				Pubatilse Gonadotropin Secretion</a:t>
            </a:r>
          </a:p>
          <a:p>
            <a:pPr>
              <a:spcBef>
                <a:spcPct val="50000"/>
              </a:spcBef>
            </a:pPr>
            <a:r>
              <a:rPr lang="en-US" sz="1600">
                <a:latin typeface="Arial" charset="0"/>
              </a:rPr>
              <a:t>OVULATION</a:t>
            </a:r>
          </a:p>
          <a:p>
            <a:pPr>
              <a:spcBef>
                <a:spcPct val="50000"/>
              </a:spcBef>
            </a:pPr>
            <a:r>
              <a:rPr lang="en-US" sz="1600">
                <a:latin typeface="Arial" charset="0"/>
              </a:rPr>
              <a:t>SPERMACHE</a:t>
            </a:r>
          </a:p>
          <a:p>
            <a:pPr>
              <a:spcBef>
                <a:spcPct val="50000"/>
              </a:spcBef>
            </a:pPr>
            <a:endParaRPr lang="en-US" sz="1600"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1800"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1800">
              <a:latin typeface="Arial" charset="0"/>
            </a:endParaRPr>
          </a:p>
        </p:txBody>
      </p:sp>
      <p:sp>
        <p:nvSpPr>
          <p:cNvPr id="10244" name="Line 4"/>
          <p:cNvSpPr>
            <a:spLocks noChangeShapeType="1"/>
          </p:cNvSpPr>
          <p:nvPr/>
        </p:nvSpPr>
        <p:spPr bwMode="auto">
          <a:xfrm flipV="1">
            <a:off x="3733800" y="1371600"/>
            <a:ext cx="0" cy="3048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245" name="Line 5"/>
          <p:cNvSpPr>
            <a:spLocks noChangeShapeType="1"/>
          </p:cNvSpPr>
          <p:nvPr/>
        </p:nvSpPr>
        <p:spPr bwMode="auto">
          <a:xfrm flipV="1">
            <a:off x="4495800" y="3810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1828800" y="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FF3300"/>
                </a:solidFill>
                <a:latin typeface="Arial" charset="0"/>
              </a:rPr>
              <a:t>II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1426</Words>
  <Application>Microsoft Office PowerPoint</Application>
  <PresentationFormat>On-screen Show (4:3)</PresentationFormat>
  <Paragraphs>575</Paragraphs>
  <Slides>64</Slides>
  <Notes>50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Actions of estrogen</vt:lpstr>
      <vt:lpstr>Specific actions of estrogen</vt:lpstr>
      <vt:lpstr>Metabolic actions of estrogen</vt:lpstr>
      <vt:lpstr>Slide 19</vt:lpstr>
      <vt:lpstr>Increased Gonadotropin production effects </vt:lpstr>
      <vt:lpstr>Progesterone</vt:lpstr>
      <vt:lpstr>Perimenopausal Hormonal Changes</vt:lpstr>
      <vt:lpstr>Slide 23</vt:lpstr>
      <vt:lpstr>Slide 24</vt:lpstr>
      <vt:lpstr>Slide 25</vt:lpstr>
      <vt:lpstr>Slide 26</vt:lpstr>
      <vt:lpstr>Slide 27</vt:lpstr>
      <vt:lpstr>Slide 28</vt:lpstr>
      <vt:lpstr>MALE REPRODUCTIVE SYSTEM 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OTHER HORMONES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DNA BUILDING BLOCKS</vt:lpstr>
      <vt:lpstr>Slide 52</vt:lpstr>
      <vt:lpstr>Slide 53</vt:lpstr>
      <vt:lpstr>Slide 54</vt:lpstr>
      <vt:lpstr>Slide 55</vt:lpstr>
      <vt:lpstr> Hierachy of Chromosomes</vt:lpstr>
      <vt:lpstr>Smaller,eccentric/telocentric chromosomes</vt:lpstr>
      <vt:lpstr>THE Y CHROMOSOME</vt:lpstr>
      <vt:lpstr>Slide 59</vt:lpstr>
      <vt:lpstr>Slide 60</vt:lpstr>
      <vt:lpstr>Slide 61</vt:lpstr>
      <vt:lpstr>THE HUMAN GENOME PROJECT (HGP)</vt:lpstr>
      <vt:lpstr>Slide 63</vt:lpstr>
      <vt:lpstr>Slide 64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Dr. Kimaiga H.O</dc:creator>
  <cp:lastModifiedBy>Dr. Kimaiga H.O</cp:lastModifiedBy>
  <cp:revision>4</cp:revision>
  <dcterms:created xsi:type="dcterms:W3CDTF">2012-06-25T07:03:05Z</dcterms:created>
  <dcterms:modified xsi:type="dcterms:W3CDTF">2012-06-26T04:58:48Z</dcterms:modified>
</cp:coreProperties>
</file>