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287" r:id="rId3"/>
    <p:sldId id="293" r:id="rId4"/>
    <p:sldId id="257" r:id="rId5"/>
    <p:sldId id="313" r:id="rId6"/>
    <p:sldId id="309" r:id="rId7"/>
    <p:sldId id="305" r:id="rId8"/>
    <p:sldId id="310" r:id="rId9"/>
    <p:sldId id="306" r:id="rId10"/>
    <p:sldId id="307" r:id="rId11"/>
    <p:sldId id="308" r:id="rId12"/>
    <p:sldId id="311" r:id="rId13"/>
    <p:sldId id="312" r:id="rId14"/>
    <p:sldId id="296" r:id="rId15"/>
    <p:sldId id="297" r:id="rId16"/>
    <p:sldId id="259" r:id="rId17"/>
    <p:sldId id="289" r:id="rId18"/>
    <p:sldId id="288" r:id="rId19"/>
    <p:sldId id="294" r:id="rId20"/>
    <p:sldId id="260" r:id="rId21"/>
    <p:sldId id="303" r:id="rId22"/>
    <p:sldId id="300" r:id="rId23"/>
    <p:sldId id="302" r:id="rId24"/>
    <p:sldId id="261" r:id="rId25"/>
    <p:sldId id="262" r:id="rId26"/>
    <p:sldId id="263" r:id="rId27"/>
    <p:sldId id="299" r:id="rId28"/>
    <p:sldId id="301" r:id="rId29"/>
    <p:sldId id="264" r:id="rId30"/>
    <p:sldId id="265" r:id="rId31"/>
    <p:sldId id="298" r:id="rId32"/>
    <p:sldId id="266" r:id="rId33"/>
    <p:sldId id="267" r:id="rId34"/>
    <p:sldId id="295" r:id="rId35"/>
    <p:sldId id="291" r:id="rId36"/>
    <p:sldId id="292" r:id="rId37"/>
    <p:sldId id="290" r:id="rId38"/>
    <p:sldId id="268" r:id="rId39"/>
    <p:sldId id="304" r:id="rId40"/>
    <p:sldId id="269" r:id="rId41"/>
    <p:sldId id="270" r:id="rId42"/>
    <p:sldId id="271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4739B2-69A2-43AA-B105-56A887AA34AC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3AB80D-15E4-4BE4-BA52-4D9F273C45C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FE2B0-C4D0-40E0-B437-B0AF5F68CFFC}" type="datetime1">
              <a:rPr lang="en-US" smtClean="0"/>
              <a:pPr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544CF-9C02-465F-A8A5-64643ABDA2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1B80A-4B3E-4B79-AC4B-18F3A43F437C}" type="datetime1">
              <a:rPr lang="en-US" smtClean="0"/>
              <a:pPr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544CF-9C02-465F-A8A5-64643ABDA2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CA2D6-5E8F-4CD1-909F-EF1B365E31A3}" type="datetime1">
              <a:rPr lang="en-US" smtClean="0"/>
              <a:pPr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544CF-9C02-465F-A8A5-64643ABDA2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E406D-AF21-45C8-9FC8-C86AC5DBFE72}" type="datetime1">
              <a:rPr lang="en-US" smtClean="0"/>
              <a:pPr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544CF-9C02-465F-A8A5-64643ABDA2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A0F2C-7819-41C7-AC08-4C4645E94BAE}" type="datetime1">
              <a:rPr lang="en-US" smtClean="0"/>
              <a:pPr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544CF-9C02-465F-A8A5-64643ABDA2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46EDA-9180-447D-B10F-03C58B5B46B6}" type="datetime1">
              <a:rPr lang="en-US" smtClean="0"/>
              <a:pPr/>
              <a:t>10/7/2015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544CF-9C02-465F-A8A5-64643ABDA2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B0F78-8588-45D5-AFD2-0F2C6C5D99A5}" type="datetime1">
              <a:rPr lang="en-US" smtClean="0"/>
              <a:pPr/>
              <a:t>10/7/2015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544CF-9C02-465F-A8A5-64643ABDA2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E0AAB-7B41-45F5-8625-532D5CF3C55E}" type="datetime1">
              <a:rPr lang="en-US" smtClean="0"/>
              <a:pPr/>
              <a:t>10/7/2015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544CF-9C02-465F-A8A5-64643ABDA2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EEF3E-5D31-4E20-AE98-76B5D2CF4E75}" type="datetime1">
              <a:rPr lang="en-US" smtClean="0"/>
              <a:pPr/>
              <a:t>10/7/2015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544CF-9C02-465F-A8A5-64643ABDA2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5B7F7-F241-43B7-B306-9499875B28E6}" type="datetime1">
              <a:rPr lang="en-US" smtClean="0"/>
              <a:pPr/>
              <a:t>10/7/2015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544CF-9C02-465F-A8A5-64643ABDA2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E86F-D0FA-49C7-8804-F563D812FB69}" type="datetime1">
              <a:rPr lang="en-US" smtClean="0"/>
              <a:pPr/>
              <a:t>10/7/2015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544CF-9C02-465F-A8A5-64643ABDA2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CE5283-39F4-4ABF-89B5-615EF4A141A3}" type="datetime1">
              <a:rPr lang="en-US" smtClean="0"/>
              <a:pPr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544CF-9C02-465F-A8A5-64643ABDA23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RESPIRATORY SYSTEM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ORGANIZATION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544CF-9C02-465F-A8A5-64643ABDA236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544CF-9C02-465F-A8A5-64643ABDA236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3" name="Picture 2" descr="http://i.livescience.com/images/i/000/017/983/i02/640px-Chimpanzee-Head.jpg?131058924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2927" y="689927"/>
            <a:ext cx="5478145" cy="5478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544CF-9C02-465F-A8A5-64643ABDA236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3" name="Picture 2" descr="http://www.janegoodall.org/sites/default/files/imagecache/v2_gallery_images_LG_image/gallery/AP0281-5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990600"/>
            <a:ext cx="6477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544CF-9C02-465F-A8A5-64643ABDA236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3" name="Picture 2" descr="http://www2.unine.ch/files/content/users/merciers2/files/6-Portrait%20bonobo_Emilie%20Genty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439613"/>
            <a:ext cx="5943600" cy="3978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544CF-9C02-465F-A8A5-64643ABDA236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3" name="Picture 2" descr="http://2.bp.blogspot.com/-EyeaWzww8ro/Txkjo4Yw83I/AAAAAAAAHhE/UwU-ypq8xlE/s1600/bonobo-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457200"/>
            <a:ext cx="74676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NASOPHARYNX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544CF-9C02-465F-A8A5-64643ABDA236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Content Placeholder 4" descr="http://dronaias.com/wp-content/uploads/Nose-and-Nasal-Cavity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2705" y="685800"/>
            <a:ext cx="6558590" cy="544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dirty="0" smtClean="0"/>
              <a:t>NASOPHARYNX -2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544CF-9C02-465F-A8A5-64643ABDA236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Content Placeholder 4" descr="http://philschatz.com/anatomy-book/resources/2305_Divisions_of_the_Pharynx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609600"/>
            <a:ext cx="67056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DETAILS OF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en-US" dirty="0" smtClean="0"/>
              <a:t>NOSE</a:t>
            </a:r>
          </a:p>
          <a:p>
            <a:r>
              <a:rPr lang="en-US" dirty="0" smtClean="0"/>
              <a:t>Filtering system , WARMING and  Humidifying</a:t>
            </a:r>
          </a:p>
          <a:p>
            <a:r>
              <a:rPr lang="en-US" dirty="0" smtClean="0"/>
              <a:t>Nasal hairs</a:t>
            </a:r>
          </a:p>
          <a:p>
            <a:r>
              <a:rPr lang="en-US" dirty="0" smtClean="0"/>
              <a:t>mucus – amount depends on temperature irritants etc.</a:t>
            </a:r>
          </a:p>
          <a:p>
            <a:r>
              <a:rPr lang="en-US" dirty="0" smtClean="0"/>
              <a:t>Lining – </a:t>
            </a:r>
            <a:r>
              <a:rPr lang="en-US" dirty="0" err="1" smtClean="0"/>
              <a:t>colomnar</a:t>
            </a:r>
            <a:r>
              <a:rPr lang="en-US" dirty="0" smtClean="0"/>
              <a:t> ciliated epithelium with mucus glands.</a:t>
            </a:r>
          </a:p>
          <a:p>
            <a:r>
              <a:rPr lang="en-US" dirty="0" smtClean="0"/>
              <a:t>Cilia in nose waft mucus backwards towards the </a:t>
            </a:r>
            <a:r>
              <a:rPr lang="en-US" dirty="0" err="1" smtClean="0"/>
              <a:t>glotis</a:t>
            </a:r>
            <a:endParaRPr lang="en-US" dirty="0" smtClean="0"/>
          </a:p>
          <a:p>
            <a:r>
              <a:rPr lang="en-US" dirty="0" smtClean="0"/>
              <a:t>Cilia in </a:t>
            </a:r>
            <a:r>
              <a:rPr lang="en-US" dirty="0" err="1" smtClean="0"/>
              <a:t>brochi</a:t>
            </a:r>
            <a:r>
              <a:rPr lang="en-US" dirty="0" smtClean="0"/>
              <a:t> etc waft mucus fro alveolar end of the </a:t>
            </a:r>
            <a:r>
              <a:rPr lang="en-US" dirty="0" err="1" smtClean="0"/>
              <a:t>conductin</a:t>
            </a:r>
            <a:r>
              <a:rPr lang="en-US" dirty="0" smtClean="0"/>
              <a:t> system to larynx</a:t>
            </a:r>
          </a:p>
          <a:p>
            <a:pPr>
              <a:buNone/>
            </a:pPr>
            <a:r>
              <a:rPr lang="en-US" dirty="0" smtClean="0"/>
              <a:t>MUCUS ESCALATOR</a:t>
            </a:r>
          </a:p>
          <a:p>
            <a:r>
              <a:rPr lang="en-US" dirty="0" smtClean="0"/>
              <a:t>Air way epithelium </a:t>
            </a:r>
            <a:r>
              <a:rPr lang="en-US" dirty="0" err="1" smtClean="0"/>
              <a:t>secres</a:t>
            </a:r>
            <a:r>
              <a:rPr lang="en-US" dirty="0" smtClean="0"/>
              <a:t> both mucus and a watery fluid on which  the mucus slides easily</a:t>
            </a:r>
          </a:p>
          <a:p>
            <a:r>
              <a:rPr lang="en-US" dirty="0" smtClean="0"/>
              <a:t>Some diseases suppress this fluid secretion e.g. cystic fibrosis (commonest killer disease of </a:t>
            </a:r>
            <a:r>
              <a:rPr lang="en-US" dirty="0" err="1" smtClean="0"/>
              <a:t>caucasians</a:t>
            </a:r>
            <a:r>
              <a:rPr lang="en-US" dirty="0" smtClean="0"/>
              <a:t>)- mucus layer therefore becomes thick and dehydrated leading to chronic pulmonary obstruction disease (a common cause)</a:t>
            </a:r>
          </a:p>
          <a:p>
            <a:r>
              <a:rPr lang="en-US" dirty="0" smtClean="0"/>
              <a:t>Fundamental cause is defect in Chloride channels in the fluid </a:t>
            </a:r>
            <a:r>
              <a:rPr lang="en-US" dirty="0" err="1" smtClean="0"/>
              <a:t>secretory</a:t>
            </a:r>
            <a:r>
              <a:rPr lang="en-US" dirty="0" smtClean="0"/>
              <a:t> process</a:t>
            </a:r>
          </a:p>
          <a:p>
            <a:r>
              <a:rPr lang="en-US" dirty="0" smtClean="0"/>
              <a:t>  Clears lungs of dust and </a:t>
            </a:r>
            <a:r>
              <a:rPr lang="en-US" dirty="0" err="1" smtClean="0"/>
              <a:t>othe</a:t>
            </a:r>
            <a:r>
              <a:rPr lang="en-US" dirty="0" smtClean="0"/>
              <a:t> particulate matter</a:t>
            </a:r>
          </a:p>
          <a:p>
            <a:r>
              <a:rPr lang="en-US" dirty="0" smtClean="0"/>
              <a:t>Clears bacteria that ride on the particulate matter</a:t>
            </a:r>
          </a:p>
          <a:p>
            <a:r>
              <a:rPr lang="en-US" dirty="0" smtClean="0"/>
              <a:t>Movement of cilia ensures mucus is normally swallowed thus  making sure that bacteria etc are continually destroyed  by the acid in the stomach. In </a:t>
            </a:r>
          </a:p>
          <a:p>
            <a:r>
              <a:rPr lang="en-US" dirty="0" smtClean="0"/>
              <a:t>Cilia rhythm depends on temperature etc –explain</a:t>
            </a:r>
          </a:p>
          <a:p>
            <a:r>
              <a:rPr lang="en-US" dirty="0" smtClean="0"/>
              <a:t>Overwhelming of the system in disease –</a:t>
            </a:r>
            <a:r>
              <a:rPr lang="en-US" dirty="0" err="1" smtClean="0"/>
              <a:t>smpking</a:t>
            </a:r>
            <a:r>
              <a:rPr lang="en-US" dirty="0" smtClean="0"/>
              <a:t>, </a:t>
            </a:r>
            <a:r>
              <a:rPr lang="en-US" dirty="0" err="1" smtClean="0"/>
              <a:t>inflamation</a:t>
            </a:r>
            <a:r>
              <a:rPr lang="en-US" dirty="0" smtClean="0"/>
              <a:t> etc</a:t>
            </a:r>
          </a:p>
          <a:p>
            <a:r>
              <a:rPr lang="en-US" dirty="0" err="1" smtClean="0"/>
              <a:t>Microorganosm</a:t>
            </a:r>
            <a:r>
              <a:rPr lang="en-US" dirty="0" smtClean="0"/>
              <a:t> parasitic opportunism – </a:t>
            </a:r>
            <a:r>
              <a:rPr lang="en-US" dirty="0" err="1" smtClean="0"/>
              <a:t>e.g</a:t>
            </a:r>
            <a:r>
              <a:rPr lang="en-US" dirty="0" smtClean="0"/>
              <a:t> TB  influenza, </a:t>
            </a:r>
            <a:r>
              <a:rPr lang="en-US" dirty="0" err="1" smtClean="0"/>
              <a:t>corrhiza</a:t>
            </a:r>
            <a:r>
              <a:rPr lang="en-US" dirty="0" smtClean="0"/>
              <a:t> pneumonic plague and coughing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544CF-9C02-465F-A8A5-64643ABDA236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Autofit/>
          </a:bodyPr>
          <a:lstStyle/>
          <a:p>
            <a:r>
              <a:rPr lang="en-US" sz="2400" dirty="0" smtClean="0"/>
              <a:t>PROTECTIVE MECHANISMS OF CONDUCTING PATHWAYS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r>
              <a:rPr lang="en-US" dirty="0" smtClean="0"/>
              <a:t>The mucus escalator - vide supra  </a:t>
            </a:r>
            <a:r>
              <a:rPr lang="en-US" dirty="0" err="1" smtClean="0"/>
              <a:t>v.s</a:t>
            </a:r>
            <a:r>
              <a:rPr lang="en-US" dirty="0" smtClean="0"/>
              <a:t>. (i.e. see above)</a:t>
            </a:r>
            <a:r>
              <a:rPr lang="en-US" dirty="0" err="1" smtClean="0"/>
              <a:t>broncho</a:t>
            </a:r>
            <a:r>
              <a:rPr lang="en-US" dirty="0" smtClean="0"/>
              <a:t>-constriction</a:t>
            </a:r>
          </a:p>
          <a:p>
            <a:r>
              <a:rPr lang="en-US" dirty="0" smtClean="0"/>
              <a:t>Keeps away particles and irritants from respiratory zone</a:t>
            </a:r>
          </a:p>
          <a:p>
            <a:r>
              <a:rPr lang="en-US" dirty="0" smtClean="0"/>
              <a:t>Macrophages in alveoli and airway engulf bacteria and particles that enter the </a:t>
            </a:r>
            <a:r>
              <a:rPr lang="en-US" dirty="0" err="1" smtClean="0"/>
              <a:t>sysytem</a:t>
            </a:r>
            <a:endParaRPr lang="en-US" dirty="0" smtClean="0"/>
          </a:p>
          <a:p>
            <a:r>
              <a:rPr lang="en-US" dirty="0" smtClean="0"/>
              <a:t>Macrophages are damaged by air </a:t>
            </a:r>
            <a:r>
              <a:rPr lang="en-US" dirty="0" err="1" smtClean="0"/>
              <a:t>polutants</a:t>
            </a:r>
            <a:r>
              <a:rPr lang="en-US" dirty="0" smtClean="0"/>
              <a:t> </a:t>
            </a:r>
            <a:r>
              <a:rPr lang="en-US" dirty="0" err="1" smtClean="0"/>
              <a:t>e.g</a:t>
            </a:r>
            <a:r>
              <a:rPr lang="en-US" dirty="0" smtClean="0"/>
              <a:t> smog and smoke from cigarettes etc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544CF-9C02-465F-A8A5-64643ABDA236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COMPONENTS-3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Upper Airways (nose, mouth, pharynx, larynx) and Lower Airways (trachea, bronchi, bronchioles)</a:t>
            </a:r>
          </a:p>
          <a:p>
            <a:endParaRPr lang="en-US" dirty="0" smtClean="0"/>
          </a:p>
          <a:p>
            <a:r>
              <a:rPr lang="en-US" dirty="0" smtClean="0"/>
              <a:t>Two lungs (right and left)</a:t>
            </a:r>
          </a:p>
          <a:p>
            <a:r>
              <a:rPr lang="en-US" dirty="0" smtClean="0"/>
              <a:t>Right – three lobes: upper, middle lower</a:t>
            </a:r>
          </a:p>
          <a:p>
            <a:r>
              <a:rPr lang="en-US" dirty="0" smtClean="0"/>
              <a:t>Left – two lobes: upper. Lower</a:t>
            </a:r>
          </a:p>
          <a:p>
            <a:r>
              <a:rPr lang="en-US" dirty="0" smtClean="0"/>
              <a:t>300, 000,000 (300M) alveoli are very small air sacs</a:t>
            </a:r>
          </a:p>
          <a:p>
            <a:r>
              <a:rPr lang="en-US" dirty="0" smtClean="0"/>
              <a:t>Gas exchange takes place in </a:t>
            </a:r>
            <a:r>
              <a:rPr lang="en-US" dirty="0" err="1" smtClean="0"/>
              <a:t>alvioli</a:t>
            </a:r>
            <a:r>
              <a:rPr lang="en-US" dirty="0" smtClean="0"/>
              <a:t> (and </a:t>
            </a:r>
            <a:r>
              <a:rPr lang="en-US" dirty="0" err="1" smtClean="0"/>
              <a:t>repitory</a:t>
            </a:r>
            <a:r>
              <a:rPr lang="en-US" dirty="0" smtClean="0"/>
              <a:t> </a:t>
            </a:r>
            <a:r>
              <a:rPr lang="en-US" dirty="0" err="1" smtClean="0"/>
              <a:t>broncioles</a:t>
            </a:r>
            <a:r>
              <a:rPr lang="en-US" dirty="0" smtClean="0"/>
              <a:t> and alveolar ducts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Total surface area of  for gas exchange ?? Sq </a:t>
            </a:r>
            <a:r>
              <a:rPr lang="en-US" dirty="0" err="1" smtClean="0">
                <a:solidFill>
                  <a:srgbClr val="FF0000"/>
                </a:solidFill>
              </a:rPr>
              <a:t>metres</a:t>
            </a:r>
            <a:r>
              <a:rPr lang="en-US" dirty="0" smtClean="0">
                <a:solidFill>
                  <a:srgbClr val="FF0000"/>
                </a:solidFill>
              </a:rPr>
              <a:t> (area of a tennis court)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Evolutionary significance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Extreme high altitude – </a:t>
            </a:r>
            <a:r>
              <a:rPr lang="en-US" dirty="0" err="1" smtClean="0">
                <a:solidFill>
                  <a:srgbClr val="FF0000"/>
                </a:solidFill>
              </a:rPr>
              <a:t>eg</a:t>
            </a:r>
            <a:r>
              <a:rPr lang="en-US" dirty="0" smtClean="0">
                <a:solidFill>
                  <a:srgbClr val="FF0000"/>
                </a:solidFill>
              </a:rPr>
              <a:t> Bolivian footballers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544CF-9C02-465F-A8A5-64643ABDA236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81000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ALVEOLI AND PULMONARY BLOOD SUPPLY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544CF-9C02-465F-A8A5-64643ABDA236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Content Placeholder 4" descr="https://year11biology2012.wikispaces.com/file/view/Human_Respiration.png/312931194/Human_Respiration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457200"/>
            <a:ext cx="73914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COMPONENTS-1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dirty="0" smtClean="0"/>
              <a:t>THE CONDUCTING SYSTEM COMPONENTS (anatomical dead space) </a:t>
            </a:r>
          </a:p>
          <a:p>
            <a:r>
              <a:rPr lang="en-US" dirty="0" smtClean="0"/>
              <a:t>Nose</a:t>
            </a:r>
          </a:p>
          <a:p>
            <a:r>
              <a:rPr lang="en-US" dirty="0" smtClean="0"/>
              <a:t>Pharynx</a:t>
            </a:r>
          </a:p>
          <a:p>
            <a:r>
              <a:rPr lang="en-US" dirty="0" smtClean="0"/>
              <a:t>Larynx</a:t>
            </a:r>
          </a:p>
          <a:p>
            <a:r>
              <a:rPr lang="en-US" dirty="0" smtClean="0"/>
              <a:t>Trachea</a:t>
            </a:r>
          </a:p>
          <a:p>
            <a:r>
              <a:rPr lang="en-US" dirty="0" smtClean="0"/>
              <a:t>Left and Right bronchi</a:t>
            </a:r>
          </a:p>
          <a:p>
            <a:r>
              <a:rPr lang="en-US" dirty="0" smtClean="0"/>
              <a:t>Bronchioles</a:t>
            </a:r>
          </a:p>
          <a:p>
            <a:r>
              <a:rPr lang="en-US" dirty="0" smtClean="0"/>
              <a:t>Terminal bronchioles</a:t>
            </a:r>
          </a:p>
          <a:p>
            <a:pPr>
              <a:buNone/>
            </a:pPr>
            <a:r>
              <a:rPr lang="en-US" dirty="0" smtClean="0"/>
              <a:t>GAS ECHANGE SYSTEM COMPONENTS </a:t>
            </a:r>
          </a:p>
          <a:p>
            <a:r>
              <a:rPr lang="en-US" dirty="0" smtClean="0"/>
              <a:t>Respiratory bronchioles</a:t>
            </a:r>
          </a:p>
          <a:p>
            <a:r>
              <a:rPr lang="en-US" dirty="0" smtClean="0"/>
              <a:t>Alveolar Ducts </a:t>
            </a:r>
          </a:p>
          <a:p>
            <a:r>
              <a:rPr lang="en-US" dirty="0" smtClean="0"/>
              <a:t>LUNGS AND ALVEOLI </a:t>
            </a:r>
          </a:p>
          <a:p>
            <a:r>
              <a:rPr lang="en-US" dirty="0" smtClean="0"/>
              <a:t>Concept of the “AIRWAYS”</a:t>
            </a:r>
          </a:p>
          <a:p>
            <a:pPr>
              <a:buNone/>
            </a:pPr>
            <a:r>
              <a:rPr lang="en-US" dirty="0" smtClean="0"/>
              <a:t>NEED TO KEEP THE  AIRWAYS OPEN ESPECIALLY IN: </a:t>
            </a:r>
          </a:p>
          <a:p>
            <a:r>
              <a:rPr lang="en-US" dirty="0" smtClean="0"/>
              <a:t>Newborn</a:t>
            </a:r>
          </a:p>
          <a:p>
            <a:r>
              <a:rPr lang="en-US" dirty="0" smtClean="0"/>
              <a:t>People in states of reduced consciousness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544CF-9C02-465F-A8A5-64643ABDA236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BREATHING (VENTILATION)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RESPIRATORY CYCLE </a:t>
            </a:r>
          </a:p>
          <a:p>
            <a:r>
              <a:rPr lang="en-US" dirty="0" smtClean="0"/>
              <a:t>depends on flows caused by </a:t>
            </a:r>
            <a:r>
              <a:rPr lang="en-US" dirty="0" err="1" smtClean="0"/>
              <a:t>presuure</a:t>
            </a:r>
            <a:r>
              <a:rPr lang="en-US" dirty="0" smtClean="0"/>
              <a:t> gradient changes between chest cavity and the atmosphere</a:t>
            </a:r>
          </a:p>
          <a:p>
            <a:r>
              <a:rPr lang="en-US" b="1" dirty="0" smtClean="0"/>
              <a:t>Inspiration (inhalation)</a:t>
            </a:r>
          </a:p>
          <a:p>
            <a:r>
              <a:rPr lang="en-US" dirty="0" smtClean="0"/>
              <a:t>Air from environment into lungs down pressure gradient</a:t>
            </a:r>
          </a:p>
          <a:p>
            <a:r>
              <a:rPr lang="en-US" dirty="0" smtClean="0"/>
              <a:t>Expiration</a:t>
            </a:r>
          </a:p>
          <a:p>
            <a:r>
              <a:rPr lang="en-US" dirty="0" smtClean="0"/>
              <a:t>Expiration (exhalation)</a:t>
            </a:r>
          </a:p>
          <a:p>
            <a:r>
              <a:rPr lang="en-US" dirty="0" smtClean="0"/>
              <a:t>Pushing air out into environment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544CF-9C02-465F-A8A5-64643ABDA236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544CF-9C02-465F-A8A5-64643ABDA236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Content Placeholder 4" descr="http://what-when-how.com/wp-content/uploads/2012/04/tmp26125_thumb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0"/>
            <a:ext cx="67818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544CF-9C02-465F-A8A5-64643ABDA236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5" name="Content Placeholder 4" descr="https://s-media-cache-ak0.pinimg.com/736x/05/bf/db/05bfdbdd7089b6535da2d3de00b21fd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9287" y="562769"/>
            <a:ext cx="5305425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286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544CF-9C02-465F-A8A5-64643ABDA236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5" name="Content Placeholder 4" descr="http://images.slideplayer.com/10/2791817/slides/slide_1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1091" y="304800"/>
            <a:ext cx="7761817" cy="582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CARDIORESPIRATORY COOPERATION -1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Cardiac cycle ensures right ventricle pumps deoxygenated blood into lungs at 5 L per min </a:t>
            </a:r>
            <a:r>
              <a:rPr lang="en-US" dirty="0" err="1" smtClean="0"/>
              <a:t>atrest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– i.e. the cardiac output - almost all of it)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Minute ventilation is 6L per minute at rest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At rest 4L per minute “bathes” the ALVEOLI</a:t>
            </a:r>
          </a:p>
          <a:p>
            <a:r>
              <a:rPr lang="en-US" dirty="0" err="1" smtClean="0"/>
              <a:t>Pulmoary</a:t>
            </a:r>
            <a:r>
              <a:rPr lang="en-US" dirty="0" smtClean="0"/>
              <a:t> artery, arterials capillaries </a:t>
            </a:r>
            <a:r>
              <a:rPr lang="en-US" dirty="0" err="1" smtClean="0"/>
              <a:t>venules</a:t>
            </a:r>
            <a:r>
              <a:rPr lang="en-US" dirty="0" smtClean="0"/>
              <a:t> </a:t>
            </a:r>
            <a:r>
              <a:rPr lang="en-US" dirty="0" err="1" smtClean="0"/>
              <a:t>veinules</a:t>
            </a:r>
            <a:r>
              <a:rPr lang="en-US" dirty="0" smtClean="0"/>
              <a:t> and Pulmonary Vein</a:t>
            </a:r>
          </a:p>
          <a:p>
            <a:r>
              <a:rPr lang="en-US" dirty="0" smtClean="0"/>
              <a:t>Pulmonary capillaries surround every alveolus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IN SEVERE EXERCISE: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Minute ventilation can rise X 20 to 120L per min and Cardiac output can go up X6 to 30L per min</a:t>
            </a:r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Pulmonary capillaries form dense mesh that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sorround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each alveolus</a:t>
            </a:r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pulmonary circulation is  a LOW PRESSURE CIRCULATION  compared with the systemic one  (??????? Values)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544CF-9C02-465F-A8A5-64643ABDA236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CARDIORESPIRATORY COOPERATION -2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IN inspiration air has to traverse the </a:t>
            </a:r>
            <a:r>
              <a:rPr lang="en-US" dirty="0" err="1" smtClean="0"/>
              <a:t>nasopharynx</a:t>
            </a:r>
            <a:r>
              <a:rPr lang="en-US" dirty="0" smtClean="0"/>
              <a:t> and the </a:t>
            </a:r>
            <a:r>
              <a:rPr lang="en-US" dirty="0" err="1" smtClean="0"/>
              <a:t>oropharynx</a:t>
            </a:r>
            <a:r>
              <a:rPr lang="en-US" dirty="0" smtClean="0"/>
              <a:t> which is a common pathway for BOTH food and AIR</a:t>
            </a:r>
          </a:p>
          <a:p>
            <a:r>
              <a:rPr lang="en-US" dirty="0" smtClean="0"/>
              <a:t>Pharynx opens into esophagus (</a:t>
            </a:r>
            <a:r>
              <a:rPr lang="en-US" dirty="0" err="1" smtClean="0"/>
              <a:t>posteriorly</a:t>
            </a:r>
            <a:r>
              <a:rPr lang="en-US" dirty="0" smtClean="0"/>
              <a:t>) for food and (</a:t>
            </a:r>
            <a:r>
              <a:rPr lang="en-US" dirty="0" err="1" smtClean="0"/>
              <a:t>anteriorly</a:t>
            </a:r>
            <a:r>
              <a:rPr lang="en-US" dirty="0" smtClean="0"/>
              <a:t>) Larynx through the </a:t>
            </a:r>
            <a:r>
              <a:rPr lang="en-US" dirty="0" err="1" smtClean="0"/>
              <a:t>glotis</a:t>
            </a:r>
            <a:r>
              <a:rPr lang="en-US" dirty="0" smtClean="0"/>
              <a:t> for the air.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epiglotis</a:t>
            </a:r>
            <a:r>
              <a:rPr lang="en-US" dirty="0" smtClean="0"/>
              <a:t> guards the </a:t>
            </a:r>
            <a:r>
              <a:rPr lang="en-US" dirty="0" err="1" smtClean="0"/>
              <a:t>entranceinto</a:t>
            </a:r>
            <a:r>
              <a:rPr lang="en-US" dirty="0" smtClean="0"/>
              <a:t> the larynx (the </a:t>
            </a:r>
            <a:r>
              <a:rPr lang="en-US" dirty="0" err="1" smtClean="0"/>
              <a:t>glotis</a:t>
            </a:r>
            <a:r>
              <a:rPr lang="en-US" dirty="0" smtClean="0"/>
              <a:t>) acts as a trap door that closes the </a:t>
            </a:r>
            <a:r>
              <a:rPr lang="en-US" dirty="0" err="1" smtClean="0"/>
              <a:t>glotis</a:t>
            </a:r>
            <a:r>
              <a:rPr lang="en-US" dirty="0" smtClean="0"/>
              <a:t> to allow </a:t>
            </a:r>
            <a:r>
              <a:rPr lang="en-US" dirty="0" err="1" smtClean="0"/>
              <a:t>foood</a:t>
            </a:r>
            <a:r>
              <a:rPr lang="en-US" dirty="0" smtClean="0"/>
              <a:t> to pass into esophagus in swallowing</a:t>
            </a:r>
          </a:p>
          <a:p>
            <a:r>
              <a:rPr lang="en-US" dirty="0" smtClean="0"/>
              <a:t>During swallowing breathing stops</a:t>
            </a:r>
          </a:p>
          <a:p>
            <a:r>
              <a:rPr lang="en-US" dirty="0" smtClean="0"/>
              <a:t>Choking –explain causes and mechanisms</a:t>
            </a:r>
          </a:p>
          <a:p>
            <a:r>
              <a:rPr lang="en-US" dirty="0">
                <a:solidFill>
                  <a:srgbClr val="FF0000"/>
                </a:solidFill>
              </a:rPr>
              <a:t>1</a:t>
            </a:r>
            <a:r>
              <a:rPr lang="en-US" dirty="0" smtClean="0">
                <a:solidFill>
                  <a:srgbClr val="FF0000"/>
                </a:solidFill>
              </a:rPr>
              <a:t>st AID –babies and gown ups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Larynx contains phonation mechanism: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Vocal cord  (NB dangers of laryngeal spasm)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Lary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geal</a:t>
            </a:r>
            <a:r>
              <a:rPr lang="en-US" dirty="0" smtClean="0">
                <a:solidFill>
                  <a:srgbClr val="FF0000"/>
                </a:solidFill>
              </a:rPr>
              <a:t> muscles and nerves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Laryngeal cartilages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544CF-9C02-465F-A8A5-64643ABDA236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THE BRONCHUS AND BRONCHEAL SYSTEM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 smtClean="0"/>
              <a:t>Reiforcemnt</a:t>
            </a:r>
            <a:r>
              <a:rPr lang="en-US" dirty="0" smtClean="0"/>
              <a:t> (</a:t>
            </a:r>
            <a:r>
              <a:rPr lang="en-US" dirty="0" err="1" smtClean="0"/>
              <a:t>streng</a:t>
            </a:r>
            <a:r>
              <a:rPr lang="en-US" dirty="0" smtClean="0"/>
              <a:t> </a:t>
            </a:r>
            <a:r>
              <a:rPr lang="en-US" dirty="0" err="1" smtClean="0"/>
              <a:t>thening</a:t>
            </a:r>
            <a:r>
              <a:rPr lang="en-US" dirty="0" smtClean="0"/>
              <a:t>) of walls of the air conducting system (trachea, bronchus and whole of the </a:t>
            </a:r>
            <a:r>
              <a:rPr lang="en-US" dirty="0" err="1" smtClean="0"/>
              <a:t>broncheal</a:t>
            </a:r>
            <a:r>
              <a:rPr lang="en-US" dirty="0" smtClean="0"/>
              <a:t> tree)</a:t>
            </a:r>
          </a:p>
          <a:p>
            <a:r>
              <a:rPr lang="en-US" dirty="0" smtClean="0"/>
              <a:t>Cartilage rings provide cylindrical shape and support</a:t>
            </a:r>
          </a:p>
          <a:p>
            <a:r>
              <a:rPr lang="en-US" dirty="0" smtClean="0"/>
              <a:t>Support prevents collapse or ballooning with changes in intra thoracic pressure during breathing coughing and sneezing </a:t>
            </a:r>
          </a:p>
          <a:p>
            <a:r>
              <a:rPr lang="en-US" dirty="0" smtClean="0"/>
              <a:t>SMOOTHMUSCLE</a:t>
            </a:r>
          </a:p>
          <a:p>
            <a:r>
              <a:rPr lang="en-US" dirty="0" smtClean="0"/>
              <a:t>Surround walls of  </a:t>
            </a:r>
            <a:r>
              <a:rPr lang="en-US" dirty="0" err="1" smtClean="0"/>
              <a:t>pulmonry</a:t>
            </a:r>
            <a:r>
              <a:rPr lang="en-US" dirty="0" smtClean="0"/>
              <a:t> ARTERIALS and BRONCHIOLES</a:t>
            </a:r>
          </a:p>
          <a:p>
            <a:r>
              <a:rPr lang="en-US" dirty="0" smtClean="0"/>
              <a:t>The smooth muscle control diameter of these two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Changes of </a:t>
            </a:r>
            <a:r>
              <a:rPr lang="en-US" dirty="0" err="1" smtClean="0">
                <a:solidFill>
                  <a:srgbClr val="FF0000"/>
                </a:solidFill>
              </a:rPr>
              <a:t>broncials</a:t>
            </a:r>
            <a:r>
              <a:rPr lang="en-US" dirty="0" smtClean="0">
                <a:solidFill>
                  <a:srgbClr val="FF0000"/>
                </a:solidFill>
              </a:rPr>
              <a:t> diameter and respiratory cycle -explain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Bronchial “tree” branches X20 from beginning at the bronchial bifurcation, the CARINA, to the respiratory bronchioles</a:t>
            </a:r>
          </a:p>
          <a:p>
            <a:r>
              <a:rPr lang="en-US" dirty="0" smtClean="0"/>
              <a:t>Each sequential branching leads to numerous shorter  and narrower tubes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Names and </a:t>
            </a:r>
            <a:r>
              <a:rPr lang="en-US" dirty="0" err="1" smtClean="0">
                <a:solidFill>
                  <a:srgbClr val="FF0000"/>
                </a:solidFill>
              </a:rPr>
              <a:t>illust</a:t>
            </a:r>
            <a:r>
              <a:rPr lang="en-US" dirty="0" smtClean="0">
                <a:solidFill>
                  <a:srgbClr val="FF0000"/>
                </a:solidFill>
              </a:rPr>
              <a:t> ??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544CF-9C02-465F-A8A5-64643ABDA236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BRONCHUS AND BRONCHIEAL TREE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544CF-9C02-465F-A8A5-64643ABDA236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5" name="Content Placeholder 4" descr="http://www.ivyroses.com/HumanBody-Images/Respiratory/Tracheo_580w_cIvyRose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762000"/>
            <a:ext cx="73152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544CF-9C02-465F-A8A5-64643ABDA236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5" name="Content Placeholder 4" descr="http://www.78stepshealth.us/body-function/images/3203_507_863-branching-airways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28600"/>
            <a:ext cx="55626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ZONES OF AIRWAYS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Filtration zone</a:t>
            </a:r>
          </a:p>
          <a:p>
            <a:r>
              <a:rPr lang="en-US" dirty="0" smtClean="0"/>
              <a:t>Hair and mucus in nasal cavity and mucus in oral cavity trap particulate matter</a:t>
            </a:r>
          </a:p>
          <a:p>
            <a:r>
              <a:rPr lang="en-US" dirty="0" smtClean="0"/>
              <a:t>Nasal cavities designed for maximum turbulence for filtration  (and humidification) of air</a:t>
            </a:r>
          </a:p>
          <a:p>
            <a:r>
              <a:rPr lang="en-US" dirty="0" smtClean="0"/>
              <a:t>Therefore dust etc sticks onto the mucus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Conducting zone</a:t>
            </a:r>
          </a:p>
          <a:p>
            <a:pPr lvl="1"/>
            <a:r>
              <a:rPr lang="en-US" dirty="0" smtClean="0"/>
              <a:t>From top of trachea to beginning of respiratory bronchioles</a:t>
            </a:r>
          </a:p>
          <a:p>
            <a:pPr lvl="1"/>
            <a:r>
              <a:rPr lang="en-US" dirty="0" smtClean="0"/>
              <a:t>Has no gas exchange function </a:t>
            </a:r>
            <a:r>
              <a:rPr lang="en-US" dirty="0" err="1" smtClean="0"/>
              <a:t>becase</a:t>
            </a:r>
            <a:r>
              <a:rPr lang="en-US" dirty="0" smtClean="0"/>
              <a:t> has no alveoli</a:t>
            </a:r>
          </a:p>
          <a:p>
            <a:r>
              <a:rPr lang="en-US" dirty="0" smtClean="0"/>
              <a:t>Respiratory zone (for gas exchange with the blood)</a:t>
            </a:r>
          </a:p>
          <a:p>
            <a:r>
              <a:rPr lang="en-US" dirty="0" smtClean="0"/>
              <a:t>Respiratory bronchioles to alveoli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544CF-9C02-465F-A8A5-64643ABDA236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544CF-9C02-465F-A8A5-64643ABDA236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Content Placeholder 4" descr="http://www.goldiesroom.org/Multimedia/Bio_Images/13%20Human%20Other/01%20Respiratory%20System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2125" y="1715294"/>
            <a:ext cx="5619750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THE ALVEOLI-1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300MillionTerminal air sacs  connected to respiratory bronchioles by alveolar ducts</a:t>
            </a:r>
          </a:p>
          <a:p>
            <a:r>
              <a:rPr lang="en-US" dirty="0" err="1" smtClean="0"/>
              <a:t>Sadjacent</a:t>
            </a:r>
            <a:r>
              <a:rPr lang="en-US" dirty="0" smtClean="0"/>
              <a:t> alveoli share common partitioning wall (like </a:t>
            </a:r>
            <a:r>
              <a:rPr lang="en-US" dirty="0" err="1" smtClean="0"/>
              <a:t>maisonnettes</a:t>
            </a:r>
            <a:r>
              <a:rPr lang="en-US" dirty="0" smtClean="0"/>
              <a:t>)</a:t>
            </a:r>
          </a:p>
          <a:p>
            <a:r>
              <a:rPr lang="en-US" dirty="0" smtClean="0"/>
              <a:t>ALVEOLAR CELLS</a:t>
            </a:r>
          </a:p>
          <a:p>
            <a:r>
              <a:rPr lang="en-US" dirty="0" smtClean="0"/>
              <a:t>Type I</a:t>
            </a:r>
          </a:p>
          <a:p>
            <a:pPr lvl="1"/>
            <a:r>
              <a:rPr lang="en-US" dirty="0" smtClean="0"/>
              <a:t>Flat epithelial cells that form a one-cell layer alveolar wall.</a:t>
            </a:r>
          </a:p>
          <a:p>
            <a:r>
              <a:rPr lang="en-US" dirty="0" smtClean="0"/>
              <a:t>Type II</a:t>
            </a:r>
          </a:p>
          <a:p>
            <a:pPr lvl="1"/>
            <a:r>
              <a:rPr lang="en-US" dirty="0" smtClean="0"/>
              <a:t>Thicker cells found between the type I cells</a:t>
            </a:r>
          </a:p>
          <a:p>
            <a:pPr lvl="1"/>
            <a:r>
              <a:rPr lang="en-US" dirty="0" smtClean="0"/>
              <a:t>Produce SURFACTANT which has detergent qualities for lowering the surface tension of the alveolar wall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 Surfactant is chemically ---------------</a:t>
            </a: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544CF-9C02-465F-A8A5-64643ABDA236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ALVEOLI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544CF-9C02-465F-A8A5-64643ABDA236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5" name="Content Placeholder 4" descr="http://media1.shmoop.com/images/biology/biobook_animalmovement_graphik_38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609600"/>
            <a:ext cx="7010399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ALVEOLI-2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WALL COMPONENS</a:t>
            </a:r>
          </a:p>
          <a:p>
            <a:r>
              <a:rPr lang="en-US" dirty="0" smtClean="0"/>
              <a:t>Alveolar cells (</a:t>
            </a:r>
            <a:r>
              <a:rPr lang="en-US" dirty="0" err="1" smtClean="0"/>
              <a:t>v.s</a:t>
            </a:r>
            <a:r>
              <a:rPr lang="en-US" dirty="0" smtClean="0"/>
              <a:t>.)</a:t>
            </a:r>
          </a:p>
          <a:p>
            <a:r>
              <a:rPr lang="en-US" dirty="0" smtClean="0"/>
              <a:t>Basement membrane under the alveolar cells</a:t>
            </a:r>
          </a:p>
          <a:p>
            <a:r>
              <a:rPr lang="en-US" dirty="0" smtClean="0"/>
              <a:t>Capillaries</a:t>
            </a:r>
          </a:p>
          <a:p>
            <a:r>
              <a:rPr lang="en-US" dirty="0" smtClean="0"/>
              <a:t>Interstitial space – very small</a:t>
            </a:r>
          </a:p>
          <a:p>
            <a:r>
              <a:rPr lang="en-US" dirty="0" smtClean="0"/>
              <a:t>Thin layer of loose mesh of connective tissue which is absent in some areas and so capillary epithelium and the alveolar basement membranes fuse</a:t>
            </a:r>
          </a:p>
          <a:p>
            <a:r>
              <a:rPr lang="en-US" dirty="0" smtClean="0"/>
              <a:t>Barrier between air and blood in the alveoli very thin -2uM</a:t>
            </a:r>
          </a:p>
          <a:p>
            <a:r>
              <a:rPr lang="en-US" dirty="0" smtClean="0"/>
              <a:t>Total surface area (tennis </a:t>
            </a:r>
            <a:r>
              <a:rPr lang="en-US" dirty="0" err="1" smtClean="0"/>
              <a:t>cout</a:t>
            </a:r>
            <a:r>
              <a:rPr lang="en-US" dirty="0" smtClean="0"/>
              <a:t>) and </a:t>
            </a:r>
            <a:r>
              <a:rPr lang="en-US" dirty="0" err="1" smtClean="0"/>
              <a:t>thinnnes</a:t>
            </a:r>
            <a:r>
              <a:rPr lang="en-US" dirty="0" smtClean="0"/>
              <a:t> of the membrane facilitate very rapid gas exchange (CO2 and O2) between alveolar air and blood in the alveolar </a:t>
            </a:r>
            <a:r>
              <a:rPr lang="en-US" dirty="0" err="1" smtClean="0"/>
              <a:t>vapillaries</a:t>
            </a:r>
            <a:r>
              <a:rPr lang="en-US" dirty="0" smtClean="0"/>
              <a:t> (?????? </a:t>
            </a:r>
            <a:r>
              <a:rPr lang="en-US" dirty="0" err="1" smtClean="0"/>
              <a:t>Secs</a:t>
            </a:r>
            <a:r>
              <a:rPr lang="en-US" dirty="0" smtClean="0"/>
              <a:t>)</a:t>
            </a:r>
          </a:p>
          <a:p>
            <a:r>
              <a:rPr lang="en-US" dirty="0" smtClean="0"/>
              <a:t>ALVEOLAR PORES</a:t>
            </a:r>
          </a:p>
          <a:p>
            <a:r>
              <a:rPr lang="en-US" dirty="0" smtClean="0"/>
              <a:t>Interconnect some alveoli</a:t>
            </a:r>
          </a:p>
          <a:p>
            <a:r>
              <a:rPr lang="en-US" dirty="0" smtClean="0"/>
              <a:t>Is a safety mechanism for ensuring some alveolar ventilation when disease processes block some alveoli.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544CF-9C02-465F-A8A5-64643ABDA236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dirty="0"/>
              <a:t>	</a:t>
            </a:r>
            <a:r>
              <a:rPr lang="en-US" sz="3200" dirty="0" smtClean="0"/>
              <a:t>FUNCTIONAL ANATOMY OF</a:t>
            </a:r>
            <a:r>
              <a:rPr lang="en-US" sz="4000" dirty="0" smtClean="0"/>
              <a:t> </a:t>
            </a:r>
            <a:r>
              <a:rPr lang="en-US" sz="3200" dirty="0" smtClean="0"/>
              <a:t>CHEST -1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Trachea and Lungs are thoracic organs</a:t>
            </a:r>
          </a:p>
          <a:p>
            <a:r>
              <a:rPr lang="en-US" dirty="0" smtClean="0"/>
              <a:t>Thorax and its boundaries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….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Illist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see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resp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practical slides</a:t>
            </a:r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Resilience and strength of thoracic walls</a:t>
            </a:r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Primary muscles of respiration ---fig</a:t>
            </a:r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Diaphragm and its enervation</a:t>
            </a:r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Intercostal muscles and their enervation</a:t>
            </a:r>
          </a:p>
          <a:p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Inspiratory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and expiratory muscles</a:t>
            </a:r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Secondary muscles of respiration….fig</a:t>
            </a:r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Each lung with its visceral pleura</a:t>
            </a:r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Parietal pleura</a:t>
            </a:r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thin layer of pleural (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intrapleural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 fluid – lubricates the two pleura during breathing</a:t>
            </a:r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They can easily slide but very difficult to separate e.g. wet glass slides or wet microscope slide and its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coverslip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 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544CF-9C02-465F-A8A5-64643ABDA236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LUNGS AND PLEURA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544CF-9C02-465F-A8A5-64643ABDA236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5" name="Content Placeholder 4" descr="http://bioserv.fiu.edu/~walterm/human_online/resp/respiratory_system_files/image007.gif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533400"/>
            <a:ext cx="73152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FUNCTIONAL ANATOMY OF</a:t>
            </a:r>
            <a:r>
              <a:rPr lang="en-US" sz="5400" dirty="0" smtClean="0"/>
              <a:t> </a:t>
            </a:r>
            <a:r>
              <a:rPr lang="en-US" dirty="0" smtClean="0"/>
              <a:t>CHEST -2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544CF-9C02-465F-A8A5-64643ABDA236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5" name="Content Placeholder 4" descr="http://www.ncbi.nlm.nih.gov/books/NBK356/bin/ch35f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1136" y="1600200"/>
            <a:ext cx="654172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FUNCTIONAL ANATOMY OF</a:t>
            </a:r>
            <a:r>
              <a:rPr lang="en-US" sz="5400" dirty="0" smtClean="0"/>
              <a:t> </a:t>
            </a:r>
            <a:r>
              <a:rPr lang="en-US" dirty="0" smtClean="0"/>
              <a:t>CHEST -3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544CF-9C02-465F-A8A5-64643ABDA236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5" name="Content Placeholder 4" descr="http://learnpediatrics.sites.olt.ubc.ca/files/2010/07/ChestpainFig-1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739106"/>
            <a:ext cx="487680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ORGANIZATIOJN OF THE RESPIRATORY CONTROL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en-US" dirty="0" smtClean="0"/>
              <a:t>Respiration is one of the vital life maintaining functions </a:t>
            </a:r>
            <a:r>
              <a:rPr lang="en-US" dirty="0" err="1" smtClean="0"/>
              <a:t>vis</a:t>
            </a:r>
            <a:r>
              <a:rPr lang="en-US" dirty="0" smtClean="0"/>
              <a:t> O2 and CO2 control for energy at all levels and for pH control</a:t>
            </a:r>
          </a:p>
          <a:p>
            <a:r>
              <a:rPr lang="en-US" dirty="0" smtClean="0"/>
              <a:t>Complete Respiration failure leads to death</a:t>
            </a:r>
          </a:p>
          <a:p>
            <a:r>
              <a:rPr lang="en-US" dirty="0" smtClean="0"/>
              <a:t>Therefore controlled via </a:t>
            </a:r>
            <a:r>
              <a:rPr lang="en-US" dirty="0" err="1" smtClean="0"/>
              <a:t>homeoststic</a:t>
            </a:r>
            <a:r>
              <a:rPr lang="en-US" dirty="0" smtClean="0"/>
              <a:t> mechanisms these comprise</a:t>
            </a:r>
          </a:p>
          <a:p>
            <a:r>
              <a:rPr lang="en-US" dirty="0" smtClean="0"/>
              <a:t>Involuntary mechanisms and </a:t>
            </a:r>
          </a:p>
          <a:p>
            <a:r>
              <a:rPr lang="en-US" dirty="0" smtClean="0"/>
              <a:t>voluntary “</a:t>
            </a:r>
            <a:r>
              <a:rPr lang="en-US" dirty="0" err="1" smtClean="0"/>
              <a:t>overide</a:t>
            </a:r>
            <a:r>
              <a:rPr lang="en-US" dirty="0" smtClean="0"/>
              <a:t>” mechanisms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544CF-9C02-465F-A8A5-64643ABDA236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INVOLUNTARY MECHANISMS - 1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CNS CETRES</a:t>
            </a:r>
          </a:p>
          <a:p>
            <a:pPr>
              <a:buNone/>
            </a:pPr>
            <a:r>
              <a:rPr lang="en-US" dirty="0" smtClean="0"/>
              <a:t>1 The </a:t>
            </a:r>
            <a:r>
              <a:rPr lang="en-US" dirty="0"/>
              <a:t>R</a:t>
            </a:r>
            <a:r>
              <a:rPr lang="en-US" dirty="0" smtClean="0"/>
              <a:t>espiratory </a:t>
            </a:r>
            <a:r>
              <a:rPr lang="en-US" dirty="0" err="1"/>
              <a:t>C</a:t>
            </a:r>
            <a:r>
              <a:rPr lang="en-US" dirty="0" err="1" smtClean="0"/>
              <a:t>entres</a:t>
            </a:r>
            <a:endParaRPr lang="en-US" dirty="0" smtClean="0"/>
          </a:p>
          <a:p>
            <a:r>
              <a:rPr lang="en-US" dirty="0" smtClean="0"/>
              <a:t>Medulla and Lower Pons</a:t>
            </a:r>
          </a:p>
          <a:p>
            <a:r>
              <a:rPr lang="en-US" dirty="0" smtClean="0"/>
              <a:t>Control the nerves that supply muscles of ventilation</a:t>
            </a:r>
          </a:p>
          <a:p>
            <a:r>
              <a:rPr lang="en-US" dirty="0" smtClean="0"/>
              <a:t>They comprise</a:t>
            </a:r>
          </a:p>
          <a:p>
            <a:r>
              <a:rPr lang="en-US" dirty="0" smtClean="0"/>
              <a:t>A pacemaker neurons which determines rhythm</a:t>
            </a:r>
          </a:p>
          <a:p>
            <a:r>
              <a:rPr lang="en-US" dirty="0" smtClean="0"/>
              <a:t>Neurons that drive inspiration</a:t>
            </a:r>
          </a:p>
          <a:p>
            <a:r>
              <a:rPr lang="en-US" dirty="0" smtClean="0"/>
              <a:t>Neurons that drive expiration when extra ventilation effort is required e.g. in exercise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544CF-9C02-465F-A8A5-64643ABDA236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24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544CF-9C02-465F-A8A5-64643ABDA236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5" name="Content Placeholder 4" descr="http://image.slidesharecdn.com/controlofrespiratoryfunction-100407095836-phpapp02/95/control-of-respiratory-function-23-728.jpg?cb=1270634359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0"/>
            <a:ext cx="78486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Nose designed for</a:t>
            </a:r>
          </a:p>
          <a:p>
            <a:pPr lvl="1"/>
            <a:r>
              <a:rPr lang="en-US" dirty="0" smtClean="0"/>
              <a:t>Air intake depending on temperature and humidity</a:t>
            </a:r>
          </a:p>
          <a:p>
            <a:pPr lvl="1"/>
            <a:r>
              <a:rPr lang="en-US" dirty="0" smtClean="0"/>
              <a:t>Filtration and </a:t>
            </a:r>
          </a:p>
          <a:p>
            <a:pPr lvl="1"/>
            <a:r>
              <a:rPr lang="en-US" dirty="0" smtClean="0"/>
              <a:t>Humidification</a:t>
            </a:r>
          </a:p>
          <a:p>
            <a:r>
              <a:rPr lang="en-US" dirty="0" smtClean="0"/>
              <a:t>Environment and variations in design</a:t>
            </a:r>
          </a:p>
          <a:p>
            <a:r>
              <a:rPr lang="en-US" dirty="0" smtClean="0"/>
              <a:t>Tropical dwellers and newborns</a:t>
            </a:r>
          </a:p>
          <a:p>
            <a:pPr lvl="1"/>
            <a:r>
              <a:rPr lang="en-US" dirty="0" smtClean="0"/>
              <a:t>Arctic dwellers e.g. Inuit (“</a:t>
            </a:r>
            <a:r>
              <a:rPr lang="en-US" dirty="0" err="1" smtClean="0"/>
              <a:t>Esquimos</a:t>
            </a:r>
            <a:r>
              <a:rPr lang="en-US" dirty="0" smtClean="0"/>
              <a:t>”) and some North Eastern groups</a:t>
            </a:r>
          </a:p>
          <a:p>
            <a:pPr lvl="1"/>
            <a:r>
              <a:rPr lang="en-US" dirty="0" smtClean="0"/>
              <a:t>Caucasian</a:t>
            </a:r>
          </a:p>
          <a:p>
            <a:pPr lvl="1"/>
            <a:r>
              <a:rPr lang="en-US" dirty="0" smtClean="0"/>
              <a:t>Misleading theories of nose and brain</a:t>
            </a:r>
          </a:p>
          <a:p>
            <a:pPr lvl="1"/>
            <a:r>
              <a:rPr lang="en-US" dirty="0" smtClean="0"/>
              <a:t>Monkeys Chimps and Proboscis monkey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544CF-9C02-465F-A8A5-64643ABDA23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INVOLUNTARY MECHANISMS - 2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/>
              <a:t>2 .THE RESPIRATORY CHEMORECEPTORS</a:t>
            </a:r>
          </a:p>
          <a:p>
            <a:r>
              <a:rPr lang="en-US" b="1" dirty="0" smtClean="0"/>
              <a:t>Central </a:t>
            </a:r>
            <a:r>
              <a:rPr lang="en-US" b="1" dirty="0" err="1"/>
              <a:t>C</a:t>
            </a:r>
            <a:r>
              <a:rPr lang="en-US" b="1" dirty="0" err="1" smtClean="0"/>
              <a:t>hemoreceptors</a:t>
            </a:r>
            <a:r>
              <a:rPr lang="en-US" b="1" dirty="0" smtClean="0"/>
              <a:t> </a:t>
            </a:r>
            <a:r>
              <a:rPr lang="en-US" dirty="0" smtClean="0"/>
              <a:t>in the medulla monitor pCO2 (via Hydrogen ions)</a:t>
            </a:r>
          </a:p>
          <a:p>
            <a:r>
              <a:rPr lang="en-US" b="1" dirty="0" smtClean="0"/>
              <a:t>Peripheral </a:t>
            </a:r>
            <a:r>
              <a:rPr lang="en-US" b="1" dirty="0" err="1"/>
              <a:t>C</a:t>
            </a:r>
            <a:r>
              <a:rPr lang="en-US" b="1" dirty="0" err="1" smtClean="0"/>
              <a:t>hemoreceptors</a:t>
            </a:r>
            <a:r>
              <a:rPr lang="en-US" b="1" dirty="0" smtClean="0"/>
              <a:t> </a:t>
            </a:r>
            <a:r>
              <a:rPr lang="en-US" dirty="0" smtClean="0"/>
              <a:t>in the:</a:t>
            </a:r>
          </a:p>
          <a:p>
            <a:r>
              <a:rPr lang="en-US" b="1" dirty="0" smtClean="0"/>
              <a:t>Carotid bodies </a:t>
            </a:r>
            <a:r>
              <a:rPr lang="en-US" dirty="0" smtClean="0"/>
              <a:t>in the neck</a:t>
            </a:r>
          </a:p>
          <a:p>
            <a:r>
              <a:rPr lang="en-US" dirty="0" smtClean="0"/>
              <a:t>Aortic bodies by the arch of the aorta in the thorax</a:t>
            </a:r>
          </a:p>
          <a:p>
            <a:r>
              <a:rPr lang="en-US" dirty="0" smtClean="0"/>
              <a:t>Peripheral ones monitor pO2 and pCO2</a:t>
            </a:r>
          </a:p>
          <a:p>
            <a:r>
              <a:rPr lang="en-US" dirty="0" smtClean="0"/>
              <a:t>CO2 crosses the blood brain barrier and </a:t>
            </a:r>
            <a:r>
              <a:rPr lang="en-US" dirty="0" err="1" smtClean="0"/>
              <a:t>entres</a:t>
            </a:r>
            <a:r>
              <a:rPr lang="en-US" dirty="0" smtClean="0"/>
              <a:t> extra </a:t>
            </a:r>
            <a:r>
              <a:rPr lang="en-US" dirty="0" err="1" smtClean="0"/>
              <a:t>cellulsr</a:t>
            </a:r>
            <a:r>
              <a:rPr lang="en-US" dirty="0" smtClean="0"/>
              <a:t> space of receptor neurons it forms the acid H2CO3  which dissociated into H+ and HCO3-. H+ stimulates the receptor neurons</a:t>
            </a:r>
          </a:p>
          <a:p>
            <a:r>
              <a:rPr lang="en-US" dirty="0" smtClean="0"/>
              <a:t>Swallowing inhibits breathing </a:t>
            </a:r>
            <a:r>
              <a:rPr lang="en-US" dirty="0" err="1" smtClean="0"/>
              <a:t>involunarily</a:t>
            </a:r>
            <a:r>
              <a:rPr lang="en-US" dirty="0" smtClean="0"/>
              <a:t> through CNS mechanisms</a:t>
            </a:r>
          </a:p>
          <a:p>
            <a:r>
              <a:rPr lang="en-US" dirty="0" smtClean="0"/>
              <a:t>Speaking  coordinates breathing and vocalization automatically through CNS mechanisms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544CF-9C02-465F-A8A5-64643ABDA236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33400"/>
          </a:xfrm>
        </p:spPr>
        <p:txBody>
          <a:bodyPr>
            <a:noAutofit/>
          </a:bodyPr>
          <a:lstStyle/>
          <a:p>
            <a:r>
              <a:rPr lang="en-US" sz="3600" dirty="0" smtClean="0"/>
              <a:t>VOLUNTARY OVERIDE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sz="2400" dirty="0" smtClean="0"/>
              <a:t>VOLUNTARY INTERFERENCE WITH AUTOMATIC CONTROL IS POSSIBLE BY CEREBRAL CORTEX  i.e.. </a:t>
            </a:r>
          </a:p>
          <a:p>
            <a:r>
              <a:rPr lang="en-US" dirty="0" smtClean="0"/>
              <a:t>Prefrontal cortex (will power and decision to do something) </a:t>
            </a:r>
          </a:p>
          <a:p>
            <a:r>
              <a:rPr lang="en-US" dirty="0"/>
              <a:t>P</a:t>
            </a:r>
            <a:r>
              <a:rPr lang="en-US" dirty="0" smtClean="0"/>
              <a:t>re-motor cortex (motor planning, motor cortex execution of voluntary purposeful motor activities e.g. </a:t>
            </a:r>
          </a:p>
          <a:p>
            <a:pPr lvl="1"/>
            <a:r>
              <a:rPr lang="en-US" dirty="0" smtClean="0"/>
              <a:t>Singing</a:t>
            </a:r>
          </a:p>
          <a:p>
            <a:pPr lvl="1"/>
            <a:r>
              <a:rPr lang="en-US" dirty="0" smtClean="0"/>
              <a:t>Voluntary holding of breath – for a period only</a:t>
            </a:r>
          </a:p>
          <a:p>
            <a:pPr lvl="1"/>
            <a:r>
              <a:rPr lang="en-US" dirty="0" smtClean="0"/>
              <a:t>Voluntary hyperventilation -  Also limited in time by development of voluntary alkalosis</a:t>
            </a:r>
          </a:p>
          <a:p>
            <a:pPr lvl="1"/>
            <a:r>
              <a:rPr lang="en-US" dirty="0" smtClean="0"/>
              <a:t>Voluntary exercise – the command to hyperventilate drives (accelerates) the respiratory system in the absence of any change in the pCO2 or pO2 </a:t>
            </a:r>
            <a:r>
              <a:rPr lang="en-US" dirty="0" err="1" smtClean="0"/>
              <a:t>e.g</a:t>
            </a:r>
            <a:r>
              <a:rPr lang="en-US" dirty="0" smtClean="0"/>
              <a:t> in fit athletes and in individuals just before an exercise starts </a:t>
            </a:r>
          </a:p>
          <a:p>
            <a:pPr lvl="1"/>
            <a:r>
              <a:rPr lang="en-US" dirty="0" smtClean="0"/>
              <a:t>In emergencies for the “Fight or Flight” reaction. NB this switches on sympathetic autonomic nervous system mechanism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544CF-9C02-465F-A8A5-64643ABDA236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73562"/>
          </a:xfrm>
        </p:spPr>
        <p:txBody>
          <a:bodyPr>
            <a:normAutofit/>
          </a:bodyPr>
          <a:lstStyle/>
          <a:p>
            <a:r>
              <a:rPr lang="en-US" sz="16600" dirty="0" smtClean="0">
                <a:solidFill>
                  <a:srgbClr val="FF0000"/>
                </a:solidFill>
              </a:rPr>
              <a:t>END</a:t>
            </a:r>
            <a:endParaRPr lang="en-US" sz="16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15000"/>
            <a:ext cx="8229600" cy="411163"/>
          </a:xfrm>
        </p:spPr>
        <p:txBody>
          <a:bodyPr>
            <a:normAutofit fontScale="775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544CF-9C02-465F-A8A5-64643ABDA236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dirty="0" smtClean="0"/>
              <a:t>FUNCTIONS OF THE NOSE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THREE FUNCTIONS (“AIR CONDITIONING”)</a:t>
            </a:r>
          </a:p>
          <a:p>
            <a:r>
              <a:rPr lang="en-US" dirty="0" smtClean="0"/>
              <a:t>Warming . The extensive surface of </a:t>
            </a:r>
            <a:r>
              <a:rPr lang="en-US" dirty="0" err="1" smtClean="0"/>
              <a:t>conchae</a:t>
            </a:r>
            <a:r>
              <a:rPr lang="en-US" dirty="0" smtClean="0"/>
              <a:t> and septum = 160 sq cm air only ONE degree below body temp when it leaves the nose.</a:t>
            </a:r>
          </a:p>
          <a:p>
            <a:r>
              <a:rPr lang="en-US" dirty="0" smtClean="0"/>
              <a:t>Humidification. AIR almost saturated with water </a:t>
            </a:r>
            <a:r>
              <a:rPr lang="en-US" dirty="0" err="1" smtClean="0"/>
              <a:t>vapour</a:t>
            </a:r>
            <a:r>
              <a:rPr lang="en-US" dirty="0" smtClean="0"/>
              <a:t> by time it leaves nose</a:t>
            </a:r>
          </a:p>
          <a:p>
            <a:r>
              <a:rPr lang="en-US" dirty="0" smtClean="0"/>
              <a:t>Partial filtration. By hair (minor ) and by turbulent precipitation (major) the </a:t>
            </a:r>
            <a:r>
              <a:rPr lang="en-US" dirty="0" err="1" smtClean="0"/>
              <a:t>conchae</a:t>
            </a:r>
            <a:r>
              <a:rPr lang="en-US" dirty="0" smtClean="0"/>
              <a:t> (</a:t>
            </a:r>
            <a:r>
              <a:rPr lang="en-US" dirty="0" err="1" smtClean="0"/>
              <a:t>turbinares</a:t>
            </a:r>
            <a:r>
              <a:rPr lang="en-US" dirty="0" smtClean="0"/>
              <a:t>) assure </a:t>
            </a:r>
            <a:r>
              <a:rPr lang="en-US" dirty="0" err="1" smtClean="0"/>
              <a:t>maximumu</a:t>
            </a:r>
            <a:r>
              <a:rPr lang="en-US" dirty="0" smtClean="0"/>
              <a:t> turbulence. Hardly any particle larger than 6 </a:t>
            </a:r>
            <a:r>
              <a:rPr lang="en-US" dirty="0" err="1" smtClean="0"/>
              <a:t>micrometres</a:t>
            </a:r>
            <a:r>
              <a:rPr lang="en-US" dirty="0" smtClean="0"/>
              <a:t> (lesser than an RBC) is allowed to pass.</a:t>
            </a:r>
          </a:p>
          <a:p>
            <a:r>
              <a:rPr lang="en-US" dirty="0" smtClean="0"/>
              <a:t>Particles between 1 and 5 </a:t>
            </a:r>
            <a:r>
              <a:rPr lang="en-US" dirty="0" err="1" smtClean="0"/>
              <a:t>micrometres</a:t>
            </a:r>
            <a:r>
              <a:rPr lang="en-US" dirty="0" smtClean="0"/>
              <a:t> settle in the smaller bronchioles by gravitational precipitation</a:t>
            </a:r>
          </a:p>
          <a:p>
            <a:r>
              <a:rPr lang="en-US" dirty="0" smtClean="0"/>
              <a:t>Particles smaller than 1micrometer enter the alveoli and stick to the alveolar fluid.</a:t>
            </a:r>
          </a:p>
          <a:p>
            <a:r>
              <a:rPr lang="en-US" dirty="0" smtClean="0"/>
              <a:t>Many particles smaller that 0.5 micrometers remain suspended in alveolar air and are breathed out! (e.g. cigarette smoke at 0.3, 30% l precipitate there </a:t>
            </a:r>
            <a:r>
              <a:rPr lang="en-US" smtClean="0"/>
              <a:t>rest breathed </a:t>
            </a:r>
            <a:r>
              <a:rPr lang="en-US" dirty="0" smtClean="0"/>
              <a:t>out to cause secondary smoking)</a:t>
            </a:r>
          </a:p>
          <a:p>
            <a:r>
              <a:rPr lang="en-US" dirty="0" smtClean="0"/>
              <a:t>Those stuck on alveolar fluid  are removed by alveolar macrophages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544CF-9C02-465F-A8A5-64643ABDA23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544CF-9C02-465F-A8A5-64643ABDA236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3" name="Picture 2" descr="Image result for images proboscis monkey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3400"/>
            <a:ext cx="86106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544CF-9C02-465F-A8A5-64643ABDA236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 descr="http://www.ibackpackertravel.com/wp-content/uploads/proboscis-funny-nose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609600"/>
            <a:ext cx="7010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544CF-9C02-465F-A8A5-64643ABDA236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3" name="Picture 2" descr="http://www.proboscis.cc/images/proboscis_monkey_pict0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609600"/>
            <a:ext cx="46482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544CF-9C02-465F-A8A5-64643ABDA236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3" name="Picture 2" descr="http://thumbs.dreamstime.com/z/proboscis-monkey-portrait-1267578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457200"/>
            <a:ext cx="52578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824</TotalTime>
  <Words>1727</Words>
  <Application>Microsoft Office PowerPoint</Application>
  <PresentationFormat>On-screen Show (4:3)</PresentationFormat>
  <Paragraphs>249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THE RESPIRATORY SYSTEM </vt:lpstr>
      <vt:lpstr>COMPONENTS-1</vt:lpstr>
      <vt:lpstr>Slide 3</vt:lpstr>
      <vt:lpstr>COMPONENTS</vt:lpstr>
      <vt:lpstr>FUNCTIONS OF THE NOSE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NASOPHARYNX</vt:lpstr>
      <vt:lpstr>NASOPHARYNX -2</vt:lpstr>
      <vt:lpstr>DETAILS OF COMPONENTS</vt:lpstr>
      <vt:lpstr>PROTECTIVE MECHANISMS OF CONDUCTING PATHWAYS</vt:lpstr>
      <vt:lpstr>COMPONENTS-3</vt:lpstr>
      <vt:lpstr>ALVEOLI AND PULMONARY BLOOD SUPPLY</vt:lpstr>
      <vt:lpstr>BREATHING (VENTILATION)</vt:lpstr>
      <vt:lpstr>Slide 21</vt:lpstr>
      <vt:lpstr>Slide 22</vt:lpstr>
      <vt:lpstr>Slide 23</vt:lpstr>
      <vt:lpstr>CARDIORESPIRATORY COOPERATION -1</vt:lpstr>
      <vt:lpstr>CARDIORESPIRATORY COOPERATION -2</vt:lpstr>
      <vt:lpstr>THE BRONCHUS AND BRONCHEAL SYSTEM</vt:lpstr>
      <vt:lpstr>BRONCHUS AND BRONCHIEAL TREE</vt:lpstr>
      <vt:lpstr>Slide 28</vt:lpstr>
      <vt:lpstr>ZONES OF AIRWAYS</vt:lpstr>
      <vt:lpstr>THE ALVEOLI-1</vt:lpstr>
      <vt:lpstr>ALVEOLI</vt:lpstr>
      <vt:lpstr>THE ALVEOLI-2</vt:lpstr>
      <vt:lpstr> FUNCTIONAL ANATOMY OF CHEST -1</vt:lpstr>
      <vt:lpstr>LUNGS AND PLEURA</vt:lpstr>
      <vt:lpstr>FUNCTIONAL ANATOMY OF CHEST -2</vt:lpstr>
      <vt:lpstr>FUNCTIONAL ANATOMY OF CHEST -3</vt:lpstr>
      <vt:lpstr>ORGANIZATIOJN OF THE RESPIRATORY CONTROL </vt:lpstr>
      <vt:lpstr>INVOLUNTARY MECHANISMS - 1</vt:lpstr>
      <vt:lpstr>Slide 39</vt:lpstr>
      <vt:lpstr>INVOLUNTARY MECHANISMS - 2</vt:lpstr>
      <vt:lpstr>VOLUNTARY OVERIDE</vt:lpstr>
      <vt:lpstr>END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RESPIRATORY SYSTEM</dc:title>
  <dc:creator>THAIRU'S PC</dc:creator>
  <cp:lastModifiedBy>THAIRU'S PC</cp:lastModifiedBy>
  <cp:revision>13</cp:revision>
  <dcterms:created xsi:type="dcterms:W3CDTF">2015-10-04T03:00:26Z</dcterms:created>
  <dcterms:modified xsi:type="dcterms:W3CDTF">2015-10-07T10:26:07Z</dcterms:modified>
</cp:coreProperties>
</file>