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1" r:id="rId4"/>
    <p:sldId id="258" r:id="rId5"/>
    <p:sldId id="273" r:id="rId6"/>
    <p:sldId id="284" r:id="rId7"/>
    <p:sldId id="264" r:id="rId8"/>
    <p:sldId id="265" r:id="rId9"/>
    <p:sldId id="267" r:id="rId10"/>
    <p:sldId id="269" r:id="rId11"/>
    <p:sldId id="271" r:id="rId12"/>
    <p:sldId id="262" r:id="rId13"/>
    <p:sldId id="276" r:id="rId14"/>
    <p:sldId id="277" r:id="rId15"/>
    <p:sldId id="278" r:id="rId16"/>
    <p:sldId id="279" r:id="rId17"/>
    <p:sldId id="282" r:id="rId18"/>
    <p:sldId id="280" r:id="rId19"/>
    <p:sldId id="288" r:id="rId20"/>
    <p:sldId id="290" r:id="rId21"/>
    <p:sldId id="291" r:id="rId22"/>
    <p:sldId id="292" r:id="rId23"/>
    <p:sldId id="293" r:id="rId24"/>
    <p:sldId id="294" r:id="rId25"/>
    <p:sldId id="295" r:id="rId26"/>
    <p:sldId id="286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9E12-E93E-4D71-9B16-A2D95BB93454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7EDE2-52F4-4C56-AF79-3C7266C5DA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9E12-E93E-4D71-9B16-A2D95BB93454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7EDE2-52F4-4C56-AF79-3C7266C5DA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9E12-E93E-4D71-9B16-A2D95BB93454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7EDE2-52F4-4C56-AF79-3C7266C5DA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7924800" cy="2133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3886200"/>
            <a:ext cx="7924800" cy="2133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1DE8F8B-E5FD-4CDA-881F-FA354717C9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9E12-E93E-4D71-9B16-A2D95BB93454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7EDE2-52F4-4C56-AF79-3C7266C5DA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9E12-E93E-4D71-9B16-A2D95BB93454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7EDE2-52F4-4C56-AF79-3C7266C5DA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9E12-E93E-4D71-9B16-A2D95BB93454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7EDE2-52F4-4C56-AF79-3C7266C5DA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9E12-E93E-4D71-9B16-A2D95BB93454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7EDE2-52F4-4C56-AF79-3C7266C5DA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9E12-E93E-4D71-9B16-A2D95BB93454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7EDE2-52F4-4C56-AF79-3C7266C5DA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9E12-E93E-4D71-9B16-A2D95BB93454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7EDE2-52F4-4C56-AF79-3C7266C5DA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9E12-E93E-4D71-9B16-A2D95BB93454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7EDE2-52F4-4C56-AF79-3C7266C5DA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9E12-E93E-4D71-9B16-A2D95BB93454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7EDE2-52F4-4C56-AF79-3C7266C5DA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B9E12-E93E-4D71-9B16-A2D95BB93454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7EDE2-52F4-4C56-AF79-3C7266C5DA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Physical principles related to Respiratory Gas Transfer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 G </a:t>
            </a:r>
            <a:r>
              <a:rPr lang="en-US" dirty="0" err="1" smtClean="0"/>
              <a:t>Ogweno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Copyright </a:t>
            </a:r>
            <a:r>
              <a:rPr lang="en-US" sz="1200" smtClean="0">
                <a:latin typeface="Arial Narrow" pitchFamily="1" charset="0"/>
              </a:rPr>
              <a:t>©</a:t>
            </a:r>
            <a:r>
              <a:rPr lang="en-US" smtClean="0"/>
              <a:t> 2008 Pearson Education, Inc., publishing as Benjamin Cummings.</a:t>
            </a:r>
            <a:endParaRPr lang="en-US" sz="1400" smtClean="0"/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Composition of Air at 100% Humidity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smtClean="0"/>
              <a:t>P</a:t>
            </a:r>
            <a:r>
              <a:rPr lang="en-US" baseline="-25000" smtClean="0"/>
              <a:t>air</a:t>
            </a:r>
            <a:r>
              <a:rPr lang="en-US" smtClean="0"/>
              <a:t> = 760 mm Hg = P</a:t>
            </a:r>
            <a:r>
              <a:rPr lang="en-US" baseline="-25000" smtClean="0"/>
              <a:t>N</a:t>
            </a:r>
            <a:r>
              <a:rPr lang="en-US" baseline="-50000" smtClean="0"/>
              <a:t>2</a:t>
            </a:r>
            <a:r>
              <a:rPr lang="en-US" smtClean="0"/>
              <a:t> + P</a:t>
            </a:r>
            <a:r>
              <a:rPr lang="en-US" baseline="-25000" smtClean="0"/>
              <a:t>O</a:t>
            </a:r>
            <a:r>
              <a:rPr lang="en-US" baseline="-50000" smtClean="0"/>
              <a:t>2</a:t>
            </a:r>
            <a:r>
              <a:rPr lang="en-US" smtClean="0"/>
              <a:t>+ P</a:t>
            </a:r>
            <a:r>
              <a:rPr lang="en-US" baseline="-25000" smtClean="0"/>
              <a:t>H</a:t>
            </a:r>
            <a:r>
              <a:rPr lang="en-US" baseline="-50000" smtClean="0"/>
              <a:t>2</a:t>
            </a:r>
            <a:r>
              <a:rPr lang="en-US" baseline="-25000" smtClean="0"/>
              <a:t>O</a:t>
            </a:r>
            <a:endParaRPr lang="en-US" smtClean="0"/>
          </a:p>
          <a:p>
            <a:pPr lvl="2"/>
            <a:r>
              <a:rPr lang="en-US" smtClean="0"/>
              <a:t>P</a:t>
            </a:r>
            <a:r>
              <a:rPr lang="en-US" baseline="-25000" smtClean="0"/>
              <a:t>N</a:t>
            </a:r>
            <a:r>
              <a:rPr lang="en-US" baseline="-50000" smtClean="0"/>
              <a:t>2</a:t>
            </a:r>
            <a:r>
              <a:rPr lang="en-US" smtClean="0"/>
              <a:t> = 0.741 x 760 mm Hg = 563 mm Hg</a:t>
            </a:r>
          </a:p>
          <a:p>
            <a:pPr lvl="2"/>
            <a:r>
              <a:rPr lang="en-US" smtClean="0"/>
              <a:t>P</a:t>
            </a:r>
            <a:r>
              <a:rPr lang="en-US" baseline="-25000" smtClean="0"/>
              <a:t>O</a:t>
            </a:r>
            <a:r>
              <a:rPr lang="en-US" baseline="-50000" smtClean="0"/>
              <a:t>2</a:t>
            </a:r>
            <a:r>
              <a:rPr lang="en-US" smtClean="0"/>
              <a:t> = 0.196 x 760 mm Hg = 149 mm Hg</a:t>
            </a:r>
          </a:p>
          <a:p>
            <a:pPr lvl="2"/>
            <a:r>
              <a:rPr lang="en-US" smtClean="0"/>
              <a:t>P</a:t>
            </a:r>
            <a:r>
              <a:rPr lang="en-US" baseline="-25000" smtClean="0"/>
              <a:t>H</a:t>
            </a:r>
            <a:r>
              <a:rPr lang="en-US" baseline="-50000" smtClean="0"/>
              <a:t>2</a:t>
            </a:r>
            <a:r>
              <a:rPr lang="en-US" baseline="-25000" smtClean="0"/>
              <a:t>O</a:t>
            </a:r>
            <a:r>
              <a:rPr lang="en-US" smtClean="0"/>
              <a:t> = 0.062 x 760 mm Hg = 47 mm Hg</a:t>
            </a:r>
          </a:p>
          <a:p>
            <a:pPr lvl="2"/>
            <a:r>
              <a:rPr lang="en-US" smtClean="0"/>
              <a:t>P</a:t>
            </a:r>
            <a:r>
              <a:rPr lang="en-US" baseline="-25000" smtClean="0"/>
              <a:t>CO</a:t>
            </a:r>
            <a:r>
              <a:rPr lang="en-US" baseline="-50000" smtClean="0"/>
              <a:t>2</a:t>
            </a:r>
            <a:r>
              <a:rPr lang="en-US" smtClean="0"/>
              <a:t> = 0.00027 x 760 mm Hg = 0.21 mm Hg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Copyright </a:t>
            </a:r>
            <a:r>
              <a:rPr lang="en-US" sz="1200" smtClean="0">
                <a:latin typeface="Arial Narrow" pitchFamily="1" charset="0"/>
              </a:rPr>
              <a:t>©</a:t>
            </a:r>
            <a:r>
              <a:rPr lang="en-US" smtClean="0"/>
              <a:t> 2008 Pearson Education, Inc., publishing as Benjamin Cummings.</a:t>
            </a:r>
            <a:endParaRPr lang="en-US" sz="1400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</a:t>
            </a:r>
            <a:r>
              <a:rPr lang="en-US" baseline="-25000" smtClean="0"/>
              <a:t>2</a:t>
            </a:r>
            <a:r>
              <a:rPr lang="en-US" smtClean="0"/>
              <a:t> and CO</a:t>
            </a:r>
            <a:r>
              <a:rPr lang="en-US" baseline="-25000" smtClean="0"/>
              <a:t>2</a:t>
            </a:r>
            <a:r>
              <a:rPr lang="en-US" smtClean="0"/>
              <a:t> Partial Pressures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6727825" y="6096000"/>
            <a:ext cx="2303463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561" tIns="50781" rIns="101561" bIns="50781">
            <a:spAutoFit/>
          </a:bodyPr>
          <a:lstStyle/>
          <a:p>
            <a:pPr algn="r" eaLnBrk="0" hangingPunct="0"/>
            <a:r>
              <a:rPr lang="en-US" sz="1600" b="1"/>
              <a:t>Table 17.1</a:t>
            </a:r>
          </a:p>
        </p:txBody>
      </p:sp>
      <p:pic>
        <p:nvPicPr>
          <p:cNvPr id="12293" name="Picture 6" descr="Table_17_01_L.jpg                                              0000001BS/GJPEGs and STP               C1CAD4F9:"/>
          <p:cNvPicPr>
            <a:picLocks noChangeAspect="1" noChangeArrowheads="1"/>
          </p:cNvPicPr>
          <p:nvPr/>
        </p:nvPicPr>
        <p:blipFill>
          <a:blip r:embed="rId2"/>
          <a:srcRect t="1418" b="7445"/>
          <a:stretch>
            <a:fillRect/>
          </a:stretch>
        </p:blipFill>
        <p:spPr bwMode="auto">
          <a:xfrm>
            <a:off x="303213" y="1219200"/>
            <a:ext cx="8535987" cy="489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420769" y="1600199"/>
            <a:ext cx="4869942" cy="5122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Oxygen cascade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Tracheal 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Dilution of inspired oxygen by water vapor=humidification</a:t>
            </a:r>
          </a:p>
          <a:p>
            <a:r>
              <a:rPr lang="en-US" dirty="0" smtClean="0"/>
              <a:t>FIo</a:t>
            </a:r>
            <a:r>
              <a:rPr lang="en-US" baseline="-25000" dirty="0" smtClean="0"/>
              <a:t>2 in dry gas phase</a:t>
            </a:r>
            <a:r>
              <a:rPr lang="en-US" dirty="0" smtClean="0"/>
              <a:t>= (barometric pressure-</a:t>
            </a:r>
            <a:r>
              <a:rPr lang="en-US" dirty="0" err="1" smtClean="0"/>
              <a:t>svp</a:t>
            </a:r>
            <a:r>
              <a:rPr lang="en-US" dirty="0" smtClean="0"/>
              <a:t> of water)</a:t>
            </a:r>
          </a:p>
          <a:p>
            <a:r>
              <a:rPr lang="en-US" dirty="0" smtClean="0"/>
              <a:t>Po</a:t>
            </a:r>
            <a:r>
              <a:rPr lang="en-US" baseline="-25000" dirty="0" smtClean="0"/>
              <a:t>2 at 37</a:t>
            </a:r>
            <a:r>
              <a:rPr lang="en-US" baseline="30000" dirty="0" smtClean="0"/>
              <a:t>0</a:t>
            </a:r>
            <a:r>
              <a:rPr lang="en-US" baseline="-25000" dirty="0" smtClean="0"/>
              <a:t>C</a:t>
            </a:r>
            <a:r>
              <a:rPr lang="en-US" dirty="0" smtClean="0"/>
              <a:t>=0.2094x(101-6.3)</a:t>
            </a:r>
          </a:p>
          <a:p>
            <a:pPr>
              <a:buNone/>
            </a:pPr>
            <a:r>
              <a:rPr lang="en-US" dirty="0" smtClean="0"/>
              <a:t>                    =0.2094x95=19.9kPa or</a:t>
            </a:r>
          </a:p>
          <a:p>
            <a:pPr>
              <a:buNone/>
            </a:pPr>
            <a:r>
              <a:rPr lang="en-US" dirty="0" smtClean="0"/>
              <a:t>0.2094x(760-47)= 149mmHg</a:t>
            </a:r>
          </a:p>
          <a:p>
            <a:endParaRPr lang="en-US" baseline="-25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Alveolar gas tension equation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Alveolar Po</a:t>
            </a:r>
            <a:r>
              <a:rPr lang="en-US" baseline="-25000" dirty="0" smtClean="0"/>
              <a:t>2</a:t>
            </a:r>
            <a:r>
              <a:rPr lang="en-US" dirty="0" smtClean="0"/>
              <a:t>=dry barometric pressure( inspired O</a:t>
            </a:r>
            <a:r>
              <a:rPr lang="en-US" baseline="-25000" dirty="0" smtClean="0"/>
              <a:t>2 </a:t>
            </a:r>
            <a:r>
              <a:rPr lang="en-US" dirty="0" smtClean="0"/>
              <a:t>concentration-oxygen uptake/alveolar ventilation</a:t>
            </a:r>
          </a:p>
          <a:p>
            <a:r>
              <a:rPr lang="en-US" dirty="0" smtClean="0"/>
              <a:t>PAo2=PIo</a:t>
            </a:r>
            <a:r>
              <a:rPr lang="en-US" baseline="-25000" dirty="0" smtClean="0"/>
              <a:t>2</a:t>
            </a:r>
            <a:r>
              <a:rPr lang="en-US" dirty="0" smtClean="0"/>
              <a:t>-PACo</a:t>
            </a:r>
            <a:r>
              <a:rPr lang="en-US" baseline="-25000" dirty="0" smtClean="0"/>
              <a:t>2</a:t>
            </a:r>
            <a:r>
              <a:rPr lang="en-US" dirty="0" smtClean="0"/>
              <a:t>(PIO</a:t>
            </a:r>
            <a:r>
              <a:rPr lang="en-US" baseline="-25000" dirty="0" smtClean="0"/>
              <a:t>2</a:t>
            </a:r>
            <a:r>
              <a:rPr lang="en-US" dirty="0" smtClean="0"/>
              <a:t>-PEo</a:t>
            </a:r>
            <a:r>
              <a:rPr lang="en-US" baseline="-25000" dirty="0" smtClean="0"/>
              <a:t>2</a:t>
            </a:r>
            <a:r>
              <a:rPr lang="en-US" dirty="0" smtClean="0"/>
              <a:t>/PEco2)</a:t>
            </a:r>
          </a:p>
          <a:p>
            <a:r>
              <a:rPr lang="en-US" dirty="0" smtClean="0"/>
              <a:t>PAo</a:t>
            </a:r>
            <a:r>
              <a:rPr lang="en-US" baseline="-25000" dirty="0" smtClean="0"/>
              <a:t>2</a:t>
            </a:r>
            <a:r>
              <a:rPr lang="en-US" dirty="0" smtClean="0"/>
              <a:t>=PIo</a:t>
            </a:r>
            <a:r>
              <a:rPr lang="en-US" baseline="-25000" dirty="0" smtClean="0"/>
              <a:t>2</a:t>
            </a:r>
            <a:r>
              <a:rPr lang="en-US" dirty="0" smtClean="0"/>
              <a:t>-PAco2(FIo</a:t>
            </a:r>
            <a:r>
              <a:rPr lang="en-US" baseline="-25000" dirty="0" smtClean="0"/>
              <a:t>2</a:t>
            </a:r>
            <a:r>
              <a:rPr lang="en-US" dirty="0" smtClean="0"/>
              <a:t>+1-FIo</a:t>
            </a:r>
            <a:r>
              <a:rPr lang="en-US" baseline="-25000" dirty="0" smtClean="0"/>
              <a:t>2</a:t>
            </a:r>
            <a:r>
              <a:rPr lang="en-US" dirty="0" smtClean="0"/>
              <a:t>/R)</a:t>
            </a:r>
            <a:endParaRPr lang="en-US" baseline="-25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Primary factors affecting alveolar oxygen tension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Dry barometric pressure-altitude(</a:t>
            </a:r>
            <a:r>
              <a:rPr lang="en-US" dirty="0" err="1" smtClean="0"/>
              <a:t>svp</a:t>
            </a:r>
            <a:r>
              <a:rPr lang="en-US" dirty="0" smtClean="0"/>
              <a:t>)or depth</a:t>
            </a:r>
          </a:p>
          <a:p>
            <a:r>
              <a:rPr lang="en-US" dirty="0" smtClean="0"/>
              <a:t>Inspired  oxygen concentration</a:t>
            </a:r>
          </a:p>
          <a:p>
            <a:r>
              <a:rPr lang="en-US" dirty="0" smtClean="0"/>
              <a:t>Oxygen consumption</a:t>
            </a:r>
          </a:p>
          <a:p>
            <a:r>
              <a:rPr lang="en-US" dirty="0" smtClean="0"/>
              <a:t>Alveolar ventilation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Secondary factors influencing alveolar oxygen tension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Cardiac output-wash out and tissue extraction effects</a:t>
            </a:r>
          </a:p>
          <a:p>
            <a:r>
              <a:rPr lang="en-US" dirty="0" smtClean="0"/>
              <a:t>Concentration or third gas or Fink effect-large soluble and diffusible gases such as nitrous oxide on less soluble nitrogen=dilution effects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Alveolar/arterial  Po</a:t>
            </a:r>
            <a:r>
              <a:rPr lang="en-US" baseline="-25000" dirty="0" smtClean="0"/>
              <a:t>2</a:t>
            </a:r>
            <a:r>
              <a:rPr lang="en-US" dirty="0" smtClean="0"/>
              <a:t>difference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Normal&lt;2 </a:t>
            </a:r>
            <a:r>
              <a:rPr lang="en-US" dirty="0" err="1" smtClean="0"/>
              <a:t>kPa</a:t>
            </a:r>
            <a:r>
              <a:rPr lang="en-US" dirty="0" smtClean="0"/>
              <a:t>(15 mmHg)</a:t>
            </a:r>
          </a:p>
          <a:p>
            <a:r>
              <a:rPr lang="en-US" dirty="0" smtClean="0"/>
              <a:t>Venous admixture-Shunt and dead space</a:t>
            </a:r>
          </a:p>
          <a:p>
            <a:r>
              <a:rPr lang="en-US" dirty="0" smtClean="0"/>
              <a:t>Temperature and pH</a:t>
            </a:r>
          </a:p>
          <a:p>
            <a:r>
              <a:rPr lang="en-US" dirty="0" err="1" smtClean="0"/>
              <a:t>Hb</a:t>
            </a:r>
            <a:r>
              <a:rPr lang="en-US" dirty="0" smtClean="0"/>
              <a:t> concentration</a:t>
            </a:r>
          </a:p>
          <a:p>
            <a:r>
              <a:rPr lang="en-US" dirty="0" smtClean="0"/>
              <a:t>Alveolar ventilation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99399-C391-419E-86D3-78B9190EB281}" type="slidenum">
              <a:rPr lang="en-US"/>
              <a:pPr/>
              <a:t>18</a:t>
            </a:fld>
            <a:endParaRPr lang="en-US"/>
          </a:p>
        </p:txBody>
      </p:sp>
      <p:sp>
        <p:nvSpPr>
          <p:cNvPr id="79881" name="Rectangle 9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33400" y="685800"/>
            <a:ext cx="8001000" cy="4876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Alveolar Gas Equation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Respiratory quotient (R): ratio of CO</a:t>
            </a:r>
            <a:r>
              <a:rPr lang="en-US" sz="2400" baseline="-25000" dirty="0"/>
              <a:t>2</a:t>
            </a:r>
            <a:r>
              <a:rPr lang="en-US" sz="2400" dirty="0"/>
              <a:t> production to O</a:t>
            </a:r>
            <a:r>
              <a:rPr lang="en-US" sz="2400" baseline="-25000" dirty="0"/>
              <a:t>2</a:t>
            </a:r>
            <a:r>
              <a:rPr lang="en-US" sz="2400" dirty="0"/>
              <a:t> consumption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R ~ 0.8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P</a:t>
            </a:r>
            <a:r>
              <a:rPr lang="en-US" sz="2400" baseline="-25000" dirty="0"/>
              <a:t>H2O</a:t>
            </a:r>
            <a:r>
              <a:rPr lang="en-US" sz="2400" dirty="0"/>
              <a:t>: because air is humidified in trachea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P</a:t>
            </a:r>
            <a:r>
              <a:rPr lang="en-US" sz="2400" baseline="-25000" dirty="0"/>
              <a:t>H2O</a:t>
            </a:r>
            <a:r>
              <a:rPr lang="en-US" sz="2400" dirty="0"/>
              <a:t> = 47 mm Hg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F</a:t>
            </a:r>
            <a:r>
              <a:rPr lang="en-US" sz="1800" dirty="0"/>
              <a:t>I</a:t>
            </a:r>
            <a:r>
              <a:rPr lang="en-US" sz="2400" baseline="-25000" dirty="0"/>
              <a:t>O2</a:t>
            </a:r>
            <a:r>
              <a:rPr lang="en-US" sz="2400" dirty="0"/>
              <a:t> = 21%; changes if on ventilator</a:t>
            </a:r>
          </a:p>
        </p:txBody>
      </p:sp>
      <p:graphicFrame>
        <p:nvGraphicFramePr>
          <p:cNvPr id="79876" name="Rectangle 4"/>
          <p:cNvGraphicFramePr>
            <a:graphicFrameLocks/>
          </p:cNvGraphicFramePr>
          <p:nvPr>
            <p:ph sz="half" idx="4294967295"/>
          </p:nvPr>
        </p:nvGraphicFramePr>
        <p:xfrm>
          <a:off x="0" y="3886200"/>
          <a:ext cx="3200400" cy="2133600"/>
        </p:xfrm>
        <a:graphic>
          <a:graphicData uri="http://schemas.openxmlformats.org/presentationml/2006/ole">
            <p:oleObj spid="_x0000_s31746" name="Equation" r:id="rId3" imgW="0" imgH="0" progId="Equation.3">
              <p:embed/>
            </p:oleObj>
          </a:graphicData>
        </a:graphic>
      </p:graphicFrame>
      <p:graphicFrame>
        <p:nvGraphicFramePr>
          <p:cNvPr id="79878" name="Object 6"/>
          <p:cNvGraphicFramePr>
            <a:graphicFrameLocks noChangeAspect="1"/>
          </p:cNvGraphicFramePr>
          <p:nvPr>
            <p:ph sz="half" idx="4294967295"/>
          </p:nvPr>
        </p:nvGraphicFramePr>
        <p:xfrm>
          <a:off x="3879850" y="1981200"/>
          <a:ext cx="5264150" cy="2524125"/>
        </p:xfrm>
        <a:graphic>
          <a:graphicData uri="http://schemas.openxmlformats.org/presentationml/2006/ole">
            <p:oleObj spid="_x0000_s31747" name="Equation" r:id="rId4" imgW="1854000" imgH="888840" progId="Equation.3">
              <p:embed/>
            </p:oleObj>
          </a:graphicData>
        </a:graphic>
      </p:graphicFrame>
      <p:sp>
        <p:nvSpPr>
          <p:cNvPr id="79882" name="Text Box 10"/>
          <p:cNvSpPr txBox="1">
            <a:spLocks noChangeArrowheads="1"/>
          </p:cNvSpPr>
          <p:nvPr/>
        </p:nvSpPr>
        <p:spPr bwMode="auto">
          <a:xfrm>
            <a:off x="6308725" y="1865313"/>
            <a:ext cx="20272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P</a:t>
            </a:r>
            <a:r>
              <a:rPr lang="en-US" sz="1200"/>
              <a:t>A</a:t>
            </a:r>
            <a:r>
              <a:rPr lang="en-US" baseline="-25000"/>
              <a:t>O2</a:t>
            </a:r>
            <a:r>
              <a:rPr lang="en-US"/>
              <a:t> = alveolar O</a:t>
            </a:r>
            <a:r>
              <a:rPr lang="en-US" baseline="-25000"/>
              <a:t>2</a:t>
            </a:r>
          </a:p>
          <a:p>
            <a:r>
              <a:rPr lang="en-US"/>
              <a:t>P</a:t>
            </a:r>
            <a:r>
              <a:rPr lang="en-US" sz="1200"/>
              <a:t>I</a:t>
            </a:r>
            <a:r>
              <a:rPr lang="en-US" baseline="-25000"/>
              <a:t>O2</a:t>
            </a:r>
            <a:r>
              <a:rPr lang="en-US"/>
              <a:t> = inspired O</a:t>
            </a:r>
            <a:r>
              <a:rPr lang="en-US" baseline="-25000"/>
              <a:t>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oxygen in the cell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Disolved</a:t>
            </a:r>
            <a:r>
              <a:rPr lang="en-US" dirty="0" smtClean="0"/>
              <a:t> molecular oxygen enter many metabolic processes, mostly </a:t>
            </a:r>
            <a:r>
              <a:rPr lang="en-US" dirty="0" err="1" smtClean="0"/>
              <a:t>cytochrome</a:t>
            </a:r>
            <a:r>
              <a:rPr lang="en-US" dirty="0" smtClean="0"/>
              <a:t> c </a:t>
            </a:r>
            <a:r>
              <a:rPr lang="en-US" dirty="0" err="1" smtClean="0"/>
              <a:t>oxydase</a:t>
            </a:r>
            <a:r>
              <a:rPr lang="en-US" dirty="0" smtClean="0"/>
              <a:t> system (90% of total), other </a:t>
            </a:r>
            <a:r>
              <a:rPr lang="en-US" dirty="0" err="1" smtClean="0"/>
              <a:t>oxydases</a:t>
            </a:r>
            <a:r>
              <a:rPr lang="en-US" dirty="0" smtClean="0"/>
              <a:t> include: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Electron transfer-reduces to superoxide anion, hydrogen peroxide or water to produce ATP; NADPH; conversion of 5HT and 5HIAA and </a:t>
            </a:r>
            <a:r>
              <a:rPr lang="en-US" dirty="0" err="1" smtClean="0"/>
              <a:t>urate</a:t>
            </a:r>
            <a:r>
              <a:rPr lang="en-US" dirty="0" smtClean="0"/>
              <a:t> to </a:t>
            </a:r>
            <a:r>
              <a:rPr lang="en-US" dirty="0" err="1" smtClean="0"/>
              <a:t>allantoin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Oxygen </a:t>
            </a:r>
            <a:r>
              <a:rPr lang="en-US" dirty="0" err="1" smtClean="0"/>
              <a:t>transferases</a:t>
            </a:r>
            <a:r>
              <a:rPr lang="en-US" dirty="0" smtClean="0"/>
              <a:t>-incorporation into substrates without any reduced oxygen product </a:t>
            </a:r>
            <a:r>
              <a:rPr lang="en-US" dirty="0" err="1" smtClean="0"/>
              <a:t>eg</a:t>
            </a:r>
            <a:r>
              <a:rPr lang="en-US" dirty="0" smtClean="0"/>
              <a:t> </a:t>
            </a:r>
            <a:r>
              <a:rPr lang="en-US" dirty="0" err="1" smtClean="0"/>
              <a:t>cyclooxynases</a:t>
            </a:r>
            <a:r>
              <a:rPr lang="en-US" dirty="0" smtClean="0"/>
              <a:t> and tryptophan to </a:t>
            </a:r>
            <a:r>
              <a:rPr lang="en-US" dirty="0" err="1" smtClean="0"/>
              <a:t>formylkynurenine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Mixed function </a:t>
            </a:r>
            <a:r>
              <a:rPr lang="en-US" dirty="0" err="1" smtClean="0"/>
              <a:t>oxidases-cyt</a:t>
            </a:r>
            <a:r>
              <a:rPr lang="en-US" dirty="0" smtClean="0"/>
              <a:t> p450, mixed function detoxification </a:t>
            </a:r>
            <a:r>
              <a:rPr lang="en-US" dirty="0" err="1" smtClean="0"/>
              <a:t>rxn</a:t>
            </a:r>
            <a:r>
              <a:rPr lang="en-US" dirty="0" smtClean="0"/>
              <a:t> </a:t>
            </a:r>
            <a:r>
              <a:rPr lang="en-US" dirty="0" err="1" smtClean="0"/>
              <a:t>eg</a:t>
            </a:r>
            <a:r>
              <a:rPr lang="en-US" dirty="0" smtClean="0"/>
              <a:t> </a:t>
            </a:r>
            <a:r>
              <a:rPr lang="en-US" dirty="0" err="1" smtClean="0"/>
              <a:t>catecholamines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Gas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Boyle’s law: </a:t>
            </a:r>
            <a:r>
              <a:rPr lang="en-US" dirty="0" err="1" smtClean="0"/>
              <a:t>Pv</a:t>
            </a:r>
            <a:r>
              <a:rPr lang="en-US" dirty="0" smtClean="0"/>
              <a:t>=K, inverse relationship</a:t>
            </a:r>
          </a:p>
          <a:p>
            <a:r>
              <a:rPr lang="en-US" dirty="0" smtClean="0"/>
              <a:t>Charles </a:t>
            </a:r>
            <a:r>
              <a:rPr lang="en-US" dirty="0" err="1" smtClean="0"/>
              <a:t>law:V</a:t>
            </a:r>
            <a:r>
              <a:rPr lang="en-US" dirty="0" smtClean="0"/>
              <a:t>=</a:t>
            </a:r>
            <a:r>
              <a:rPr lang="en-US" dirty="0" err="1" smtClean="0"/>
              <a:t>kT,direct</a:t>
            </a:r>
            <a:r>
              <a:rPr lang="en-US" dirty="0" smtClean="0"/>
              <a:t> relationship</a:t>
            </a:r>
          </a:p>
          <a:p>
            <a:r>
              <a:rPr lang="en-US" dirty="0" smtClean="0"/>
              <a:t>Universal: PV=</a:t>
            </a:r>
            <a:r>
              <a:rPr lang="en-US" dirty="0" err="1" smtClean="0"/>
              <a:t>kT</a:t>
            </a:r>
            <a:r>
              <a:rPr lang="en-US" dirty="0" smtClean="0"/>
              <a:t>, R=8.13JK</a:t>
            </a:r>
            <a:r>
              <a:rPr lang="en-US" baseline="30000" dirty="0" smtClean="0"/>
              <a:t>-1</a:t>
            </a:r>
            <a:r>
              <a:rPr lang="en-US" dirty="0" smtClean="0"/>
              <a:t>M</a:t>
            </a:r>
            <a:r>
              <a:rPr lang="en-US" baseline="30000" dirty="0" smtClean="0"/>
              <a:t>-1; (</a:t>
            </a:r>
            <a:r>
              <a:rPr lang="en-US" dirty="0" smtClean="0"/>
              <a:t>molar volume=22.4L)</a:t>
            </a:r>
          </a:p>
          <a:p>
            <a:r>
              <a:rPr lang="en-US" dirty="0" smtClean="0"/>
              <a:t>Van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waal’s</a:t>
            </a:r>
            <a:r>
              <a:rPr lang="en-US" dirty="0" smtClean="0"/>
              <a:t> equation: (</a:t>
            </a:r>
            <a:r>
              <a:rPr lang="en-US" dirty="0" err="1" smtClean="0"/>
              <a:t>P+a</a:t>
            </a:r>
            <a:r>
              <a:rPr lang="en-US" dirty="0" smtClean="0"/>
              <a:t>/V</a:t>
            </a:r>
            <a:r>
              <a:rPr lang="en-US" baseline="30000" dirty="0" smtClean="0"/>
              <a:t>2</a:t>
            </a:r>
            <a:r>
              <a:rPr lang="en-US" dirty="0" smtClean="0"/>
              <a:t>)(V-b)=RT; re stated PV/RT=Z</a:t>
            </a:r>
            <a:endParaRPr lang="en-US" baseline="30000" dirty="0" smtClean="0"/>
          </a:p>
          <a:p>
            <a:r>
              <a:rPr lang="en-US" dirty="0" smtClean="0"/>
              <a:t>Graham’s law=diffusion inversely proportional to </a:t>
            </a:r>
            <a:r>
              <a:rPr lang="en-US" dirty="0" smtClean="0">
                <a:latin typeface="Papyrus"/>
              </a:rPr>
              <a:t>√MW</a:t>
            </a:r>
          </a:p>
          <a:p>
            <a:r>
              <a:rPr lang="en-US" dirty="0" smtClean="0">
                <a:latin typeface="Papyrus"/>
              </a:rPr>
              <a:t>Dalton’s law of partial pressures or tension-sum of each individual gas pressure equals total pressure</a:t>
            </a:r>
            <a:endParaRPr 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Critical oxygen tension for aerobic metabolism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Deficient po</a:t>
            </a:r>
            <a:r>
              <a:rPr lang="en-US" baseline="-25000" dirty="0" smtClean="0"/>
              <a:t>2</a:t>
            </a:r>
            <a:r>
              <a:rPr lang="en-US" dirty="0" smtClean="0"/>
              <a:t>, </a:t>
            </a:r>
            <a:r>
              <a:rPr lang="en-US" dirty="0" err="1" smtClean="0"/>
              <a:t>oxydative</a:t>
            </a:r>
            <a:r>
              <a:rPr lang="en-US" dirty="0" smtClean="0"/>
              <a:t> </a:t>
            </a:r>
            <a:r>
              <a:rPr lang="en-US" dirty="0" err="1" smtClean="0"/>
              <a:t>phosphorilation</a:t>
            </a:r>
            <a:r>
              <a:rPr lang="en-US" dirty="0" smtClean="0"/>
              <a:t> continues to level of 0.3 </a:t>
            </a:r>
            <a:r>
              <a:rPr lang="en-US" dirty="0" err="1" smtClean="0"/>
              <a:t>kPa</a:t>
            </a:r>
            <a:r>
              <a:rPr lang="en-US" dirty="0" smtClean="0"/>
              <a:t> (2 mmHg)</a:t>
            </a:r>
          </a:p>
          <a:p>
            <a:r>
              <a:rPr lang="en-US" dirty="0" smtClean="0"/>
              <a:t>Below critical level, ETC revert to reduced state, NADH/NAD+ and lactate/</a:t>
            </a:r>
            <a:r>
              <a:rPr lang="en-US" dirty="0" err="1" smtClean="0"/>
              <a:t>pyruvate</a:t>
            </a:r>
            <a:r>
              <a:rPr lang="en-US" dirty="0" smtClean="0"/>
              <a:t> ratio rises, ATP/ADP ratio falls; switch to anaerobic metabolism</a:t>
            </a:r>
          </a:p>
          <a:p>
            <a:r>
              <a:rPr lang="en-US" dirty="0"/>
              <a:t> </a:t>
            </a:r>
            <a:r>
              <a:rPr lang="en-US" dirty="0" smtClean="0"/>
              <a:t>critical level also known as </a:t>
            </a:r>
            <a:r>
              <a:rPr lang="en-US" dirty="0" err="1" smtClean="0"/>
              <a:t>pasteur</a:t>
            </a:r>
            <a:r>
              <a:rPr lang="en-US" dirty="0" smtClean="0"/>
              <a:t> point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Hyperbaricity</a:t>
            </a:r>
            <a:r>
              <a:rPr lang="en-US" dirty="0" smtClean="0"/>
              <a:t> on blood oxygen tensions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447800" y="1676399"/>
          <a:ext cx="6553199" cy="4768240"/>
        </p:xfrm>
        <a:graphic>
          <a:graphicData uri="http://schemas.openxmlformats.org/drawingml/2006/table">
            <a:tbl>
              <a:tblPr/>
              <a:tblGrid>
                <a:gridCol w="1664827"/>
                <a:gridCol w="1222093"/>
                <a:gridCol w="1222093"/>
                <a:gridCol w="1222093"/>
                <a:gridCol w="1222093"/>
              </a:tblGrid>
              <a:tr h="931519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compartment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Normal barometric pressure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At 2 ATA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At 3 ATA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83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Air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oxygen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oxygen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oxygen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77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Inspired Po2(humidified)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20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kPa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95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kPa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190 kPa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285 kPa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83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Arterial Po2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13 kPa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80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kPa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175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kPa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270 kPa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83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Venous Po2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5.2 kPa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6.4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kPa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9.1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kPa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48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kPa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Oxygen toxicity-free radicals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Produced by: </a:t>
            </a:r>
          </a:p>
          <a:p>
            <a:r>
              <a:rPr lang="en-US" dirty="0" smtClean="0"/>
              <a:t>Fenton reaction or Haber Weiss </a:t>
            </a:r>
          </a:p>
          <a:p>
            <a:r>
              <a:rPr lang="en-US" dirty="0" err="1" smtClean="0"/>
              <a:t>Myeloperoxidase</a:t>
            </a:r>
            <a:r>
              <a:rPr lang="en-US" dirty="0" smtClean="0"/>
              <a:t> reaction( hypochlorite)</a:t>
            </a:r>
          </a:p>
          <a:p>
            <a:r>
              <a:rPr lang="en-US" dirty="0" smtClean="0"/>
              <a:t>Ionizing radiation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Species</a:t>
            </a:r>
          </a:p>
          <a:p>
            <a:r>
              <a:rPr lang="en-US" dirty="0" smtClean="0"/>
              <a:t>Singlet oxygen</a:t>
            </a:r>
          </a:p>
          <a:p>
            <a:r>
              <a:rPr lang="en-US" dirty="0" smtClean="0"/>
              <a:t>Superoxide anion</a:t>
            </a:r>
          </a:p>
          <a:p>
            <a:r>
              <a:rPr lang="en-US" dirty="0" smtClean="0"/>
              <a:t>Hydroxyl radical</a:t>
            </a:r>
          </a:p>
          <a:p>
            <a:r>
              <a:rPr lang="en-US" dirty="0" smtClean="0"/>
              <a:t>Hydrogen peroxide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Sources of electrons for free radicals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Xanthine</a:t>
            </a:r>
            <a:r>
              <a:rPr lang="en-US" dirty="0" smtClean="0"/>
              <a:t> or reperfusion injury</a:t>
            </a:r>
          </a:p>
          <a:p>
            <a:r>
              <a:rPr lang="en-US" dirty="0" err="1" smtClean="0"/>
              <a:t>Xanthine</a:t>
            </a:r>
            <a:r>
              <a:rPr lang="en-US" dirty="0" smtClean="0"/>
              <a:t> and tumor necrosis factor</a:t>
            </a:r>
          </a:p>
          <a:p>
            <a:r>
              <a:rPr lang="en-US" dirty="0" smtClean="0"/>
              <a:t>Ferrous iron conversion to ferric state</a:t>
            </a:r>
          </a:p>
          <a:p>
            <a:r>
              <a:rPr lang="en-US" dirty="0" smtClean="0"/>
              <a:t>NADPH </a:t>
            </a:r>
            <a:r>
              <a:rPr lang="en-US" dirty="0" err="1" smtClean="0"/>
              <a:t>oxidase</a:t>
            </a:r>
            <a:r>
              <a:rPr lang="en-US" dirty="0" smtClean="0"/>
              <a:t> system</a:t>
            </a:r>
          </a:p>
          <a:p>
            <a:r>
              <a:rPr lang="en-US" dirty="0" smtClean="0"/>
              <a:t>High Po2 by mass action</a:t>
            </a:r>
          </a:p>
          <a:p>
            <a:r>
              <a:rPr lang="en-US" dirty="0" smtClean="0"/>
              <a:t>Exogenous compounds </a:t>
            </a:r>
            <a:r>
              <a:rPr lang="en-US" dirty="0" err="1" smtClean="0"/>
              <a:t>eg</a:t>
            </a:r>
            <a:r>
              <a:rPr lang="en-US" dirty="0" smtClean="0"/>
              <a:t> </a:t>
            </a:r>
            <a:r>
              <a:rPr lang="en-US" dirty="0" err="1" smtClean="0"/>
              <a:t>paraquat</a:t>
            </a:r>
            <a:endParaRPr lang="en-US" dirty="0" smtClean="0"/>
          </a:p>
          <a:p>
            <a:r>
              <a:rPr lang="en-US" dirty="0" smtClean="0"/>
              <a:t>Others-complement activation, nitric oxide interaction, glucose </a:t>
            </a:r>
            <a:r>
              <a:rPr lang="en-US" dirty="0" err="1" smtClean="0"/>
              <a:t>oxidase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Biochemical targets of oxygen derived free radicals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DNA-breakage of chromosomes</a:t>
            </a:r>
          </a:p>
          <a:p>
            <a:r>
              <a:rPr lang="en-US" dirty="0" smtClean="0"/>
              <a:t>Membrane lipids</a:t>
            </a:r>
          </a:p>
          <a:p>
            <a:r>
              <a:rPr lang="en-US" dirty="0" err="1" smtClean="0"/>
              <a:t>Sulphydril</a:t>
            </a:r>
            <a:r>
              <a:rPr lang="en-US" dirty="0" smtClean="0"/>
              <a:t> containing proteins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Defences</a:t>
            </a:r>
            <a:r>
              <a:rPr lang="en-US" dirty="0" smtClean="0"/>
              <a:t> against oxygen free radicals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enzymes-</a:t>
            </a:r>
          </a:p>
          <a:p>
            <a:r>
              <a:rPr lang="en-US" dirty="0" smtClean="0"/>
              <a:t>Superoxide dismutase (SOD)</a:t>
            </a:r>
          </a:p>
          <a:p>
            <a:r>
              <a:rPr lang="en-US" dirty="0" err="1" smtClean="0"/>
              <a:t>Catalase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err="1" smtClean="0"/>
              <a:t>Antienzymes-allopurinol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Free radical scavengers-glutathione/glutathione </a:t>
            </a:r>
            <a:r>
              <a:rPr lang="en-US" dirty="0" err="1" smtClean="0"/>
              <a:t>peroxidase</a:t>
            </a:r>
            <a:r>
              <a:rPr lang="en-US" dirty="0" smtClean="0"/>
              <a:t>(GSH); ascorbic acid, </a:t>
            </a:r>
            <a:r>
              <a:rPr lang="en-US" dirty="0" err="1" smtClean="0"/>
              <a:t>vit</a:t>
            </a:r>
            <a:r>
              <a:rPr lang="en-US" dirty="0" smtClean="0"/>
              <a:t> E, </a:t>
            </a:r>
            <a:r>
              <a:rPr lang="en-US" dirty="0" err="1" smtClean="0"/>
              <a:t>dimethylthiourea</a:t>
            </a:r>
            <a:r>
              <a:rPr lang="en-US" dirty="0" smtClean="0"/>
              <a:t>, n-acetyl </a:t>
            </a:r>
            <a:r>
              <a:rPr lang="en-US" dirty="0" err="1" smtClean="0"/>
              <a:t>cysteine</a:t>
            </a:r>
            <a:r>
              <a:rPr lang="en-US" dirty="0" smtClean="0"/>
              <a:t> and </a:t>
            </a:r>
            <a:r>
              <a:rPr lang="en-US" dirty="0" err="1" smtClean="0"/>
              <a:t>dimethylsulphoxide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Iron chelating agent-</a:t>
            </a:r>
          </a:p>
          <a:p>
            <a:pPr>
              <a:buFont typeface="Wingdings" pitchFamily="2" charset="2"/>
              <a:buChar char="q"/>
            </a:pPr>
            <a:r>
              <a:rPr lang="en-US" smtClean="0"/>
              <a:t>steroids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able_17_02_L.jpg                                              0000001BS/GJPEGs and STP               C1CAD4F9:"/>
          <p:cNvPicPr>
            <a:picLocks noChangeAspect="1" noChangeArrowheads="1"/>
          </p:cNvPicPr>
          <p:nvPr/>
        </p:nvPicPr>
        <p:blipFill>
          <a:blip r:embed="rId2"/>
          <a:srcRect l="1706" t="1215" r="1677" b="5951"/>
          <a:stretch>
            <a:fillRect/>
          </a:stretch>
        </p:blipFill>
        <p:spPr bwMode="auto">
          <a:xfrm>
            <a:off x="2209800" y="457200"/>
            <a:ext cx="4713287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457200"/>
            <a:ext cx="7772400" cy="603504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Dalton’s law:</a:t>
            </a:r>
          </a:p>
          <a:p>
            <a:pPr lvl="1"/>
            <a:r>
              <a:rPr lang="en-US" dirty="0" smtClean="0"/>
              <a:t>Partial pressure of gas in mixture is equal to pressure gas would exert if it occupied entire volume</a:t>
            </a:r>
          </a:p>
          <a:p>
            <a:r>
              <a:rPr lang="en-US" dirty="0" smtClean="0"/>
              <a:t>Henry’s law:</a:t>
            </a:r>
          </a:p>
          <a:p>
            <a:pPr lvl="1"/>
            <a:r>
              <a:rPr lang="en-US" dirty="0" smtClean="0"/>
              <a:t>Concentration of dissolved gas depends on partial pressure and solubility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Conversion of units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Force, 1 N=10 </a:t>
            </a:r>
            <a:r>
              <a:rPr lang="en-US" baseline="30000" dirty="0" smtClean="0"/>
              <a:t>5 </a:t>
            </a:r>
            <a:r>
              <a:rPr lang="en-US" dirty="0" err="1" smtClean="0"/>
              <a:t>dyn</a:t>
            </a:r>
            <a:endParaRPr lang="en-US" dirty="0" smtClean="0"/>
          </a:p>
          <a:p>
            <a:r>
              <a:rPr lang="en-US" dirty="0" smtClean="0"/>
              <a:t>Pressure,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 err="1" smtClean="0"/>
              <a:t>kPa</a:t>
            </a:r>
            <a:r>
              <a:rPr lang="en-US" dirty="0" smtClean="0"/>
              <a:t>=7.5mmHg; 10.2 cmH</a:t>
            </a:r>
            <a:r>
              <a:rPr lang="en-US" baseline="-25000" dirty="0" smtClean="0"/>
              <a:t>2</a:t>
            </a:r>
            <a:r>
              <a:rPr lang="en-US" dirty="0" smtClean="0"/>
              <a:t>o,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Std </a:t>
            </a:r>
            <a:r>
              <a:rPr lang="en-US" dirty="0" err="1" smtClean="0"/>
              <a:t>atm</a:t>
            </a:r>
            <a:r>
              <a:rPr lang="en-US" dirty="0" smtClean="0"/>
              <a:t>=101.3 </a:t>
            </a:r>
            <a:r>
              <a:rPr lang="en-US" dirty="0" err="1" smtClean="0"/>
              <a:t>kPa</a:t>
            </a:r>
            <a:r>
              <a:rPr lang="en-US" dirty="0" smtClean="0"/>
              <a:t>; 760 mmHg; 1033 cmH</a:t>
            </a:r>
            <a:r>
              <a:rPr lang="en-US" baseline="-25000" dirty="0" smtClean="0"/>
              <a:t>2</a:t>
            </a:r>
            <a:r>
              <a:rPr lang="en-US" dirty="0" smtClean="0"/>
              <a:t>o ; 10 m of sea water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1 </a:t>
            </a:r>
            <a:r>
              <a:rPr lang="en-US" dirty="0" err="1" smtClean="0"/>
              <a:t>torr</a:t>
            </a:r>
            <a:r>
              <a:rPr lang="en-US" dirty="0" smtClean="0"/>
              <a:t>= 1mmHg; 1.36 cmH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1 Bar=1 </a:t>
            </a:r>
            <a:r>
              <a:rPr lang="en-US" dirty="0" err="1" smtClean="0"/>
              <a:t>atm</a:t>
            </a:r>
            <a:r>
              <a:rPr lang="en-US" dirty="0" smtClean="0"/>
              <a:t>; 10</a:t>
            </a:r>
            <a:r>
              <a:rPr lang="en-US" baseline="30000" dirty="0" smtClean="0"/>
              <a:t>6</a:t>
            </a:r>
            <a:r>
              <a:rPr lang="en-US" dirty="0" smtClean="0"/>
              <a:t>dyn/cm</a:t>
            </a:r>
            <a:r>
              <a:rPr lang="en-US" baseline="30000" dirty="0" smtClean="0"/>
              <a:t>2</a:t>
            </a:r>
            <a:endParaRPr lang="en-US" baseline="30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Standard conditions of measurements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STPD= 0</a:t>
            </a:r>
            <a:r>
              <a:rPr lang="en-US" baseline="30000" dirty="0" smtClean="0"/>
              <a:t>o</a:t>
            </a:r>
            <a:r>
              <a:rPr lang="en-US" dirty="0" smtClean="0"/>
              <a:t>C; 760mmHg (standard temperature and pressure, dry)</a:t>
            </a:r>
          </a:p>
          <a:p>
            <a:r>
              <a:rPr lang="en-US" dirty="0" smtClean="0"/>
              <a:t>BTPS=body temperature and pressure, </a:t>
            </a:r>
            <a:r>
              <a:rPr lang="en-US" dirty="0" err="1" smtClean="0"/>
              <a:t>staurated</a:t>
            </a:r>
            <a:r>
              <a:rPr lang="en-US" dirty="0" smtClean="0"/>
              <a:t> with water vapor</a:t>
            </a:r>
          </a:p>
          <a:p>
            <a:r>
              <a:rPr lang="en-US" dirty="0" smtClean="0"/>
              <a:t>ATPD=ambient temperature and pressure, dry</a:t>
            </a:r>
          </a:p>
          <a:p>
            <a:r>
              <a:rPr lang="en-US" dirty="0" smtClean="0"/>
              <a:t>ATPS=Ambient temperature and pressure, saturated with water vapor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Quantification of respiratory gases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Spirometry</a:t>
            </a:r>
            <a:endParaRPr lang="en-US" dirty="0" smtClean="0"/>
          </a:p>
          <a:p>
            <a:r>
              <a:rPr lang="en-US" dirty="0" err="1" smtClean="0"/>
              <a:t>Plethysmography</a:t>
            </a:r>
            <a:endParaRPr lang="en-US" dirty="0" smtClean="0"/>
          </a:p>
          <a:p>
            <a:r>
              <a:rPr lang="en-US" dirty="0" smtClean="0"/>
              <a:t>O</a:t>
            </a:r>
            <a:r>
              <a:rPr lang="en-US" baseline="-25000" dirty="0" smtClean="0"/>
              <a:t>2</a:t>
            </a:r>
            <a:r>
              <a:rPr lang="en-US" dirty="0" smtClean="0"/>
              <a:t> and co</a:t>
            </a:r>
            <a:r>
              <a:rPr lang="en-US" baseline="-25000" dirty="0" smtClean="0"/>
              <a:t>2</a:t>
            </a:r>
            <a:r>
              <a:rPr lang="en-US" dirty="0" smtClean="0"/>
              <a:t> electrodes</a:t>
            </a:r>
          </a:p>
          <a:p>
            <a:r>
              <a:rPr lang="en-US" dirty="0" smtClean="0"/>
              <a:t>Pulse </a:t>
            </a:r>
            <a:r>
              <a:rPr lang="en-US" dirty="0" err="1" smtClean="0"/>
              <a:t>oximetry</a:t>
            </a:r>
            <a:r>
              <a:rPr lang="en-US" dirty="0" smtClean="0"/>
              <a:t> and </a:t>
            </a:r>
            <a:r>
              <a:rPr lang="en-US" dirty="0" err="1" smtClean="0"/>
              <a:t>capnography</a:t>
            </a:r>
            <a:r>
              <a:rPr lang="en-US" dirty="0" smtClean="0"/>
              <a:t>/</a:t>
            </a:r>
            <a:r>
              <a:rPr lang="en-US" dirty="0" err="1" smtClean="0"/>
              <a:t>metry</a:t>
            </a:r>
            <a:endParaRPr lang="en-US" dirty="0" smtClean="0"/>
          </a:p>
          <a:p>
            <a:r>
              <a:rPr lang="en-US" dirty="0" smtClean="0"/>
              <a:t>Infra red absorption spectroscopy</a:t>
            </a:r>
          </a:p>
          <a:p>
            <a:r>
              <a:rPr lang="en-US" dirty="0" smtClean="0"/>
              <a:t>Gas chromatography</a:t>
            </a:r>
          </a:p>
          <a:p>
            <a:r>
              <a:rPr lang="en-US" dirty="0" smtClean="0"/>
              <a:t>Mass spectrometry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457200"/>
            <a:ext cx="8534400" cy="5943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/>
              <a:t>Partial gas pressures</a:t>
            </a:r>
          </a:p>
          <a:p>
            <a:pPr eaLnBrk="1" hangingPunct="1"/>
            <a:r>
              <a:rPr lang="en-US" dirty="0" smtClean="0"/>
              <a:t>partial pressure is usually used to compare the proportion of gases in a mixture</a:t>
            </a:r>
          </a:p>
          <a:p>
            <a:pPr eaLnBrk="1" hangingPunct="1"/>
            <a:r>
              <a:rPr lang="en-US" dirty="0" smtClean="0"/>
              <a:t>the partial pressure of a gas in a mixture of gases is the pressure exerted by that gas (measured in kilopascals, </a:t>
            </a:r>
            <a:r>
              <a:rPr lang="en-US" dirty="0" err="1" smtClean="0"/>
              <a:t>kPa</a:t>
            </a:r>
            <a:r>
              <a:rPr lang="en-US" dirty="0" smtClean="0"/>
              <a:t>)</a:t>
            </a:r>
          </a:p>
          <a:p>
            <a:pPr eaLnBrk="1" hangingPunct="1"/>
            <a:r>
              <a:rPr lang="en-US" dirty="0" smtClean="0"/>
              <a:t>ex.	at sea level, total atmospheric pressure is 101.3 </a:t>
            </a:r>
            <a:r>
              <a:rPr lang="en-US" dirty="0" err="1" smtClean="0"/>
              <a:t>kPa</a:t>
            </a:r>
            <a:endParaRPr lang="en-US" dirty="0" smtClean="0"/>
          </a:p>
          <a:p>
            <a:pPr eaLnBrk="1" hangingPunct="1"/>
            <a:r>
              <a:rPr lang="en-US" dirty="0" smtClean="0"/>
              <a:t>atmosphere contains 21% oxygen, therefore oxygen has a partial pressure of</a:t>
            </a:r>
          </a:p>
          <a:p>
            <a:pPr eaLnBrk="1" hangingPunct="1">
              <a:buFontTx/>
              <a:buNone/>
            </a:pPr>
            <a:r>
              <a:rPr lang="en-US" dirty="0" smtClean="0"/>
              <a:t>    	 .21  x 101.3 </a:t>
            </a:r>
            <a:r>
              <a:rPr lang="en-US" dirty="0" err="1" smtClean="0"/>
              <a:t>kPa</a:t>
            </a:r>
            <a:r>
              <a:rPr lang="en-US" dirty="0" smtClean="0"/>
              <a:t> or 21.3 </a:t>
            </a:r>
            <a:r>
              <a:rPr lang="en-US" dirty="0" err="1" smtClean="0"/>
              <a:t>kPa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381000"/>
            <a:ext cx="8534400" cy="4724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TW" sz="2800" smtClean="0">
                <a:latin typeface="Arial Unicode MS" pitchFamily="34" charset="-128"/>
                <a:ea typeface="PMingLiU" charset="-120"/>
                <a:cs typeface="Arial" charset="0"/>
              </a:rPr>
              <a:t>			</a:t>
            </a:r>
          </a:p>
          <a:p>
            <a:pPr algn="ctr" eaLnBrk="1" hangingPunct="1">
              <a:buFontTx/>
              <a:buNone/>
            </a:pPr>
            <a:r>
              <a:rPr lang="en-US" altLang="zh-TW" sz="2800" smtClean="0">
                <a:latin typeface="Arial Unicode MS" pitchFamily="34" charset="-128"/>
                <a:ea typeface="PMingLiU" charset="-120"/>
                <a:cs typeface="Arial" charset="0"/>
              </a:rPr>
              <a:t>Composition of inspired (atmospheric air), alveolar, and expired air (percentage composition by volume)</a:t>
            </a:r>
          </a:p>
          <a:p>
            <a:pPr eaLnBrk="1" hangingPunct="1">
              <a:buFontTx/>
              <a:buNone/>
            </a:pPr>
            <a:r>
              <a:rPr lang="en-US" altLang="zh-TW" sz="2800" u="sng" smtClean="0">
                <a:latin typeface="Arial Unicode MS" pitchFamily="34" charset="-128"/>
                <a:ea typeface="PMingLiU" charset="-120"/>
                <a:cs typeface="Arial" charset="0"/>
              </a:rPr>
              <a:t>Gas     Inspired air         alveolar air       expired air</a:t>
            </a:r>
            <a:endParaRPr lang="en-US" altLang="zh-TW" sz="2800" smtClean="0">
              <a:latin typeface="Arial Unicode MS" pitchFamily="34" charset="-128"/>
              <a:ea typeface="PMingLiU" charset="-120"/>
              <a:cs typeface="Arial" charset="0"/>
            </a:endParaRPr>
          </a:p>
          <a:p>
            <a:pPr eaLnBrk="1" hangingPunct="1">
              <a:buFontTx/>
              <a:buNone/>
            </a:pPr>
            <a:r>
              <a:rPr lang="en-US" altLang="zh-TW" sz="2800" smtClean="0">
                <a:latin typeface="Arial Unicode MS" pitchFamily="34" charset="-128"/>
                <a:ea typeface="PMingLiU" charset="-120"/>
                <a:cs typeface="Arial" charset="0"/>
              </a:rPr>
              <a:t>Oxygen   20.95		     13.8		    16.4</a:t>
            </a:r>
          </a:p>
          <a:p>
            <a:pPr eaLnBrk="1" hangingPunct="1">
              <a:buFontTx/>
              <a:buNone/>
            </a:pPr>
            <a:r>
              <a:rPr lang="en-US" altLang="zh-TW" sz="2800" smtClean="0">
                <a:latin typeface="Arial Unicode MS" pitchFamily="34" charset="-128"/>
                <a:ea typeface="PMingLiU" charset="-120"/>
                <a:cs typeface="Arial" charset="0"/>
              </a:rPr>
              <a:t>CO</a:t>
            </a:r>
            <a:r>
              <a:rPr lang="en-US" altLang="zh-TW" sz="2800" b="1" baseline="-30000" smtClean="0">
                <a:latin typeface="Arial Unicode MS" pitchFamily="34" charset="-128"/>
                <a:ea typeface="PMingLiU" charset="-120"/>
                <a:cs typeface="Arial" charset="0"/>
              </a:rPr>
              <a:t>2</a:t>
            </a:r>
            <a:r>
              <a:rPr lang="en-US" altLang="zh-TW" sz="2800" b="1" smtClean="0">
                <a:latin typeface="Arial Unicode MS" pitchFamily="34" charset="-128"/>
                <a:ea typeface="PMingLiU" charset="-120"/>
                <a:cs typeface="Arial" charset="0"/>
              </a:rPr>
              <a:t>	        </a:t>
            </a:r>
            <a:r>
              <a:rPr lang="en-US" altLang="zh-TW" sz="2800" smtClean="0">
                <a:latin typeface="Arial Unicode MS" pitchFamily="34" charset="-128"/>
                <a:ea typeface="PMingLiU" charset="-120"/>
                <a:cs typeface="Arial" charset="0"/>
              </a:rPr>
              <a:t>0.04		       5.5		      4.0</a:t>
            </a:r>
          </a:p>
          <a:p>
            <a:pPr eaLnBrk="1" hangingPunct="1">
              <a:buFontTx/>
              <a:buNone/>
            </a:pPr>
            <a:r>
              <a:rPr lang="en-US" altLang="zh-TW" sz="2800" smtClean="0">
                <a:latin typeface="Arial Unicode MS" pitchFamily="34" charset="-128"/>
                <a:ea typeface="PMingLiU" charset="-120"/>
                <a:cs typeface="Arial" charset="0"/>
              </a:rPr>
              <a:t>Nitrogen  79.01		     80.7	             79.6</a:t>
            </a:r>
            <a:endParaRPr lang="en-US" sz="2800" smtClean="0">
              <a:latin typeface="Arial Unicode MS" pitchFamily="34" charset="-128"/>
              <a:ea typeface="PMingLiU" charset="-12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Copyright </a:t>
            </a:r>
            <a:r>
              <a:rPr lang="en-US" sz="1200" smtClean="0">
                <a:latin typeface="Arial Narrow" pitchFamily="1" charset="0"/>
              </a:rPr>
              <a:t>©</a:t>
            </a:r>
            <a:r>
              <a:rPr lang="en-US" smtClean="0"/>
              <a:t> 2008 Pearson Education, Inc., publishing as Benjamin Cummings.</a:t>
            </a:r>
            <a:endParaRPr lang="en-US" sz="1400" smtClean="0"/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Gas Composition of Air</a:t>
            </a:r>
          </a:p>
        </p:txBody>
      </p:sp>
      <p:sp>
        <p:nvSpPr>
          <p:cNvPr id="6148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smtClean="0"/>
              <a:t>P</a:t>
            </a:r>
            <a:r>
              <a:rPr lang="en-US" baseline="-25000" smtClean="0"/>
              <a:t>air</a:t>
            </a:r>
            <a:r>
              <a:rPr lang="en-US" smtClean="0"/>
              <a:t> = 760 mm Hg = P</a:t>
            </a:r>
            <a:r>
              <a:rPr lang="en-US" baseline="-25000" smtClean="0"/>
              <a:t>N</a:t>
            </a:r>
            <a:r>
              <a:rPr lang="en-US" baseline="-50000" smtClean="0"/>
              <a:t>2</a:t>
            </a:r>
            <a:r>
              <a:rPr lang="en-US" smtClean="0"/>
              <a:t> + P</a:t>
            </a:r>
            <a:r>
              <a:rPr lang="en-US" baseline="-25000" smtClean="0"/>
              <a:t>O</a:t>
            </a:r>
            <a:r>
              <a:rPr lang="en-US" baseline="-50000" smtClean="0"/>
              <a:t>2</a:t>
            </a:r>
            <a:endParaRPr lang="en-US" smtClean="0"/>
          </a:p>
          <a:p>
            <a:pPr lvl="2"/>
            <a:r>
              <a:rPr lang="en-US" smtClean="0"/>
              <a:t>P</a:t>
            </a:r>
            <a:r>
              <a:rPr lang="en-US" baseline="-25000" smtClean="0"/>
              <a:t>N</a:t>
            </a:r>
            <a:r>
              <a:rPr lang="en-US" baseline="-50000" smtClean="0"/>
              <a:t>2</a:t>
            </a:r>
            <a:r>
              <a:rPr lang="en-US" smtClean="0"/>
              <a:t> = 0.79 x 760 mm Hg = 600 mm Hg</a:t>
            </a:r>
          </a:p>
          <a:p>
            <a:pPr lvl="2"/>
            <a:r>
              <a:rPr lang="en-US" smtClean="0"/>
              <a:t>P</a:t>
            </a:r>
            <a:r>
              <a:rPr lang="en-US" baseline="-25000" smtClean="0"/>
              <a:t>O</a:t>
            </a:r>
            <a:r>
              <a:rPr lang="en-US" baseline="-50000" smtClean="0"/>
              <a:t>2</a:t>
            </a:r>
            <a:r>
              <a:rPr lang="en-US" smtClean="0"/>
              <a:t> = 0.21 x 760 mm Hg = 160 mm Hg</a:t>
            </a:r>
          </a:p>
          <a:p>
            <a:pPr lvl="2"/>
            <a:r>
              <a:rPr lang="en-US" smtClean="0"/>
              <a:t>Air is only 0.03% carbon dioxide</a:t>
            </a:r>
          </a:p>
          <a:p>
            <a:pPr lvl="3"/>
            <a:r>
              <a:rPr lang="en-US" smtClean="0"/>
              <a:t>P</a:t>
            </a:r>
            <a:r>
              <a:rPr lang="en-US" baseline="-25000" smtClean="0"/>
              <a:t>CO</a:t>
            </a:r>
            <a:r>
              <a:rPr lang="en-US" baseline="-50000" smtClean="0"/>
              <a:t>2</a:t>
            </a:r>
            <a:r>
              <a:rPr lang="en-US" smtClean="0"/>
              <a:t> = 0.0003 x 760 mm Hg = 0.23 mm Hg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886</Words>
  <Application>Microsoft Office PowerPoint</Application>
  <PresentationFormat>On-screen Show (4:3)</PresentationFormat>
  <Paragraphs>166</Paragraphs>
  <Slides>26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Office Theme</vt:lpstr>
      <vt:lpstr>Equation</vt:lpstr>
      <vt:lpstr>Physical principles related to Respiratory Gas Transfer</vt:lpstr>
      <vt:lpstr>Gas Laws</vt:lpstr>
      <vt:lpstr>Slide 3</vt:lpstr>
      <vt:lpstr>Conversion of units</vt:lpstr>
      <vt:lpstr>Standard conditions of measurements</vt:lpstr>
      <vt:lpstr>Quantification of respiratory gases</vt:lpstr>
      <vt:lpstr>Slide 7</vt:lpstr>
      <vt:lpstr>Slide 8</vt:lpstr>
      <vt:lpstr>Gas Composition of Air</vt:lpstr>
      <vt:lpstr>Composition of Air at 100% Humidity</vt:lpstr>
      <vt:lpstr>O2 and CO2 Partial Pressures</vt:lpstr>
      <vt:lpstr>Oxygen cascade</vt:lpstr>
      <vt:lpstr>Tracheal composition</vt:lpstr>
      <vt:lpstr>Alveolar gas tension equation</vt:lpstr>
      <vt:lpstr>Primary factors affecting alveolar oxygen tension</vt:lpstr>
      <vt:lpstr>Secondary factors influencing alveolar oxygen tension</vt:lpstr>
      <vt:lpstr>Alveolar/arterial  Po2difference</vt:lpstr>
      <vt:lpstr>Slide 18</vt:lpstr>
      <vt:lpstr>Role of oxygen in the cell</vt:lpstr>
      <vt:lpstr>Critical oxygen tension for aerobic metabolism</vt:lpstr>
      <vt:lpstr>Hyperbaricity on blood oxygen tensions</vt:lpstr>
      <vt:lpstr>Oxygen toxicity-free radicals</vt:lpstr>
      <vt:lpstr>Sources of electrons for free radicals</vt:lpstr>
      <vt:lpstr>Biochemical targets of oxygen derived free radicals</vt:lpstr>
      <vt:lpstr>Defences against oxygen free radicals</vt:lpstr>
      <vt:lpstr>Slide 26</vt:lpstr>
    </vt:vector>
  </TitlesOfParts>
  <Company>ku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Physical principles related to Respiratory Gas Transfer</dc:title>
  <dc:creator>ku</dc:creator>
  <cp:lastModifiedBy>ku</cp:lastModifiedBy>
  <cp:revision>21</cp:revision>
  <dcterms:created xsi:type="dcterms:W3CDTF">2015-09-17T01:10:33Z</dcterms:created>
  <dcterms:modified xsi:type="dcterms:W3CDTF">2015-09-17T19:14:28Z</dcterms:modified>
</cp:coreProperties>
</file>