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79" r:id="rId4"/>
    <p:sldId id="258" r:id="rId5"/>
    <p:sldId id="259" r:id="rId6"/>
    <p:sldId id="277" r:id="rId7"/>
    <p:sldId id="278" r:id="rId8"/>
    <p:sldId id="280" r:id="rId9"/>
    <p:sldId id="281" r:id="rId10"/>
    <p:sldId id="260" r:id="rId11"/>
    <p:sldId id="261" r:id="rId12"/>
    <p:sldId id="262" r:id="rId13"/>
    <p:sldId id="263" r:id="rId14"/>
    <p:sldId id="282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38A1C-D899-4759-AB57-A28F30274BBE}" type="datetimeFigureOut">
              <a:rPr lang="en-US" smtClean="0"/>
              <a:pPr/>
              <a:t>10/6/2015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67E75-2295-49CC-A5BA-4F60AFB7D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A16DC-33BB-4A32-B703-558ABD54EAEE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05D93-EB6A-470E-B529-99E7F7CDCAA8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DC67C-A4F7-4741-9ADB-843F02AC6376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D589E-FE7F-4906-B3FC-09C3FCA091A2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E90B7-A49F-488A-ABE2-9F1852C1175B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96986-CF95-4600-91F4-1AC5B3B16628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0FE74-8E2B-45A8-A004-624DD1406BA8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EC4C2-3170-488D-AD3A-31A46DCB86E6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AD64-B70A-4D25-96EB-4DFDC1DF38CA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5BF2-ED4F-414C-91DC-2A09F47A7FF3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8642-7CBB-482F-8EDE-8619D8227053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BDF0C7-9D46-4A4C-B513-882D487AEC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7E9D22-9F95-4C94-85B2-A58AC18ADEA2}" type="datetime1">
              <a:rPr lang="en-US" smtClean="0"/>
              <a:pPr/>
              <a:t>10/6/2015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BDF0C7-9D46-4A4C-B513-882D487AEC6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MECHANISM OF PULMONARY VENTILATION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MUSCLES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Ispiratory</a:t>
            </a:r>
            <a:r>
              <a:rPr lang="en-US" dirty="0" smtClean="0"/>
              <a:t> muscles:</a:t>
            </a:r>
          </a:p>
          <a:p>
            <a:r>
              <a:rPr lang="en-US" dirty="0" smtClean="0"/>
              <a:t>External intercostals (except </a:t>
            </a:r>
            <a:r>
              <a:rPr lang="en-US" dirty="0" err="1" smtClean="0"/>
              <a:t>interchondrals</a:t>
            </a:r>
            <a:r>
              <a:rPr lang="en-US" dirty="0" smtClean="0"/>
              <a:t>). These are the </a:t>
            </a:r>
            <a:r>
              <a:rPr lang="en-US" b="1" dirty="0" smtClean="0"/>
              <a:t>primary muscles of inspiration</a:t>
            </a:r>
          </a:p>
          <a:p>
            <a:r>
              <a:rPr lang="en-US" dirty="0" smtClean="0"/>
              <a:t>Any muscle attached to both the chest wall and the vertebral column or arms. </a:t>
            </a:r>
            <a:r>
              <a:rPr lang="en-US" b="1" dirty="0" smtClean="0"/>
              <a:t>These are the accessory </a:t>
            </a:r>
            <a:r>
              <a:rPr lang="en-US" b="1" dirty="0" err="1" smtClean="0"/>
              <a:t>inspiratory</a:t>
            </a:r>
            <a:r>
              <a:rPr lang="en-US" b="1" dirty="0" smtClean="0"/>
              <a:t> muscles </a:t>
            </a:r>
            <a:r>
              <a:rPr lang="en-US" dirty="0" smtClean="0"/>
              <a:t>see fig i.e.</a:t>
            </a:r>
          </a:p>
          <a:p>
            <a:r>
              <a:rPr lang="en-US" dirty="0" err="1" smtClean="0"/>
              <a:t>Serratus</a:t>
            </a:r>
            <a:r>
              <a:rPr lang="en-US" dirty="0" smtClean="0"/>
              <a:t> anterior</a:t>
            </a:r>
          </a:p>
          <a:p>
            <a:r>
              <a:rPr lang="en-US" dirty="0" err="1" smtClean="0"/>
              <a:t>Sternomastoids</a:t>
            </a:r>
            <a:endParaRPr lang="en-US" dirty="0" smtClean="0"/>
          </a:p>
          <a:p>
            <a:r>
              <a:rPr lang="en-US" dirty="0" err="1" smtClean="0"/>
              <a:t>Scalenus</a:t>
            </a:r>
            <a:r>
              <a:rPr lang="en-US" dirty="0" smtClean="0"/>
              <a:t> </a:t>
            </a:r>
            <a:r>
              <a:rPr lang="en-US" dirty="0" err="1" smtClean="0"/>
              <a:t>mescles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MUSCLES 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Expiratory muscles. These pull the rib cage downwards. These are;</a:t>
            </a:r>
          </a:p>
          <a:p>
            <a:r>
              <a:rPr lang="en-US" dirty="0" smtClean="0"/>
              <a:t>Rectus </a:t>
            </a:r>
            <a:r>
              <a:rPr lang="en-US" dirty="0" err="1" smtClean="0"/>
              <a:t>abdomini</a:t>
            </a:r>
            <a:r>
              <a:rPr lang="en-US" dirty="0" smtClean="0"/>
              <a:t> muscles</a:t>
            </a:r>
          </a:p>
          <a:p>
            <a:r>
              <a:rPr lang="en-US" dirty="0" smtClean="0"/>
              <a:t>Internal </a:t>
            </a:r>
            <a:r>
              <a:rPr lang="en-US" dirty="0" err="1" smtClean="0"/>
              <a:t>intercostal</a:t>
            </a:r>
            <a:r>
              <a:rPr lang="en-US" dirty="0" smtClean="0"/>
              <a:t> muscles</a:t>
            </a:r>
          </a:p>
          <a:p>
            <a:r>
              <a:rPr lang="en-US" dirty="0" smtClean="0"/>
              <a:t>Refer to fig showing rib movements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PRESSURES THAT AFFECT CHEST EXCURSIONS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Lung only anchored at </a:t>
            </a:r>
            <a:r>
              <a:rPr lang="en-US" dirty="0" err="1" smtClean="0"/>
              <a:t>mediatsernum</a:t>
            </a:r>
            <a:endParaRPr lang="en-US" dirty="0" smtClean="0"/>
          </a:p>
          <a:p>
            <a:r>
              <a:rPr lang="en-US" dirty="0" smtClean="0"/>
              <a:t>Otherwise is an elastic bag filling the chest cavity.</a:t>
            </a:r>
          </a:p>
          <a:p>
            <a:r>
              <a:rPr lang="en-US" dirty="0" smtClean="0"/>
              <a:t>Parietal and lungs pleura are held together by fluid but can slide agai</a:t>
            </a:r>
            <a:r>
              <a:rPr lang="en-US" dirty="0"/>
              <a:t>n</a:t>
            </a:r>
            <a:r>
              <a:rPr lang="en-US" dirty="0" smtClean="0"/>
              <a:t>st each other (refer to earlier notes) lubricated by the pleural fluid</a:t>
            </a:r>
          </a:p>
          <a:p>
            <a:r>
              <a:rPr lang="en-US" dirty="0" smtClean="0"/>
              <a:t>Suction of any excess pleural fluid into the lymphatic system maintain negative pressure in the very thin pleural cavity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PLEURAL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Suction and opposing elasticity of chest cage and lung elasticity </a:t>
            </a:r>
            <a:r>
              <a:rPr lang="en-US" dirty="0" err="1" smtClean="0"/>
              <a:t>mentioed</a:t>
            </a:r>
            <a:r>
              <a:rPr lang="en-US" dirty="0" smtClean="0"/>
              <a:t> before maintain a </a:t>
            </a:r>
            <a:r>
              <a:rPr lang="en-US" dirty="0" err="1" smtClean="0"/>
              <a:t>negativepressure</a:t>
            </a:r>
            <a:endParaRPr lang="en-US" dirty="0" smtClean="0"/>
          </a:p>
          <a:p>
            <a:r>
              <a:rPr lang="en-US" dirty="0" smtClean="0"/>
              <a:t>At beginning of inspiration Pip is about -5 cm of H2O.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ispiration</a:t>
            </a:r>
            <a:r>
              <a:rPr lang="en-US" dirty="0" smtClean="0"/>
              <a:t>, lungs pulled outwards by chest cage </a:t>
            </a:r>
            <a:r>
              <a:rPr lang="en-US" dirty="0" err="1" smtClean="0"/>
              <a:t>expasion</a:t>
            </a:r>
            <a:r>
              <a:rPr lang="en-US" dirty="0" smtClean="0"/>
              <a:t> </a:t>
            </a:r>
            <a:r>
              <a:rPr lang="en-US" dirty="0" err="1" smtClean="0"/>
              <a:t>andpressure</a:t>
            </a:r>
            <a:r>
              <a:rPr lang="en-US" dirty="0" smtClean="0"/>
              <a:t> lowered to -7.5 cm H2O.</a:t>
            </a:r>
          </a:p>
          <a:p>
            <a:r>
              <a:rPr lang="en-US" dirty="0" smtClean="0"/>
              <a:t>These pressure </a:t>
            </a:r>
            <a:r>
              <a:rPr lang="en-US" dirty="0" err="1" smtClean="0"/>
              <a:t>chnges</a:t>
            </a:r>
            <a:r>
              <a:rPr lang="en-US" dirty="0" smtClean="0"/>
              <a:t> </a:t>
            </a:r>
            <a:r>
              <a:rPr lang="en-US" dirty="0" err="1" smtClean="0"/>
              <a:t>sre</a:t>
            </a:r>
            <a:r>
              <a:rPr lang="en-US" dirty="0" smtClean="0"/>
              <a:t> adequate for delivering the resting </a:t>
            </a:r>
            <a:r>
              <a:rPr lang="en-US" dirty="0" err="1" smtClean="0"/>
              <a:t>tidalvolume</a:t>
            </a:r>
            <a:r>
              <a:rPr lang="en-US" dirty="0" smtClean="0"/>
              <a:t> of 500ml.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" name="Picture 2" descr="card-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57200"/>
            <a:ext cx="7543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ALVEOLAR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Steady state with glottis open and no air flow means pressure in alveoli is </a:t>
            </a:r>
            <a:r>
              <a:rPr lang="en-US" dirty="0" err="1" smtClean="0"/>
              <a:t>atmoshperic</a:t>
            </a:r>
            <a:r>
              <a:rPr lang="en-US" dirty="0" smtClean="0"/>
              <a:t> = Zero cm H2O</a:t>
            </a:r>
          </a:p>
          <a:p>
            <a:r>
              <a:rPr lang="en-US" dirty="0" smtClean="0"/>
              <a:t>As </a:t>
            </a:r>
            <a:r>
              <a:rPr lang="en-US" dirty="0" err="1" smtClean="0"/>
              <a:t>figur</a:t>
            </a:r>
            <a:r>
              <a:rPr lang="en-US" dirty="0" smtClean="0"/>
              <a:t> </a:t>
            </a:r>
            <a:r>
              <a:rPr lang="en-US" dirty="0" err="1" smtClean="0"/>
              <a:t>eshows</a:t>
            </a:r>
            <a:r>
              <a:rPr lang="en-US" dirty="0" smtClean="0"/>
              <a:t> alveolar pressure ha to fall to allow inspired air in. !cm of H2O is adequate for the resting tidal volume within 2 sec.</a:t>
            </a:r>
          </a:p>
          <a:p>
            <a:r>
              <a:rPr lang="en-US" dirty="0" smtClean="0"/>
              <a:t>In expiration opposite happens and +1mm alveolar pressure above atmospheric pushes tidal volume out in 2 to </a:t>
            </a:r>
            <a:r>
              <a:rPr lang="en-US" smtClean="0"/>
              <a:t>3 sec.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TRANSPULMONARY PRESSURE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difference between alveolar pressure and </a:t>
            </a:r>
            <a:r>
              <a:rPr lang="en-US" dirty="0" err="1" smtClean="0"/>
              <a:t>intrapleural</a:t>
            </a:r>
            <a:r>
              <a:rPr lang="en-US" dirty="0" smtClean="0"/>
              <a:t> pressure. Is a measure of the recoil pressure that is produces by the pull of the lungs away from the </a:t>
            </a:r>
            <a:r>
              <a:rPr lang="en-US" dirty="0" err="1" smtClean="0"/>
              <a:t>paretal</a:t>
            </a:r>
            <a:r>
              <a:rPr lang="en-US" dirty="0" smtClean="0"/>
              <a:t> pleura </a:t>
            </a:r>
            <a:r>
              <a:rPr lang="en-US" dirty="0" err="1" smtClean="0"/>
              <a:t>beccaus</a:t>
            </a:r>
            <a:r>
              <a:rPr lang="en-US" dirty="0" smtClean="0"/>
              <a:t> e of the lungs elastic recoil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LUNG COMPLIANCE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the lungs extent of expansion for each unit of pressure increase</a:t>
            </a:r>
          </a:p>
          <a:p>
            <a:r>
              <a:rPr lang="en-US" dirty="0" smtClean="0"/>
              <a:t>The time element is needed so as to allow the lung volume to equilibrate with the new pressure </a:t>
            </a:r>
          </a:p>
          <a:p>
            <a:r>
              <a:rPr lang="en-US" dirty="0" smtClean="0"/>
              <a:t>Normal total for both lungs +200ml/cm of H2O</a:t>
            </a:r>
          </a:p>
          <a:p>
            <a:r>
              <a:rPr lang="en-US" dirty="0" smtClean="0"/>
              <a:t>The shape of the compliance graph depends on two factors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Surface tension of fluid lining the alveoli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Elastic forces of the lung tissue itself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LUNG COMPLIANCE 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LUNG ELASTICITY </a:t>
            </a:r>
          </a:p>
          <a:p>
            <a:r>
              <a:rPr lang="en-US" dirty="0" smtClean="0"/>
              <a:t>Provided by interwoven collagen and </a:t>
            </a:r>
            <a:r>
              <a:rPr lang="en-US" dirty="0" err="1" smtClean="0"/>
              <a:t>elastin</a:t>
            </a:r>
            <a:r>
              <a:rPr lang="en-US" dirty="0" smtClean="0"/>
              <a:t> </a:t>
            </a:r>
            <a:r>
              <a:rPr lang="en-US" dirty="0" err="1" smtClean="0"/>
              <a:t>fibres</a:t>
            </a:r>
            <a:r>
              <a:rPr lang="en-US" dirty="0" smtClean="0"/>
              <a:t> in the lung tissue</a:t>
            </a:r>
          </a:p>
          <a:p>
            <a:r>
              <a:rPr lang="en-US" dirty="0" smtClean="0"/>
              <a:t>At end of expiration the </a:t>
            </a:r>
            <a:r>
              <a:rPr lang="en-US" dirty="0" err="1" smtClean="0"/>
              <a:t>fibres</a:t>
            </a:r>
            <a:r>
              <a:rPr lang="en-US" dirty="0" smtClean="0"/>
              <a:t> are in the contracted  or relaxed kinked state.</a:t>
            </a:r>
          </a:p>
          <a:p>
            <a:r>
              <a:rPr lang="en-US" dirty="0" smtClean="0"/>
              <a:t>At end  inspiration the </a:t>
            </a:r>
            <a:r>
              <a:rPr lang="en-US" dirty="0" err="1" smtClean="0"/>
              <a:t>firbres</a:t>
            </a:r>
            <a:r>
              <a:rPr lang="en-US" dirty="0" smtClean="0"/>
              <a:t> are stretched and straight thus exerting elastic force to oppose the stretching of the lungs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LUNG COMPLIANCE 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Alveolar fluid surface tension</a:t>
            </a:r>
          </a:p>
          <a:p>
            <a:r>
              <a:rPr lang="en-US" dirty="0" smtClean="0"/>
              <a:t>Thus saline filled lungs would be hardly compliant compared to air filled lungs (see fig)</a:t>
            </a:r>
          </a:p>
          <a:p>
            <a:r>
              <a:rPr lang="en-US" dirty="0" smtClean="0"/>
              <a:t>Saline filled lungs would have NO surface tension only elastic recoil.</a:t>
            </a:r>
          </a:p>
          <a:p>
            <a:r>
              <a:rPr lang="en-US" dirty="0" smtClean="0"/>
              <a:t>Explain phenomenon of surface tension (</a:t>
            </a:r>
            <a:r>
              <a:rPr lang="en-US" dirty="0" err="1" smtClean="0"/>
              <a:t>ealier</a:t>
            </a:r>
            <a:r>
              <a:rPr lang="en-US" dirty="0" smtClean="0"/>
              <a:t> notes)</a:t>
            </a:r>
          </a:p>
          <a:p>
            <a:r>
              <a:rPr lang="en-US" dirty="0" smtClean="0"/>
              <a:t>Most of the compliance in air filled lungs (2/3) is produced by the alveolar surface tension</a:t>
            </a:r>
          </a:p>
          <a:p>
            <a:r>
              <a:rPr lang="en-US" dirty="0" smtClean="0"/>
              <a:t>NB without surfactant alveolar surface tension is too high for normal function (ref to Respiratory Distress Syndrome Of The Newborn)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MUSCLES OF 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LUNGS EXPANDED IN TWO WAYS:</a:t>
            </a:r>
          </a:p>
          <a:p>
            <a:r>
              <a:rPr lang="en-US" dirty="0" smtClean="0"/>
              <a:t>Vertical changes in chest cavity by diaphragm movements</a:t>
            </a:r>
          </a:p>
          <a:p>
            <a:r>
              <a:rPr lang="en-US" dirty="0" smtClean="0"/>
              <a:t>Changes in rib cage dimensions by contraction of external </a:t>
            </a:r>
            <a:r>
              <a:rPr lang="en-US" dirty="0" err="1" smtClean="0"/>
              <a:t>intercostal</a:t>
            </a:r>
            <a:r>
              <a:rPr lang="en-US" dirty="0" smtClean="0"/>
              <a:t> muscles as follows: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antero</a:t>
            </a:r>
            <a:r>
              <a:rPr lang="en-US" dirty="0" smtClean="0"/>
              <a:t>-posterior diameter (</a:t>
            </a:r>
            <a:r>
              <a:rPr lang="en-US" b="1" dirty="0" smtClean="0"/>
              <a:t>pump handle</a:t>
            </a:r>
            <a:r>
              <a:rPr lang="en-US" dirty="0" smtClean="0"/>
              <a:t> rib </a:t>
            </a:r>
            <a:r>
              <a:rPr lang="en-US" dirty="0" err="1" smtClean="0"/>
              <a:t>movemets</a:t>
            </a:r>
            <a:r>
              <a:rPr lang="en-US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transverse diameter (</a:t>
            </a:r>
            <a:r>
              <a:rPr lang="en-US" b="1" dirty="0" smtClean="0"/>
              <a:t>bucket handle </a:t>
            </a:r>
            <a:r>
              <a:rPr lang="en-US" dirty="0" smtClean="0"/>
              <a:t>rib movements</a:t>
            </a:r>
          </a:p>
          <a:p>
            <a:pPr marL="514350" indent="-514350"/>
            <a:r>
              <a:rPr lang="en-US" dirty="0" smtClean="0"/>
              <a:t>NB: </a:t>
            </a:r>
            <a:r>
              <a:rPr lang="en-US" dirty="0" err="1" smtClean="0"/>
              <a:t>interchoral</a:t>
            </a:r>
            <a:r>
              <a:rPr lang="en-US" dirty="0" smtClean="0"/>
              <a:t> muscle do not cause diameter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SURFANCTANT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Principle of surface tension – explain</a:t>
            </a:r>
          </a:p>
          <a:p>
            <a:r>
              <a:rPr lang="en-US" dirty="0" smtClean="0"/>
              <a:t>Small and large diameter balloon</a:t>
            </a:r>
          </a:p>
          <a:p>
            <a:r>
              <a:rPr lang="en-US" dirty="0" smtClean="0"/>
              <a:t>La Place’s law P = 2T/r</a:t>
            </a:r>
          </a:p>
          <a:p>
            <a:r>
              <a:rPr lang="en-US" dirty="0" smtClean="0"/>
              <a:t>“Surface-active compounds” are “surfactants”</a:t>
            </a:r>
          </a:p>
          <a:p>
            <a:r>
              <a:rPr lang="en-US" dirty="0" smtClean="0"/>
              <a:t>Secreted by type II </a:t>
            </a:r>
            <a:r>
              <a:rPr lang="en-US" dirty="0" err="1" smtClean="0"/>
              <a:t>pmeumocytes</a:t>
            </a:r>
            <a:endParaRPr lang="en-US" dirty="0" smtClean="0"/>
          </a:p>
          <a:p>
            <a:r>
              <a:rPr lang="en-US" dirty="0" smtClean="0"/>
              <a:t>Has phospholipids, proteins and ions i.e. respectively: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 smtClean="0"/>
              <a:t>Dipalmitoylphosphotidylcholine</a:t>
            </a:r>
            <a:r>
              <a:rPr lang="en-US" dirty="0" smtClean="0"/>
              <a:t> (and other minor phospholipids)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Surfactant </a:t>
            </a:r>
            <a:r>
              <a:rPr lang="en-US" dirty="0" err="1" smtClean="0"/>
              <a:t>apoprotein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Ca++</a:t>
            </a:r>
          </a:p>
          <a:p>
            <a:pPr marL="514350" indent="-5143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SURFANCTANT 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phospholipids reduce surface tension as  explained earlier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phospholipid</a:t>
            </a:r>
            <a:r>
              <a:rPr lang="en-US" dirty="0" smtClean="0"/>
              <a:t> covered alveolar water film has reduces the surface </a:t>
            </a:r>
            <a:r>
              <a:rPr lang="en-US" dirty="0" err="1" smtClean="0"/>
              <a:t>tensionby</a:t>
            </a:r>
            <a:r>
              <a:rPr lang="en-US" dirty="0" smtClean="0"/>
              <a:t> X2 to X12</a:t>
            </a:r>
          </a:p>
          <a:p>
            <a:r>
              <a:rPr lang="en-US" dirty="0" smtClean="0"/>
              <a:t>Comparative surface tension figures:-</a:t>
            </a:r>
          </a:p>
          <a:p>
            <a:pPr lvl="1"/>
            <a:r>
              <a:rPr lang="en-US" dirty="0" smtClean="0"/>
              <a:t>Water =72dynes/cm</a:t>
            </a:r>
          </a:p>
          <a:p>
            <a:pPr lvl="1"/>
            <a:r>
              <a:rPr lang="en-US" dirty="0" smtClean="0"/>
              <a:t>Alveolar fluid without </a:t>
            </a:r>
            <a:r>
              <a:rPr lang="en-US" dirty="0" err="1" smtClean="0"/>
              <a:t>surfanctant</a:t>
            </a:r>
            <a:r>
              <a:rPr lang="en-US" dirty="0" smtClean="0"/>
              <a:t> = 50dynes/cm</a:t>
            </a:r>
          </a:p>
          <a:p>
            <a:pPr lvl="1"/>
            <a:r>
              <a:rPr lang="en-US" dirty="0" smtClean="0"/>
              <a:t>Normal surfactant coated alveolar fluid = 5 to 30 dynes /cm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SURFANCTANT 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OCCLUDED ALVEOLI</a:t>
            </a:r>
          </a:p>
          <a:p>
            <a:r>
              <a:rPr lang="en-US" dirty="0" smtClean="0"/>
              <a:t>If alveolar duct is blocked, alveolar surface tension (ST) tends to collapses the alveolus concerned which tends to push out the air in that alveolus.</a:t>
            </a:r>
          </a:p>
          <a:p>
            <a:r>
              <a:rPr lang="en-US" dirty="0" smtClean="0"/>
              <a:t>The pressure generated by the alveolus obeys La </a:t>
            </a:r>
            <a:r>
              <a:rPr lang="en-US" dirty="0" err="1" smtClean="0"/>
              <a:t>Place”s</a:t>
            </a:r>
            <a:r>
              <a:rPr lang="en-US" dirty="0" smtClean="0"/>
              <a:t> Law i.e. 2 X surface tension/alveolar radius.</a:t>
            </a:r>
          </a:p>
          <a:p>
            <a:r>
              <a:rPr lang="en-US" dirty="0" smtClean="0"/>
              <a:t>For normal 100microM radius alveolus with </a:t>
            </a:r>
            <a:r>
              <a:rPr lang="en-US" dirty="0" err="1" smtClean="0"/>
              <a:t>durfactant</a:t>
            </a:r>
            <a:r>
              <a:rPr lang="en-US" dirty="0" smtClean="0"/>
              <a:t> the pressure = 4cm H2O or 3mmHg</a:t>
            </a:r>
          </a:p>
          <a:p>
            <a:r>
              <a:rPr lang="en-US" dirty="0" smtClean="0"/>
              <a:t>Lack of surfactant would raise this to about X 5! </a:t>
            </a:r>
          </a:p>
          <a:p>
            <a:r>
              <a:rPr lang="en-US" dirty="0" smtClean="0"/>
              <a:t>Effect of radius:</a:t>
            </a:r>
          </a:p>
          <a:p>
            <a:r>
              <a:rPr lang="en-US" dirty="0" smtClean="0"/>
              <a:t>Reducing radius by a quarter as in premature babies  increases the pressure to FOUR  TIMES of the normal</a:t>
            </a:r>
          </a:p>
          <a:p>
            <a:r>
              <a:rPr lang="en-US" dirty="0" smtClean="0"/>
              <a:t>Surfactant secretion begins at 6th to  7th of intrauterine life. </a:t>
            </a:r>
          </a:p>
          <a:p>
            <a:r>
              <a:rPr lang="en-US" dirty="0" err="1" smtClean="0"/>
              <a:t>Prematurebabies</a:t>
            </a:r>
            <a:r>
              <a:rPr lang="en-US" dirty="0" smtClean="0"/>
              <a:t> lungs have  inadequate surfactant and tend to suffer </a:t>
            </a:r>
            <a:r>
              <a:rPr lang="en-US" dirty="0" err="1" smtClean="0"/>
              <a:t>resp</a:t>
            </a:r>
            <a:r>
              <a:rPr lang="en-US" dirty="0" smtClean="0"/>
              <a:t> distress syndrome of the newborn (RDSN) –</a:t>
            </a:r>
            <a:r>
              <a:rPr lang="en-US" dirty="0" smtClean="0">
                <a:solidFill>
                  <a:srgbClr val="FF0000"/>
                </a:solidFill>
              </a:rPr>
              <a:t>refer to earlier notes for details including treatment.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NB: thoracic cage has its own viscous and elastic  properties. It therefore require muscular force to change its own volume so that </a:t>
            </a:r>
            <a:r>
              <a:rPr lang="en-US" dirty="0" err="1" smtClean="0">
                <a:solidFill>
                  <a:srgbClr val="FF0000"/>
                </a:solidFill>
              </a:rPr>
              <a:t>ventilationcan</a:t>
            </a:r>
            <a:r>
              <a:rPr lang="en-US" dirty="0" smtClean="0">
                <a:solidFill>
                  <a:srgbClr val="FF0000"/>
                </a:solidFill>
              </a:rPr>
              <a:t> occur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WORK OF BREATHING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IN QUIET BREATHING</a:t>
            </a:r>
          </a:p>
          <a:p>
            <a:r>
              <a:rPr lang="en-US" dirty="0" smtClean="0"/>
              <a:t>Inspiration is active, but expiration passive so respiratory muscled only “work” in inspiration</a:t>
            </a:r>
          </a:p>
          <a:p>
            <a:r>
              <a:rPr lang="en-US" b="1" dirty="0" smtClean="0"/>
              <a:t>Work of inspiration has 3 components:-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Compliance Work </a:t>
            </a:r>
            <a:r>
              <a:rPr lang="en-US" dirty="0" smtClean="0"/>
              <a:t>– for expanding lungs against their own elasticity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Tissue Resistance Work </a:t>
            </a:r>
            <a:r>
              <a:rPr lang="en-US" dirty="0" smtClean="0"/>
              <a:t>– required to overcome viscosity of the structures of the lungs and the chest wall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b="1" dirty="0" smtClean="0"/>
              <a:t>Airway Resistance Work </a:t>
            </a:r>
            <a:r>
              <a:rPr lang="en-US" dirty="0" smtClean="0"/>
              <a:t>– work required to overcome the airways resistance to air movement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ENERGY REQUIRED FOR RESPIRATION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dirty="0" smtClean="0"/>
              <a:t>IN QUIET RESPIRATION</a:t>
            </a:r>
          </a:p>
          <a:p>
            <a:r>
              <a:rPr lang="en-US" dirty="0" smtClean="0"/>
              <a:t>3% to 5% of total body energy consumption is used for pulmonary ventilation</a:t>
            </a:r>
          </a:p>
          <a:p>
            <a:r>
              <a:rPr lang="en-US" dirty="0" smtClean="0"/>
              <a:t>IN STRENUOUS EXERCISE</a:t>
            </a:r>
          </a:p>
          <a:p>
            <a:r>
              <a:rPr lang="en-US" dirty="0" smtClean="0"/>
              <a:t>Energy required for ventilation increases by x 50. the increase is greater when the subject concerned has abnormal airway resistance of reduced pulmonary compliance</a:t>
            </a:r>
          </a:p>
          <a:p>
            <a:r>
              <a:rPr lang="en-US" dirty="0" smtClean="0"/>
              <a:t>An important limiting factor for degree of severity of exercise which a person can withstand is the amount of muscular energy for pulmonary ventilation which the person can expend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6962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MWISHO i.e. END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638800"/>
            <a:ext cx="8229600" cy="487363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" name="Picture 2" descr="http://usercontent1.hubimg.com/8221676_f52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57200"/>
            <a:ext cx="7086600" cy="594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QUIET BREATHING - 1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Mainly uses the diaphragm alone</a:t>
            </a:r>
          </a:p>
          <a:p>
            <a:r>
              <a:rPr lang="en-US" dirty="0" smtClean="0"/>
              <a:t>Diaphragm is </a:t>
            </a:r>
            <a:r>
              <a:rPr lang="en-US" b="1" dirty="0" smtClean="0"/>
              <a:t>dome shaped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Conraction</a:t>
            </a:r>
            <a:r>
              <a:rPr lang="en-US" dirty="0" smtClean="0"/>
              <a:t> therefore pushed abdominal viscera downwards and expands chest cavity in same direction</a:t>
            </a:r>
          </a:p>
          <a:p>
            <a:r>
              <a:rPr lang="en-US" dirty="0" smtClean="0"/>
              <a:t>In expiration diaphragm relaxes</a:t>
            </a:r>
          </a:p>
          <a:p>
            <a:r>
              <a:rPr lang="en-US" dirty="0" smtClean="0"/>
              <a:t>Elastic recoil of </a:t>
            </a:r>
          </a:p>
          <a:p>
            <a:pPr lvl="1"/>
            <a:r>
              <a:rPr lang="en-US" dirty="0" smtClean="0"/>
              <a:t>Abdominal structures</a:t>
            </a:r>
          </a:p>
          <a:p>
            <a:pPr lvl="1"/>
            <a:r>
              <a:rPr lang="en-US" dirty="0" smtClean="0"/>
              <a:t>Lungs </a:t>
            </a:r>
          </a:p>
          <a:p>
            <a:pPr lvl="1"/>
            <a:r>
              <a:rPr lang="en-US" dirty="0" smtClean="0"/>
              <a:t>Chest wall</a:t>
            </a:r>
          </a:p>
          <a:p>
            <a:r>
              <a:rPr lang="en-US" dirty="0" smtClean="0"/>
              <a:t>Pushes the  diaphragm upwards back to its dome shape</a:t>
            </a:r>
          </a:p>
          <a:p>
            <a:r>
              <a:rPr lang="en-US" dirty="0" smtClean="0"/>
              <a:t>Reduces the diameter of the chest</a:t>
            </a:r>
          </a:p>
          <a:p>
            <a:r>
              <a:rPr lang="en-US" dirty="0" smtClean="0"/>
              <a:t>Lungs are compressed and air is driven out</a:t>
            </a:r>
          </a:p>
          <a:p>
            <a:r>
              <a:rPr lang="en-US" b="1" dirty="0" smtClean="0"/>
              <a:t>Abdominal muscled facilitate the process by contracting and pushing viscera up against the diaphragm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QUIET BREATHING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Changes in </a:t>
            </a:r>
            <a:r>
              <a:rPr lang="en-US" dirty="0" err="1" smtClean="0"/>
              <a:t>anteroposterior</a:t>
            </a:r>
            <a:r>
              <a:rPr lang="en-US" dirty="0" smtClean="0"/>
              <a:t> diameter of chest:</a:t>
            </a:r>
          </a:p>
          <a:p>
            <a:r>
              <a:rPr lang="en-US" dirty="0" smtClean="0"/>
              <a:t>The ribs at rest slant downward and sternum is  shifted inwards </a:t>
            </a:r>
            <a:r>
              <a:rPr lang="en-US" dirty="0" smtClean="0">
                <a:solidFill>
                  <a:srgbClr val="FF0000"/>
                </a:solidFill>
              </a:rPr>
              <a:t>see fig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Contraction of the external intercostals raise the ribs forwards so that they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asume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positio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which is almost horizontal see fig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increases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antero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-posterior diameter by 20%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Muscles that do this are termed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inspiratory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muscles 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Muscles that lower the rib cage are termed expiratory muscles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 descr="https://s-media-cache-ak0.pinimg.com/736x/05/bf/db/05bfdbdd7089b6535da2d3de00b21fd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287" y="813435"/>
            <a:ext cx="5305425" cy="5231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5" name="Content Placeholder 4" descr="http://what-when-how.com/wp-content/uploads/2012/04/tmp26125_thumb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0"/>
            <a:ext cx="6781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544CF-9C02-465F-A8A5-64643ABDA23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 descr="C:\Users\THAIRU'S PC\Documents\PHYSIOL NOTES 2015\Diaphrag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8647" y="609600"/>
            <a:ext cx="7952413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DF0C7-9D46-4A4C-B513-882D487AEC6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" name="Picture 2" descr="http://www.pro-singing-voice.com/images/flexed-diaphragm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838200"/>
            <a:ext cx="5257800" cy="548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318</TotalTime>
  <Words>1175</Words>
  <Application>Microsoft Office PowerPoint</Application>
  <PresentationFormat>On-screen Show (4:3)</PresentationFormat>
  <Paragraphs>142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MECHANISM OF PULMONARY VENTILATION</vt:lpstr>
      <vt:lpstr>MUSCLES OF RESPIRATION</vt:lpstr>
      <vt:lpstr>Slide 3</vt:lpstr>
      <vt:lpstr>QUIET BREATHING - 1</vt:lpstr>
      <vt:lpstr>QUIET BREATHING - 2</vt:lpstr>
      <vt:lpstr>Slide 6</vt:lpstr>
      <vt:lpstr>Slide 7</vt:lpstr>
      <vt:lpstr>Slide 8</vt:lpstr>
      <vt:lpstr>Slide 9</vt:lpstr>
      <vt:lpstr>RESPIRATORY MUSCLES -1</vt:lpstr>
      <vt:lpstr>RESPIRATORY MUSCLES -2</vt:lpstr>
      <vt:lpstr>PRESSURES THAT AFFECT CHEST EXCURSIONS</vt:lpstr>
      <vt:lpstr>PLEURAL PRESSURE</vt:lpstr>
      <vt:lpstr>Slide 14</vt:lpstr>
      <vt:lpstr>ALVEOLAR PRESSURE</vt:lpstr>
      <vt:lpstr>TRANSPULMONARY PRESSURE</vt:lpstr>
      <vt:lpstr>LUNG COMPLIANCE -1</vt:lpstr>
      <vt:lpstr>LUNG COMPLIANCE -2</vt:lpstr>
      <vt:lpstr>LUNG COMPLIANCE -3</vt:lpstr>
      <vt:lpstr>SURFANCTANT -1</vt:lpstr>
      <vt:lpstr>SURFANCTANT -2</vt:lpstr>
      <vt:lpstr>SURFANCTANT -3</vt:lpstr>
      <vt:lpstr>WORK OF BREATHING</vt:lpstr>
      <vt:lpstr>ENERGY REQUIRED FOR RESPIRATION</vt:lpstr>
      <vt:lpstr>MWISHO i.e.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MECHANISM OF PULMONARY VENTILATION</dc:title>
  <dc:creator>THAIRU'S PC</dc:creator>
  <cp:lastModifiedBy>THAIRU'S PC</cp:lastModifiedBy>
  <cp:revision>7</cp:revision>
  <dcterms:created xsi:type="dcterms:W3CDTF">2015-10-06T04:35:16Z</dcterms:created>
  <dcterms:modified xsi:type="dcterms:W3CDTF">2015-10-06T11:16:13Z</dcterms:modified>
</cp:coreProperties>
</file>