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57" r:id="rId3"/>
    <p:sldId id="278" r:id="rId4"/>
    <p:sldId id="282" r:id="rId5"/>
    <p:sldId id="281" r:id="rId6"/>
    <p:sldId id="280" r:id="rId7"/>
    <p:sldId id="283" r:id="rId8"/>
    <p:sldId id="277" r:id="rId9"/>
    <p:sldId id="259" r:id="rId10"/>
    <p:sldId id="260" r:id="rId11"/>
    <p:sldId id="261" r:id="rId12"/>
    <p:sldId id="262" r:id="rId13"/>
    <p:sldId id="279" r:id="rId14"/>
    <p:sldId id="263" r:id="rId15"/>
    <p:sldId id="264" r:id="rId16"/>
    <p:sldId id="265" r:id="rId17"/>
    <p:sldId id="275"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8CF4441-794C-42AF-8BF9-170931D9D3E6}" type="datetimeFigureOut">
              <a:rPr lang="en-US" smtClean="0"/>
              <a:pPr/>
              <a:t>12/6/2017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09C473-943D-498D-BBD7-75557220E49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935F388-E068-4142-AC7E-DC798CF67DFB}" type="datetime1">
              <a:rPr lang="en-US" smtClean="0"/>
              <a:pPr/>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6BA4C4-DAE2-4427-B452-B82E598C126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6E4898E-9C4C-4652-B2B2-A1327FDC8674}" type="datetime1">
              <a:rPr lang="en-US" smtClean="0"/>
              <a:pPr/>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6BA4C4-DAE2-4427-B452-B82E598C126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2A9441A-3A04-4C74-9261-6B4D0941BAD1}" type="datetime1">
              <a:rPr lang="en-US" smtClean="0"/>
              <a:pPr/>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6BA4C4-DAE2-4427-B452-B82E598C126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30C4581-626A-4254-B893-4892BEACBEB4}" type="datetime1">
              <a:rPr lang="en-US" smtClean="0"/>
              <a:pPr/>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6BA4C4-DAE2-4427-B452-B82E598C126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98D5A69-27F0-4BF3-B3D5-D46C5C9BA7D3}" type="datetime1">
              <a:rPr lang="en-US" smtClean="0"/>
              <a:pPr/>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6BA4C4-DAE2-4427-B452-B82E598C126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5019592-33B2-4599-B64A-7EA6BFC454AE}" type="datetime1">
              <a:rPr lang="en-US" smtClean="0"/>
              <a:pPr/>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6BA4C4-DAE2-4427-B452-B82E598C126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BB07A04-C205-4DEF-A688-40C9085C8E66}" type="datetime1">
              <a:rPr lang="en-US" smtClean="0"/>
              <a:pPr/>
              <a:t>12/6/2017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6BA4C4-DAE2-4427-B452-B82E598C126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89E6536-AF28-407B-BD43-EFFFBB93A9A7}" type="datetime1">
              <a:rPr lang="en-US" smtClean="0"/>
              <a:pPr/>
              <a:t>12/6/2017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6BA4C4-DAE2-4427-B452-B82E598C126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B65DA5-686E-4CAB-86A6-0CE897DD5959}" type="datetime1">
              <a:rPr lang="en-US" smtClean="0"/>
              <a:pPr/>
              <a:t>12/6/2017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6BA4C4-DAE2-4427-B452-B82E598C126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EFE4F87-1275-4760-B077-1F4D45AE1C1B}" type="datetime1">
              <a:rPr lang="en-US" smtClean="0"/>
              <a:pPr/>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6BA4C4-DAE2-4427-B452-B82E598C126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BA1E6B3-F180-42B6-98E0-AED0D0B81BF4}" type="datetime1">
              <a:rPr lang="en-US" smtClean="0"/>
              <a:pPr/>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6BA4C4-DAE2-4427-B452-B82E598C126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76BDC1-2A3A-49A2-B1B6-6B43AADCEE10}" type="datetime1">
              <a:rPr lang="en-US" smtClean="0"/>
              <a:pPr/>
              <a:t>12/6/2017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6BA4C4-DAE2-4427-B452-B82E598C126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w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PULMONARY VOLUMES, CAPACITIES AND MEASUREMENTS</a:t>
            </a:r>
          </a:p>
        </p:txBody>
      </p:sp>
      <p:sp>
        <p:nvSpPr>
          <p:cNvPr id="3" name="Subtitle 2"/>
          <p:cNvSpPr>
            <a:spLocks noGrp="1"/>
          </p:cNvSpPr>
          <p:nvPr>
            <p:ph type="subTitle" idx="1"/>
          </p:nvPr>
        </p:nvSpPr>
        <p:spPr/>
        <p:txBody>
          <a:bodyPr/>
          <a:lstStyle/>
          <a:p>
            <a:endParaRPr lang="en-US"/>
          </a:p>
        </p:txBody>
      </p:sp>
      <p:sp>
        <p:nvSpPr>
          <p:cNvPr id="4" name="Slide Number Placeholder 3"/>
          <p:cNvSpPr>
            <a:spLocks noGrp="1"/>
          </p:cNvSpPr>
          <p:nvPr>
            <p:ph type="sldNum" sz="quarter" idx="12"/>
          </p:nvPr>
        </p:nvSpPr>
        <p:spPr/>
        <p:txBody>
          <a:bodyPr/>
          <a:lstStyle/>
          <a:p>
            <a:fld id="{706BA4C4-DAE2-4427-B452-B82E598C1262}"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Autofit/>
          </a:bodyPr>
          <a:lstStyle/>
          <a:p>
            <a:r>
              <a:rPr lang="en-US" sz="3200" dirty="0"/>
              <a:t>HELIUM DILUTION INDIRECT SPIROMETRY -1</a:t>
            </a:r>
          </a:p>
        </p:txBody>
      </p:sp>
      <p:sp>
        <p:nvSpPr>
          <p:cNvPr id="3" name="Content Placeholder 2"/>
          <p:cNvSpPr>
            <a:spLocks noGrp="1"/>
          </p:cNvSpPr>
          <p:nvPr>
            <p:ph idx="1"/>
          </p:nvPr>
        </p:nvSpPr>
        <p:spPr>
          <a:xfrm>
            <a:off x="457200" y="762000"/>
            <a:ext cx="8229600" cy="5364163"/>
          </a:xfrm>
        </p:spPr>
        <p:txBody>
          <a:bodyPr>
            <a:normAutofit fontScale="70000" lnSpcReduction="20000"/>
          </a:bodyPr>
          <a:lstStyle/>
          <a:p>
            <a:r>
              <a:rPr lang="en-US" dirty="0"/>
              <a:t>A </a:t>
            </a:r>
            <a:r>
              <a:rPr lang="en-US" dirty="0" err="1"/>
              <a:t>spirometer</a:t>
            </a:r>
            <a:r>
              <a:rPr lang="en-US" dirty="0"/>
              <a:t> of known volume is filled with helium a of known concentration</a:t>
            </a:r>
          </a:p>
          <a:p>
            <a:r>
              <a:rPr lang="en-US" dirty="0"/>
              <a:t>The subject first expires normally. NB at this point the air remaining in the lungs = the functional residue capacity</a:t>
            </a:r>
          </a:p>
          <a:p>
            <a:r>
              <a:rPr lang="en-US" dirty="0"/>
              <a:t>The subject immediately begins to breath from the </a:t>
            </a:r>
            <a:r>
              <a:rPr lang="en-US" dirty="0" err="1"/>
              <a:t>spirometer</a:t>
            </a:r>
            <a:r>
              <a:rPr lang="en-US" dirty="0"/>
              <a:t> and so the gases in the </a:t>
            </a:r>
            <a:r>
              <a:rPr lang="en-US" dirty="0" err="1"/>
              <a:t>spirometer</a:t>
            </a:r>
            <a:r>
              <a:rPr lang="en-US" dirty="0"/>
              <a:t> mix with the gases from his/her lungs.</a:t>
            </a:r>
          </a:p>
          <a:p>
            <a:r>
              <a:rPr lang="en-US" dirty="0"/>
              <a:t>Therefore, the helium becomes diluted by the functional residue capacity gases. In this situation, the volume of the functional residue capacity (FRC) can be calculated from the degree of dilution of the helium using the formula:</a:t>
            </a:r>
          </a:p>
          <a:p>
            <a:r>
              <a:rPr lang="en-US" dirty="0"/>
              <a:t>FRC =( </a:t>
            </a:r>
            <a:r>
              <a:rPr lang="en-US" dirty="0" err="1"/>
              <a:t>CiHe</a:t>
            </a:r>
            <a:r>
              <a:rPr lang="en-US" dirty="0"/>
              <a:t>/</a:t>
            </a:r>
            <a:r>
              <a:rPr lang="en-US" dirty="0" err="1"/>
              <a:t>CfHe</a:t>
            </a:r>
            <a:r>
              <a:rPr lang="en-US" dirty="0"/>
              <a:t> – 1) x </a:t>
            </a:r>
            <a:r>
              <a:rPr lang="en-US" dirty="0" err="1"/>
              <a:t>Vispir</a:t>
            </a:r>
            <a:r>
              <a:rPr lang="en-US" dirty="0"/>
              <a:t> </a:t>
            </a:r>
          </a:p>
          <a:p>
            <a:r>
              <a:rPr lang="en-US" dirty="0"/>
              <a:t>Where:</a:t>
            </a:r>
          </a:p>
          <a:p>
            <a:r>
              <a:rPr lang="en-US" b="1" dirty="0" err="1"/>
              <a:t>CiHe</a:t>
            </a:r>
            <a:r>
              <a:rPr lang="en-US" dirty="0"/>
              <a:t> </a:t>
            </a:r>
            <a:r>
              <a:rPr lang="en-US" b="1" dirty="0"/>
              <a:t>= initial concentration </a:t>
            </a:r>
            <a:r>
              <a:rPr lang="en-US" dirty="0"/>
              <a:t>of helium in the </a:t>
            </a:r>
            <a:r>
              <a:rPr lang="en-US" b="1" dirty="0" err="1"/>
              <a:t>spirometer</a:t>
            </a:r>
            <a:r>
              <a:rPr lang="en-US" b="1" dirty="0"/>
              <a:t>, </a:t>
            </a:r>
          </a:p>
          <a:p>
            <a:r>
              <a:rPr lang="en-US" b="1" dirty="0" err="1"/>
              <a:t>CfHe</a:t>
            </a:r>
            <a:r>
              <a:rPr lang="en-US" b="1" dirty="0"/>
              <a:t> </a:t>
            </a:r>
            <a:r>
              <a:rPr lang="en-US" dirty="0"/>
              <a:t>is the </a:t>
            </a:r>
            <a:r>
              <a:rPr lang="en-US" b="1" dirty="0"/>
              <a:t>final concentration </a:t>
            </a:r>
            <a:r>
              <a:rPr lang="en-US" dirty="0"/>
              <a:t>of helium in the</a:t>
            </a:r>
            <a:r>
              <a:rPr lang="en-US" b="1" dirty="0"/>
              <a:t> </a:t>
            </a:r>
            <a:r>
              <a:rPr lang="en-US" b="1" dirty="0" err="1"/>
              <a:t>spiromete</a:t>
            </a:r>
            <a:r>
              <a:rPr lang="en-US" dirty="0" err="1"/>
              <a:t>r</a:t>
            </a:r>
            <a:r>
              <a:rPr lang="en-US" dirty="0"/>
              <a:t> and </a:t>
            </a:r>
            <a:r>
              <a:rPr lang="en-US" b="1" dirty="0" err="1"/>
              <a:t>Vispir</a:t>
            </a:r>
            <a:r>
              <a:rPr lang="en-US" dirty="0"/>
              <a:t> is the </a:t>
            </a:r>
            <a:r>
              <a:rPr lang="en-US" b="1" dirty="0"/>
              <a:t>initial volume </a:t>
            </a:r>
            <a:r>
              <a:rPr lang="en-US" dirty="0"/>
              <a:t>of the </a:t>
            </a:r>
            <a:r>
              <a:rPr lang="en-US" b="1" dirty="0" err="1"/>
              <a:t>spirometer</a:t>
            </a:r>
            <a:r>
              <a:rPr lang="en-US" b="1" dirty="0"/>
              <a:t>.</a:t>
            </a:r>
          </a:p>
        </p:txBody>
      </p:sp>
      <p:sp>
        <p:nvSpPr>
          <p:cNvPr id="4" name="Slide Number Placeholder 3"/>
          <p:cNvSpPr>
            <a:spLocks noGrp="1"/>
          </p:cNvSpPr>
          <p:nvPr>
            <p:ph type="sldNum" sz="quarter" idx="12"/>
          </p:nvPr>
        </p:nvSpPr>
        <p:spPr/>
        <p:txBody>
          <a:bodyPr/>
          <a:lstStyle/>
          <a:p>
            <a:fld id="{706BA4C4-DAE2-4427-B452-B82E598C1262}"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200"/>
          </a:xfrm>
        </p:spPr>
        <p:txBody>
          <a:bodyPr>
            <a:noAutofit/>
          </a:bodyPr>
          <a:lstStyle/>
          <a:p>
            <a:r>
              <a:rPr lang="en-US" sz="2800" dirty="0"/>
              <a:t>HELIUM DILUTION INDIRECT SPIROMETRY -2</a:t>
            </a:r>
          </a:p>
        </p:txBody>
      </p:sp>
      <p:sp>
        <p:nvSpPr>
          <p:cNvPr id="3" name="Content Placeholder 2"/>
          <p:cNvSpPr>
            <a:spLocks noGrp="1"/>
          </p:cNvSpPr>
          <p:nvPr>
            <p:ph idx="1"/>
          </p:nvPr>
        </p:nvSpPr>
        <p:spPr>
          <a:xfrm>
            <a:off x="457200" y="457200"/>
            <a:ext cx="8229600" cy="5668963"/>
          </a:xfrm>
        </p:spPr>
        <p:txBody>
          <a:bodyPr>
            <a:normAutofit lnSpcReduction="10000"/>
          </a:bodyPr>
          <a:lstStyle/>
          <a:p>
            <a:r>
              <a:rPr lang="en-US" dirty="0"/>
              <a:t>After determining FRC (functional residue capacity) thus, the residue volume RV can be calculated by </a:t>
            </a:r>
            <a:r>
              <a:rPr lang="en-US" dirty="0" err="1"/>
              <a:t>subracting</a:t>
            </a:r>
            <a:r>
              <a:rPr lang="en-US" dirty="0"/>
              <a:t> expiratory reserve volume (ERV) given by </a:t>
            </a:r>
            <a:r>
              <a:rPr lang="en-US" dirty="0" err="1"/>
              <a:t>spirometry</a:t>
            </a:r>
            <a:r>
              <a:rPr lang="en-US" dirty="0"/>
              <a:t> from this calculated FRC i.e.  RV = FRC – ERV . The total lung capacity (TLC) can be calculated by adding </a:t>
            </a:r>
            <a:r>
              <a:rPr lang="en-US" dirty="0" err="1"/>
              <a:t>inspiratory</a:t>
            </a:r>
            <a:r>
              <a:rPr lang="en-US" dirty="0"/>
              <a:t> capacity (IC) to  FRC </a:t>
            </a:r>
            <a:r>
              <a:rPr lang="en-US" dirty="0" err="1"/>
              <a:t>i.e</a:t>
            </a:r>
            <a:r>
              <a:rPr lang="en-US" dirty="0"/>
              <a:t> TLC = FRC+IC</a:t>
            </a:r>
          </a:p>
          <a:p>
            <a:r>
              <a:rPr lang="en-US" dirty="0"/>
              <a:t>NB: Minute ventilation = Respiratory Rate  x Tidal Volume</a:t>
            </a:r>
          </a:p>
          <a:p>
            <a:r>
              <a:rPr lang="en-US" dirty="0"/>
              <a:t>FEV1  = % age of vital capacity which can be expired forcefully in the first second. </a:t>
            </a:r>
          </a:p>
        </p:txBody>
      </p:sp>
      <p:sp>
        <p:nvSpPr>
          <p:cNvPr id="4" name="Slide Number Placeholder 3"/>
          <p:cNvSpPr>
            <a:spLocks noGrp="1"/>
          </p:cNvSpPr>
          <p:nvPr>
            <p:ph type="sldNum" sz="quarter" idx="12"/>
          </p:nvPr>
        </p:nvSpPr>
        <p:spPr/>
        <p:txBody>
          <a:bodyPr/>
          <a:lstStyle/>
          <a:p>
            <a:fld id="{706BA4C4-DAE2-4427-B452-B82E598C1262}"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09600"/>
          </a:xfrm>
        </p:spPr>
        <p:txBody>
          <a:bodyPr>
            <a:normAutofit/>
          </a:bodyPr>
          <a:lstStyle/>
          <a:p>
            <a:r>
              <a:rPr lang="en-US" sz="3200" dirty="0"/>
              <a:t>ALVEOLAR VENTILATION AND DEAD SPACE</a:t>
            </a:r>
          </a:p>
        </p:txBody>
      </p:sp>
      <p:sp>
        <p:nvSpPr>
          <p:cNvPr id="3" name="Content Placeholder 2"/>
          <p:cNvSpPr>
            <a:spLocks noGrp="1"/>
          </p:cNvSpPr>
          <p:nvPr>
            <p:ph idx="1"/>
          </p:nvPr>
        </p:nvSpPr>
        <p:spPr>
          <a:xfrm>
            <a:off x="457200" y="609600"/>
            <a:ext cx="8229600" cy="5516563"/>
          </a:xfrm>
        </p:spPr>
        <p:txBody>
          <a:bodyPr>
            <a:normAutofit lnSpcReduction="10000"/>
          </a:bodyPr>
          <a:lstStyle/>
          <a:p>
            <a:r>
              <a:rPr lang="en-US" dirty="0"/>
              <a:t>With each breath some of the air  goes as far as the non-respiratory part of the air conducting system, from the nose to the terminal bronchioles. It does not reach the alveoli and the respiratory bronchioles and so it does NOT take part in GAS EXCHANGE and is therefore called DEAD SPACE AIR.</a:t>
            </a:r>
          </a:p>
          <a:p>
            <a:r>
              <a:rPr lang="en-US" dirty="0"/>
              <a:t>In expiration dead space air exits first followed by alveolar air. It therefore does help in removing expiratory gases from the alveoli which is a hindrance to efficiency in refreshing alveolar air with each breath</a:t>
            </a:r>
          </a:p>
        </p:txBody>
      </p:sp>
      <p:sp>
        <p:nvSpPr>
          <p:cNvPr id="4" name="Slide Number Placeholder 3"/>
          <p:cNvSpPr>
            <a:spLocks noGrp="1"/>
          </p:cNvSpPr>
          <p:nvPr>
            <p:ph type="sldNum" sz="quarter" idx="12"/>
          </p:nvPr>
        </p:nvSpPr>
        <p:spPr/>
        <p:txBody>
          <a:bodyPr/>
          <a:lstStyle/>
          <a:p>
            <a:fld id="{706BA4C4-DAE2-4427-B452-B82E598C1262}"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706BA4C4-DAE2-4427-B452-B82E598C1262}" type="slidenum">
              <a:rPr lang="en-US" smtClean="0"/>
              <a:pPr/>
              <a:t>13</a:t>
            </a:fld>
            <a:endParaRPr lang="en-US"/>
          </a:p>
        </p:txBody>
      </p:sp>
      <p:pic>
        <p:nvPicPr>
          <p:cNvPr id="3" name="Picture 2" descr="http://www.physiologynotes.com/wp-content/uploads/2015/07/dead-space-volume-meaurement.jpg"/>
          <p:cNvPicPr/>
          <p:nvPr/>
        </p:nvPicPr>
        <p:blipFill>
          <a:blip r:embed="rId2" cstate="print"/>
          <a:srcRect/>
          <a:stretch>
            <a:fillRect/>
          </a:stretch>
        </p:blipFill>
        <p:spPr bwMode="auto">
          <a:xfrm>
            <a:off x="1371600" y="304800"/>
            <a:ext cx="6096000" cy="60198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sz="3600" dirty="0"/>
              <a:t>DEAD SPACE MEASUREMENT</a:t>
            </a:r>
          </a:p>
        </p:txBody>
      </p:sp>
      <p:sp>
        <p:nvSpPr>
          <p:cNvPr id="3" name="Content Placeholder 2"/>
          <p:cNvSpPr>
            <a:spLocks noGrp="1"/>
          </p:cNvSpPr>
          <p:nvPr>
            <p:ph idx="1"/>
          </p:nvPr>
        </p:nvSpPr>
        <p:spPr>
          <a:xfrm>
            <a:off x="457200" y="685800"/>
            <a:ext cx="8229600" cy="5440363"/>
          </a:xfrm>
        </p:spPr>
        <p:txBody>
          <a:bodyPr>
            <a:normAutofit fontScale="62500" lnSpcReduction="20000"/>
          </a:bodyPr>
          <a:lstStyle/>
          <a:p>
            <a:r>
              <a:rPr lang="en-US" dirty="0"/>
              <a:t>The subject suddenly take a deep breath of pure oxygen. This fills the whole of the dead space with O2.</a:t>
            </a:r>
          </a:p>
          <a:p>
            <a:r>
              <a:rPr lang="en-US" dirty="0"/>
              <a:t>Some O2 also mixes with alveolar air but does NOT replace it.</a:t>
            </a:r>
          </a:p>
          <a:p>
            <a:r>
              <a:rPr lang="en-US" dirty="0"/>
              <a:t>Then a person expires through a rapidly recording NITRGEN meter which expresses the result in a graph. In  the early part of the graph only dead space O2 appears, N2 remains Zero. Then follows alveolar air which is indicated by appearance of N2 concentration curve in the graph. This curve rises steeply from Zero then plateaus because alveolar air contains very much N2 this plateau is equal to the concentration of N2 in the alveolar air.</a:t>
            </a:r>
          </a:p>
          <a:p>
            <a:r>
              <a:rPr lang="en-US" dirty="0"/>
              <a:t>From the graph, the area before the N2 graph rises = the volume of the total O2 expired and so it is the volume of the DEAD SPACE as shown by the formula:</a:t>
            </a:r>
          </a:p>
          <a:p>
            <a:r>
              <a:rPr lang="en-US" dirty="0"/>
              <a:t>V(dead space) = a</a:t>
            </a:r>
          </a:p>
          <a:p>
            <a:r>
              <a:rPr lang="en-US" dirty="0"/>
              <a:t>Area of graph to the left  of (i.e. before) the N2 curve*/area under N2 curve + area  before curve. i.e. shows fractions of </a:t>
            </a:r>
            <a:r>
              <a:rPr lang="en-US" b="1" dirty="0"/>
              <a:t>tidal volume </a:t>
            </a:r>
            <a:r>
              <a:rPr lang="en-US" dirty="0"/>
              <a:t>made up of dead space and of alveolar volume</a:t>
            </a:r>
          </a:p>
          <a:p>
            <a:r>
              <a:rPr lang="en-US" dirty="0"/>
              <a:t>NB* = amount of O2 expired.</a:t>
            </a:r>
          </a:p>
          <a:p>
            <a:pPr>
              <a:buNone/>
            </a:pPr>
            <a:r>
              <a:rPr lang="en-US" dirty="0" err="1"/>
              <a:t>i.e</a:t>
            </a:r>
            <a:r>
              <a:rPr lang="en-US" dirty="0"/>
              <a:t>, if oxygen curve area is 30sq cm and N2 curve area is 70 sq cm dead space volume out of a </a:t>
            </a:r>
            <a:r>
              <a:rPr lang="en-US" b="1" dirty="0"/>
              <a:t>tidal volume </a:t>
            </a:r>
            <a:r>
              <a:rPr lang="en-US" dirty="0"/>
              <a:t>of 500 is 30/(30+70) x500 = 150ml.</a:t>
            </a:r>
          </a:p>
        </p:txBody>
      </p:sp>
      <p:sp>
        <p:nvSpPr>
          <p:cNvPr id="4" name="Slide Number Placeholder 3"/>
          <p:cNvSpPr>
            <a:spLocks noGrp="1"/>
          </p:cNvSpPr>
          <p:nvPr>
            <p:ph type="sldNum" sz="quarter" idx="12"/>
          </p:nvPr>
        </p:nvSpPr>
        <p:spPr/>
        <p:txBody>
          <a:bodyPr/>
          <a:lstStyle/>
          <a:p>
            <a:fld id="{706BA4C4-DAE2-4427-B452-B82E598C1262}"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200"/>
          </a:xfrm>
        </p:spPr>
        <p:txBody>
          <a:bodyPr>
            <a:noAutofit/>
          </a:bodyPr>
          <a:lstStyle/>
          <a:p>
            <a:r>
              <a:rPr lang="en-US" sz="2800" dirty="0"/>
              <a:t>ANATOMIC VERSUS PHYSIOLOGICAL DEAD SPACE -1</a:t>
            </a:r>
          </a:p>
        </p:txBody>
      </p:sp>
      <p:sp>
        <p:nvSpPr>
          <p:cNvPr id="3" name="Content Placeholder 2"/>
          <p:cNvSpPr>
            <a:spLocks noGrp="1"/>
          </p:cNvSpPr>
          <p:nvPr>
            <p:ph idx="1"/>
          </p:nvPr>
        </p:nvSpPr>
        <p:spPr>
          <a:xfrm>
            <a:off x="457200" y="533400"/>
            <a:ext cx="8229600" cy="5592763"/>
          </a:xfrm>
        </p:spPr>
        <p:txBody>
          <a:bodyPr/>
          <a:lstStyle/>
          <a:p>
            <a:r>
              <a:rPr lang="en-US" dirty="0"/>
              <a:t>Any area of lung without blood supply is regarded as an alveolar dead space  because it does NOT contribute to blood gas exchange with alveolar air. Alveolar dead space +anatomical dead space = physiological dead space. The alveolar dead space may be huge in severe respiratory disease making the physiological dead space up to x 10 as much as the anatomical dead space i.e. up to 1.5 </a:t>
            </a:r>
            <a:r>
              <a:rPr lang="en-US" dirty="0" err="1"/>
              <a:t>litres</a:t>
            </a:r>
            <a:r>
              <a:rPr lang="en-US" dirty="0"/>
              <a:t>.</a:t>
            </a:r>
          </a:p>
        </p:txBody>
      </p:sp>
      <p:sp>
        <p:nvSpPr>
          <p:cNvPr id="4" name="Slide Number Placeholder 3"/>
          <p:cNvSpPr>
            <a:spLocks noGrp="1"/>
          </p:cNvSpPr>
          <p:nvPr>
            <p:ph type="sldNum" sz="quarter" idx="12"/>
          </p:nvPr>
        </p:nvSpPr>
        <p:spPr/>
        <p:txBody>
          <a:bodyPr/>
          <a:lstStyle/>
          <a:p>
            <a:fld id="{706BA4C4-DAE2-4427-B452-B82E598C1262}"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ANATOMIC VERSUS PHYSIOLOGICAL DEAD SPACE-2</a:t>
            </a:r>
          </a:p>
        </p:txBody>
      </p:sp>
      <p:sp>
        <p:nvSpPr>
          <p:cNvPr id="3" name="Content Placeholder 2"/>
          <p:cNvSpPr>
            <a:spLocks noGrp="1"/>
          </p:cNvSpPr>
          <p:nvPr>
            <p:ph idx="1"/>
          </p:nvPr>
        </p:nvSpPr>
        <p:spPr/>
        <p:txBody>
          <a:bodyPr/>
          <a:lstStyle/>
          <a:p>
            <a:pPr>
              <a:buNone/>
            </a:pPr>
            <a:r>
              <a:rPr lang="en-US" dirty="0"/>
              <a:t>Alveolar ventilation (ml per minute)</a:t>
            </a:r>
          </a:p>
          <a:p>
            <a:r>
              <a:rPr lang="en-US" dirty="0"/>
              <a:t>From above considerations the alveolar ventilation rate = respiration rate per min x (</a:t>
            </a:r>
            <a:r>
              <a:rPr lang="en-US"/>
              <a:t>tidal volume </a:t>
            </a:r>
            <a:r>
              <a:rPr lang="en-US" dirty="0"/>
              <a:t>– physiological dead space)</a:t>
            </a:r>
          </a:p>
        </p:txBody>
      </p:sp>
      <p:sp>
        <p:nvSpPr>
          <p:cNvPr id="4" name="Slide Number Placeholder 3"/>
          <p:cNvSpPr>
            <a:spLocks noGrp="1"/>
          </p:cNvSpPr>
          <p:nvPr>
            <p:ph type="sldNum" sz="quarter" idx="12"/>
          </p:nvPr>
        </p:nvSpPr>
        <p:spPr/>
        <p:txBody>
          <a:bodyPr/>
          <a:lstStyle/>
          <a:p>
            <a:fld id="{706BA4C4-DAE2-4427-B452-B82E598C1262}"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1362"/>
          </a:xfrm>
        </p:spPr>
        <p:txBody>
          <a:bodyPr>
            <a:normAutofit/>
          </a:bodyPr>
          <a:lstStyle/>
          <a:p>
            <a:r>
              <a:rPr lang="en-US" sz="11500" dirty="0">
                <a:solidFill>
                  <a:srgbClr val="FF0000"/>
                </a:solidFill>
              </a:rPr>
              <a:t>END</a:t>
            </a:r>
          </a:p>
        </p:txBody>
      </p:sp>
      <p:sp>
        <p:nvSpPr>
          <p:cNvPr id="3" name="Content Placeholder 2"/>
          <p:cNvSpPr>
            <a:spLocks noGrp="1"/>
          </p:cNvSpPr>
          <p:nvPr>
            <p:ph idx="1"/>
          </p:nvPr>
        </p:nvSpPr>
        <p:spPr>
          <a:xfrm flipV="1">
            <a:off x="457200" y="6126163"/>
            <a:ext cx="8229600" cy="198437"/>
          </a:xfrm>
        </p:spPr>
        <p:txBody>
          <a:bodyPr>
            <a:normAutofit fontScale="25000" lnSpcReduction="20000"/>
          </a:bodyPr>
          <a:lstStyle/>
          <a:p>
            <a:endParaRPr lang="en-US" dirty="0"/>
          </a:p>
        </p:txBody>
      </p:sp>
      <p:sp>
        <p:nvSpPr>
          <p:cNvPr id="4" name="Slide Number Placeholder 3"/>
          <p:cNvSpPr>
            <a:spLocks noGrp="1"/>
          </p:cNvSpPr>
          <p:nvPr>
            <p:ph type="sldNum" sz="quarter" idx="12"/>
          </p:nvPr>
        </p:nvSpPr>
        <p:spPr/>
        <p:txBody>
          <a:bodyPr/>
          <a:lstStyle/>
          <a:p>
            <a:fld id="{706BA4C4-DAE2-4427-B452-B82E598C1262}" type="slidenum">
              <a:rPr lang="en-US" smtClean="0"/>
              <a:pPr/>
              <a:t>17</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SPIROMETRY </a:t>
            </a:r>
          </a:p>
        </p:txBody>
      </p:sp>
      <p:sp>
        <p:nvSpPr>
          <p:cNvPr id="3" name="Content Placeholder 2"/>
          <p:cNvSpPr>
            <a:spLocks noGrp="1"/>
          </p:cNvSpPr>
          <p:nvPr>
            <p:ph idx="1"/>
          </p:nvPr>
        </p:nvSpPr>
        <p:spPr/>
        <p:txBody>
          <a:bodyPr>
            <a:normAutofit lnSpcReduction="10000"/>
          </a:bodyPr>
          <a:lstStyle/>
          <a:p>
            <a:r>
              <a:rPr lang="en-US" dirty="0"/>
              <a:t>This is covered in the applied physiology practical. Computerized </a:t>
            </a:r>
            <a:r>
              <a:rPr lang="en-US" dirty="0" err="1"/>
              <a:t>spirometry</a:t>
            </a:r>
            <a:r>
              <a:rPr lang="en-US" dirty="0"/>
              <a:t> “POWER LAB” is used instead of the </a:t>
            </a:r>
            <a:r>
              <a:rPr lang="en-US" dirty="0" err="1"/>
              <a:t>spirometers</a:t>
            </a:r>
            <a:r>
              <a:rPr lang="en-US" dirty="0"/>
              <a:t> shown in the text books.</a:t>
            </a:r>
          </a:p>
          <a:p>
            <a:r>
              <a:rPr lang="en-US" dirty="0"/>
              <a:t> Instructions on how to use the power lab have been downloaded and will be posted to your web page. The departmental practical manual will also be issued when you come to do the practical</a:t>
            </a:r>
          </a:p>
        </p:txBody>
      </p:sp>
      <p:sp>
        <p:nvSpPr>
          <p:cNvPr id="4" name="Slide Number Placeholder 3"/>
          <p:cNvSpPr>
            <a:spLocks noGrp="1"/>
          </p:cNvSpPr>
          <p:nvPr>
            <p:ph type="sldNum" sz="quarter" idx="12"/>
          </p:nvPr>
        </p:nvSpPr>
        <p:spPr/>
        <p:txBody>
          <a:bodyPr/>
          <a:lstStyle/>
          <a:p>
            <a:fld id="{706BA4C4-DAE2-4427-B452-B82E598C1262}"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706BA4C4-DAE2-4427-B452-B82E598C1262}" type="slidenum">
              <a:rPr lang="en-US" smtClean="0"/>
              <a:pPr/>
              <a:t>3</a:t>
            </a:fld>
            <a:endParaRPr lang="en-US"/>
          </a:p>
        </p:txBody>
      </p:sp>
      <p:pic>
        <p:nvPicPr>
          <p:cNvPr id="3" name="Picture 2" descr="http://posterng.netkey.at/esti/viewing/index.php?module=viewimage&amp;task=&amp;mediafile_id=587136&amp;201404220857.gif"/>
          <p:cNvPicPr/>
          <p:nvPr/>
        </p:nvPicPr>
        <p:blipFill>
          <a:blip r:embed="rId2" cstate="print"/>
          <a:srcRect/>
          <a:stretch>
            <a:fillRect/>
          </a:stretch>
        </p:blipFill>
        <p:spPr bwMode="auto">
          <a:xfrm>
            <a:off x="457200" y="533400"/>
            <a:ext cx="8229600" cy="57912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CA1A0-E393-4C85-904C-3491FE03A0A2}"/>
              </a:ext>
            </a:extLst>
          </p:cNvPr>
          <p:cNvSpPr>
            <a:spLocks noGrp="1"/>
          </p:cNvSpPr>
          <p:nvPr>
            <p:ph type="title"/>
          </p:nvPr>
        </p:nvSpPr>
        <p:spPr>
          <a:xfrm>
            <a:off x="457200" y="0"/>
            <a:ext cx="8229600" cy="136525"/>
          </a:xfrm>
        </p:spPr>
        <p:txBody>
          <a:bodyPr>
            <a:normAutofit fontScale="90000"/>
          </a:bodyPr>
          <a:lstStyle/>
          <a:p>
            <a:endParaRPr lang="en-US" dirty="0"/>
          </a:p>
        </p:txBody>
      </p:sp>
      <p:sp>
        <p:nvSpPr>
          <p:cNvPr id="4" name="Slide Number Placeholder 3">
            <a:extLst>
              <a:ext uri="{FF2B5EF4-FFF2-40B4-BE49-F238E27FC236}">
                <a16:creationId xmlns:a16="http://schemas.microsoft.com/office/drawing/2014/main" id="{800FE594-3464-4208-A966-915E497987A7}"/>
              </a:ext>
            </a:extLst>
          </p:cNvPr>
          <p:cNvSpPr>
            <a:spLocks noGrp="1"/>
          </p:cNvSpPr>
          <p:nvPr>
            <p:ph type="sldNum" sz="quarter" idx="12"/>
          </p:nvPr>
        </p:nvSpPr>
        <p:spPr/>
        <p:txBody>
          <a:bodyPr/>
          <a:lstStyle/>
          <a:p>
            <a:fld id="{706BA4C4-DAE2-4427-B452-B82E598C1262}" type="slidenum">
              <a:rPr lang="en-US" smtClean="0"/>
              <a:pPr/>
              <a:t>4</a:t>
            </a:fld>
            <a:endParaRPr lang="en-US"/>
          </a:p>
        </p:txBody>
      </p:sp>
      <p:pic>
        <p:nvPicPr>
          <p:cNvPr id="5" name="Content Placeholder 4" descr="Image result for spirometry respiratory volumes and capacities">
            <a:extLst>
              <a:ext uri="{FF2B5EF4-FFF2-40B4-BE49-F238E27FC236}">
                <a16:creationId xmlns:a16="http://schemas.microsoft.com/office/drawing/2014/main" id="{4F489287-A672-43C2-B720-C9F93B9DACC6}"/>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09600" y="609600"/>
            <a:ext cx="7696199" cy="5257800"/>
          </a:xfrm>
          <a:prstGeom prst="rect">
            <a:avLst/>
          </a:prstGeom>
          <a:noFill/>
          <a:ln>
            <a:noFill/>
          </a:ln>
        </p:spPr>
      </p:pic>
    </p:spTree>
    <p:extLst>
      <p:ext uri="{BB962C8B-B14F-4D97-AF65-F5344CB8AC3E}">
        <p14:creationId xmlns:p14="http://schemas.microsoft.com/office/powerpoint/2010/main" val="830396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223DA4-FA51-4B4F-A10D-6117A9B49C65}"/>
              </a:ext>
            </a:extLst>
          </p:cNvPr>
          <p:cNvSpPr>
            <a:spLocks noGrp="1"/>
          </p:cNvSpPr>
          <p:nvPr>
            <p:ph type="title"/>
          </p:nvPr>
        </p:nvSpPr>
        <p:spPr>
          <a:xfrm>
            <a:off x="457200" y="0"/>
            <a:ext cx="8229600" cy="136525"/>
          </a:xfrm>
        </p:spPr>
        <p:txBody>
          <a:bodyPr>
            <a:normAutofit fontScale="90000"/>
          </a:bodyPr>
          <a:lstStyle/>
          <a:p>
            <a:endParaRPr lang="en-US" dirty="0"/>
          </a:p>
        </p:txBody>
      </p:sp>
      <p:sp>
        <p:nvSpPr>
          <p:cNvPr id="4" name="Slide Number Placeholder 3">
            <a:extLst>
              <a:ext uri="{FF2B5EF4-FFF2-40B4-BE49-F238E27FC236}">
                <a16:creationId xmlns:a16="http://schemas.microsoft.com/office/drawing/2014/main" id="{66718744-5BAD-4335-8621-2A917D6491B3}"/>
              </a:ext>
            </a:extLst>
          </p:cNvPr>
          <p:cNvSpPr>
            <a:spLocks noGrp="1"/>
          </p:cNvSpPr>
          <p:nvPr>
            <p:ph type="sldNum" sz="quarter" idx="12"/>
          </p:nvPr>
        </p:nvSpPr>
        <p:spPr/>
        <p:txBody>
          <a:bodyPr/>
          <a:lstStyle/>
          <a:p>
            <a:fld id="{706BA4C4-DAE2-4427-B452-B82E598C1262}" type="slidenum">
              <a:rPr lang="en-US" smtClean="0"/>
              <a:pPr/>
              <a:t>5</a:t>
            </a:fld>
            <a:endParaRPr lang="en-US"/>
          </a:p>
        </p:txBody>
      </p:sp>
      <p:pic>
        <p:nvPicPr>
          <p:cNvPr id="5" name="Content Placeholder 4" descr="Image result for spirometry respiratory volumes and capacities">
            <a:extLst>
              <a:ext uri="{FF2B5EF4-FFF2-40B4-BE49-F238E27FC236}">
                <a16:creationId xmlns:a16="http://schemas.microsoft.com/office/drawing/2014/main" id="{0FC1E9B7-60C6-48AD-8A5D-6A69D3CAE348}"/>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593724"/>
            <a:ext cx="8305800" cy="5365749"/>
          </a:xfrm>
          <a:prstGeom prst="rect">
            <a:avLst/>
          </a:prstGeom>
          <a:noFill/>
          <a:ln>
            <a:noFill/>
          </a:ln>
        </p:spPr>
      </p:pic>
    </p:spTree>
    <p:extLst>
      <p:ext uri="{BB962C8B-B14F-4D97-AF65-F5344CB8AC3E}">
        <p14:creationId xmlns:p14="http://schemas.microsoft.com/office/powerpoint/2010/main" val="2518671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7061F3-D239-404E-B48E-C4836EAF8007}"/>
              </a:ext>
            </a:extLst>
          </p:cNvPr>
          <p:cNvSpPr>
            <a:spLocks noGrp="1"/>
          </p:cNvSpPr>
          <p:nvPr>
            <p:ph type="title"/>
          </p:nvPr>
        </p:nvSpPr>
        <p:spPr>
          <a:xfrm>
            <a:off x="457200" y="0"/>
            <a:ext cx="8229600" cy="136525"/>
          </a:xfrm>
        </p:spPr>
        <p:txBody>
          <a:bodyPr>
            <a:normAutofit fontScale="90000"/>
          </a:bodyPr>
          <a:lstStyle/>
          <a:p>
            <a:endParaRPr lang="en-US" dirty="0"/>
          </a:p>
        </p:txBody>
      </p:sp>
      <p:sp>
        <p:nvSpPr>
          <p:cNvPr id="4" name="Slide Number Placeholder 3">
            <a:extLst>
              <a:ext uri="{FF2B5EF4-FFF2-40B4-BE49-F238E27FC236}">
                <a16:creationId xmlns:a16="http://schemas.microsoft.com/office/drawing/2014/main" id="{C1F4B939-38C2-47E5-9F8A-FFF22B89CE71}"/>
              </a:ext>
            </a:extLst>
          </p:cNvPr>
          <p:cNvSpPr>
            <a:spLocks noGrp="1"/>
          </p:cNvSpPr>
          <p:nvPr>
            <p:ph type="sldNum" sz="quarter" idx="12"/>
          </p:nvPr>
        </p:nvSpPr>
        <p:spPr/>
        <p:txBody>
          <a:bodyPr/>
          <a:lstStyle/>
          <a:p>
            <a:fld id="{706BA4C4-DAE2-4427-B452-B82E598C1262}" type="slidenum">
              <a:rPr lang="en-US" smtClean="0"/>
              <a:pPr/>
              <a:t>6</a:t>
            </a:fld>
            <a:endParaRPr lang="en-US"/>
          </a:p>
        </p:txBody>
      </p:sp>
      <p:pic>
        <p:nvPicPr>
          <p:cNvPr id="5" name="Content Placeholder 4" descr="Tokeo la picha la spirometry showing values of volumes and capacities">
            <a:extLst>
              <a:ext uri="{FF2B5EF4-FFF2-40B4-BE49-F238E27FC236}">
                <a16:creationId xmlns:a16="http://schemas.microsoft.com/office/drawing/2014/main" id="{8BA1E657-BDBE-4FCB-A65A-1E16103E8D93}"/>
              </a:ext>
            </a:extLst>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57200" y="381001"/>
            <a:ext cx="8229600" cy="5702300"/>
          </a:xfrm>
          <a:prstGeom prst="rect">
            <a:avLst/>
          </a:prstGeom>
          <a:noFill/>
          <a:ln>
            <a:noFill/>
          </a:ln>
        </p:spPr>
      </p:pic>
      <p:graphicFrame>
        <p:nvGraphicFramePr>
          <p:cNvPr id="6" name="Object 5">
            <a:extLst>
              <a:ext uri="{FF2B5EF4-FFF2-40B4-BE49-F238E27FC236}">
                <a16:creationId xmlns:a16="http://schemas.microsoft.com/office/drawing/2014/main" id="{0843FC77-32AA-47E2-9F1F-57911B96E0E0}"/>
              </a:ext>
            </a:extLst>
          </p:cNvPr>
          <p:cNvGraphicFramePr>
            <a:graphicFrameLocks noChangeAspect="1"/>
          </p:cNvGraphicFramePr>
          <p:nvPr>
            <p:extLst>
              <p:ext uri="{D42A27DB-BD31-4B8C-83A1-F6EECF244321}">
                <p14:modId xmlns:p14="http://schemas.microsoft.com/office/powerpoint/2010/main" val="2743172320"/>
              </p:ext>
            </p:extLst>
          </p:nvPr>
        </p:nvGraphicFramePr>
        <p:xfrm>
          <a:off x="98425" y="98425"/>
          <a:ext cx="2093913" cy="488950"/>
        </p:xfrm>
        <a:graphic>
          <a:graphicData uri="http://schemas.openxmlformats.org/presentationml/2006/ole">
            <mc:AlternateContent xmlns:mc="http://schemas.openxmlformats.org/markup-compatibility/2006">
              <mc:Choice xmlns:v="urn:schemas-microsoft-com:vml" Requires="v">
                <p:oleObj spid="_x0000_s1028" name="Packager Shell Object" showAsIcon="1" r:id="rId4" imgW="2094120" imgH="488520" progId="Package">
                  <p:embed/>
                </p:oleObj>
              </mc:Choice>
              <mc:Fallback>
                <p:oleObj name="Packager Shell Object" showAsIcon="1" r:id="rId4" imgW="2094120" imgH="488520" progId="Package">
                  <p:embed/>
                  <p:pic>
                    <p:nvPicPr>
                      <p:cNvPr id="0" name=""/>
                      <p:cNvPicPr/>
                      <p:nvPr/>
                    </p:nvPicPr>
                    <p:blipFill>
                      <a:blip r:embed="rId5"/>
                      <a:stretch>
                        <a:fillRect/>
                      </a:stretch>
                    </p:blipFill>
                    <p:spPr>
                      <a:xfrm>
                        <a:off x="98425" y="98425"/>
                        <a:ext cx="2093913" cy="488950"/>
                      </a:xfrm>
                      <a:prstGeom prst="rect">
                        <a:avLst/>
                      </a:prstGeom>
                    </p:spPr>
                  </p:pic>
                </p:oleObj>
              </mc:Fallback>
            </mc:AlternateContent>
          </a:graphicData>
        </a:graphic>
      </p:graphicFrame>
    </p:spTree>
    <p:extLst>
      <p:ext uri="{BB962C8B-B14F-4D97-AF65-F5344CB8AC3E}">
        <p14:creationId xmlns:p14="http://schemas.microsoft.com/office/powerpoint/2010/main" val="29890899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828854-E847-466E-81F0-F5C1A4C307BB}"/>
              </a:ext>
            </a:extLst>
          </p:cNvPr>
          <p:cNvSpPr>
            <a:spLocks noGrp="1"/>
          </p:cNvSpPr>
          <p:nvPr>
            <p:ph type="title"/>
          </p:nvPr>
        </p:nvSpPr>
        <p:spPr>
          <a:xfrm>
            <a:off x="457200" y="0"/>
            <a:ext cx="8229600" cy="685800"/>
          </a:xfrm>
        </p:spPr>
        <p:txBody>
          <a:bodyPr>
            <a:normAutofit fontScale="90000"/>
          </a:bodyPr>
          <a:lstStyle/>
          <a:p>
            <a:r>
              <a:rPr lang="en-US" dirty="0"/>
              <a:t>FEV1 = 80%</a:t>
            </a:r>
          </a:p>
        </p:txBody>
      </p:sp>
      <p:sp>
        <p:nvSpPr>
          <p:cNvPr id="4" name="Slide Number Placeholder 3">
            <a:extLst>
              <a:ext uri="{FF2B5EF4-FFF2-40B4-BE49-F238E27FC236}">
                <a16:creationId xmlns:a16="http://schemas.microsoft.com/office/drawing/2014/main" id="{4DB70EE2-DACC-4C26-BFC4-E28970620ED7}"/>
              </a:ext>
            </a:extLst>
          </p:cNvPr>
          <p:cNvSpPr>
            <a:spLocks noGrp="1"/>
          </p:cNvSpPr>
          <p:nvPr>
            <p:ph type="sldNum" sz="quarter" idx="12"/>
          </p:nvPr>
        </p:nvSpPr>
        <p:spPr/>
        <p:txBody>
          <a:bodyPr/>
          <a:lstStyle/>
          <a:p>
            <a:fld id="{706BA4C4-DAE2-4427-B452-B82E598C1262}" type="slidenum">
              <a:rPr lang="en-US" smtClean="0"/>
              <a:pPr/>
              <a:t>7</a:t>
            </a:fld>
            <a:endParaRPr lang="en-US"/>
          </a:p>
        </p:txBody>
      </p:sp>
      <p:pic>
        <p:nvPicPr>
          <p:cNvPr id="5" name="Content Placeholder 4" descr="Image result for spirometry respiratory volumes and capacities">
            <a:extLst>
              <a:ext uri="{FF2B5EF4-FFF2-40B4-BE49-F238E27FC236}">
                <a16:creationId xmlns:a16="http://schemas.microsoft.com/office/drawing/2014/main" id="{6AFF338D-BEE2-4F7D-A7EE-E9D070A08E42}"/>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8200" y="914400"/>
            <a:ext cx="7543800" cy="5483616"/>
          </a:xfrm>
          <a:prstGeom prst="rect">
            <a:avLst/>
          </a:prstGeom>
          <a:noFill/>
          <a:ln>
            <a:noFill/>
          </a:ln>
        </p:spPr>
      </p:pic>
    </p:spTree>
    <p:extLst>
      <p:ext uri="{BB962C8B-B14F-4D97-AF65-F5344CB8AC3E}">
        <p14:creationId xmlns:p14="http://schemas.microsoft.com/office/powerpoint/2010/main" val="30210636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45719"/>
          </a:xfrm>
        </p:spPr>
        <p:txBody>
          <a:bodyPr>
            <a:normAutofit fontScale="90000"/>
          </a:bodyPr>
          <a:lstStyle/>
          <a:p>
            <a:endParaRPr lang="en-US" sz="2800" dirty="0"/>
          </a:p>
        </p:txBody>
      </p:sp>
      <p:sp>
        <p:nvSpPr>
          <p:cNvPr id="3" name="Content Placeholder 2"/>
          <p:cNvSpPr>
            <a:spLocks noGrp="1"/>
          </p:cNvSpPr>
          <p:nvPr>
            <p:ph idx="1"/>
          </p:nvPr>
        </p:nvSpPr>
        <p:spPr>
          <a:xfrm>
            <a:off x="457200" y="228600"/>
            <a:ext cx="8229600" cy="6354763"/>
          </a:xfrm>
        </p:spPr>
        <p:txBody>
          <a:bodyPr>
            <a:normAutofit fontScale="85000" lnSpcReduction="20000"/>
          </a:bodyPr>
          <a:lstStyle/>
          <a:p>
            <a:pPr marL="514350" indent="-514350">
              <a:buNone/>
            </a:pPr>
            <a:r>
              <a:rPr lang="en-US" dirty="0"/>
              <a:t>PULMONARY VOLUMES</a:t>
            </a:r>
          </a:p>
          <a:p>
            <a:pPr marL="514350" indent="-514350">
              <a:buFont typeface="+mj-lt"/>
              <a:buAutoNum type="arabicPeriod"/>
            </a:pPr>
            <a:r>
              <a:rPr lang="en-US" dirty="0"/>
              <a:t>Tidal </a:t>
            </a:r>
            <a:r>
              <a:rPr lang="en-US" dirty="0" err="1"/>
              <a:t>vol</a:t>
            </a:r>
            <a:r>
              <a:rPr lang="en-US" dirty="0"/>
              <a:t> (500 ml</a:t>
            </a:r>
          </a:p>
          <a:p>
            <a:pPr marL="514350" indent="-514350">
              <a:buFont typeface="+mj-lt"/>
              <a:buAutoNum type="arabicPeriod"/>
            </a:pPr>
            <a:r>
              <a:rPr lang="en-US" dirty="0" err="1"/>
              <a:t>Inspiratory</a:t>
            </a:r>
            <a:r>
              <a:rPr lang="en-US" dirty="0"/>
              <a:t> Reserve </a:t>
            </a:r>
            <a:r>
              <a:rPr lang="en-US" dirty="0" err="1"/>
              <a:t>vol</a:t>
            </a:r>
            <a:r>
              <a:rPr lang="en-US" dirty="0"/>
              <a:t> (3000ml)</a:t>
            </a:r>
          </a:p>
          <a:p>
            <a:pPr marL="514350" indent="-514350">
              <a:buFont typeface="+mj-lt"/>
              <a:buAutoNum type="arabicPeriod"/>
            </a:pPr>
            <a:r>
              <a:rPr lang="en-US" dirty="0"/>
              <a:t>Expiratory Reserve </a:t>
            </a:r>
            <a:r>
              <a:rPr lang="en-US" dirty="0" err="1"/>
              <a:t>vol</a:t>
            </a:r>
            <a:r>
              <a:rPr lang="en-US" dirty="0"/>
              <a:t> (1100ml)</a:t>
            </a:r>
          </a:p>
          <a:p>
            <a:pPr marL="514350" indent="-514350">
              <a:buFont typeface="+mj-lt"/>
              <a:buAutoNum type="arabicPeriod"/>
            </a:pPr>
            <a:r>
              <a:rPr lang="en-US" dirty="0"/>
              <a:t>Residual </a:t>
            </a:r>
            <a:r>
              <a:rPr lang="en-US" dirty="0" err="1"/>
              <a:t>vol</a:t>
            </a:r>
            <a:r>
              <a:rPr lang="en-US" dirty="0"/>
              <a:t> (1200ml)</a:t>
            </a:r>
          </a:p>
          <a:p>
            <a:pPr>
              <a:buNone/>
            </a:pPr>
            <a:r>
              <a:rPr lang="en-US" dirty="0"/>
              <a:t>PULMONARY CAPACITIES  = Combination of two or more volumes</a:t>
            </a:r>
          </a:p>
          <a:p>
            <a:pPr marL="514350" indent="-514350">
              <a:buFont typeface="+mj-lt"/>
              <a:buAutoNum type="arabicPeriod"/>
            </a:pPr>
            <a:r>
              <a:rPr lang="en-US" dirty="0" err="1"/>
              <a:t>Inspiratory</a:t>
            </a:r>
            <a:r>
              <a:rPr lang="en-US" dirty="0"/>
              <a:t> capacity (3500ML)</a:t>
            </a:r>
          </a:p>
          <a:p>
            <a:pPr marL="514350" indent="-514350">
              <a:buFont typeface="+mj-lt"/>
              <a:buAutoNum type="arabicPeriod"/>
            </a:pPr>
            <a:r>
              <a:rPr lang="en-US" dirty="0"/>
              <a:t>Functional Residue capacity (2300 ml )</a:t>
            </a:r>
          </a:p>
          <a:p>
            <a:pPr marL="514350" indent="-514350">
              <a:buFont typeface="+mj-lt"/>
              <a:buAutoNum type="arabicPeriod"/>
            </a:pPr>
            <a:r>
              <a:rPr lang="en-US" dirty="0"/>
              <a:t>Vital capacity (4600ml)</a:t>
            </a:r>
          </a:p>
          <a:p>
            <a:pPr marL="514350" indent="-514350">
              <a:buFont typeface="+mj-lt"/>
              <a:buAutoNum type="arabicPeriod"/>
            </a:pPr>
            <a:r>
              <a:rPr lang="en-US" dirty="0"/>
              <a:t>Total Lung Capacity (5800 ml)</a:t>
            </a:r>
          </a:p>
          <a:p>
            <a:pPr marL="514350" indent="-514350"/>
            <a:r>
              <a:rPr lang="en-US" dirty="0"/>
              <a:t> All volumes and capacities are 20% to 25%  less in females. Variations in body types and degree of fitness are also observed. Athletes have large volumes and capacities</a:t>
            </a:r>
          </a:p>
          <a:p>
            <a:pPr marL="514350" indent="-514350"/>
            <a:r>
              <a:rPr lang="en-US" dirty="0"/>
              <a:t>FEV ONE = 80%  MAX EXP VOL</a:t>
            </a:r>
          </a:p>
        </p:txBody>
      </p:sp>
      <p:sp>
        <p:nvSpPr>
          <p:cNvPr id="4" name="Slide Number Placeholder 3"/>
          <p:cNvSpPr>
            <a:spLocks noGrp="1"/>
          </p:cNvSpPr>
          <p:nvPr>
            <p:ph type="sldNum" sz="quarter" idx="12"/>
          </p:nvPr>
        </p:nvSpPr>
        <p:spPr/>
        <p:txBody>
          <a:bodyPr/>
          <a:lstStyle/>
          <a:p>
            <a:fld id="{706BA4C4-DAE2-4427-B452-B82E598C1262}"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normAutofit/>
          </a:bodyPr>
          <a:lstStyle/>
          <a:p>
            <a:r>
              <a:rPr lang="en-US" sz="3200" dirty="0"/>
              <a:t>FUNCTIONAL RESIDUE CAPACITY, RESIDUE VOL AND TOTAL LUNG CAPACITY</a:t>
            </a:r>
          </a:p>
        </p:txBody>
      </p:sp>
      <p:sp>
        <p:nvSpPr>
          <p:cNvPr id="3" name="Content Placeholder 2"/>
          <p:cNvSpPr>
            <a:spLocks noGrp="1"/>
          </p:cNvSpPr>
          <p:nvPr>
            <p:ph idx="1"/>
          </p:nvPr>
        </p:nvSpPr>
        <p:spPr>
          <a:xfrm>
            <a:off x="457200" y="1066800"/>
            <a:ext cx="8229600" cy="5059363"/>
          </a:xfrm>
        </p:spPr>
        <p:txBody>
          <a:bodyPr/>
          <a:lstStyle/>
          <a:p>
            <a:r>
              <a:rPr lang="en-US" dirty="0"/>
              <a:t>THE HELIUM DILUTION METHOD:</a:t>
            </a:r>
          </a:p>
          <a:p>
            <a:r>
              <a:rPr lang="en-US" dirty="0"/>
              <a:t>The Functional Residue Capacity (FRC)</a:t>
            </a:r>
          </a:p>
          <a:p>
            <a:pPr lvl="1"/>
            <a:r>
              <a:rPr lang="en-US" dirty="0"/>
              <a:t>Is the air that remains in the Lungs at the end of each normal expiration</a:t>
            </a:r>
          </a:p>
          <a:p>
            <a:r>
              <a:rPr lang="en-US" dirty="0"/>
              <a:t>Direct </a:t>
            </a:r>
            <a:r>
              <a:rPr lang="en-US" dirty="0" err="1"/>
              <a:t>spirometry</a:t>
            </a:r>
            <a:r>
              <a:rPr lang="en-US" dirty="0"/>
              <a:t> cannot measure it because the residue volume of the lungs cannot be exhaled into the </a:t>
            </a:r>
            <a:r>
              <a:rPr lang="en-US" dirty="0" err="1"/>
              <a:t>spirometer</a:t>
            </a:r>
            <a:r>
              <a:rPr lang="en-US" dirty="0"/>
              <a:t> </a:t>
            </a:r>
          </a:p>
          <a:p>
            <a:r>
              <a:rPr lang="en-US" dirty="0"/>
              <a:t>Indirect </a:t>
            </a:r>
            <a:r>
              <a:rPr lang="en-US" dirty="0" err="1"/>
              <a:t>spirometry</a:t>
            </a:r>
            <a:r>
              <a:rPr lang="en-US" dirty="0"/>
              <a:t> using </a:t>
            </a:r>
            <a:r>
              <a:rPr lang="en-US" b="1" i="1" dirty="0"/>
              <a:t>the helium dilution method i</a:t>
            </a:r>
            <a:r>
              <a:rPr lang="en-US" dirty="0"/>
              <a:t>s therefore used</a:t>
            </a:r>
          </a:p>
          <a:p>
            <a:endParaRPr lang="en-US" dirty="0"/>
          </a:p>
        </p:txBody>
      </p:sp>
      <p:sp>
        <p:nvSpPr>
          <p:cNvPr id="4" name="Slide Number Placeholder 3"/>
          <p:cNvSpPr>
            <a:spLocks noGrp="1"/>
          </p:cNvSpPr>
          <p:nvPr>
            <p:ph type="sldNum" sz="quarter" idx="12"/>
          </p:nvPr>
        </p:nvSpPr>
        <p:spPr/>
        <p:txBody>
          <a:bodyPr/>
          <a:lstStyle/>
          <a:p>
            <a:fld id="{706BA4C4-DAE2-4427-B452-B82E598C1262}"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517</TotalTime>
  <Words>971</Words>
  <Application>Microsoft Office PowerPoint</Application>
  <PresentationFormat>On-screen Show (4:3)</PresentationFormat>
  <Paragraphs>71</Paragraphs>
  <Slides>17</Slides>
  <Notes>0</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1" baseType="lpstr">
      <vt:lpstr>Arial</vt:lpstr>
      <vt:lpstr>Calibri</vt:lpstr>
      <vt:lpstr>Office Theme</vt:lpstr>
      <vt:lpstr>Package</vt:lpstr>
      <vt:lpstr>PULMONARY VOLUMES, CAPACITIES AND MEASUREMENTS</vt:lpstr>
      <vt:lpstr>SPIROMETRY </vt:lpstr>
      <vt:lpstr>PowerPoint Presentation</vt:lpstr>
      <vt:lpstr>PowerPoint Presentation</vt:lpstr>
      <vt:lpstr>PowerPoint Presentation</vt:lpstr>
      <vt:lpstr>PowerPoint Presentation</vt:lpstr>
      <vt:lpstr>FEV1 = 80%</vt:lpstr>
      <vt:lpstr>PowerPoint Presentation</vt:lpstr>
      <vt:lpstr>FUNCTIONAL RESIDUE CAPACITY, RESIDUE VOL AND TOTAL LUNG CAPACITY</vt:lpstr>
      <vt:lpstr>HELIUM DILUTION INDIRECT SPIROMETRY -1</vt:lpstr>
      <vt:lpstr>HELIUM DILUTION INDIRECT SPIROMETRY -2</vt:lpstr>
      <vt:lpstr>ALVEOLAR VENTILATION AND DEAD SPACE</vt:lpstr>
      <vt:lpstr>PowerPoint Presentation</vt:lpstr>
      <vt:lpstr>DEAD SPACE MEASUREMENT</vt:lpstr>
      <vt:lpstr>ANATOMIC VERSUS PHYSIOLOGICAL DEAD SPACE -1</vt:lpstr>
      <vt:lpstr>ANATOMIC VERSUS PHYSIOLOGICAL DEAD SPACE-2</vt:lpstr>
      <vt:lpstr>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PULMONARY VOLUMES, CAPACITIES AND MEASUREMENTS</dc:title>
  <dc:creator>THAIRU'S PC</dc:creator>
  <cp:lastModifiedBy>kihumbu thairu</cp:lastModifiedBy>
  <cp:revision>13</cp:revision>
  <dcterms:created xsi:type="dcterms:W3CDTF">2015-10-06T15:36:02Z</dcterms:created>
  <dcterms:modified xsi:type="dcterms:W3CDTF">2017-12-06T16:53:34Z</dcterms:modified>
</cp:coreProperties>
</file>