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89" r:id="rId3"/>
    <p:sldId id="290" r:id="rId4"/>
    <p:sldId id="291" r:id="rId5"/>
    <p:sldId id="292" r:id="rId6"/>
    <p:sldId id="293" r:id="rId7"/>
    <p:sldId id="282" r:id="rId8"/>
    <p:sldId id="257" r:id="rId9"/>
    <p:sldId id="258" r:id="rId10"/>
    <p:sldId id="294" r:id="rId11"/>
    <p:sldId id="295" r:id="rId12"/>
    <p:sldId id="296" r:id="rId13"/>
    <p:sldId id="259" r:id="rId14"/>
    <p:sldId id="260" r:id="rId15"/>
    <p:sldId id="278" r:id="rId16"/>
    <p:sldId id="279" r:id="rId17"/>
    <p:sldId id="287" r:id="rId18"/>
    <p:sldId id="261" r:id="rId19"/>
    <p:sldId id="262" r:id="rId20"/>
    <p:sldId id="284" r:id="rId21"/>
    <p:sldId id="263" r:id="rId22"/>
    <p:sldId id="264" r:id="rId23"/>
    <p:sldId id="27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1C5A24-1326-4A19-87E0-3DC70A13997E}" type="datetimeFigureOut">
              <a:rPr lang="en-US" smtClean="0"/>
              <a:pPr/>
              <a:t>12/19/2017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A47664-221A-49DB-8C71-1324294877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78519-FE2C-421F-B277-B578E9130023}" type="datetime1">
              <a:rPr lang="en-US" smtClean="0"/>
              <a:pPr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6DC-9D7C-44C6-8754-3CE42E2BCE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8C80-3E4D-4306-AA0E-CC59C634248F}" type="datetime1">
              <a:rPr lang="en-US" smtClean="0"/>
              <a:pPr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6DC-9D7C-44C6-8754-3CE42E2BCE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25410-302E-4137-AE60-5A9D81FB41DD}" type="datetime1">
              <a:rPr lang="en-US" smtClean="0"/>
              <a:pPr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6DC-9D7C-44C6-8754-3CE42E2BCE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C1C1D-7B93-407F-8587-52859EE78C81}" type="datetime1">
              <a:rPr lang="en-US" smtClean="0"/>
              <a:pPr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6DC-9D7C-44C6-8754-3CE42E2BCE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131C-11A8-4844-A646-F6D4544A1559}" type="datetime1">
              <a:rPr lang="en-US" smtClean="0"/>
              <a:pPr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6DC-9D7C-44C6-8754-3CE42E2BCE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FD34-374E-4B53-A975-BF8C40EB8876}" type="datetime1">
              <a:rPr lang="en-US" smtClean="0"/>
              <a:pPr/>
              <a:t>12/19/2017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6DC-9D7C-44C6-8754-3CE42E2BCE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16B46-B09A-433C-9297-648C1C08B21A}" type="datetime1">
              <a:rPr lang="en-US" smtClean="0"/>
              <a:pPr/>
              <a:t>12/19/2017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6DC-9D7C-44C6-8754-3CE42E2BCE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4AE5-8996-436F-85C6-DC126C215E84}" type="datetime1">
              <a:rPr lang="en-US" smtClean="0"/>
              <a:pPr/>
              <a:t>12/19/2017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6DC-9D7C-44C6-8754-3CE42E2BCE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FE64B-984C-4B45-B47B-E9B9E744A568}" type="datetime1">
              <a:rPr lang="en-US" smtClean="0"/>
              <a:pPr/>
              <a:t>12/19/2017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6DC-9D7C-44C6-8754-3CE42E2BCE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CA4D-B2FB-42C5-B4F6-249F6D4E4647}" type="datetime1">
              <a:rPr lang="en-US" smtClean="0"/>
              <a:pPr/>
              <a:t>12/19/2017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6DC-9D7C-44C6-8754-3CE42E2BCE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4EF59-9AB0-4A98-ACC6-F7701FB08E74}" type="datetime1">
              <a:rPr lang="en-US" smtClean="0"/>
              <a:pPr/>
              <a:t>12/19/2017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6DC-9D7C-44C6-8754-3CE42E2BCE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56805-A75F-4C96-908F-3D45B00262B6}" type="datetime1">
              <a:rPr lang="en-US" smtClean="0"/>
              <a:pPr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E96DC-9D7C-44C6-8754-3CE42E2BCE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BLOOD GAS BARRIER AND ALVEOLAR FUNCTION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6DC-9D7C-44C6-8754-3CE42E2BCE2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E8CF3-6088-4069-B0AE-12415B0D2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BARRIERS TO DIFFUSION -1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78866B-04CA-41D5-8FD7-63D67C425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6DC-9D7C-44C6-8754-3CE42E2BCE25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Content Placeholder 4" descr="http://image.slidesharecdn.com/bloodgasexchange2-110903020551-phpapp01/95/blood-gas-exchange-2-5-728.jpg?cb=1315015647">
            <a:extLst>
              <a:ext uri="{FF2B5EF4-FFF2-40B4-BE49-F238E27FC236}">
                <a16:creationId xmlns:a16="http://schemas.microsoft.com/office/drawing/2014/main" id="{8CFB0205-C187-4928-860B-9F1DE6D4E51A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85800"/>
            <a:ext cx="77724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47478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4BADD-EE17-4EBE-B6D1-D49AEE178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BARRIERS TO DIFFUSION -1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0B4966-3CBF-4A25-8ED6-82CA56AD2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6DC-9D7C-44C6-8754-3CE42E2BCE25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Content Placeholder 4" descr="http://41.media.tumblr.com/23b3e2d1be19369371a60313e766f87d/tumblr_msx09aETOQ1s2ybeco1_540.jpg">
            <a:extLst>
              <a:ext uri="{FF2B5EF4-FFF2-40B4-BE49-F238E27FC236}">
                <a16:creationId xmlns:a16="http://schemas.microsoft.com/office/drawing/2014/main" id="{04668AB7-43CB-4C73-8538-2EE08DFF3D40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609600"/>
            <a:ext cx="8000999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18133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FC3EF-316E-4A26-90B2-D41044527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731836"/>
          </a:xfrm>
        </p:spPr>
        <p:txBody>
          <a:bodyPr>
            <a:normAutofit fontScale="90000"/>
          </a:bodyPr>
          <a:lstStyle/>
          <a:p>
            <a:r>
              <a:rPr lang="en-US" dirty="0"/>
              <a:t>BARRIERS TO DIFFUSION -3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164B57-5630-4715-A87E-61018422C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6DC-9D7C-44C6-8754-3CE42E2BCE25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Content Placeholder 4" descr="https://classconnection.s3.amazonaws.com/14/flashcards/1581014/gif/sec2fig21339290702121.gif">
            <a:extLst>
              <a:ext uri="{FF2B5EF4-FFF2-40B4-BE49-F238E27FC236}">
                <a16:creationId xmlns:a16="http://schemas.microsoft.com/office/drawing/2014/main" id="{BB911F9B-552C-4B6D-B618-FC5CA2B11AF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914400"/>
            <a:ext cx="7238999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73873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DIFFUSION FACTORS -1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en-US" dirty="0"/>
              <a:t>Refer to diffusion laws discussed before</a:t>
            </a:r>
          </a:p>
          <a:p>
            <a:pPr>
              <a:buNone/>
            </a:pPr>
            <a:r>
              <a:rPr lang="en-US" dirty="0"/>
              <a:t>The factors that affect diffusion are:-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Membrane thickness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Membrane surface area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Diffusion coefficient of gas traversing the  membrane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Partial pressure gradient of the gas on either side of the membrane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6DC-9D7C-44C6-8754-3CE42E2BCE2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457200"/>
          </a:xfrm>
        </p:spPr>
        <p:txBody>
          <a:bodyPr>
            <a:noAutofit/>
          </a:bodyPr>
          <a:lstStyle/>
          <a:p>
            <a:r>
              <a:rPr lang="en-US" sz="3200" dirty="0"/>
              <a:t>DIFFUSION FACTORS -1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09600"/>
            <a:ext cx="8229600" cy="58674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3600" b="1" u="sng" dirty="0"/>
              <a:t>FACTORS THAT INCREASE MEMBRANE THICKNESS</a:t>
            </a:r>
            <a:r>
              <a:rPr lang="en-US" sz="3600" b="1" dirty="0"/>
              <a:t>:-</a:t>
            </a:r>
          </a:p>
          <a:p>
            <a:r>
              <a:rPr lang="en-US" sz="3600" dirty="0"/>
              <a:t>Interstitial edema fluid</a:t>
            </a:r>
          </a:p>
          <a:p>
            <a:r>
              <a:rPr lang="en-US" sz="3600" dirty="0"/>
              <a:t>Pulmonary fibrosis</a:t>
            </a:r>
          </a:p>
          <a:p>
            <a:pPr>
              <a:buNone/>
            </a:pPr>
            <a:r>
              <a:rPr lang="en-US" sz="3600" b="1" dirty="0"/>
              <a:t>FACTORS THAT AFFECT MEMBRANE AREA</a:t>
            </a:r>
          </a:p>
          <a:p>
            <a:r>
              <a:rPr lang="en-US" sz="3600" dirty="0"/>
              <a:t>Surgical </a:t>
            </a:r>
            <a:r>
              <a:rPr lang="en-US" sz="3600" dirty="0" err="1"/>
              <a:t>pneumonectomy</a:t>
            </a:r>
            <a:r>
              <a:rPr lang="en-US" sz="3600" dirty="0"/>
              <a:t> –decreases</a:t>
            </a:r>
          </a:p>
          <a:p>
            <a:r>
              <a:rPr lang="en-US" sz="3600" dirty="0"/>
              <a:t>Emphysema – alveoli sometimes burst and coalesce – decreases total surface area so formed </a:t>
            </a:r>
            <a:r>
              <a:rPr lang="en-US" sz="3600" b="1" dirty="0"/>
              <a:t>(</a:t>
            </a:r>
            <a:r>
              <a:rPr lang="en-US" sz="3600" b="1" dirty="0">
                <a:solidFill>
                  <a:srgbClr val="FF0000"/>
                </a:solidFill>
              </a:rPr>
              <a:t>25% to 30% reduction causes severe dyspnea even at rest)</a:t>
            </a:r>
          </a:p>
          <a:p>
            <a:pPr>
              <a:buNone/>
            </a:pPr>
            <a:r>
              <a:rPr lang="en-US" sz="3600" b="1" dirty="0"/>
              <a:t>DIFFUSION COEFFICIENT</a:t>
            </a:r>
          </a:p>
          <a:p>
            <a:r>
              <a:rPr lang="en-US" sz="3600" dirty="0"/>
              <a:t>Depends on solubility of the gas in the membrane and</a:t>
            </a:r>
          </a:p>
          <a:p>
            <a:r>
              <a:rPr lang="en-US" sz="3600" dirty="0"/>
              <a:t>Also depends </a:t>
            </a:r>
            <a:r>
              <a:rPr lang="en-US" sz="3600" b="1" dirty="0"/>
              <a:t>inversely</a:t>
            </a:r>
            <a:r>
              <a:rPr lang="en-US" sz="3600" dirty="0"/>
              <a:t> on the </a:t>
            </a:r>
            <a:r>
              <a:rPr lang="en-US" sz="3600" b="1" dirty="0"/>
              <a:t>square root of the molecular weight </a:t>
            </a:r>
            <a:r>
              <a:rPr lang="en-US" sz="3600" dirty="0"/>
              <a:t>of the gas</a:t>
            </a:r>
          </a:p>
          <a:p>
            <a:r>
              <a:rPr lang="en-US" sz="3600" b="1" dirty="0"/>
              <a:t>NB CO2 diffuses  x 20 as fast as O2</a:t>
            </a:r>
          </a:p>
          <a:p>
            <a:pPr>
              <a:buNone/>
            </a:pPr>
            <a:r>
              <a:rPr lang="en-US" sz="3600" b="1" dirty="0"/>
              <a:t>PARTIAL PRESSURE GRADIENT</a:t>
            </a:r>
          </a:p>
          <a:p>
            <a:r>
              <a:rPr lang="en-US" sz="3600" dirty="0"/>
              <a:t>This reflects differences in gas concentration e.g. Reduced O2 at high altitude</a:t>
            </a:r>
          </a:p>
          <a:p>
            <a:pPr>
              <a:buNone/>
            </a:pPr>
            <a:r>
              <a:rPr lang="en-US" sz="3600" b="1" dirty="0"/>
              <a:t>DIFFUSING CAPACITY OF RESPIRATORY MEMBRANE</a:t>
            </a:r>
          </a:p>
          <a:p>
            <a:r>
              <a:rPr lang="en-US" sz="3600" dirty="0"/>
              <a:t>Definition: The </a:t>
            </a:r>
            <a:r>
              <a:rPr lang="en-US" sz="3600" b="1" dirty="0"/>
              <a:t>volume of a gas that will diffuse </a:t>
            </a:r>
            <a:r>
              <a:rPr lang="en-US" sz="3600" dirty="0"/>
              <a:t>through the membrane </a:t>
            </a:r>
            <a:r>
              <a:rPr lang="en-US" sz="3600" b="1" dirty="0"/>
              <a:t>per minute </a:t>
            </a:r>
            <a:r>
              <a:rPr lang="en-US" sz="3600" dirty="0"/>
              <a:t>for </a:t>
            </a:r>
            <a:r>
              <a:rPr lang="en-US" sz="3600" b="1" dirty="0"/>
              <a:t>a partial pressure difference of 1mm Hg</a:t>
            </a:r>
          </a:p>
          <a:p>
            <a:r>
              <a:rPr lang="en-US" sz="3600" dirty="0"/>
              <a:t>Therefore all the factors discussed above affect the </a:t>
            </a:r>
            <a:r>
              <a:rPr lang="en-US" sz="3600" b="1" dirty="0"/>
              <a:t>DIFFUSING CAPACITY</a:t>
            </a:r>
            <a:r>
              <a:rPr lang="en-US" sz="3600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6DC-9D7C-44C6-8754-3CE42E2BCE2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DIFFUSION CAPACITY OF OXYGEN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dirty="0"/>
              <a:t>Capacity at rest in a typical physiological male is 21ml/min/1mm Hg</a:t>
            </a:r>
          </a:p>
          <a:p>
            <a:r>
              <a:rPr lang="en-US" dirty="0"/>
              <a:t>But  O2 pressure gradient at rest = 11mm Hg.</a:t>
            </a:r>
          </a:p>
          <a:p>
            <a:r>
              <a:rPr lang="en-US" dirty="0"/>
              <a:t>Therefore 231 (11 x 21) ml of O2 pass through the respiratory membrane per min (i.e. approx. 230 ml)</a:t>
            </a:r>
          </a:p>
          <a:p>
            <a:r>
              <a:rPr lang="en-US" dirty="0"/>
              <a:t>230 ml per minute = the rate of O2 consumption by the whole body per minute at rest.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6DC-9D7C-44C6-8754-3CE42E2BCE2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DIFFUSION CAPACITY FOR CO2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Has never been measured DIRECTLY because</a:t>
            </a:r>
          </a:p>
          <a:p>
            <a:r>
              <a:rPr lang="en-US" dirty="0"/>
              <a:t>CO2 diffuses SO FAST that pCO2 in the alveoli virtually the same as PCO2 in the pulmonary capillary blood</a:t>
            </a:r>
          </a:p>
          <a:p>
            <a:r>
              <a:rPr lang="en-US" dirty="0"/>
              <a:t>The average difference = less than 1mm Hg</a:t>
            </a:r>
          </a:p>
          <a:p>
            <a:r>
              <a:rPr lang="en-US" dirty="0"/>
              <a:t>BUT diffusion capacity for gases depends on their diffusion coefficient.</a:t>
            </a:r>
          </a:p>
          <a:p>
            <a:r>
              <a:rPr lang="en-US" dirty="0"/>
              <a:t>Diffusion coefficient for CO2 = x20 that of O2</a:t>
            </a:r>
          </a:p>
          <a:p>
            <a:r>
              <a:rPr lang="en-US" dirty="0"/>
              <a:t>Therefore diffusion capacity for CO2 is 400 to 450ml/min/1mmHg.</a:t>
            </a:r>
          </a:p>
          <a:p>
            <a:r>
              <a:rPr lang="en-US" dirty="0"/>
              <a:t>During exercise this is 1200 to 1300ml/min/mmHg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6DC-9D7C-44C6-8754-3CE42E2BCE2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300B1-EABA-4B6A-BA0E-224005106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6526"/>
            <a:ext cx="8229600" cy="595312"/>
          </a:xfrm>
        </p:spPr>
        <p:txBody>
          <a:bodyPr>
            <a:noAutofit/>
          </a:bodyPr>
          <a:lstStyle/>
          <a:p>
            <a:r>
              <a:rPr lang="en-US" sz="2400" b="1" dirty="0"/>
              <a:t>PARTIAL PRESSURE OF GASES IN THE LUNGS </a:t>
            </a:r>
            <a:r>
              <a:rPr lang="en-US" sz="2400" b="1"/>
              <a:t>(ALVEOLI; DEAD SPACE;AND </a:t>
            </a:r>
            <a:r>
              <a:rPr lang="en-US" sz="2400" b="1" dirty="0"/>
              <a:t>BLOOD VESSELS)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C46671-B1BE-4F57-B072-1CE5A07FA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6DC-9D7C-44C6-8754-3CE42E2BCE25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5" name="Content Placeholder 4" descr="Image result for WHAT ARE THE PARTIAL PRESSURES OF THE INDIVIDUAL RESPIRATORY GASES IN THE ALVEOLI AND IN PULMONARY BLOOD?">
            <a:extLst>
              <a:ext uri="{FF2B5EF4-FFF2-40B4-BE49-F238E27FC236}">
                <a16:creationId xmlns:a16="http://schemas.microsoft.com/office/drawing/2014/main" id="{99E3C739-F9A8-4195-A8E6-1CBA1CF102D2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05471"/>
            <a:ext cx="8229600" cy="52566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37623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DIFFUSION FACTORS -2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/>
              <a:t>INCREASED DIFFUSION CAPACITY IN EXERCISE</a:t>
            </a:r>
          </a:p>
          <a:p>
            <a:r>
              <a:rPr lang="en-US" dirty="0"/>
              <a:t>During vigorous exercise, increases the capacity by about x3. i.e. up to 65ml/min/mm Hg.</a:t>
            </a:r>
          </a:p>
          <a:p>
            <a:pPr>
              <a:buNone/>
            </a:pPr>
            <a:r>
              <a:rPr lang="en-US" b="1" dirty="0"/>
              <a:t>Factors that cause this increase: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Opening of dormant pulmonary capillaries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Better ventilation /perfusion ratio (V/Q)marching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Increased alveolar ventilation by the hyperventilation that accompanies exercise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NB </a:t>
            </a:r>
            <a:r>
              <a:rPr lang="en-US" dirty="0" err="1"/>
              <a:t>alveoliar</a:t>
            </a:r>
            <a:r>
              <a:rPr lang="en-US" dirty="0"/>
              <a:t> ventilation=(tidal volume-anatomical dead space) x respiratory rate:=(500ml-150ml) X 12 = 4200ml average = 4litres. alveolar perfusion= average cardiac output = 5000ml 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6DC-9D7C-44C6-8754-3CE42E2BCE25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200"/>
          </a:xfrm>
        </p:spPr>
        <p:txBody>
          <a:bodyPr>
            <a:noAutofit/>
          </a:bodyPr>
          <a:lstStyle/>
          <a:p>
            <a:r>
              <a:rPr lang="en-US" sz="3600" dirty="0"/>
              <a:t>VOCALIZATION -1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/>
              <a:t>SPEECH INVOLVES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Higher CNS speech areas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respiratory system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Articulation and resonance of</a:t>
            </a:r>
          </a:p>
          <a:p>
            <a:pPr lvl="1"/>
            <a:r>
              <a:rPr lang="en-US" dirty="0"/>
              <a:t>Mouth</a:t>
            </a:r>
          </a:p>
          <a:p>
            <a:pPr lvl="1"/>
            <a:r>
              <a:rPr lang="en-US" dirty="0"/>
              <a:t>Nasal cavities</a:t>
            </a:r>
          </a:p>
          <a:p>
            <a:pPr lvl="1"/>
            <a:r>
              <a:rPr lang="en-US" dirty="0"/>
              <a:t>Facial sinuses</a:t>
            </a:r>
          </a:p>
          <a:p>
            <a:pPr>
              <a:buNone/>
            </a:pPr>
            <a:r>
              <a:rPr lang="en-US" dirty="0"/>
              <a:t>PHONATION</a:t>
            </a:r>
          </a:p>
          <a:p>
            <a:r>
              <a:rPr lang="en-US" dirty="0"/>
              <a:t>Pharynx  designed to be the vibrator</a:t>
            </a:r>
          </a:p>
          <a:p>
            <a:r>
              <a:rPr lang="en-US" dirty="0"/>
              <a:t>Vibration produced by vocal cords (folds) which are located at the glottis (can be visualized with laryngoscope)</a:t>
            </a:r>
          </a:p>
          <a:p>
            <a:r>
              <a:rPr lang="en-US" dirty="0"/>
              <a:t>For phonation the cords are brought together so that they can be vibrated by exiting air.</a:t>
            </a:r>
          </a:p>
          <a:p>
            <a:r>
              <a:rPr lang="en-US" dirty="0"/>
              <a:t>Pitch of sound depends on thickness, length , degree of stretch of the cords and how tightly they are apposed and by mass of the edges (hence deeper male voice. Each has a strong elastic ligament (vocal ligament)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6DC-9D7C-44C6-8754-3CE42E2BCE25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46333-B798-406D-A7E9-F843DAD34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0800000" flipV="1">
            <a:off x="457200" y="-4571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68321E-B6A6-435D-9934-ED4768C11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6DC-9D7C-44C6-8754-3CE42E2BCE25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Content Placeholder 4" descr="Image result for WHAT ARE THE PARTIAL PRESSURES OF THE INDIVIDUAL RESPIRATORY GASES IN THE ALVEOLI AND IN PULMONARY BLOOD?">
            <a:extLst>
              <a:ext uri="{FF2B5EF4-FFF2-40B4-BE49-F238E27FC236}">
                <a16:creationId xmlns:a16="http://schemas.microsoft.com/office/drawing/2014/main" id="{63022646-A86F-43B3-A578-814A2A8D753A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472442"/>
            <a:ext cx="7848600" cy="56692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49145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6DC-9D7C-44C6-8754-3CE42E2BCE25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3" name="Picture 2" descr="The Vocal Fold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533400"/>
            <a:ext cx="6248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VOCALIZATION -2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Attachments of the vocal ligament</a:t>
            </a:r>
          </a:p>
          <a:p>
            <a:r>
              <a:rPr lang="en-US" dirty="0" err="1"/>
              <a:t>Anteriorly</a:t>
            </a:r>
            <a:r>
              <a:rPr lang="en-US" dirty="0"/>
              <a:t> – thyroid cartilage</a:t>
            </a:r>
          </a:p>
          <a:p>
            <a:r>
              <a:rPr lang="en-US" dirty="0" err="1"/>
              <a:t>Posteriorly</a:t>
            </a:r>
            <a:r>
              <a:rPr lang="en-US" dirty="0"/>
              <a:t> – </a:t>
            </a:r>
            <a:r>
              <a:rPr lang="en-US" dirty="0" err="1"/>
              <a:t>arytenoid</a:t>
            </a:r>
            <a:r>
              <a:rPr lang="en-US" dirty="0"/>
              <a:t> (vocal process of it)</a:t>
            </a:r>
          </a:p>
          <a:p>
            <a:r>
              <a:rPr lang="en-US" dirty="0"/>
              <a:t>Both articulate inferiorly with the </a:t>
            </a:r>
            <a:r>
              <a:rPr lang="en-US" dirty="0" err="1"/>
              <a:t>cricoid</a:t>
            </a:r>
            <a:r>
              <a:rPr lang="en-US" dirty="0"/>
              <a:t> cartilage</a:t>
            </a:r>
          </a:p>
          <a:p>
            <a:r>
              <a:rPr lang="en-US" dirty="0"/>
              <a:t>Vocal cords are stretched by movement of thyroid forward or the posterior rotation of the arytenoids</a:t>
            </a:r>
          </a:p>
          <a:p>
            <a:r>
              <a:rPr lang="en-US" dirty="0" err="1"/>
              <a:t>Thyro-arytenoid</a:t>
            </a:r>
            <a:r>
              <a:rPr lang="en-US" dirty="0"/>
              <a:t> muscle in  the cords lateral to </a:t>
            </a:r>
            <a:r>
              <a:rPr lang="en-US" dirty="0" err="1"/>
              <a:t>arytenoid</a:t>
            </a:r>
            <a:r>
              <a:rPr lang="en-US" dirty="0"/>
              <a:t> can pull arytenoids towards thyroid to loosen them</a:t>
            </a:r>
          </a:p>
          <a:p>
            <a:r>
              <a:rPr lang="en-US" dirty="0"/>
              <a:t>Small muscles within the cord can change shape and mass of the vocal cord edges (</a:t>
            </a:r>
            <a:r>
              <a:rPr lang="en-US" dirty="0">
                <a:solidFill>
                  <a:srgbClr val="FF0000"/>
                </a:solidFill>
              </a:rPr>
              <a:t>sharp edges cause high pitch and blunt edges cause low sounds</a:t>
            </a:r>
            <a:r>
              <a:rPr lang="en-US" dirty="0"/>
              <a:t>)</a:t>
            </a:r>
          </a:p>
          <a:p>
            <a:r>
              <a:rPr lang="en-US" dirty="0" err="1"/>
              <a:t>Cricoid</a:t>
            </a:r>
            <a:r>
              <a:rPr lang="en-US" dirty="0"/>
              <a:t> and </a:t>
            </a:r>
            <a:r>
              <a:rPr lang="en-US" dirty="0" err="1"/>
              <a:t>arytenoid</a:t>
            </a:r>
            <a:r>
              <a:rPr lang="en-US" dirty="0"/>
              <a:t> attached to each other by many small muscles which rotate the cartilages and change the shape of the space between the cords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6DC-9D7C-44C6-8754-3CE42E2BCE25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/>
          </a:bodyPr>
          <a:lstStyle/>
          <a:p>
            <a:r>
              <a:rPr lang="en-US" sz="3200" dirty="0"/>
              <a:t>ARTICULATION AND RESONANCE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Three major organs ARTICULATION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Lips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Tongue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Soft palate</a:t>
            </a:r>
          </a:p>
          <a:p>
            <a:r>
              <a:rPr lang="en-US" dirty="0"/>
              <a:t>Organs for RESONANCE  give a voice a distinctive quality,  these organs are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Nose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Nasal sinuses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Mouth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Pharynx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Chest cavity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6DC-9D7C-44C6-8754-3CE42E2BCE25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143000"/>
            <a:ext cx="8229600" cy="3962400"/>
          </a:xfrm>
        </p:spPr>
        <p:txBody>
          <a:bodyPr>
            <a:normAutofit/>
          </a:bodyPr>
          <a:lstStyle/>
          <a:p>
            <a:r>
              <a:rPr lang="en-US" sz="11500" dirty="0">
                <a:solidFill>
                  <a:srgbClr val="FF0000"/>
                </a:solidFill>
              </a:rPr>
              <a:t>END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43600"/>
            <a:ext cx="8229600" cy="182563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6DC-9D7C-44C6-8754-3CE42E2BCE2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32BA2-1E45-404C-A281-85D24A970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448947-EF1C-4CB6-B22B-6F62B41E0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6DC-9D7C-44C6-8754-3CE42E2BCE25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Content Placeholder 4" descr="Image result for WHAT ARE THE PARTIAL PRESSURES OF THE INDIVIDUAL RESPIRATORY GASES IN THE ALVEOLI AND IN PULMONARY BLOOD?">
            <a:extLst>
              <a:ext uri="{FF2B5EF4-FFF2-40B4-BE49-F238E27FC236}">
                <a16:creationId xmlns:a16="http://schemas.microsoft.com/office/drawing/2014/main" id="{A7C26B1B-8831-4B1A-84D4-4BDD73BA5890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82245"/>
            <a:ext cx="8762999" cy="65392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7669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3C6F4-E1B4-4035-9FF3-B1E0B6BC2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392A06-54C7-46D4-9795-E471009C0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6DC-9D7C-44C6-8754-3CE42E2BCE25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Content Placeholder 4" descr="Image result for WHAT ARE THE PARTIAL PRESSURES OF THE INDIVIDUAL RESPIRATORY GASES IN THE ALVEOLI AND IN PULMONARY BLOOD?">
            <a:extLst>
              <a:ext uri="{FF2B5EF4-FFF2-40B4-BE49-F238E27FC236}">
                <a16:creationId xmlns:a16="http://schemas.microsoft.com/office/drawing/2014/main" id="{E2FAA268-20E0-440B-A02E-56DB27C910CA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36526"/>
            <a:ext cx="8534400" cy="62198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22293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874BF-694A-420F-B530-A82F8A7BB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6526"/>
            <a:ext cx="8229600" cy="595312"/>
          </a:xfrm>
        </p:spPr>
        <p:txBody>
          <a:bodyPr>
            <a:normAutofit fontScale="90000"/>
          </a:bodyPr>
          <a:lstStyle/>
          <a:p>
            <a:r>
              <a:rPr lang="en-US" dirty="0"/>
              <a:t>ANATOMY OF ALVEOLI-1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4F189A-7FBA-40FA-A1B1-DDC4A776B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6DC-9D7C-44C6-8754-3CE42E2BCE25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Content Placeholder 4" descr="https://beyondthedish.files.wordpress.com/2011/11/gas-barrier-small.jpg">
            <a:extLst>
              <a:ext uri="{FF2B5EF4-FFF2-40B4-BE49-F238E27FC236}">
                <a16:creationId xmlns:a16="http://schemas.microsoft.com/office/drawing/2014/main" id="{B9DE6C59-C7CF-449D-9686-0664D2BFD8E4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731838"/>
            <a:ext cx="7696200" cy="536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5269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F9231-8E42-488C-A2B2-5C53332CD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76199"/>
            <a:ext cx="8229600" cy="808036"/>
          </a:xfrm>
        </p:spPr>
        <p:txBody>
          <a:bodyPr/>
          <a:lstStyle/>
          <a:p>
            <a:r>
              <a:rPr lang="en-US" dirty="0"/>
              <a:t>ANATOMY OF ALVEOLI-2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ABA38F-C7AE-49B8-BA7D-2335EE096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6DC-9D7C-44C6-8754-3CE42E2BCE25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Content Placeholder 4" descr="http://www.austincc.edu/apreview/NursingPics/RespiratoryPics/Picture20.jpg">
            <a:extLst>
              <a:ext uri="{FF2B5EF4-FFF2-40B4-BE49-F238E27FC236}">
                <a16:creationId xmlns:a16="http://schemas.microsoft.com/office/drawing/2014/main" id="{A6B5C1EA-3531-4629-B34B-49B7E48AAB62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731837"/>
            <a:ext cx="7848600" cy="562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6592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6DC-9D7C-44C6-8754-3CE42E2BCE25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3" name="Picture 2" descr="http://image.slidesharecdn.com/rs-090617000621-phpapp01/95/respiratory-system-2-728.jpg?cb=124519724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36525"/>
            <a:ext cx="7696200" cy="621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RESPIRATORY UNIT: REPIRATORY MEMBRANE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Same as Respiratory Lobule</a:t>
            </a:r>
            <a:r>
              <a:rPr lang="en-US" dirty="0">
                <a:solidFill>
                  <a:srgbClr val="FF0000"/>
                </a:solidFill>
              </a:rPr>
              <a:t> slide 4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comprises of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Respiratory bronchiole with its:-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Alveolar ducts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Alveolar atria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Alveoli</a:t>
            </a:r>
          </a:p>
          <a:p>
            <a:r>
              <a:rPr lang="en-US" dirty="0"/>
              <a:t>Total 300 million unit in both lungs</a:t>
            </a:r>
          </a:p>
          <a:p>
            <a:r>
              <a:rPr lang="en-US" dirty="0"/>
              <a:t>Alveolar diameter = 0.2mm. Walls very thin and has very rich network of capillaries so dense as to make blood flow to appear to be in “sheets of blood” or (el </a:t>
            </a:r>
            <a:r>
              <a:rPr lang="en-US" dirty="0" err="1"/>
              <a:t>ninos</a:t>
            </a:r>
            <a:r>
              <a:rPr lang="en-US" dirty="0"/>
              <a:t>) </a:t>
            </a:r>
            <a:r>
              <a:rPr lang="en-US" dirty="0">
                <a:solidFill>
                  <a:srgbClr val="FF0000"/>
                </a:solidFill>
              </a:rPr>
              <a:t>see </a:t>
            </a:r>
            <a:r>
              <a:rPr lang="en-US" dirty="0" err="1">
                <a:solidFill>
                  <a:srgbClr val="FF0000"/>
                </a:solidFill>
              </a:rPr>
              <a:t>sldes</a:t>
            </a:r>
            <a:r>
              <a:rPr lang="en-US" dirty="0">
                <a:solidFill>
                  <a:srgbClr val="FF0000"/>
                </a:solidFill>
              </a:rPr>
              <a:t> 2 and 3 </a:t>
            </a:r>
            <a:r>
              <a:rPr lang="en-US" dirty="0"/>
              <a:t>.</a:t>
            </a:r>
          </a:p>
          <a:p>
            <a:r>
              <a:rPr lang="en-US" dirty="0"/>
              <a:t>The membrane of the whole unit  allow gas exchange and are collectively known as the PULMONARY MEMBRANE or THE RESPIRATORY MEMBRANE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6DC-9D7C-44C6-8754-3CE42E2BCE2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3200" dirty="0"/>
              <a:t>RESPIRATORY MEMBRANE -1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See fig 7 </a:t>
            </a:r>
            <a:r>
              <a:rPr lang="en-US" dirty="0"/>
              <a:t>And direction of movement of CO2 and O2.</a:t>
            </a:r>
          </a:p>
          <a:p>
            <a:r>
              <a:rPr lang="en-US" dirty="0"/>
              <a:t> The SIX components of the barrier  are:-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Alveolar  fluid (surfactant covered)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Thin alveolar epithelium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Basement membrane of alveolar epithelium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Interstitial space between alveolar and capillary membranes very thin and absent in some places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Capillary basement membrane that fuses with alveolar basement membrane where there is no interstitial space*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Capillary endothelium</a:t>
            </a:r>
          </a:p>
          <a:p>
            <a:pPr marL="571500" indent="-514350"/>
            <a:r>
              <a:rPr lang="en-US" dirty="0"/>
              <a:t>The thickness average = 0.6 </a:t>
            </a:r>
            <a:r>
              <a:rPr lang="en-US" dirty="0" err="1"/>
              <a:t>micrometre</a:t>
            </a:r>
            <a:r>
              <a:rPr lang="en-US" dirty="0"/>
              <a:t> (0.2 in places* and  membrane cell nuclear  where present protrude) total surface area = 70 sq </a:t>
            </a:r>
            <a:r>
              <a:rPr lang="en-US" dirty="0" err="1"/>
              <a:t>metres</a:t>
            </a:r>
            <a:r>
              <a:rPr lang="en-US" dirty="0"/>
              <a:t> about 7x10 </a:t>
            </a:r>
            <a:r>
              <a:rPr lang="en-US" dirty="0" err="1"/>
              <a:t>metres</a:t>
            </a:r>
            <a:r>
              <a:rPr lang="en-US" dirty="0"/>
              <a:t>, i.e. </a:t>
            </a:r>
            <a:r>
              <a:rPr lang="en-US" b="1" dirty="0"/>
              <a:t>like a ¼ of a doubles tennis court</a:t>
            </a:r>
          </a:p>
          <a:p>
            <a:pPr marL="571500" indent="-514350"/>
            <a:r>
              <a:rPr lang="en-US" dirty="0"/>
              <a:t>Total volume of blood covering this area is 60 to 140 ml (less than a Quarter of a tea cup) hence the blood sheet idea.</a:t>
            </a:r>
          </a:p>
          <a:p>
            <a:pPr marL="571500" indent="-514350"/>
            <a:r>
              <a:rPr lang="en-US" dirty="0"/>
              <a:t>Average pulmonary capillary diameter(5 </a:t>
            </a:r>
            <a:r>
              <a:rPr lang="en-US" dirty="0" err="1"/>
              <a:t>microM</a:t>
            </a:r>
            <a:r>
              <a:rPr lang="en-US" dirty="0"/>
              <a:t>) make RBS ( at 7microM) fold up as they squeeze through as the blood flows. This is an additional factor fro increasing speed of gas exchange.</a:t>
            </a:r>
          </a:p>
          <a:p>
            <a:pPr marL="571500" indent="-51435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6DC-9D7C-44C6-8754-3CE42E2BCE2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1031</Words>
  <Application>Microsoft Office PowerPoint</Application>
  <PresentationFormat>On-screen Show (4:3)</PresentationFormat>
  <Paragraphs>130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Calibri</vt:lpstr>
      <vt:lpstr>Office Theme</vt:lpstr>
      <vt:lpstr>BLOOD GAS BARRIER AND ALVEOLAR FUNCTION</vt:lpstr>
      <vt:lpstr>PowerPoint Presentation</vt:lpstr>
      <vt:lpstr>PowerPoint Presentation</vt:lpstr>
      <vt:lpstr>PowerPoint Presentation</vt:lpstr>
      <vt:lpstr>ANATOMY OF ALVEOLI-1</vt:lpstr>
      <vt:lpstr>ANATOMY OF ALVEOLI-2</vt:lpstr>
      <vt:lpstr>PowerPoint Presentation</vt:lpstr>
      <vt:lpstr>RESPIRATORY UNIT: REPIRATORY MEMBRANE</vt:lpstr>
      <vt:lpstr>RESPIRATORY MEMBRANE -1</vt:lpstr>
      <vt:lpstr>BARRIERS TO DIFFUSION -1</vt:lpstr>
      <vt:lpstr>BARRIERS TO DIFFUSION -1</vt:lpstr>
      <vt:lpstr>BARRIERS TO DIFFUSION -3</vt:lpstr>
      <vt:lpstr>DIFFUSION FACTORS -1</vt:lpstr>
      <vt:lpstr>DIFFUSION FACTORS -1</vt:lpstr>
      <vt:lpstr>DIFFUSION CAPACITY OF OXYGEN</vt:lpstr>
      <vt:lpstr>DIFFUSION CAPACITY FOR CO2</vt:lpstr>
      <vt:lpstr>PARTIAL PRESSURE OF GASES IN THE LUNGS (ALVEOLI; DEAD SPACE;AND BLOOD VESSELS)</vt:lpstr>
      <vt:lpstr>DIFFUSION FACTORS -2</vt:lpstr>
      <vt:lpstr>VOCALIZATION -1</vt:lpstr>
      <vt:lpstr>PowerPoint Presentation</vt:lpstr>
      <vt:lpstr>VOCALIZATION -2</vt:lpstr>
      <vt:lpstr>ARTICULATION AND RESONANCE</vt:lpstr>
      <vt:lpstr>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BLOOD GAS BARRIER AND ALVEOLAR FUNCTION</dc:title>
  <dc:creator>THAIRU'S PC</dc:creator>
  <cp:lastModifiedBy>kihumbu thairu</cp:lastModifiedBy>
  <cp:revision>11</cp:revision>
  <dcterms:created xsi:type="dcterms:W3CDTF">2015-10-07T04:40:31Z</dcterms:created>
  <dcterms:modified xsi:type="dcterms:W3CDTF">2017-12-19T20:50:41Z</dcterms:modified>
</cp:coreProperties>
</file>