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2" r:id="rId3"/>
    <p:sldId id="293" r:id="rId4"/>
    <p:sldId id="257" r:id="rId5"/>
    <p:sldId id="287" r:id="rId6"/>
    <p:sldId id="288" r:id="rId7"/>
    <p:sldId id="294" r:id="rId8"/>
    <p:sldId id="282" r:id="rId9"/>
    <p:sldId id="258" r:id="rId10"/>
    <p:sldId id="260" r:id="rId11"/>
    <p:sldId id="261" r:id="rId12"/>
    <p:sldId id="262" r:id="rId13"/>
    <p:sldId id="297" r:id="rId14"/>
    <p:sldId id="298" r:id="rId15"/>
    <p:sldId id="299" r:id="rId16"/>
    <p:sldId id="263" r:id="rId17"/>
    <p:sldId id="283" r:id="rId18"/>
    <p:sldId id="264" r:id="rId19"/>
    <p:sldId id="295" r:id="rId20"/>
    <p:sldId id="296" r:id="rId21"/>
    <p:sldId id="274" r:id="rId22"/>
    <p:sldId id="276" r:id="rId23"/>
    <p:sldId id="265" r:id="rId24"/>
    <p:sldId id="289" r:id="rId25"/>
    <p:sldId id="290" r:id="rId26"/>
    <p:sldId id="280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7" r:id="rId35"/>
    <p:sldId id="278" r:id="rId36"/>
    <p:sldId id="285" r:id="rId37"/>
    <p:sldId id="279" r:id="rId38"/>
    <p:sldId id="286" r:id="rId39"/>
    <p:sldId id="284" r:id="rId40"/>
    <p:sldId id="28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5437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2B2A4-1C7D-40EC-9133-7E88E7789DE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56F227-5ECE-4DFB-BFFE-8B3A68BC4EE7}">
      <dgm:prSet phldrT="[Text]"/>
      <dgm:spPr/>
      <dgm:t>
        <a:bodyPr/>
        <a:lstStyle/>
        <a:p>
          <a:r>
            <a:rPr lang="en-US" dirty="0" smtClean="0"/>
            <a:t>mitochondria</a:t>
          </a:r>
          <a:endParaRPr lang="en-US" dirty="0"/>
        </a:p>
      </dgm:t>
    </dgm:pt>
    <dgm:pt modelId="{E9635ACF-0F2F-4D6D-AD6F-0CB93D9D344E}" type="parTrans" cxnId="{B3C102EF-9426-4B0A-ADF9-1E2553053DD0}">
      <dgm:prSet/>
      <dgm:spPr/>
      <dgm:t>
        <a:bodyPr/>
        <a:lstStyle/>
        <a:p>
          <a:endParaRPr lang="en-US"/>
        </a:p>
      </dgm:t>
    </dgm:pt>
    <dgm:pt modelId="{721432CF-3364-4704-91FB-AFD9270730DA}" type="sibTrans" cxnId="{B3C102EF-9426-4B0A-ADF9-1E2553053DD0}">
      <dgm:prSet/>
      <dgm:spPr/>
      <dgm:t>
        <a:bodyPr/>
        <a:lstStyle/>
        <a:p>
          <a:endParaRPr lang="en-US"/>
        </a:p>
      </dgm:t>
    </dgm:pt>
    <dgm:pt modelId="{B0091913-1565-4DB2-882D-F02B5BEE40E9}">
      <dgm:prSet phldrT="[Text]"/>
      <dgm:spPr/>
      <dgm:t>
        <a:bodyPr/>
        <a:lstStyle/>
        <a:p>
          <a:r>
            <a:rPr lang="en-US" dirty="0" smtClean="0"/>
            <a:t>Cell plasma</a:t>
          </a:r>
          <a:endParaRPr lang="en-US" dirty="0"/>
        </a:p>
      </dgm:t>
    </dgm:pt>
    <dgm:pt modelId="{A77AECF2-BAE5-41CA-AFA4-7DCFB11F838B}" type="parTrans" cxnId="{00CF056A-4CEC-4FED-92BF-80641B146840}">
      <dgm:prSet/>
      <dgm:spPr/>
      <dgm:t>
        <a:bodyPr/>
        <a:lstStyle/>
        <a:p>
          <a:endParaRPr lang="en-US"/>
        </a:p>
      </dgm:t>
    </dgm:pt>
    <dgm:pt modelId="{F2A77E45-096C-4DDC-A540-1880FF10B862}" type="sibTrans" cxnId="{00CF056A-4CEC-4FED-92BF-80641B146840}">
      <dgm:prSet/>
      <dgm:spPr/>
      <dgm:t>
        <a:bodyPr/>
        <a:lstStyle/>
        <a:p>
          <a:endParaRPr lang="en-US"/>
        </a:p>
      </dgm:t>
    </dgm:pt>
    <dgm:pt modelId="{0182AD9A-DF59-48DF-8945-63356ABDE6B7}">
      <dgm:prSet phldrT="[Text]"/>
      <dgm:spPr/>
      <dgm:t>
        <a:bodyPr/>
        <a:lstStyle/>
        <a:p>
          <a:endParaRPr lang="en-US" dirty="0"/>
        </a:p>
      </dgm:t>
    </dgm:pt>
    <dgm:pt modelId="{5B3BBB0A-3414-4CF8-A85F-0FFCEDEA7584}" type="parTrans" cxnId="{A2EEEE15-50B6-4DDF-93F5-1D71E4C3E2A2}">
      <dgm:prSet/>
      <dgm:spPr/>
      <dgm:t>
        <a:bodyPr/>
        <a:lstStyle/>
        <a:p>
          <a:endParaRPr lang="en-US"/>
        </a:p>
      </dgm:t>
    </dgm:pt>
    <dgm:pt modelId="{204813DA-625F-4E64-8FB1-DEAEDED3F7CA}" type="sibTrans" cxnId="{A2EEEE15-50B6-4DDF-93F5-1D71E4C3E2A2}">
      <dgm:prSet/>
      <dgm:spPr/>
      <dgm:t>
        <a:bodyPr/>
        <a:lstStyle/>
        <a:p>
          <a:endParaRPr lang="en-US"/>
        </a:p>
      </dgm:t>
    </dgm:pt>
    <dgm:pt modelId="{022DF4A8-6D48-4D1E-A34D-DDB79DAD2C08}">
      <dgm:prSet phldrT="[Text]"/>
      <dgm:spPr/>
      <dgm:t>
        <a:bodyPr/>
        <a:lstStyle/>
        <a:p>
          <a:r>
            <a:rPr lang="en-US" dirty="0" smtClean="0"/>
            <a:t>Arterial=40 mmHg</a:t>
          </a:r>
          <a:endParaRPr lang="en-US" dirty="0"/>
        </a:p>
      </dgm:t>
    </dgm:pt>
    <dgm:pt modelId="{D3AAFDC6-7997-4905-8679-E5DF252AC557}" type="parTrans" cxnId="{563AFB16-FD34-4560-83E2-7F14EA9ECB1E}">
      <dgm:prSet/>
      <dgm:spPr/>
      <dgm:t>
        <a:bodyPr/>
        <a:lstStyle/>
        <a:p>
          <a:endParaRPr lang="en-US"/>
        </a:p>
      </dgm:t>
    </dgm:pt>
    <dgm:pt modelId="{982B8785-1FCB-425E-AC54-52FD8A51C31A}" type="sibTrans" cxnId="{563AFB16-FD34-4560-83E2-7F14EA9ECB1E}">
      <dgm:prSet/>
      <dgm:spPr/>
      <dgm:t>
        <a:bodyPr/>
        <a:lstStyle/>
        <a:p>
          <a:endParaRPr lang="en-US"/>
        </a:p>
      </dgm:t>
    </dgm:pt>
    <dgm:pt modelId="{277B07EF-2531-44F4-B931-69DE3D6A47A3}">
      <dgm:prSet phldrT="[Text]" phldr="1"/>
      <dgm:spPr/>
      <dgm:t>
        <a:bodyPr/>
        <a:lstStyle/>
        <a:p>
          <a:endParaRPr lang="en-US"/>
        </a:p>
      </dgm:t>
    </dgm:pt>
    <dgm:pt modelId="{B04F6AD6-8B83-4FE4-8759-3B9250F9C4A5}" type="parTrans" cxnId="{1E10EC89-310F-46B9-BEF3-70068A789D27}">
      <dgm:prSet/>
      <dgm:spPr/>
      <dgm:t>
        <a:bodyPr/>
        <a:lstStyle/>
        <a:p>
          <a:endParaRPr lang="en-US"/>
        </a:p>
      </dgm:t>
    </dgm:pt>
    <dgm:pt modelId="{B208D399-B255-4ED2-99F9-7146B12500D5}" type="sibTrans" cxnId="{1E10EC89-310F-46B9-BEF3-70068A789D27}">
      <dgm:prSet/>
      <dgm:spPr/>
      <dgm:t>
        <a:bodyPr/>
        <a:lstStyle/>
        <a:p>
          <a:endParaRPr lang="en-US"/>
        </a:p>
      </dgm:t>
    </dgm:pt>
    <dgm:pt modelId="{27BFE809-36D9-40C6-BB62-D23E9476C6CC}">
      <dgm:prSet phldrT="[Text]" phldr="1"/>
      <dgm:spPr/>
      <dgm:t>
        <a:bodyPr/>
        <a:lstStyle/>
        <a:p>
          <a:endParaRPr lang="en-US"/>
        </a:p>
      </dgm:t>
    </dgm:pt>
    <dgm:pt modelId="{0F6C5F0D-ABE8-49E3-9930-DA8EF2854394}" type="parTrans" cxnId="{659B2625-FFE2-4379-8981-4004A5C11B68}">
      <dgm:prSet/>
      <dgm:spPr/>
      <dgm:t>
        <a:bodyPr/>
        <a:lstStyle/>
        <a:p>
          <a:endParaRPr lang="en-US"/>
        </a:p>
      </dgm:t>
    </dgm:pt>
    <dgm:pt modelId="{FB94E22E-2782-4C28-A7E6-DE58ED24681A}" type="sibTrans" cxnId="{659B2625-FFE2-4379-8981-4004A5C11B68}">
      <dgm:prSet/>
      <dgm:spPr/>
      <dgm:t>
        <a:bodyPr/>
        <a:lstStyle/>
        <a:p>
          <a:endParaRPr lang="en-US"/>
        </a:p>
      </dgm:t>
    </dgm:pt>
    <dgm:pt modelId="{41844939-B9A8-44D0-95AB-A429E719BACA}">
      <dgm:prSet phldrT="[Text]"/>
      <dgm:spPr/>
      <dgm:t>
        <a:bodyPr/>
        <a:lstStyle/>
        <a:p>
          <a:r>
            <a:rPr lang="en-US" dirty="0" smtClean="0"/>
            <a:t>Exp=32 mmHg</a:t>
          </a:r>
          <a:endParaRPr lang="en-US" dirty="0"/>
        </a:p>
      </dgm:t>
    </dgm:pt>
    <dgm:pt modelId="{578614C0-B97F-4599-942E-9D1F0E54EC9C}" type="sibTrans" cxnId="{36E04B6D-8896-436E-ACF5-3FE2FA73D66A}">
      <dgm:prSet/>
      <dgm:spPr/>
      <dgm:t>
        <a:bodyPr/>
        <a:lstStyle/>
        <a:p>
          <a:endParaRPr lang="en-US"/>
        </a:p>
      </dgm:t>
    </dgm:pt>
    <dgm:pt modelId="{9612A708-7CCA-4BF2-9447-3CC52DF2B9FC}" type="parTrans" cxnId="{36E04B6D-8896-436E-ACF5-3FE2FA73D66A}">
      <dgm:prSet/>
      <dgm:spPr/>
      <dgm:t>
        <a:bodyPr/>
        <a:lstStyle/>
        <a:p>
          <a:endParaRPr lang="en-US"/>
        </a:p>
      </dgm:t>
    </dgm:pt>
    <dgm:pt modelId="{C90AA235-A182-4F11-A76B-0CEEA9EA458B}">
      <dgm:prSet phldrT="[Text]"/>
      <dgm:spPr/>
      <dgm:t>
        <a:bodyPr/>
        <a:lstStyle/>
        <a:p>
          <a:r>
            <a:rPr lang="en-US" dirty="0" smtClean="0"/>
            <a:t>Alveolar=40 mmHg</a:t>
          </a:r>
          <a:endParaRPr lang="en-US" dirty="0"/>
        </a:p>
      </dgm:t>
    </dgm:pt>
    <dgm:pt modelId="{D2C56B51-9249-49F8-9DC4-A4484C8890A4}" type="sibTrans" cxnId="{0352DE98-11EA-435E-B083-45C22A9669F3}">
      <dgm:prSet/>
      <dgm:spPr/>
      <dgm:t>
        <a:bodyPr/>
        <a:lstStyle/>
        <a:p>
          <a:endParaRPr lang="en-US"/>
        </a:p>
      </dgm:t>
    </dgm:pt>
    <dgm:pt modelId="{AD93CAEF-3AB9-4E8A-BADB-344CDF6B5380}" type="parTrans" cxnId="{0352DE98-11EA-435E-B083-45C22A9669F3}">
      <dgm:prSet/>
      <dgm:spPr/>
      <dgm:t>
        <a:bodyPr/>
        <a:lstStyle/>
        <a:p>
          <a:endParaRPr lang="en-US"/>
        </a:p>
      </dgm:t>
    </dgm:pt>
    <dgm:pt modelId="{56B5DDA2-B3F1-49A8-BD44-B44F221860D6}">
      <dgm:prSet phldrT="[Text]"/>
      <dgm:spPr/>
      <dgm:t>
        <a:bodyPr/>
        <a:lstStyle/>
        <a:p>
          <a:r>
            <a:rPr lang="en-US" dirty="0" smtClean="0"/>
            <a:t>Capillaries=46+mmHg</a:t>
          </a:r>
          <a:endParaRPr lang="en-US" dirty="0"/>
        </a:p>
      </dgm:t>
    </dgm:pt>
    <dgm:pt modelId="{72EDFB2A-9044-4262-8956-B07F0A28F864}" type="sibTrans" cxnId="{D9C2C5F0-8E8F-4B24-B6A7-F3D7D0FFD4CE}">
      <dgm:prSet/>
      <dgm:spPr/>
      <dgm:t>
        <a:bodyPr/>
        <a:lstStyle/>
        <a:p>
          <a:endParaRPr lang="en-US"/>
        </a:p>
      </dgm:t>
    </dgm:pt>
    <dgm:pt modelId="{1B723626-CC11-4418-8160-0B2CF5F4C2A5}" type="parTrans" cxnId="{D9C2C5F0-8E8F-4B24-B6A7-F3D7D0FFD4CE}">
      <dgm:prSet/>
      <dgm:spPr/>
      <dgm:t>
        <a:bodyPr/>
        <a:lstStyle/>
        <a:p>
          <a:endParaRPr lang="en-US"/>
        </a:p>
      </dgm:t>
    </dgm:pt>
    <dgm:pt modelId="{79717C62-5334-4B6A-9B02-3F652F996583}">
      <dgm:prSet phldrT="[Text]"/>
      <dgm:spPr/>
      <dgm:t>
        <a:bodyPr/>
        <a:lstStyle/>
        <a:p>
          <a:r>
            <a:rPr lang="en-US" dirty="0" smtClean="0"/>
            <a:t>Venous=46mmHg</a:t>
          </a:r>
          <a:endParaRPr lang="en-US" dirty="0"/>
        </a:p>
      </dgm:t>
    </dgm:pt>
    <dgm:pt modelId="{3489EE5D-6C47-45FA-B945-378C3BCADAB5}" type="parTrans" cxnId="{C19663F4-782C-437A-AE27-89F7AE08DD5C}">
      <dgm:prSet/>
      <dgm:spPr/>
      <dgm:t>
        <a:bodyPr/>
        <a:lstStyle/>
        <a:p>
          <a:endParaRPr lang="en-US"/>
        </a:p>
      </dgm:t>
    </dgm:pt>
    <dgm:pt modelId="{2AA9D802-CA82-4E6A-B4B1-23DC9952E4AD}" type="sibTrans" cxnId="{C19663F4-782C-437A-AE27-89F7AE08DD5C}">
      <dgm:prSet/>
      <dgm:spPr/>
      <dgm:t>
        <a:bodyPr/>
        <a:lstStyle/>
        <a:p>
          <a:endParaRPr lang="en-US"/>
        </a:p>
      </dgm:t>
    </dgm:pt>
    <dgm:pt modelId="{C38C2FF1-7556-4390-BF4B-C40D0BB19C0C}">
      <dgm:prSet phldrT="[Text]"/>
      <dgm:spPr/>
      <dgm:t>
        <a:bodyPr/>
        <a:lstStyle/>
        <a:p>
          <a:r>
            <a:rPr lang="en-US" dirty="0" smtClean="0"/>
            <a:t>Ins=0.3 mmHg</a:t>
          </a:r>
          <a:endParaRPr lang="en-US" dirty="0"/>
        </a:p>
      </dgm:t>
    </dgm:pt>
    <dgm:pt modelId="{AD88F73A-A11B-443C-8EB1-DF03FDD45251}" type="parTrans" cxnId="{07F580FD-6FFB-479B-89F0-CFE769371428}">
      <dgm:prSet/>
      <dgm:spPr/>
      <dgm:t>
        <a:bodyPr/>
        <a:lstStyle/>
        <a:p>
          <a:endParaRPr lang="en-US"/>
        </a:p>
      </dgm:t>
    </dgm:pt>
    <dgm:pt modelId="{4FD93FAD-F182-412D-AB18-08596E668027}" type="sibTrans" cxnId="{07F580FD-6FFB-479B-89F0-CFE769371428}">
      <dgm:prSet/>
      <dgm:spPr/>
      <dgm:t>
        <a:bodyPr/>
        <a:lstStyle/>
        <a:p>
          <a:endParaRPr lang="en-US"/>
        </a:p>
      </dgm:t>
    </dgm:pt>
    <dgm:pt modelId="{FC180474-6180-4BC1-8389-AF98CD1CB4F3}" type="pres">
      <dgm:prSet presAssocID="{4462B2A4-1C7D-40EC-9133-7E88E7789D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409B8B-1BBB-441D-BDA1-ACC4EC259FC5}" type="pres">
      <dgm:prSet presAssocID="{4356F227-5ECE-4DFB-BFFE-8B3A68BC4EE7}" presName="node" presStyleLbl="node1" presStyleIdx="0" presStyleCnt="3" custLinFactX="-5312" custLinFactNeighborX="-100000" custLinFactNeighborY="1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33788-2F31-4E62-AD2F-71BC5A6A42CE}" type="pres">
      <dgm:prSet presAssocID="{721432CF-3364-4704-91FB-AFD9270730DA}" presName="sibTrans" presStyleCnt="0"/>
      <dgm:spPr/>
    </dgm:pt>
    <dgm:pt modelId="{6717302A-BDEF-4258-BE31-E99992A6417E}" type="pres">
      <dgm:prSet presAssocID="{0182AD9A-DF59-48DF-8945-63356ABDE6B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2D975-F805-402B-A392-CFB8C85659B1}" type="pres">
      <dgm:prSet presAssocID="{204813DA-625F-4E64-8FB1-DEAEDED3F7CA}" presName="sibTrans" presStyleCnt="0"/>
      <dgm:spPr/>
    </dgm:pt>
    <dgm:pt modelId="{5ED61CE9-A9A8-416F-8E33-A2DCDCB5357F}" type="pres">
      <dgm:prSet presAssocID="{022DF4A8-6D48-4D1E-A34D-DDB79DAD2C0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FAFD47-2508-4DD6-8372-BCCAA5186139}" type="presOf" srcId="{4462B2A4-1C7D-40EC-9133-7E88E7789DE4}" destId="{FC180474-6180-4BC1-8389-AF98CD1CB4F3}" srcOrd="0" destOrd="0" presId="urn:microsoft.com/office/officeart/2005/8/layout/hList6"/>
    <dgm:cxn modelId="{9C1F9B1D-A0D7-4F75-8F92-8DB791E52DA1}" type="presOf" srcId="{4356F227-5ECE-4DFB-BFFE-8B3A68BC4EE7}" destId="{13409B8B-1BBB-441D-BDA1-ACC4EC259FC5}" srcOrd="0" destOrd="0" presId="urn:microsoft.com/office/officeart/2005/8/layout/hList6"/>
    <dgm:cxn modelId="{0352DE98-11EA-435E-B083-45C22A9669F3}" srcId="{0182AD9A-DF59-48DF-8945-63356ABDE6B7}" destId="{C90AA235-A182-4F11-A76B-0CEEA9EA458B}" srcOrd="0" destOrd="0" parTransId="{AD93CAEF-3AB9-4E8A-BADB-344CDF6B5380}" sibTransId="{D2C56B51-9249-49F8-9DC4-A4484C8890A4}"/>
    <dgm:cxn modelId="{C9F82D24-DCB4-4ADD-94F7-8D65F50C9861}" type="presOf" srcId="{56B5DDA2-B3F1-49A8-BD44-B44F221860D6}" destId="{13409B8B-1BBB-441D-BDA1-ACC4EC259FC5}" srcOrd="0" destOrd="2" presId="urn:microsoft.com/office/officeart/2005/8/layout/hList6"/>
    <dgm:cxn modelId="{FB16ECF6-A96A-4E29-855D-F1A24DD98CA4}" type="presOf" srcId="{C38C2FF1-7556-4390-BF4B-C40D0BB19C0C}" destId="{6717302A-BDEF-4258-BE31-E99992A6417E}" srcOrd="0" destOrd="3" presId="urn:microsoft.com/office/officeart/2005/8/layout/hList6"/>
    <dgm:cxn modelId="{3EFCB650-6065-4B5F-B9DF-EA281D4804FC}" type="presOf" srcId="{0182AD9A-DF59-48DF-8945-63356ABDE6B7}" destId="{6717302A-BDEF-4258-BE31-E99992A6417E}" srcOrd="0" destOrd="0" presId="urn:microsoft.com/office/officeart/2005/8/layout/hList6"/>
    <dgm:cxn modelId="{69D52EE1-1CAF-4985-9DD0-4066293D8AD5}" type="presOf" srcId="{C90AA235-A182-4F11-A76B-0CEEA9EA458B}" destId="{6717302A-BDEF-4258-BE31-E99992A6417E}" srcOrd="0" destOrd="1" presId="urn:microsoft.com/office/officeart/2005/8/layout/hList6"/>
    <dgm:cxn modelId="{B975DCA3-6218-4E99-A477-A4D81D5DFB61}" type="presOf" srcId="{41844939-B9A8-44D0-95AB-A429E719BACA}" destId="{6717302A-BDEF-4258-BE31-E99992A6417E}" srcOrd="0" destOrd="2" presId="urn:microsoft.com/office/officeart/2005/8/layout/hList6"/>
    <dgm:cxn modelId="{09A0BDB2-B506-4EBA-ABFB-05F8008C2D9E}" type="presOf" srcId="{277B07EF-2531-44F4-B931-69DE3D6A47A3}" destId="{5ED61CE9-A9A8-416F-8E33-A2DCDCB5357F}" srcOrd="0" destOrd="1" presId="urn:microsoft.com/office/officeart/2005/8/layout/hList6"/>
    <dgm:cxn modelId="{0757C890-E6E6-495E-8734-F4CF59975315}" type="presOf" srcId="{79717C62-5334-4B6A-9B02-3F652F996583}" destId="{13409B8B-1BBB-441D-BDA1-ACC4EC259FC5}" srcOrd="0" destOrd="3" presId="urn:microsoft.com/office/officeart/2005/8/layout/hList6"/>
    <dgm:cxn modelId="{A2EEEE15-50B6-4DDF-93F5-1D71E4C3E2A2}" srcId="{4462B2A4-1C7D-40EC-9133-7E88E7789DE4}" destId="{0182AD9A-DF59-48DF-8945-63356ABDE6B7}" srcOrd="1" destOrd="0" parTransId="{5B3BBB0A-3414-4CF8-A85F-0FFCEDEA7584}" sibTransId="{204813DA-625F-4E64-8FB1-DEAEDED3F7CA}"/>
    <dgm:cxn modelId="{C19663F4-782C-437A-AE27-89F7AE08DD5C}" srcId="{4356F227-5ECE-4DFB-BFFE-8B3A68BC4EE7}" destId="{79717C62-5334-4B6A-9B02-3F652F996583}" srcOrd="2" destOrd="0" parTransId="{3489EE5D-6C47-45FA-B945-378C3BCADAB5}" sibTransId="{2AA9D802-CA82-4E6A-B4B1-23DC9952E4AD}"/>
    <dgm:cxn modelId="{36E04B6D-8896-436E-ACF5-3FE2FA73D66A}" srcId="{0182AD9A-DF59-48DF-8945-63356ABDE6B7}" destId="{41844939-B9A8-44D0-95AB-A429E719BACA}" srcOrd="1" destOrd="0" parTransId="{9612A708-7CCA-4BF2-9447-3CC52DF2B9FC}" sibTransId="{578614C0-B97F-4599-942E-9D1F0E54EC9C}"/>
    <dgm:cxn modelId="{E0D4DE9E-8431-4249-B871-9C0CCEEED33C}" type="presOf" srcId="{022DF4A8-6D48-4D1E-A34D-DDB79DAD2C08}" destId="{5ED61CE9-A9A8-416F-8E33-A2DCDCB5357F}" srcOrd="0" destOrd="0" presId="urn:microsoft.com/office/officeart/2005/8/layout/hList6"/>
    <dgm:cxn modelId="{630145C0-EFF3-44E6-B069-6985CA1D50DB}" type="presOf" srcId="{B0091913-1565-4DB2-882D-F02B5BEE40E9}" destId="{13409B8B-1BBB-441D-BDA1-ACC4EC259FC5}" srcOrd="0" destOrd="1" presId="urn:microsoft.com/office/officeart/2005/8/layout/hList6"/>
    <dgm:cxn modelId="{50B217BE-AD07-4E2E-BF78-7675B645B3D5}" type="presOf" srcId="{27BFE809-36D9-40C6-BB62-D23E9476C6CC}" destId="{5ED61CE9-A9A8-416F-8E33-A2DCDCB5357F}" srcOrd="0" destOrd="2" presId="urn:microsoft.com/office/officeart/2005/8/layout/hList6"/>
    <dgm:cxn modelId="{1E10EC89-310F-46B9-BEF3-70068A789D27}" srcId="{022DF4A8-6D48-4D1E-A34D-DDB79DAD2C08}" destId="{277B07EF-2531-44F4-B931-69DE3D6A47A3}" srcOrd="0" destOrd="0" parTransId="{B04F6AD6-8B83-4FE4-8759-3B9250F9C4A5}" sibTransId="{B208D399-B255-4ED2-99F9-7146B12500D5}"/>
    <dgm:cxn modelId="{659B2625-FFE2-4379-8981-4004A5C11B68}" srcId="{022DF4A8-6D48-4D1E-A34D-DDB79DAD2C08}" destId="{27BFE809-36D9-40C6-BB62-D23E9476C6CC}" srcOrd="1" destOrd="0" parTransId="{0F6C5F0D-ABE8-49E3-9930-DA8EF2854394}" sibTransId="{FB94E22E-2782-4C28-A7E6-DE58ED24681A}"/>
    <dgm:cxn modelId="{00CF056A-4CEC-4FED-92BF-80641B146840}" srcId="{4356F227-5ECE-4DFB-BFFE-8B3A68BC4EE7}" destId="{B0091913-1565-4DB2-882D-F02B5BEE40E9}" srcOrd="0" destOrd="0" parTransId="{A77AECF2-BAE5-41CA-AFA4-7DCFB11F838B}" sibTransId="{F2A77E45-096C-4DDC-A540-1880FF10B862}"/>
    <dgm:cxn modelId="{07F580FD-6FFB-479B-89F0-CFE769371428}" srcId="{0182AD9A-DF59-48DF-8945-63356ABDE6B7}" destId="{C38C2FF1-7556-4390-BF4B-C40D0BB19C0C}" srcOrd="2" destOrd="0" parTransId="{AD88F73A-A11B-443C-8EB1-DF03FDD45251}" sibTransId="{4FD93FAD-F182-412D-AB18-08596E668027}"/>
    <dgm:cxn modelId="{D9C2C5F0-8E8F-4B24-B6A7-F3D7D0FFD4CE}" srcId="{4356F227-5ECE-4DFB-BFFE-8B3A68BC4EE7}" destId="{56B5DDA2-B3F1-49A8-BD44-B44F221860D6}" srcOrd="1" destOrd="0" parTransId="{1B723626-CC11-4418-8160-0B2CF5F4C2A5}" sibTransId="{72EDFB2A-9044-4262-8956-B07F0A28F864}"/>
    <dgm:cxn modelId="{563AFB16-FD34-4560-83E2-7F14EA9ECB1E}" srcId="{4462B2A4-1C7D-40EC-9133-7E88E7789DE4}" destId="{022DF4A8-6D48-4D1E-A34D-DDB79DAD2C08}" srcOrd="2" destOrd="0" parTransId="{D3AAFDC6-7997-4905-8679-E5DF252AC557}" sibTransId="{982B8785-1FCB-425E-AC54-52FD8A51C31A}"/>
    <dgm:cxn modelId="{B3C102EF-9426-4B0A-ADF9-1E2553053DD0}" srcId="{4462B2A4-1C7D-40EC-9133-7E88E7789DE4}" destId="{4356F227-5ECE-4DFB-BFFE-8B3A68BC4EE7}" srcOrd="0" destOrd="0" parTransId="{E9635ACF-0F2F-4D6D-AD6F-0CB93D9D344E}" sibTransId="{721432CF-3364-4704-91FB-AFD9270730DA}"/>
    <dgm:cxn modelId="{BA012A0B-D274-4F78-AFE2-092B5B41388B}" type="presParOf" srcId="{FC180474-6180-4BC1-8389-AF98CD1CB4F3}" destId="{13409B8B-1BBB-441D-BDA1-ACC4EC259FC5}" srcOrd="0" destOrd="0" presId="urn:microsoft.com/office/officeart/2005/8/layout/hList6"/>
    <dgm:cxn modelId="{498488F9-E2FA-42F0-8A94-5BBC839D44A2}" type="presParOf" srcId="{FC180474-6180-4BC1-8389-AF98CD1CB4F3}" destId="{84833788-2F31-4E62-AD2F-71BC5A6A42CE}" srcOrd="1" destOrd="0" presId="urn:microsoft.com/office/officeart/2005/8/layout/hList6"/>
    <dgm:cxn modelId="{18730273-2772-4E24-BF56-EDB8A7F6EF3B}" type="presParOf" srcId="{FC180474-6180-4BC1-8389-AF98CD1CB4F3}" destId="{6717302A-BDEF-4258-BE31-E99992A6417E}" srcOrd="2" destOrd="0" presId="urn:microsoft.com/office/officeart/2005/8/layout/hList6"/>
    <dgm:cxn modelId="{8DA7794A-AA5D-4914-BFB6-4EBF5DE62338}" type="presParOf" srcId="{FC180474-6180-4BC1-8389-AF98CD1CB4F3}" destId="{D072D975-F805-402B-A392-CFB8C85659B1}" srcOrd="3" destOrd="0" presId="urn:microsoft.com/office/officeart/2005/8/layout/hList6"/>
    <dgm:cxn modelId="{D306521E-5F3E-4C2B-A262-3B45354040A5}" type="presParOf" srcId="{FC180474-6180-4BC1-8389-AF98CD1CB4F3}" destId="{5ED61CE9-A9A8-416F-8E33-A2DCDCB5357F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C7C42-3DEC-4428-BDD5-ED0B8F4BE17A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F55C7-EEF2-4DA0-B837-5EE679834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mino" TargetMode="External"/><Relationship Id="rId7" Type="http://schemas.openxmlformats.org/officeDocument/2006/relationships/hyperlink" Target="http://en.wikipedia.org/wiki/Carbaminohemoglobi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Lysine" TargetMode="External"/><Relationship Id="rId5" Type="http://schemas.openxmlformats.org/officeDocument/2006/relationships/hyperlink" Target="http://en.wikipedia.org/wiki/Arginine" TargetMode="External"/><Relationship Id="rId4" Type="http://schemas.openxmlformats.org/officeDocument/2006/relationships/hyperlink" Target="http://en.wikipedia.org/wiki/Carbamino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F55C7-EEF2-4DA0-B837-5EE67983466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 to </a:t>
            </a:r>
            <a:r>
              <a:rPr lang="en-US" dirty="0" err="1" smtClean="0"/>
              <a:t>Histidine</a:t>
            </a:r>
            <a:r>
              <a:rPr lang="en-US" dirty="0" smtClean="0"/>
              <a:t>- contains 38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imidazole</a:t>
            </a:r>
            <a:r>
              <a:rPr lang="en-US" baseline="0" dirty="0" smtClean="0"/>
              <a:t> groups per tetramer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F55C7-EEF2-4DA0-B837-5EE6798346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Deoxygenation</a:t>
            </a:r>
            <a:r>
              <a:rPr lang="en-US" dirty="0" smtClean="0"/>
              <a:t> of the blood increases its ability to carry carbon dioxide; this property is the Haldane effect. Conversely, oxygenated blood has a reduced capacity for carbon dioxide</a:t>
            </a:r>
          </a:p>
          <a:p>
            <a:r>
              <a:rPr lang="en-US" dirty="0" smtClean="0"/>
              <a:t>Carbon dioxide can bind to </a:t>
            </a:r>
            <a:r>
              <a:rPr lang="en-US" dirty="0" smtClean="0">
                <a:hlinkClick r:id="rId3" tooltip="Amino"/>
              </a:rPr>
              <a:t>amino</a:t>
            </a:r>
            <a:r>
              <a:rPr lang="en-US" dirty="0" smtClean="0"/>
              <a:t> groups, creating </a:t>
            </a:r>
            <a:r>
              <a:rPr lang="en-US" dirty="0" err="1" smtClean="0">
                <a:hlinkClick r:id="rId4" tooltip="Carbamino"/>
              </a:rPr>
              <a:t>carbamino</a:t>
            </a:r>
            <a:r>
              <a:rPr lang="en-US" dirty="0" smtClean="0"/>
              <a:t> compounds. Amino groups are available for binding at the N-terminals and at side-chains of </a:t>
            </a:r>
            <a:r>
              <a:rPr lang="en-US" dirty="0" err="1" smtClean="0">
                <a:hlinkClick r:id="rId5" tooltip="Arginine"/>
              </a:rPr>
              <a:t>arginine</a:t>
            </a:r>
            <a:r>
              <a:rPr lang="en-US" dirty="0" smtClean="0"/>
              <a:t> and </a:t>
            </a:r>
            <a:r>
              <a:rPr lang="en-US" dirty="0" smtClean="0">
                <a:hlinkClick r:id="rId6" tooltip="Lysine"/>
              </a:rPr>
              <a:t>lysine</a:t>
            </a:r>
            <a:r>
              <a:rPr lang="en-US" dirty="0" smtClean="0"/>
              <a:t> residues in hemoglobin. This forms </a:t>
            </a:r>
            <a:r>
              <a:rPr lang="en-US" dirty="0" err="1" smtClean="0">
                <a:hlinkClick r:id="rId7" tooltip="Carbaminohemoglobin"/>
              </a:rPr>
              <a:t>carbaminohemoglobin</a:t>
            </a:r>
            <a:r>
              <a:rPr lang="en-US" dirty="0" smtClean="0"/>
              <a:t>. </a:t>
            </a:r>
            <a:r>
              <a:rPr lang="en-US" dirty="0" err="1" smtClean="0"/>
              <a:t>Carbaminohemoglobin</a:t>
            </a:r>
            <a:r>
              <a:rPr lang="en-US" dirty="0" smtClean="0"/>
              <a:t> is the major contributor to the Haldane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F55C7-EEF2-4DA0-B837-5EE67983466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Transfer of Co 2 across membranes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F55C7-EEF2-4DA0-B837-5EE67983466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F55C7-EEF2-4DA0-B837-5EE67983466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F94A-196B-45E5-A689-DD3DADB8399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DEB4-0207-4D6B-91BC-127C7147E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F94A-196B-45E5-A689-DD3DADB8399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DEB4-0207-4D6B-91BC-127C7147E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F94A-196B-45E5-A689-DD3DADB8399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DEB4-0207-4D6B-91BC-127C7147E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F94A-196B-45E5-A689-DD3DADB8399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DEB4-0207-4D6B-91BC-127C7147E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F94A-196B-45E5-A689-DD3DADB8399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DEB4-0207-4D6B-91BC-127C7147E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F94A-196B-45E5-A689-DD3DADB8399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DEB4-0207-4D6B-91BC-127C7147E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F94A-196B-45E5-A689-DD3DADB8399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DEB4-0207-4D6B-91BC-127C7147E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F94A-196B-45E5-A689-DD3DADB8399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DEB4-0207-4D6B-91BC-127C7147E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F94A-196B-45E5-A689-DD3DADB8399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DEB4-0207-4D6B-91BC-127C7147E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F94A-196B-45E5-A689-DD3DADB8399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DEB4-0207-4D6B-91BC-127C7147E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F94A-196B-45E5-A689-DD3DADB8399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DEB4-0207-4D6B-91BC-127C7147E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8F94A-196B-45E5-A689-DD3DADB8399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2DEB4-0207-4D6B-91BC-127C7147E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rbon_dioxide" TargetMode="External"/><Relationship Id="rId2" Type="http://schemas.openxmlformats.org/officeDocument/2006/relationships/hyperlink" Target="http://en.wikipedia.org/wiki/Partial_pressur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Physiology of Carbon dioxide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G </a:t>
            </a:r>
            <a:r>
              <a:rPr lang="en-US" dirty="0" err="1" smtClean="0"/>
              <a:t>Ogweno</a:t>
            </a:r>
            <a:r>
              <a:rPr lang="en-US" dirty="0" smtClean="0"/>
              <a:t>, PhD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657600"/>
            <a:ext cx="68865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0"/>
            <a:ext cx="71342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74390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09600"/>
            <a:ext cx="70294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3000" y="44196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HCo3 and </a:t>
            </a:r>
            <a:r>
              <a:rPr lang="en-US" dirty="0" err="1" smtClean="0"/>
              <a:t>carbamino</a:t>
            </a:r>
            <a:r>
              <a:rPr lang="en-US" dirty="0" smtClean="0"/>
              <a:t> reactions produce H+</a:t>
            </a:r>
          </a:p>
          <a:p>
            <a:r>
              <a:rPr lang="en-US" dirty="0" err="1" smtClean="0"/>
              <a:t>Histidine</a:t>
            </a:r>
            <a:r>
              <a:rPr lang="en-US" dirty="0" smtClean="0"/>
              <a:t> residues buffer resultant  H+</a:t>
            </a:r>
          </a:p>
          <a:p>
            <a:r>
              <a:rPr lang="en-US" dirty="0" smtClean="0"/>
              <a:t>HCo3 shuttled out by Hamburger effect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642938"/>
            <a:ext cx="77057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638175"/>
            <a:ext cx="78867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590550"/>
            <a:ext cx="80200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09600"/>
            <a:ext cx="65913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00400"/>
            <a:ext cx="28860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657600"/>
            <a:ext cx="33528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Carbon dioxide dissociation curves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0100" y="2401094"/>
            <a:ext cx="3352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05425" y="2229644"/>
            <a:ext cx="27241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3400"/>
            <a:ext cx="70961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81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788" y="695325"/>
            <a:ext cx="721042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D097-C60F-4A93-B390-49C91D62E979}" type="slidenum">
              <a:rPr lang="en-US" altLang="zh-CN"/>
              <a:pPr/>
              <a:t>2</a:t>
            </a:fld>
            <a:endParaRPr lang="en-US" altLang="zh-CN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b="4744"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7688"/>
            <a:ext cx="835342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23_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588"/>
            <a:ext cx="812482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95250"/>
            <a:ext cx="75628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5791200"/>
            <a:ext cx="10382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72485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1795463"/>
            <a:ext cx="76771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2128838"/>
            <a:ext cx="78771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affect Co2 tension in steady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Alveolar ventilation-VT, </a:t>
            </a:r>
            <a:r>
              <a:rPr lang="en-US" dirty="0" err="1" smtClean="0"/>
              <a:t>Vd</a:t>
            </a:r>
            <a:r>
              <a:rPr lang="en-US" dirty="0" smtClean="0"/>
              <a:t> and RR</a:t>
            </a:r>
          </a:p>
          <a:p>
            <a:r>
              <a:rPr lang="en-US" dirty="0" smtClean="0"/>
              <a:t>Alveolar PAco2-Pico2, Barometric pressure, Co2 output and concentration effect</a:t>
            </a:r>
          </a:p>
          <a:p>
            <a:r>
              <a:rPr lang="en-US" dirty="0" smtClean="0"/>
              <a:t>PaCo2-shunts, V/Q scatter</a:t>
            </a:r>
          </a:p>
          <a:p>
            <a:r>
              <a:rPr lang="en-US" dirty="0" smtClean="0"/>
              <a:t>Others-PEco2, A/a Pco2 gradient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Co2 on Body systems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4412" y="2315369"/>
            <a:ext cx="71151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209550"/>
            <a:ext cx="687705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2580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886200"/>
            <a:ext cx="6553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1119188"/>
            <a:ext cx="73818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0713" y="1700213"/>
            <a:ext cx="53625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7825" y="1419225"/>
            <a:ext cx="58483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13" y="957263"/>
            <a:ext cx="69627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1028700"/>
            <a:ext cx="58388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of Co2 in expired gas</a:t>
            </a:r>
          </a:p>
          <a:p>
            <a:r>
              <a:rPr lang="en-US" dirty="0" err="1" smtClean="0"/>
              <a:t>Capnography</a:t>
            </a:r>
            <a:r>
              <a:rPr lang="en-US" dirty="0" smtClean="0"/>
              <a:t>: change of Co2 tension with respiratory phase</a:t>
            </a:r>
          </a:p>
          <a:p>
            <a:r>
              <a:rPr lang="en-US" b="1" dirty="0" err="1" smtClean="0"/>
              <a:t>Capnography</a:t>
            </a:r>
            <a:r>
              <a:rPr lang="en-US" dirty="0" smtClean="0"/>
              <a:t> is the monitoring of the concentration or </a:t>
            </a:r>
            <a:r>
              <a:rPr lang="en-US" dirty="0" smtClean="0">
                <a:hlinkClick r:id="rId2" tooltip="Partial pressure"/>
              </a:rPr>
              <a:t>partial pressure</a:t>
            </a:r>
            <a:r>
              <a:rPr lang="en-US" dirty="0" smtClean="0"/>
              <a:t> of </a:t>
            </a:r>
            <a:r>
              <a:rPr lang="en-US" dirty="0" smtClean="0">
                <a:hlinkClick r:id="rId3" tooltip="Carbon dioxide"/>
              </a:rPr>
              <a:t>carbon dioxide</a:t>
            </a:r>
            <a:r>
              <a:rPr lang="en-US" dirty="0" smtClean="0"/>
              <a:t> (CO2</a:t>
            </a:r>
            <a:br>
              <a:rPr lang="en-US" dirty="0" smtClean="0"/>
            </a:br>
            <a:r>
              <a:rPr lang="en-US" dirty="0" smtClean="0"/>
              <a:t>2) in the respiratory gases</a:t>
            </a:r>
          </a:p>
          <a:p>
            <a:r>
              <a:rPr lang="en-US" dirty="0" smtClean="0"/>
              <a:t>Initially low then rises to reach plateau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Capnograph</a:t>
            </a:r>
            <a:r>
              <a:rPr lang="en-US" dirty="0" smtClean="0"/>
              <a:t> phases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AB-dead space</a:t>
            </a:r>
          </a:p>
          <a:p>
            <a:r>
              <a:rPr lang="en-US" dirty="0" smtClean="0"/>
              <a:t>BC-mixed  dead space + alveolar gas</a:t>
            </a:r>
          </a:p>
          <a:p>
            <a:r>
              <a:rPr lang="en-US" dirty="0" smtClean="0"/>
              <a:t>CD-plateau, mixed alveolar</a:t>
            </a:r>
          </a:p>
          <a:p>
            <a:r>
              <a:rPr lang="en-US" dirty="0" smtClean="0"/>
              <a:t>D-end expiratory Co2 </a:t>
            </a:r>
          </a:p>
          <a:p>
            <a:r>
              <a:rPr lang="en-US" dirty="0" smtClean="0"/>
              <a:t>DE-inspiration phase</a:t>
            </a:r>
            <a:endParaRPr lang="en-US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0"/>
            <a:ext cx="28194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724400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</a:t>
            </a:r>
            <a:r>
              <a:rPr lang="en-US" dirty="0" err="1" smtClean="0"/>
              <a:t>capnograph</a:t>
            </a:r>
            <a:endParaRPr lang="en-US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2555" y="1600200"/>
            <a:ext cx="57988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of </a:t>
            </a:r>
            <a:r>
              <a:rPr lang="en-US" dirty="0" err="1" smtClean="0"/>
              <a:t>capnograph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Rebreathing</a:t>
            </a:r>
            <a:r>
              <a:rPr lang="en-US" dirty="0" smtClean="0"/>
              <a:t>-elevated baseline</a:t>
            </a:r>
          </a:p>
          <a:p>
            <a:r>
              <a:rPr lang="en-US" dirty="0" smtClean="0"/>
              <a:t>Obstruction-slanting of BC</a:t>
            </a:r>
          </a:p>
          <a:p>
            <a:r>
              <a:rPr lang="en-US" dirty="0" smtClean="0"/>
              <a:t>Increased output-high ETCo2</a:t>
            </a:r>
          </a:p>
          <a:p>
            <a:r>
              <a:rPr lang="en-US" dirty="0" smtClean="0"/>
              <a:t>Cardiac arrest or </a:t>
            </a:r>
            <a:r>
              <a:rPr lang="en-US" dirty="0" err="1" smtClean="0"/>
              <a:t>oesophageal</a:t>
            </a:r>
            <a:r>
              <a:rPr lang="en-US" dirty="0" smtClean="0"/>
              <a:t> intubation-no wave on </a:t>
            </a:r>
            <a:r>
              <a:rPr lang="en-US" dirty="0" err="1" smtClean="0"/>
              <a:t>capnograph</a:t>
            </a:r>
            <a:endParaRPr lang="en-US" dirty="0" smtClean="0"/>
          </a:p>
          <a:p>
            <a:r>
              <a:rPr lang="en-US" dirty="0" smtClean="0"/>
              <a:t>Sudden pulmonary embolism-sudden decrease</a:t>
            </a:r>
          </a:p>
          <a:p>
            <a:r>
              <a:rPr lang="en-US" dirty="0" smtClean="0"/>
              <a:t>Derivation of </a:t>
            </a:r>
            <a:r>
              <a:rPr lang="en-US" dirty="0" err="1" smtClean="0"/>
              <a:t>Vd</a:t>
            </a:r>
            <a:r>
              <a:rPr lang="en-US" dirty="0" smtClean="0"/>
              <a:t>-plot of ETco2 </a:t>
            </a:r>
            <a:r>
              <a:rPr lang="en-US" dirty="0" err="1" smtClean="0"/>
              <a:t>vs</a:t>
            </a:r>
            <a:r>
              <a:rPr lang="en-US" dirty="0" smtClean="0"/>
              <a:t> expired volume, slope of </a:t>
            </a:r>
            <a:r>
              <a:rPr lang="en-US" dirty="0" err="1" smtClean="0"/>
              <a:t>platea</a:t>
            </a:r>
            <a:r>
              <a:rPr lang="en-US" dirty="0" smtClean="0"/>
              <a:t>&amp; its relation to PaCo2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652463"/>
            <a:ext cx="38100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abnormal </a:t>
            </a:r>
            <a:r>
              <a:rPr lang="en-US" dirty="0" err="1" smtClean="0"/>
              <a:t>capnograms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3810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8" name="AutoShape 4" descr="http://vanessajunkin.files.wordpress.com/2013/06/ana_1_031_12_t2_01_medvbw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828800"/>
            <a:ext cx="457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and cascade of Co2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product of aerobic metabolism</a:t>
            </a:r>
          </a:p>
          <a:p>
            <a:r>
              <a:rPr lang="en-US" dirty="0" smtClean="0"/>
              <a:t>Basal output=162 ml/min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895600" y="2794000"/>
          <a:ext cx="5638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uses of carbon dioxide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stimulate respiration after passive hyperventilation</a:t>
            </a:r>
          </a:p>
          <a:p>
            <a:r>
              <a:rPr lang="en-US" dirty="0" smtClean="0"/>
              <a:t>To expedite uptake and elimination of anaesthetic gases</a:t>
            </a:r>
          </a:p>
          <a:p>
            <a:r>
              <a:rPr lang="en-US" dirty="0" smtClean="0"/>
              <a:t>Treatment of carbon monoxide poisoning-shift of curve to right to release o2 to tissues</a:t>
            </a:r>
          </a:p>
          <a:p>
            <a:r>
              <a:rPr lang="en-US" dirty="0" smtClean="0"/>
              <a:t>To improve cardiac output and regional perfusion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dioxide stores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Very large-X 100 0f oxygen=120 L</a:t>
            </a:r>
          </a:p>
          <a:p>
            <a:r>
              <a:rPr lang="en-US" dirty="0" smtClean="0"/>
              <a:t>Equilibrium after 20-30 minutes of the compartments</a:t>
            </a:r>
          </a:p>
          <a:p>
            <a:r>
              <a:rPr lang="en-US" dirty="0" smtClean="0"/>
              <a:t>Supply-tissue metabolism</a:t>
            </a:r>
          </a:p>
          <a:p>
            <a:r>
              <a:rPr lang="en-US" dirty="0" smtClean="0"/>
              <a:t>Rapid-blood, brain, kidneys-alveolar ventilation outflow controlled by </a:t>
            </a:r>
            <a:r>
              <a:rPr lang="en-US" dirty="0" err="1" smtClean="0"/>
              <a:t>chemoreceptors</a:t>
            </a:r>
            <a:endParaRPr lang="en-US" dirty="0" smtClean="0"/>
          </a:p>
          <a:p>
            <a:r>
              <a:rPr lang="en-US" dirty="0" smtClean="0"/>
              <a:t>Medium-skeletal muscles</a:t>
            </a:r>
          </a:p>
          <a:p>
            <a:r>
              <a:rPr lang="en-US" dirty="0" smtClean="0"/>
              <a:t>Slow large capacity-bone, fat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dioxide transformations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Tissues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19919" y="2536031"/>
            <a:ext cx="37147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Lungs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760912" y="2602706"/>
            <a:ext cx="3810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88" y="838200"/>
            <a:ext cx="67532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of Co2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9201" y="1676400"/>
            <a:ext cx="701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0" y="5867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HCo2 in plasma and RBC</a:t>
            </a:r>
          </a:p>
          <a:p>
            <a:r>
              <a:rPr lang="en-US" dirty="0" err="1" smtClean="0"/>
              <a:t>Carbamino</a:t>
            </a:r>
            <a:r>
              <a:rPr lang="en-US" dirty="0" smtClean="0"/>
              <a:t> in plasma and RBC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09600"/>
            <a:ext cx="5648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386</Words>
  <Application>Microsoft Office PowerPoint</Application>
  <PresentationFormat>On-screen Show (4:3)</PresentationFormat>
  <Paragraphs>72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Physiology of Carbon dioxide</vt:lpstr>
      <vt:lpstr>Slide 2</vt:lpstr>
      <vt:lpstr>Slide 3</vt:lpstr>
      <vt:lpstr>Source of and cascade of Co2</vt:lpstr>
      <vt:lpstr>Carbon dioxide stores</vt:lpstr>
      <vt:lpstr>Carbon dioxide transformations</vt:lpstr>
      <vt:lpstr>Slide 7</vt:lpstr>
      <vt:lpstr>Transport of Co2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Carbon dioxide dissociation curves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Factors that affect Co2 tension in steady state</vt:lpstr>
      <vt:lpstr>Effects of Co2 on Body systems</vt:lpstr>
      <vt:lpstr>Slide 28</vt:lpstr>
      <vt:lpstr>Slide 29</vt:lpstr>
      <vt:lpstr>Slide 30</vt:lpstr>
      <vt:lpstr>Slide 31</vt:lpstr>
      <vt:lpstr>Slide 32</vt:lpstr>
      <vt:lpstr>Slide 33</vt:lpstr>
      <vt:lpstr>Capnometry</vt:lpstr>
      <vt:lpstr>Capnograph phases</vt:lpstr>
      <vt:lpstr>Phases of capnograph</vt:lpstr>
      <vt:lpstr>Utility of capnograph</vt:lpstr>
      <vt:lpstr>Slide 38</vt:lpstr>
      <vt:lpstr>Examples of abnormal capnograms</vt:lpstr>
      <vt:lpstr>Clinical uses of carbon dioxide</vt:lpstr>
    </vt:vector>
  </TitlesOfParts>
  <Company>ku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 of Carbon dioxide</dc:title>
  <dc:creator>ku</dc:creator>
  <cp:lastModifiedBy>USER</cp:lastModifiedBy>
  <cp:revision>63</cp:revision>
  <dcterms:created xsi:type="dcterms:W3CDTF">2014-10-07T01:22:19Z</dcterms:created>
  <dcterms:modified xsi:type="dcterms:W3CDTF">2016-09-27T10:02:41Z</dcterms:modified>
</cp:coreProperties>
</file>