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36" r:id="rId5"/>
    <p:sldId id="340" r:id="rId6"/>
    <p:sldId id="337" r:id="rId7"/>
    <p:sldId id="259" r:id="rId8"/>
    <p:sldId id="338" r:id="rId9"/>
    <p:sldId id="304" r:id="rId10"/>
    <p:sldId id="262" r:id="rId11"/>
    <p:sldId id="264" r:id="rId12"/>
    <p:sldId id="341" r:id="rId13"/>
    <p:sldId id="266" r:id="rId14"/>
    <p:sldId id="268" r:id="rId15"/>
    <p:sldId id="270" r:id="rId16"/>
    <p:sldId id="272" r:id="rId17"/>
    <p:sldId id="307" r:id="rId18"/>
    <p:sldId id="309" r:id="rId19"/>
    <p:sldId id="311" r:id="rId20"/>
    <p:sldId id="313" r:id="rId21"/>
    <p:sldId id="342" r:id="rId22"/>
    <p:sldId id="315" r:id="rId23"/>
    <p:sldId id="317" r:id="rId24"/>
    <p:sldId id="325" r:id="rId25"/>
    <p:sldId id="327" r:id="rId26"/>
    <p:sldId id="329" r:id="rId27"/>
    <p:sldId id="331" r:id="rId28"/>
    <p:sldId id="274" r:id="rId29"/>
    <p:sldId id="319" r:id="rId30"/>
    <p:sldId id="321" r:id="rId31"/>
    <p:sldId id="276" r:id="rId32"/>
    <p:sldId id="333" r:id="rId33"/>
    <p:sldId id="335" r:id="rId34"/>
    <p:sldId id="275" r:id="rId35"/>
    <p:sldId id="323" r:id="rId36"/>
    <p:sldId id="260" r:id="rId37"/>
    <p:sldId id="278" r:id="rId38"/>
    <p:sldId id="280" r:id="rId39"/>
    <p:sldId id="282" r:id="rId40"/>
    <p:sldId id="284" r:id="rId41"/>
    <p:sldId id="343" r:id="rId42"/>
    <p:sldId id="286" r:id="rId43"/>
    <p:sldId id="288" r:id="rId44"/>
    <p:sldId id="344" r:id="rId45"/>
    <p:sldId id="290" r:id="rId46"/>
    <p:sldId id="292" r:id="rId47"/>
    <p:sldId id="294" r:id="rId48"/>
    <p:sldId id="296" r:id="rId49"/>
    <p:sldId id="298" r:id="rId50"/>
    <p:sldId id="299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7FD19-F5AE-4A37-9E63-FB35FF2C29D6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6F53-BF8A-4558-ADE6-A9E26EA83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40DB0-DB7F-4EFE-B581-903A32F51BD2}" type="slidenum">
              <a:rPr lang="en-US"/>
              <a:pPr/>
              <a:t>43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Factors that increase the C(a-v)O2:</a:t>
            </a:r>
          </a:p>
          <a:p>
            <a:pPr eaLnBrk="1" hangingPunct="1"/>
            <a:r>
              <a:rPr lang="en-US" smtClean="0"/>
              <a:t>	decreased cardiac output</a:t>
            </a:r>
          </a:p>
          <a:p>
            <a:pPr eaLnBrk="1" hangingPunct="1"/>
            <a:r>
              <a:rPr lang="en-US" smtClean="0"/>
              <a:t>	increased O2 consumption</a:t>
            </a:r>
          </a:p>
          <a:p>
            <a:pPr eaLnBrk="1" hangingPunct="1"/>
            <a:r>
              <a:rPr lang="en-US" smtClean="0"/>
              <a:t>		exercise</a:t>
            </a:r>
          </a:p>
          <a:p>
            <a:pPr eaLnBrk="1" hangingPunct="1"/>
            <a:r>
              <a:rPr lang="en-US" smtClean="0"/>
              <a:t>		seizures</a:t>
            </a:r>
          </a:p>
          <a:p>
            <a:pPr eaLnBrk="1" hangingPunct="1"/>
            <a:r>
              <a:rPr lang="en-US" smtClean="0"/>
              <a:t>		shivering</a:t>
            </a:r>
          </a:p>
          <a:p>
            <a:pPr eaLnBrk="1" hangingPunct="1"/>
            <a:r>
              <a:rPr lang="en-US" smtClean="0"/>
              <a:t>		increased temp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Factors that decrease the C(a-v)O2:</a:t>
            </a:r>
          </a:p>
          <a:p>
            <a:pPr eaLnBrk="1" hangingPunct="1"/>
            <a:r>
              <a:rPr lang="en-US" smtClean="0"/>
              <a:t>	increased cardiac output</a:t>
            </a:r>
          </a:p>
          <a:p>
            <a:pPr eaLnBrk="1" hangingPunct="1"/>
            <a:r>
              <a:rPr lang="en-US" smtClean="0"/>
              <a:t>	skeletal relaxation (drugs)</a:t>
            </a:r>
          </a:p>
          <a:p>
            <a:pPr eaLnBrk="1" hangingPunct="1"/>
            <a:r>
              <a:rPr lang="en-US" smtClean="0"/>
              <a:t>	peripheral shunting</a:t>
            </a:r>
          </a:p>
          <a:p>
            <a:pPr eaLnBrk="1" hangingPunct="1"/>
            <a:r>
              <a:rPr lang="en-US" smtClean="0"/>
              <a:t>	poisons</a:t>
            </a:r>
          </a:p>
          <a:p>
            <a:pPr eaLnBrk="1" hangingPunct="1"/>
            <a:r>
              <a:rPr lang="en-US" smtClean="0"/>
              <a:t>	decreased temp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A201-497F-400B-8BA6-2A19E912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1E0B-B5DE-496B-BE52-1F83A1ABCAA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3820-056B-4C1F-A2FB-511223E08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lton's_law" TargetMode="External"/><Relationship Id="rId2" Type="http://schemas.openxmlformats.org/officeDocument/2006/relationships/hyperlink" Target="http://en.wikipedia.org/wiki/Tempera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artial_pressur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lubilit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Oxygen :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G </a:t>
            </a:r>
            <a:r>
              <a:rPr lang="en-US" dirty="0" err="1" smtClean="0"/>
              <a:t>Ogweno</a:t>
            </a:r>
            <a:r>
              <a:rPr lang="en-US" dirty="0" smtClean="0"/>
              <a:t>, PhD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</a:t>
            </a:r>
            <a:r>
              <a:rPr lang="en-US" dirty="0" err="1" smtClean="0"/>
              <a:t>alveolo</a:t>
            </a:r>
            <a:r>
              <a:rPr lang="en-US" dirty="0" smtClean="0"/>
              <a:t>-arterial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Normal</a:t>
            </a:r>
            <a:r>
              <a:rPr lang="en-US" dirty="0" smtClean="0">
                <a:latin typeface="Calibri"/>
              </a:rPr>
              <a:t>~15 mmHg</a:t>
            </a:r>
          </a:p>
          <a:p>
            <a:r>
              <a:rPr lang="en-US" dirty="0" smtClean="0">
                <a:latin typeface="Calibri"/>
              </a:rPr>
              <a:t>Shunt/venous admixture</a:t>
            </a:r>
          </a:p>
          <a:p>
            <a:r>
              <a:rPr lang="en-US" dirty="0" smtClean="0">
                <a:latin typeface="Calibri"/>
              </a:rPr>
              <a:t>Magnitude of venous admixture-V/Q scatter</a:t>
            </a:r>
          </a:p>
          <a:p>
            <a:r>
              <a:rPr lang="en-US" dirty="0" smtClean="0">
                <a:latin typeface="Calibri"/>
              </a:rPr>
              <a:t>Actual alveolar Po</a:t>
            </a:r>
            <a:r>
              <a:rPr lang="en-US" baseline="-25000" dirty="0" smtClean="0">
                <a:latin typeface="Calibri"/>
              </a:rPr>
              <a:t>2</a:t>
            </a:r>
          </a:p>
          <a:p>
            <a:r>
              <a:rPr lang="en-US" dirty="0" smtClean="0">
                <a:latin typeface="Calibri"/>
              </a:rPr>
              <a:t>Cardiac output</a:t>
            </a:r>
          </a:p>
          <a:p>
            <a:r>
              <a:rPr lang="en-US" dirty="0" smtClean="0">
                <a:latin typeface="Calibri"/>
              </a:rPr>
              <a:t>Temp &amp; pH/BE</a:t>
            </a:r>
          </a:p>
          <a:p>
            <a:r>
              <a:rPr lang="en-US" dirty="0" err="1" smtClean="0">
                <a:latin typeface="Calibri"/>
              </a:rPr>
              <a:t>Hb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conc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Alveolar ventilation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F5123-D08B-4EE8-84F0-34B5A5BEFFDB}" type="slidenum">
              <a:rPr lang="en-US"/>
              <a:pPr/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 Transport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transport of oxygen between the lungs and the cells of the body is a function of the blood and the heart.</a:t>
            </a:r>
          </a:p>
          <a:p>
            <a:pPr eaLnBrk="1" hangingPunct="1"/>
            <a:r>
              <a:rPr lang="en-US" sz="2800" smtClean="0"/>
              <a:t>Oxygen is carried in the blood in two forms:		- as dissolved oxygen in the blood 		  	plasma							- chemically bound to the hemoglobin 	(Hb) that is encased in the erythrocytes, 	or RBC’s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947738"/>
            <a:ext cx="79629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0B686-7C49-42B9-8F94-0EBEB6726D94}" type="slidenum">
              <a:rPr lang="en-US"/>
              <a:pPr/>
              <a:t>13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O2 Dissolved in Plasma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As O2 diffuses from the alveoli into the pulmonary capillary blood, it dissolves in the plasma of the blood.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At normal body and temperature about 0.003 ml of O2 will dissolve in 100 ml of blood for every 1 mm Hg of Po2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Vol% represents the amount of O2 in milliliters that is in 100 ml of blood.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terms of total oxygen transport, a relatively small percentage of O2 is transported in the form of dissolved O2.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D44F59-5529-4C88-8A2C-F13135EAA8F2}" type="slidenum">
              <a:rPr lang="en-US"/>
              <a:pPr/>
              <a:t>14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Dissolved Oxygen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Henry’s Law states that the amount of gas that dissolves is proportional to its partial pressure.</a:t>
            </a:r>
          </a:p>
          <a:p>
            <a:pPr eaLnBrk="1" hangingPunct="1"/>
            <a:r>
              <a:rPr lang="en-US" smtClean="0"/>
              <a:t>Dissolved Oxygen=.003 mls x PAo</a:t>
            </a:r>
            <a:r>
              <a:rPr lang="en-US" sz="2000" smtClean="0"/>
              <a:t>2</a:t>
            </a:r>
            <a:r>
              <a:rPr lang="en-US" smtClean="0"/>
              <a:t>		.003 x 100=.3mls of dissolved O</a:t>
            </a:r>
            <a:r>
              <a:rPr lang="en-US" sz="2400" smtClean="0"/>
              <a:t>2</a:t>
            </a:r>
            <a:r>
              <a:rPr lang="en-US" smtClean="0"/>
              <a:t>					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6D1751-1E08-4F3A-BBEA-4C2510DF73E7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O2 Bound with Hemoglobin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Most of the O2 that diffuses into the pulmonary capillary blood rapidly moves into the RBC’s and chemically attaches to the hemoglobin.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Each RBC contains about 280 million Hb molecules, which are highly specialized to transport O2 and CO2.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normal hemoglobin value for the adult male is 14 to 16 g% and female is 12 to 15 g%.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FB9BD-BD2D-40A6-BD14-AF8AF0F5008A}" type="slidenum">
              <a:rPr lang="en-US"/>
              <a:pPr/>
              <a:t>16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Quantity of O2 Bound to Hb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Each g% of </a:t>
            </a:r>
            <a:r>
              <a:rPr lang="en-US" sz="2800" dirty="0" err="1" smtClean="0"/>
              <a:t>Hb</a:t>
            </a:r>
            <a:r>
              <a:rPr lang="en-US" sz="2800" dirty="0" smtClean="0"/>
              <a:t> is capable of carrying approximately 1.34 ml of O2 thus:</a:t>
            </a:r>
          </a:p>
          <a:p>
            <a:pPr eaLnBrk="1" hangingPunct="1">
              <a:buNone/>
            </a:pPr>
            <a:r>
              <a:rPr lang="en-US" sz="2800" dirty="0" smtClean="0"/>
              <a:t>		- O2 bound to </a:t>
            </a:r>
            <a:r>
              <a:rPr lang="en-US" sz="2800" dirty="0" err="1" smtClean="0"/>
              <a:t>Hb</a:t>
            </a:r>
            <a:r>
              <a:rPr lang="en-US" sz="2800" dirty="0" smtClean="0"/>
              <a:t> = 1.34 ml O2 x g% </a:t>
            </a:r>
            <a:r>
              <a:rPr lang="en-US" sz="2800" dirty="0" err="1" smtClean="0"/>
              <a:t>Hb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At a normal Pao2 of 100 MM Hg, hemoglobin saturation (Sao2) is about 97% because of normal physiologic shunts:			          -</a:t>
            </a:r>
            <a:r>
              <a:rPr lang="en-US" sz="2800" dirty="0" err="1" smtClean="0"/>
              <a:t>thebesian</a:t>
            </a:r>
            <a:r>
              <a:rPr lang="en-US" sz="2800" dirty="0" smtClean="0"/>
              <a:t> veins (Coronary circ.)			  -bronchial venous drainage			  -V/Q mismatch					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F9D34-472B-425F-902D-ED028FC47A27}" type="slidenum">
              <a:rPr lang="en-US"/>
              <a:pPr/>
              <a:t>17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Hemoglobin Molecule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Normal adult hemoglobin consists of:			-four hemo groups which are the 	pigmented, iron-containing non-protein 	portions							-four amino chains that collectively 	constitute globin (a protein)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At the center of each heme group, the iron molecule can combine with one O2 molecule for form oxyhemoglobin:					- Hb + O2 &lt;&gt; Hbo2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amount of O2 bound to Hb is directly related to the partial pressure of O2.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D271B7-63E7-47AB-83FD-38F734BEF69D}" type="slidenum">
              <a:rPr lang="en-US"/>
              <a:pPr/>
              <a:t>18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Fetal Vs. Adult Hemoglobin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globin, or protein portion of each adult Hb molecule consists of two identical alpha  chains and two identical beta chains.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Normal fetal Hb (Hb F) has two alpha chains and two gamma chains.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gamma chains increase hemoglobin’s attraction to O2 and facilitates transfer of maternal O2 across the placenta.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Fetal Hb is gradually replaced with adult Hb (Hb A) over the first year of postnatal life.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</a:t>
            </a:r>
            <a:r>
              <a:rPr lang="en-US" dirty="0" smtClean="0"/>
              <a:t> Molecule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6710"/>
            <a:ext cx="4038600" cy="217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37732"/>
            <a:ext cx="4038600" cy="305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laws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BOYLE’S LAW: Gas pressure in closed container is inversely proportional to volume of container </a:t>
            </a:r>
          </a:p>
          <a:p>
            <a:r>
              <a:rPr lang="en-US" dirty="0" smtClean="0"/>
              <a:t>Charles law</a:t>
            </a:r>
            <a:r>
              <a:rPr lang="en-US" dirty="0" smtClean="0"/>
              <a:t>: for </a:t>
            </a:r>
            <a:r>
              <a:rPr lang="en-US" dirty="0" smtClean="0"/>
              <a:t>an ideal gas at constant pressure, the volume is directly proportional to its absolute </a:t>
            </a:r>
            <a:r>
              <a:rPr lang="en-US" dirty="0" smtClean="0">
                <a:hlinkClick r:id="rId2" tooltip="Temperature"/>
              </a:rPr>
              <a:t>temperature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 tooltip="Dalton's law"/>
              </a:rPr>
              <a:t>Dalton's law</a:t>
            </a:r>
            <a:r>
              <a:rPr lang="en-US" dirty="0" smtClean="0"/>
              <a:t> of </a:t>
            </a:r>
            <a:r>
              <a:rPr lang="en-US" dirty="0" smtClean="0">
                <a:hlinkClick r:id="rId4" tooltip="Partial pressures"/>
              </a:rPr>
              <a:t>partial pressures</a:t>
            </a:r>
            <a:r>
              <a:rPr lang="en-US" dirty="0" smtClean="0"/>
              <a:t> : the pressure of a mixture of gases simply is the sum of the </a:t>
            </a:r>
            <a:r>
              <a:rPr lang="en-US" dirty="0" smtClean="0">
                <a:hlinkClick r:id="rId4" tooltip="Partial pressures"/>
              </a:rPr>
              <a:t>partial pressures</a:t>
            </a:r>
            <a:r>
              <a:rPr lang="en-US" dirty="0" smtClean="0"/>
              <a:t> of the individual components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Mb and Hb use porphryins to bind Fe</a:t>
            </a:r>
            <a:r>
              <a:rPr lang="en-US" sz="3200" baseline="30000" smtClean="0"/>
              <a:t>2+</a:t>
            </a:r>
          </a:p>
        </p:txBody>
      </p:sp>
      <p:pic>
        <p:nvPicPr>
          <p:cNvPr id="55299" name="Picture 6" descr="15f2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58875"/>
            <a:ext cx="80010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939800" y="5807075"/>
            <a:ext cx="706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Figure 15.22 </a:t>
            </a:r>
          </a:p>
          <a:p>
            <a:r>
              <a:rPr lang="en-US" sz="2400"/>
              <a:t>Heme is formed when protoporphyrin IX binds Fe</a:t>
            </a:r>
            <a:r>
              <a:rPr lang="en-US" sz="2400" baseline="30000"/>
              <a:t>2+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676275"/>
            <a:ext cx="76295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Fe</a:t>
            </a:r>
            <a:r>
              <a:rPr lang="en-US" sz="3200" baseline="30000" smtClean="0"/>
              <a:t>2+  </a:t>
            </a:r>
            <a:r>
              <a:rPr lang="en-US" sz="3200" smtClean="0"/>
              <a:t>is coordinated by His F8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61963" y="1246188"/>
            <a:ext cx="8301037" cy="5154612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smtClean="0"/>
              <a:t>Iron interacts with six ligands in Hb and Mb.</a:t>
            </a:r>
          </a:p>
          <a:p>
            <a:pPr>
              <a:lnSpc>
                <a:spcPct val="95000"/>
              </a:lnSpc>
            </a:pPr>
            <a:r>
              <a:rPr lang="en-US" smtClean="0"/>
              <a:t>Four of these are the N atoms of the porphyrin.</a:t>
            </a:r>
          </a:p>
          <a:p>
            <a:pPr>
              <a:lnSpc>
                <a:spcPct val="95000"/>
              </a:lnSpc>
            </a:pPr>
            <a:r>
              <a:rPr lang="en-US" smtClean="0"/>
              <a:t>A fifth ligand is donated by the imidazole side chain of amino acid residue His F8.</a:t>
            </a:r>
          </a:p>
          <a:p>
            <a:pPr>
              <a:lnSpc>
                <a:spcPct val="95000"/>
              </a:lnSpc>
            </a:pPr>
            <a:r>
              <a:rPr lang="en-US" smtClean="0"/>
              <a:t>(This residue is on the sixth or “F” helix, and it is the 8</a:t>
            </a:r>
            <a:r>
              <a:rPr lang="en-US" baseline="30000" smtClean="0"/>
              <a:t>th</a:t>
            </a:r>
            <a:r>
              <a:rPr lang="en-US" smtClean="0"/>
              <a:t> residue in the helix, thus the name.).</a:t>
            </a:r>
          </a:p>
          <a:p>
            <a:pPr>
              <a:lnSpc>
                <a:spcPct val="95000"/>
              </a:lnSpc>
            </a:pPr>
            <a:r>
              <a:rPr lang="en-US" smtClean="0"/>
              <a:t>When Mb or Hb bind oxygen, the O</a:t>
            </a:r>
            <a:r>
              <a:rPr lang="en-US" baseline="-25000" smtClean="0"/>
              <a:t>2</a:t>
            </a:r>
            <a:r>
              <a:rPr lang="en-US" smtClean="0"/>
              <a:t> molecule adds to the heme iron as the sixth ligand.</a:t>
            </a:r>
          </a:p>
          <a:p>
            <a:pPr>
              <a:lnSpc>
                <a:spcPct val="95000"/>
              </a:lnSpc>
            </a:pPr>
            <a:r>
              <a:rPr lang="en-US" smtClean="0"/>
              <a:t>The O</a:t>
            </a:r>
            <a:r>
              <a:rPr lang="en-US" baseline="-25000" smtClean="0"/>
              <a:t>2</a:t>
            </a:r>
            <a:r>
              <a:rPr lang="en-US" smtClean="0"/>
              <a:t> molecule is tilted relative to a perpendicular to the heme plane.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Fe</a:t>
            </a:r>
            <a:r>
              <a:rPr lang="en-US" sz="3200" baseline="30000" smtClean="0"/>
              <a:t>2+  </a:t>
            </a:r>
            <a:r>
              <a:rPr lang="en-US" sz="3200" smtClean="0"/>
              <a:t>is coordinated by His F8</a:t>
            </a:r>
          </a:p>
        </p:txBody>
      </p:sp>
      <p:pic>
        <p:nvPicPr>
          <p:cNvPr id="57347" name="Picture 6" descr="15f23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52538"/>
            <a:ext cx="59436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2400" y="1981200"/>
            <a:ext cx="2667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Figure 15.23 </a:t>
            </a:r>
          </a:p>
          <a:p>
            <a:r>
              <a:rPr lang="en-US" sz="2400"/>
              <a:t>The six liganding positions of an iron atom in Hb and Mb.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 of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Rxn</a:t>
            </a:r>
            <a:r>
              <a:rPr lang="en-US" dirty="0" smtClean="0"/>
              <a:t> with </a:t>
            </a:r>
            <a:r>
              <a:rPr lang="en-US" dirty="0" err="1" smtClean="0"/>
              <a:t>Hb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 sigmoid-typical allosterism</a:t>
            </a:r>
          </a:p>
          <a:p>
            <a:r>
              <a:rPr lang="en-US" dirty="0" smtClean="0"/>
              <a:t>Hb+O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↔ </a:t>
            </a:r>
            <a:r>
              <a:rPr lang="en-US" dirty="0" smtClean="0"/>
              <a:t>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------K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+O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↔Hb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---K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+O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↔Hb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6-</a:t>
            </a:r>
            <a:r>
              <a:rPr lang="en-US" dirty="0" smtClean="0"/>
              <a:t>---K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+O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↔Hb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----K</a:t>
            </a:r>
            <a:r>
              <a:rPr lang="en-US" baseline="-25000" dirty="0" smtClean="0"/>
              <a:t>4</a:t>
            </a:r>
            <a:endParaRPr lang="en-US" baseline="-25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6381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14450"/>
            <a:ext cx="60007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Allosteric Enzymes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910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smtClean="0"/>
              <a:t>Usually large; multiple subunits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smtClean="0"/>
              <a:t>Compare to Hb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smtClean="0"/>
              <a:t>Site for allosteric modulator (</a:t>
            </a:r>
            <a:r>
              <a:rPr lang="en-US" sz="2400" smtClean="0">
                <a:solidFill>
                  <a:srgbClr val="FFCCFF"/>
                </a:solidFill>
              </a:rPr>
              <a:t>R = regulatory</a:t>
            </a:r>
            <a:r>
              <a:rPr lang="en-US" sz="2400" smtClean="0"/>
              <a:t>) generally different from active site (</a:t>
            </a:r>
            <a:r>
              <a:rPr lang="en-US" sz="2400" smtClean="0">
                <a:solidFill>
                  <a:srgbClr val="99CCFF"/>
                </a:solidFill>
              </a:rPr>
              <a:t>C = catalytic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smtClean="0"/>
              <a:t>Can be positive or negative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24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249488"/>
            <a:ext cx="4038600" cy="3846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05AFF-BFCB-4CAE-9DD4-29A3E0243A7D}" type="slidenum">
              <a:rPr lang="en-US"/>
              <a:pPr/>
              <a:t>28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 Dissociation Curve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O2 dissociation curve graphically illustrated the percentage of Hb that is chemically bound to O2 at each O2 pressure.</a:t>
            </a:r>
          </a:p>
          <a:p>
            <a:pPr eaLnBrk="1" hangingPunct="1"/>
            <a:r>
              <a:rPr lang="en-US" sz="2800" smtClean="0"/>
              <a:t>The curve is S-shaped with a steep slope between 10 and 60 mm Hg and a flat portion between 70 and 100 mm Hg.</a:t>
            </a:r>
          </a:p>
          <a:p>
            <a:pPr eaLnBrk="1" hangingPunct="1"/>
            <a:r>
              <a:rPr lang="en-US" sz="2800" smtClean="0"/>
              <a:t>The flat and steep portions of the curve each have a distinct clinical significance.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HB-O2 dissociation curve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64537"/>
            <a:ext cx="4038600" cy="25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91112" y="2772569"/>
            <a:ext cx="31527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Partial Pressure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gas in atmosphere contributes to the entire atmospheric pressure, denoted as 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Gases in liquid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Gas enters liquid and dissolves in proportion to its partial pressure</a:t>
            </a:r>
          </a:p>
          <a:p>
            <a:r>
              <a:rPr lang="en-US" dirty="0" smtClean="0"/>
              <a:t>1Kpa=7.5 mmHg=100cmH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Oxygen is 21% of atmosphere</a:t>
            </a:r>
          </a:p>
          <a:p>
            <a:r>
              <a:rPr lang="en-US" dirty="0" smtClean="0"/>
              <a:t>760 mmHg x .21 = 160 mmHg PO2</a:t>
            </a:r>
          </a:p>
          <a:p>
            <a:r>
              <a:rPr lang="en-US" dirty="0" smtClean="0"/>
              <a:t>This mixes with “old” air already in alveolus to arrive at PO2 of 105 mmHg</a:t>
            </a:r>
          </a:p>
          <a:p>
            <a:r>
              <a:rPr lang="en-US" dirty="0" smtClean="0"/>
              <a:t>Carbon dioxide is .04% of atmosphere</a:t>
            </a:r>
          </a:p>
          <a:p>
            <a:r>
              <a:rPr lang="en-US" dirty="0" smtClean="0"/>
              <a:t>760 mmHg x .0004 = .3 mm Hg PCO2</a:t>
            </a:r>
          </a:p>
          <a:p>
            <a:r>
              <a:rPr lang="en-US" dirty="0" smtClean="0"/>
              <a:t>This mixes with high CO2 levels from residual volume in the alveoli to arrive at PCO2 of 40 mmHg</a:t>
            </a:r>
          </a:p>
          <a:p>
            <a:r>
              <a:rPr lang="en-US" dirty="0" smtClean="0"/>
              <a:t>Henry’s Law: </a:t>
            </a:r>
            <a:r>
              <a:rPr lang="en-US" i="1" dirty="0" smtClean="0">
                <a:hlinkClick r:id="rId2" tooltip="Solubility"/>
              </a:rPr>
              <a:t>solubility</a:t>
            </a:r>
            <a:r>
              <a:rPr lang="en-US" i="1" dirty="0" smtClean="0"/>
              <a:t> of a gas in a liquid is directly proportional to the partial pressure of the gas above the liquid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Determinants of P</a:t>
            </a:r>
            <a:r>
              <a:rPr lang="en-US" baseline="-25000" dirty="0" smtClean="0"/>
              <a:t>50</a:t>
            </a:r>
            <a:endParaRPr lang="en-US" baseline="-25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212" y="2710656"/>
            <a:ext cx="3076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34481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2E399-2B35-4537-BAF5-761609B8ADA9}" type="slidenum">
              <a:rPr lang="en-US"/>
              <a:pPr/>
              <a:t>31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Factors that effect the 02 Dissociation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pH-  Change in the blood pH</a:t>
            </a:r>
          </a:p>
          <a:p>
            <a:pPr lvl="1" eaLnBrk="1" hangingPunct="1"/>
            <a:r>
              <a:rPr lang="en-US" smtClean="0"/>
              <a:t>Temperature-temp increases the curve moves to the right</a:t>
            </a:r>
          </a:p>
          <a:p>
            <a:pPr lvl="1" eaLnBrk="1" hangingPunct="1"/>
            <a:r>
              <a:rPr lang="en-US" smtClean="0"/>
              <a:t>2,3 Diphosphoglycerate-Increases 2,3 DPG results in decreased affinity</a:t>
            </a:r>
          </a:p>
          <a:p>
            <a:pPr lvl="1" eaLnBrk="1" hangingPunct="1"/>
            <a:r>
              <a:rPr lang="en-US" smtClean="0"/>
              <a:t>Carbon monoxide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PCO2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cs typeface="Times New Roman" pitchFamily="18" charset="0"/>
              </a:rPr>
              <a:t>Bohr effect-Shift of O2-Hb dissociation curve to right by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dirty="0" smtClean="0">
                <a:cs typeface="Times New Roman" pitchFamily="18" charset="0"/>
              </a:rPr>
              <a:t> PCO2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Important to enhance oxygenation of blood in lungs and to enhance release of O2 in the tissues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In the lungs, CO2 diffuses out of the blood (H+ </a:t>
            </a:r>
            <a:r>
              <a:rPr lang="en-US" sz="2800" dirty="0" err="1" smtClean="0">
                <a:cs typeface="Times New Roman" pitchFamily="18" charset="0"/>
              </a:rPr>
              <a:t>conc</a:t>
            </a:r>
            <a:r>
              <a:rPr lang="en-US" sz="2800" dirty="0" smtClean="0">
                <a:cs typeface="Times New Roman" pitchFamily="18" charset="0"/>
              </a:rPr>
              <a:t> also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dirty="0" smtClean="0">
                <a:cs typeface="Times New Roman" pitchFamily="18" charset="0"/>
              </a:rPr>
              <a:t> due to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dirty="0" smtClean="0">
                <a:cs typeface="Times New Roman" pitchFamily="18" charset="0"/>
              </a:rPr>
              <a:t> in H2CO3 </a:t>
            </a:r>
            <a:r>
              <a:rPr lang="en-US" sz="2800" dirty="0" err="1" smtClean="0">
                <a:cs typeface="Times New Roman" pitchFamily="18" charset="0"/>
              </a:rPr>
              <a:t>conc</a:t>
            </a:r>
            <a:r>
              <a:rPr lang="en-US" sz="2800" dirty="0" smtClean="0">
                <a:cs typeface="Times New Roman" pitchFamily="18" charset="0"/>
              </a:rPr>
              <a:t>)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 S</a:t>
            </a:r>
            <a:r>
              <a:rPr lang="en-US" sz="2800" dirty="0" smtClean="0">
                <a:cs typeface="Times New Roman" pitchFamily="18" charset="0"/>
              </a:rPr>
              <a:t>hift of O2-Hb curve to left &amp; more avid binding of  O2 to </a:t>
            </a:r>
            <a:r>
              <a:rPr lang="en-US" sz="2800" dirty="0" err="1" smtClean="0">
                <a:cs typeface="Times New Roman" pitchFamily="18" charset="0"/>
              </a:rPr>
              <a:t>Hb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dirty="0" smtClean="0">
                <a:cs typeface="Times New Roman" pitchFamily="18" charset="0"/>
              </a:rPr>
              <a:t> in quantity of O2 bound to </a:t>
            </a:r>
            <a:r>
              <a:rPr lang="en-US" sz="2800" dirty="0" err="1" smtClean="0">
                <a:cs typeface="Times New Roman" pitchFamily="18" charset="0"/>
              </a:rPr>
              <a:t>Hb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dirty="0" smtClean="0">
                <a:cs typeface="Times New Roman" pitchFamily="18" charset="0"/>
              </a:rPr>
              <a:t> O2 transport to tissues.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consequences of O2 dissociation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Bohr effect -Tissue downloading of O</a:t>
            </a:r>
            <a:r>
              <a:rPr lang="en-US" baseline="-25000" dirty="0" smtClean="0"/>
              <a:t>2</a:t>
            </a:r>
            <a:r>
              <a:rPr lang="en-US" dirty="0" smtClean="0"/>
              <a:t>-related to pH</a:t>
            </a:r>
          </a:p>
          <a:p>
            <a:r>
              <a:rPr lang="en-US" dirty="0" smtClean="0"/>
              <a:t>2,3 DPG-reduction of oxygen affinity</a:t>
            </a:r>
          </a:p>
          <a:p>
            <a:r>
              <a:rPr lang="en-US" dirty="0" smtClean="0"/>
              <a:t>Blood storage-ACD/CPD</a:t>
            </a:r>
          </a:p>
          <a:p>
            <a:r>
              <a:rPr lang="en-US" dirty="0" err="1" smtClean="0"/>
              <a:t>Anaemic</a:t>
            </a:r>
            <a:r>
              <a:rPr lang="en-US" dirty="0" smtClean="0"/>
              <a:t>-raised 2,3 DPG</a:t>
            </a:r>
          </a:p>
          <a:p>
            <a:r>
              <a:rPr lang="en-US" dirty="0" smtClean="0"/>
              <a:t>Altitude-RBC alkalosis</a:t>
            </a:r>
          </a:p>
          <a:p>
            <a:r>
              <a:rPr lang="en-US" dirty="0" smtClean="0"/>
              <a:t>Carbon monoxide poisoning</a:t>
            </a:r>
          </a:p>
          <a:p>
            <a:r>
              <a:rPr lang="en-US" dirty="0" smtClean="0"/>
              <a:t>Abnormal </a:t>
            </a:r>
            <a:r>
              <a:rPr lang="en-US" dirty="0" err="1" smtClean="0"/>
              <a:t>Hb</a:t>
            </a:r>
            <a:r>
              <a:rPr lang="en-US" dirty="0" smtClean="0"/>
              <a:t>-SCD, </a:t>
            </a:r>
            <a:r>
              <a:rPr lang="en-US" dirty="0" err="1" smtClean="0"/>
              <a:t>HbS</a:t>
            </a:r>
            <a:r>
              <a:rPr lang="en-US" dirty="0" smtClean="0"/>
              <a:t>, </a:t>
            </a:r>
            <a:r>
              <a:rPr lang="en-US" dirty="0" err="1" smtClean="0"/>
              <a:t>Thala</a:t>
            </a:r>
            <a:r>
              <a:rPr lang="en-US" dirty="0" smtClean="0"/>
              <a:t>(</a:t>
            </a:r>
            <a:r>
              <a:rPr lang="en-US" dirty="0" err="1" smtClean="0"/>
              <a:t>HbF</a:t>
            </a:r>
            <a:r>
              <a:rPr lang="en-US" dirty="0" smtClean="0"/>
              <a:t>), </a:t>
            </a:r>
            <a:r>
              <a:rPr lang="en-US" dirty="0" err="1" smtClean="0"/>
              <a:t>metHb</a:t>
            </a:r>
            <a:r>
              <a:rPr lang="en-US" dirty="0" smtClean="0"/>
              <a:t> and Fe+++</a:t>
            </a:r>
          </a:p>
          <a:p>
            <a:endParaRPr lang="en-US" baseline="-25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3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8124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33400"/>
            <a:ext cx="6697982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influencing </a:t>
            </a:r>
            <a:r>
              <a:rPr lang="en-US" dirty="0" err="1" smtClean="0"/>
              <a:t>alveolo</a:t>
            </a:r>
            <a:r>
              <a:rPr lang="en-US" dirty="0" smtClean="0"/>
              <a:t>-arterial Po</a:t>
            </a:r>
            <a:r>
              <a:rPr lang="en-US" baseline="-25000" dirty="0" smtClean="0"/>
              <a:t>2</a:t>
            </a:r>
            <a:r>
              <a:rPr lang="en-US" dirty="0" smtClean="0"/>
              <a:t>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Shunt/ venous admixture</a:t>
            </a:r>
          </a:p>
          <a:p>
            <a:r>
              <a:rPr lang="en-US" dirty="0" smtClean="0"/>
              <a:t>Magnitude of venous admixture or V/Q scatter</a:t>
            </a:r>
          </a:p>
          <a:p>
            <a:r>
              <a:rPr lang="en-US" dirty="0" smtClean="0"/>
              <a:t>Actual alveolar PO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Cardiac output</a:t>
            </a:r>
          </a:p>
          <a:p>
            <a:r>
              <a:rPr lang="en-US" dirty="0" smtClean="0"/>
              <a:t>Temperature, pH and BE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concentration</a:t>
            </a:r>
          </a:p>
          <a:p>
            <a:r>
              <a:rPr lang="en-US" dirty="0" smtClean="0"/>
              <a:t>Alveolar ventilation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3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8124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495520-D427-4E15-9BBF-AEBE85C198C7}" type="slidenum">
              <a:rPr lang="en-US"/>
              <a:pPr/>
              <a:t>38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Significance of Shifts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Individuals with PaO2’s within normal (80-100) limits are rarely afected by shift changes.</a:t>
            </a:r>
          </a:p>
          <a:p>
            <a:pPr eaLnBrk="1" hangingPunct="1"/>
            <a:r>
              <a:rPr lang="en-US" smtClean="0"/>
              <a:t>However, when a patients PaO2 falls below 80, a shift to the right or left can have remarkable effects on the hemoglobin’s ability to pick up and release oxygen.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537D1-A109-45C8-A893-B1C53C96CBEB}" type="slidenum">
              <a:rPr lang="en-US"/>
              <a:pPr/>
              <a:t>39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 Shifts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Right shift decrease the loading of oxygen onto Hb at the A-C membrane.				-Decreased affinity</a:t>
            </a:r>
          </a:p>
          <a:p>
            <a:pPr eaLnBrk="1" hangingPunct="1"/>
            <a:r>
              <a:rPr lang="en-US" sz="2800" smtClean="0"/>
              <a:t>The total oxygen delivery may be much lower than indicated by a particular Pao2 when the patient has some disease process that causes a right shift.</a:t>
            </a:r>
          </a:p>
          <a:p>
            <a:pPr eaLnBrk="1" hangingPunct="1"/>
            <a:r>
              <a:rPr lang="en-US" sz="2800" smtClean="0"/>
              <a:t>Right shift curves enhance the unloading of oxygen at the tissue level.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504825"/>
            <a:ext cx="84105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4EBB8-6FEA-45FE-8567-716D9DCD7DEC}" type="slidenum">
              <a:rPr lang="en-US"/>
              <a:pPr/>
              <a:t>40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Left shift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Left shift curves enhance the loading capability of oxygen enhance the loading capability of oxygen a the A-C membrane.</a:t>
            </a:r>
          </a:p>
          <a:p>
            <a:pPr eaLnBrk="1" hangingPunct="1"/>
            <a:r>
              <a:rPr lang="en-US" sz="2800" smtClean="0"/>
              <a:t>The total oxygen delivery may be higher than indicated by a particular Pao2 when the patient has some disease process that cause a left shift.</a:t>
            </a:r>
          </a:p>
          <a:p>
            <a:pPr eaLnBrk="1" hangingPunct="1"/>
            <a:r>
              <a:rPr lang="en-US" sz="2800" smtClean="0"/>
              <a:t>Left shift curves decreases the unloading of oxygen at the tissue level.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14375"/>
            <a:ext cx="7772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59D60E-4DF1-497D-B9EE-D928564C83D8}" type="slidenum">
              <a:rPr lang="en-US"/>
              <a:pPr/>
              <a:t>42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smtClean="0"/>
              <a:t>Total Oxygen Delivery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800" smtClean="0"/>
              <a:t>The total amount of oxygen delivered to the peripheral tissues is dependent on:</a:t>
            </a:r>
          </a:p>
          <a:p>
            <a:pPr lvl="1" eaLnBrk="1" hangingPunct="1"/>
            <a:r>
              <a:rPr lang="en-US" sz="2400" smtClean="0"/>
              <a:t>the body’s ability to oxygenate blood</a:t>
            </a:r>
          </a:p>
          <a:p>
            <a:pPr lvl="1" eaLnBrk="1" hangingPunct="1"/>
            <a:r>
              <a:rPr lang="en-US" sz="2400" smtClean="0"/>
              <a:t>the hemoglobin concentration</a:t>
            </a:r>
          </a:p>
          <a:p>
            <a:pPr lvl="1" eaLnBrk="1" hangingPunct="1"/>
            <a:r>
              <a:rPr lang="en-US" sz="2400" smtClean="0"/>
              <a:t>the cardiac output</a:t>
            </a:r>
          </a:p>
          <a:p>
            <a:pPr eaLnBrk="1" hangingPunct="1"/>
            <a:r>
              <a:rPr lang="en-US" sz="2800" smtClean="0"/>
              <a:t>Total O2 delivery (D</a:t>
            </a:r>
            <a:r>
              <a:rPr lang="en-US" sz="2800" baseline="-25000" smtClean="0"/>
              <a:t>O2</a:t>
            </a:r>
            <a:r>
              <a:rPr lang="en-US" sz="2800" smtClean="0"/>
              <a:t>) is calculated:</a:t>
            </a:r>
          </a:p>
          <a:p>
            <a:pPr lvl="1" eaLnBrk="1" hangingPunct="1"/>
            <a:r>
              <a:rPr lang="en-US" sz="2400" smtClean="0"/>
              <a:t>D</a:t>
            </a:r>
            <a:r>
              <a:rPr lang="en-US" sz="2400" baseline="-25000" smtClean="0"/>
              <a:t>O2</a:t>
            </a:r>
            <a:r>
              <a:rPr lang="en-US" sz="2400" smtClean="0"/>
              <a:t> = QT x (Ca</a:t>
            </a:r>
            <a:r>
              <a:rPr lang="en-US" sz="2400" baseline="-25000" smtClean="0"/>
              <a:t>O2</a:t>
            </a:r>
            <a:r>
              <a:rPr lang="en-US" sz="2400" smtClean="0"/>
              <a:t> x 10)</a:t>
            </a:r>
          </a:p>
          <a:p>
            <a:pPr eaLnBrk="1" hangingPunct="1"/>
            <a:r>
              <a:rPr lang="en-US" sz="2800" smtClean="0"/>
              <a:t>O2 delivery decreases when there is a decline in blood oxygenation, hemoglobin concentration, or cardiac output.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C9A2C-923C-40D2-8A74-B26BEF264C87}" type="slidenum">
              <a:rPr lang="en-US"/>
              <a:pPr/>
              <a:t>43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Arterial-Venous Difference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arterial-venous oxygen content difference, C(a-v)</a:t>
            </a:r>
            <a:r>
              <a:rPr lang="en-US" baseline="-25000" smtClean="0"/>
              <a:t>O2</a:t>
            </a:r>
            <a:r>
              <a:rPr lang="en-US" smtClean="0"/>
              <a:t>, is the difference between the CaO2 and the CvO2.</a:t>
            </a:r>
          </a:p>
          <a:p>
            <a:pPr eaLnBrk="1" hangingPunct="1"/>
            <a:r>
              <a:rPr lang="en-US" smtClean="0"/>
              <a:t>The normal C(a-v)</a:t>
            </a:r>
            <a:r>
              <a:rPr lang="en-US" baseline="-25000" smtClean="0"/>
              <a:t>O2</a:t>
            </a:r>
            <a:r>
              <a:rPr lang="en-US" smtClean="0"/>
              <a:t> is about 5 vol%.</a:t>
            </a:r>
          </a:p>
          <a:p>
            <a:pPr eaLnBrk="1" hangingPunct="1"/>
            <a:r>
              <a:rPr lang="en-US" smtClean="0"/>
              <a:t>Clinically, the C(a-v)</a:t>
            </a:r>
            <a:r>
              <a:rPr lang="en-US" baseline="-25000" smtClean="0"/>
              <a:t>O2</a:t>
            </a:r>
            <a:r>
              <a:rPr lang="en-US" smtClean="0"/>
              <a:t> can provide useful information regarding the patient’s cardiopulmonary status.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3438"/>
            <a:ext cx="7620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4F3EA-98E7-4295-8A19-DD094B434EA4}" type="slidenum">
              <a:rPr lang="en-US"/>
              <a:pPr/>
              <a:t>45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35062"/>
          </a:xfrm>
        </p:spPr>
        <p:txBody>
          <a:bodyPr/>
          <a:lstStyle/>
          <a:p>
            <a:pPr eaLnBrk="1" hangingPunct="1"/>
            <a:r>
              <a:rPr lang="en-US" smtClean="0"/>
              <a:t>Oxygenation Consumption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amount of oxygen extracted by the peripheral tissues during the period of one minute is called oxygen consumption or V</a:t>
            </a:r>
            <a:r>
              <a:rPr lang="en-US" sz="2800" baseline="-25000" smtClean="0"/>
              <a:t>O2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Oxygen consumption is calculated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</a:t>
            </a:r>
            <a:r>
              <a:rPr lang="en-US" sz="2400" baseline="-25000" smtClean="0"/>
              <a:t>O2</a:t>
            </a:r>
            <a:r>
              <a:rPr lang="en-US" sz="2400" smtClean="0"/>
              <a:t> = QT [C(a-v)</a:t>
            </a:r>
            <a:r>
              <a:rPr lang="en-US" sz="2400" baseline="-25000" smtClean="0"/>
              <a:t>O2</a:t>
            </a:r>
            <a:r>
              <a:rPr lang="en-US" sz="2400" smtClean="0"/>
              <a:t> x 10]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O2 consumption is commonly indexed by the patients body surface area (BSA) and calculated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</a:t>
            </a:r>
            <a:r>
              <a:rPr lang="en-US" sz="2400" baseline="-25000" smtClean="0"/>
              <a:t>O2</a:t>
            </a:r>
            <a:r>
              <a:rPr lang="en-US" sz="2400" smtClean="0"/>
              <a:t> / BSA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Normal V</a:t>
            </a:r>
            <a:r>
              <a:rPr lang="en-US" sz="2400" baseline="-25000" smtClean="0"/>
              <a:t>O2</a:t>
            </a:r>
            <a:r>
              <a:rPr lang="en-US" sz="2400" smtClean="0"/>
              <a:t> index is between 125 - 165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871B0-749A-43DD-9C27-7DBAA3912C40}" type="slidenum">
              <a:rPr lang="en-US"/>
              <a:pPr/>
              <a:t>46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Factors Affecting V</a:t>
            </a:r>
            <a:r>
              <a:rPr lang="en-US" baseline="-25000" smtClean="0"/>
              <a:t>O2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Factors that increase O2 consumption: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exercise		- seizures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shivering		- increased temp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Factors that decrease O2 consumption: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skeletal relaxation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peripheral shunting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certain poisons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decreased temperature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81600A-D920-414E-8076-DF7A4A954295}" type="slidenum">
              <a:rPr lang="en-US"/>
              <a:pPr/>
              <a:t>47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 Extraction Ratio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The oxygen extraction ratio (O</a:t>
            </a:r>
            <a:r>
              <a:rPr lang="en-US" sz="2800" baseline="-25000" smtClean="0"/>
              <a:t>2</a:t>
            </a:r>
            <a:r>
              <a:rPr lang="en-US" sz="2800" smtClean="0"/>
              <a:t>ER) is the amount of oxygen extracted by the peripheral tissues divided by the amount of O2 delivered to the peripheral cells.</a:t>
            </a:r>
          </a:p>
          <a:p>
            <a:pPr lvl="1" eaLnBrk="1" hangingPunct="1"/>
            <a:r>
              <a:rPr lang="en-US" sz="2400" smtClean="0"/>
              <a:t>O</a:t>
            </a:r>
            <a:r>
              <a:rPr lang="en-US" sz="2400" baseline="-25000" smtClean="0"/>
              <a:t>2</a:t>
            </a:r>
            <a:r>
              <a:rPr lang="en-US" sz="2400" smtClean="0"/>
              <a:t>ER = CaO2 - CvO2 / CaO2</a:t>
            </a:r>
          </a:p>
          <a:p>
            <a:pPr lvl="1" eaLnBrk="1" hangingPunct="1"/>
            <a:r>
              <a:rPr lang="en-US" sz="2400" smtClean="0"/>
              <a:t>normal O</a:t>
            </a:r>
            <a:r>
              <a:rPr lang="en-US" sz="2400" baseline="-25000" smtClean="0"/>
              <a:t>2</a:t>
            </a:r>
            <a:r>
              <a:rPr lang="en-US" sz="2400" smtClean="0"/>
              <a:t>ER is .25</a:t>
            </a:r>
          </a:p>
          <a:p>
            <a:pPr eaLnBrk="1" hangingPunct="1"/>
            <a:r>
              <a:rPr lang="en-US" sz="2800" smtClean="0"/>
              <a:t>Under normal circumstances an individuals Hb returns to the alveoli approximately 75% saturated with O2.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13B52-CA3C-431B-8E6C-1863ABB6C9B8}" type="slidenum">
              <a:rPr lang="en-US"/>
              <a:pPr/>
              <a:t>48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1135062"/>
          </a:xfrm>
        </p:spPr>
        <p:txBody>
          <a:bodyPr/>
          <a:lstStyle/>
          <a:p>
            <a:pPr eaLnBrk="1" hangingPunct="1"/>
            <a:r>
              <a:rPr lang="en-US" smtClean="0"/>
              <a:t>Factors that affect O</a:t>
            </a:r>
            <a:r>
              <a:rPr lang="en-US" baseline="-25000" smtClean="0"/>
              <a:t>2</a:t>
            </a:r>
            <a:r>
              <a:rPr lang="en-US" smtClean="0"/>
              <a:t>ER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Factors that increase O</a:t>
            </a:r>
            <a:r>
              <a:rPr lang="en-US" sz="2800" baseline="-25000" smtClean="0"/>
              <a:t>2</a:t>
            </a:r>
            <a:r>
              <a:rPr lang="en-US" sz="2800" smtClean="0"/>
              <a:t>ER:</a:t>
            </a:r>
          </a:p>
          <a:p>
            <a:pPr lvl="1" eaLnBrk="1" hangingPunct="1"/>
            <a:r>
              <a:rPr lang="en-US" sz="2400" smtClean="0"/>
              <a:t>decreased cardiac output</a:t>
            </a:r>
          </a:p>
          <a:p>
            <a:pPr lvl="1" eaLnBrk="1" hangingPunct="1"/>
            <a:r>
              <a:rPr lang="en-US" sz="2400" smtClean="0"/>
              <a:t>increased oxygen consumption</a:t>
            </a:r>
          </a:p>
          <a:p>
            <a:pPr lvl="1" eaLnBrk="1" hangingPunct="1"/>
            <a:r>
              <a:rPr lang="en-US" sz="2400" smtClean="0"/>
              <a:t>anemia</a:t>
            </a:r>
          </a:p>
          <a:p>
            <a:pPr lvl="1" eaLnBrk="1" hangingPunct="1"/>
            <a:r>
              <a:rPr lang="en-US" sz="2400" smtClean="0"/>
              <a:t>decreased arterial oxygenation</a:t>
            </a:r>
          </a:p>
          <a:p>
            <a:pPr eaLnBrk="1" hangingPunct="1"/>
            <a:r>
              <a:rPr lang="en-US" sz="2800" smtClean="0"/>
              <a:t>Factors that decrease O</a:t>
            </a:r>
            <a:r>
              <a:rPr lang="en-US" sz="2800" baseline="-25000" smtClean="0"/>
              <a:t>2</a:t>
            </a:r>
            <a:r>
              <a:rPr lang="en-US" sz="2800" smtClean="0"/>
              <a:t>ER:</a:t>
            </a:r>
          </a:p>
          <a:p>
            <a:pPr lvl="1" eaLnBrk="1" hangingPunct="1"/>
            <a:r>
              <a:rPr lang="en-US" sz="2400" smtClean="0"/>
              <a:t>increased cardiac output</a:t>
            </a:r>
          </a:p>
          <a:p>
            <a:pPr lvl="1" eaLnBrk="1" hangingPunct="1"/>
            <a:r>
              <a:rPr lang="en-US" sz="2400" smtClean="0"/>
              <a:t>skeletal relaxation</a:t>
            </a:r>
          </a:p>
          <a:p>
            <a:pPr lvl="1" eaLnBrk="1" hangingPunct="1"/>
            <a:r>
              <a:rPr lang="en-US" sz="2400" smtClean="0"/>
              <a:t>peripheral shunting</a:t>
            </a:r>
          </a:p>
          <a:p>
            <a:pPr lvl="1" eaLnBrk="1" hangingPunct="1"/>
            <a:r>
              <a:rPr lang="en-US" sz="2400" smtClean="0"/>
              <a:t>hypothermia		- increased Hb</a:t>
            </a:r>
          </a:p>
          <a:p>
            <a:pPr lvl="1" eaLnBrk="1" hangingPunct="1"/>
            <a:r>
              <a:rPr lang="en-US" sz="2400" smtClean="0"/>
              <a:t>increased arterial oxygenation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6B6D14-430B-4E4E-BD61-5DBBE99099AF}" type="slidenum">
              <a:rPr lang="en-US"/>
              <a:pPr/>
              <a:t>49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Venous O2 Saturation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Normally, the SvO2 is about 75%, however, clinically an SvO2 of about 65% is acceptable.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Factors that decrease the SvO2: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decreased CO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increased O2 consumption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Factors that increase the SvO2: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increased CO	- peripheral shunting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skeletal relaxation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hypothermia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cascade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Total oxygen flux</a:t>
            </a:r>
          </a:p>
          <a:p>
            <a:r>
              <a:rPr lang="en-US" dirty="0" smtClean="0"/>
              <a:t>Arterial O2 flux is </a:t>
            </a:r>
            <a:br>
              <a:rPr lang="en-US" dirty="0" smtClean="0"/>
            </a:br>
            <a:r>
              <a:rPr lang="en-US" dirty="0" smtClean="0"/>
              <a:t>= 5 x 150 x 0.98 x 1.34 + 5 x 100 x 0.03 </a:t>
            </a:r>
            <a:br>
              <a:rPr lang="en-US" dirty="0" smtClean="0"/>
            </a:br>
            <a:r>
              <a:rPr lang="en-US" dirty="0" smtClean="0"/>
              <a:t>= 984.9 + 15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err="1" smtClean="0"/>
              <a:t>appr</a:t>
            </a:r>
            <a:r>
              <a:rPr lang="en-US" dirty="0" smtClean="0"/>
              <a:t>. </a:t>
            </a:r>
            <a:r>
              <a:rPr lang="en-US" b="1" dirty="0" smtClean="0"/>
              <a:t>1000mL O2 per 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Assumes cardiac output of 5L/min </a:t>
            </a:r>
          </a:p>
          <a:p>
            <a:r>
              <a:rPr lang="en-US" dirty="0" smtClean="0"/>
              <a:t>Assumes [</a:t>
            </a:r>
            <a:r>
              <a:rPr lang="en-US" dirty="0" err="1" smtClean="0"/>
              <a:t>Hb</a:t>
            </a:r>
            <a:r>
              <a:rPr lang="en-US" dirty="0" smtClean="0"/>
              <a:t>] = 150g/L </a:t>
            </a:r>
          </a:p>
          <a:p>
            <a:r>
              <a:rPr lang="en-US" dirty="0" smtClean="0"/>
              <a:t>Assumes SaO2 = 98% and PO2 = 100mmHg </a:t>
            </a:r>
          </a:p>
          <a:p>
            <a:r>
              <a:rPr lang="en-US" dirty="0" smtClean="0"/>
              <a:t>pH 7.4, temp = 37</a:t>
            </a:r>
          </a:p>
          <a:p>
            <a:r>
              <a:rPr lang="en-US" dirty="0" smtClean="0"/>
              <a:t>  </a:t>
            </a:r>
          </a:p>
          <a:p>
            <a:r>
              <a:rPr lang="en-US" dirty="0" smtClean="0"/>
              <a:t>Similarly, </a:t>
            </a:r>
          </a:p>
          <a:p>
            <a:r>
              <a:rPr lang="en-US" dirty="0" smtClean="0"/>
              <a:t>Mixed venous O2 delivery rate is </a:t>
            </a:r>
            <a:br>
              <a:rPr lang="en-US" dirty="0" smtClean="0"/>
            </a:br>
            <a:r>
              <a:rPr lang="en-US" dirty="0" smtClean="0"/>
              <a:t>= 5 x 150 x 0.75 x 1.34 + 5 x 40 x 0.03 </a:t>
            </a:r>
            <a:br>
              <a:rPr lang="en-US" dirty="0" smtClean="0"/>
            </a:br>
            <a:r>
              <a:rPr lang="en-US" dirty="0" smtClean="0"/>
              <a:t>= 753.75 + 6 </a:t>
            </a:r>
            <a:br>
              <a:rPr lang="en-US" dirty="0" smtClean="0"/>
            </a:br>
            <a:r>
              <a:rPr lang="en-US" dirty="0" smtClean="0"/>
              <a:t>=759.75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err="1" smtClean="0"/>
              <a:t>appro</a:t>
            </a:r>
            <a:r>
              <a:rPr lang="en-US" dirty="0" smtClean="0"/>
              <a:t>. </a:t>
            </a:r>
            <a:r>
              <a:rPr lang="en-US" b="1" dirty="0" smtClean="0"/>
              <a:t>750mL O2 per min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Assumes SvO2 of 75% and PvO2 of 40mmHg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Summary</a:t>
            </a:r>
          </a:p>
          <a:p>
            <a:r>
              <a:rPr lang="en-US" dirty="0" smtClean="0"/>
              <a:t>Total O2 flux = 1000mL O2 / min </a:t>
            </a:r>
          </a:p>
          <a:p>
            <a:r>
              <a:rPr lang="en-US" dirty="0" smtClean="0"/>
              <a:t>Arterial [O2] = 20mL O2/100mL blood </a:t>
            </a:r>
          </a:p>
          <a:p>
            <a:r>
              <a:rPr lang="en-US" dirty="0" smtClean="0"/>
              <a:t>Mixed venous [O2] = 15mL O2/100mL blood </a:t>
            </a:r>
          </a:p>
          <a:p>
            <a:r>
              <a:rPr lang="en-US" dirty="0" smtClean="0"/>
              <a:t>Normal basal consumption of O2 = 250mL/min</a:t>
            </a:r>
          </a:p>
          <a:p>
            <a:r>
              <a:rPr lang="en-US" dirty="0" smtClean="0"/>
              <a:t>NB: </a:t>
            </a:r>
          </a:p>
          <a:p>
            <a:r>
              <a:rPr lang="en-US" dirty="0" smtClean="0"/>
              <a:t>PaO2 = 100mmHg </a:t>
            </a:r>
          </a:p>
          <a:p>
            <a:r>
              <a:rPr lang="en-US" dirty="0" smtClean="0"/>
              <a:t>PvO2 = 40mmHg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SaO2 = 98% (or 97.5%) </a:t>
            </a:r>
          </a:p>
          <a:p>
            <a:r>
              <a:rPr lang="en-US" dirty="0" smtClean="0"/>
              <a:t>SvO2 = 75%</a:t>
            </a:r>
          </a:p>
          <a:p>
            <a:r>
              <a:rPr lang="en-US" dirty="0" smtClean="0"/>
              <a:t>Thus, </a:t>
            </a:r>
          </a:p>
          <a:p>
            <a:r>
              <a:rPr lang="en-US" dirty="0" smtClean="0"/>
              <a:t>CaO2 = 20mL O2/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CvO2 = 15mL O2/</a:t>
            </a:r>
            <a:r>
              <a:rPr lang="en-US" dirty="0" err="1" smtClean="0"/>
              <a:t>dL</a:t>
            </a:r>
            <a:r>
              <a:rPr lang="en-US" dirty="0" smtClean="0"/>
              <a:t> (</a:t>
            </a:r>
            <a:r>
              <a:rPr lang="en-US" dirty="0" err="1" smtClean="0"/>
              <a:t>appro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304925"/>
            <a:ext cx="7962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alveolar oxygen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Primary Ideal PA</a:t>
            </a:r>
            <a:r>
              <a:rPr lang="en-US" baseline="-25000" dirty="0" smtClean="0"/>
              <a:t>02</a:t>
            </a:r>
            <a:r>
              <a:rPr lang="en-US" dirty="0" smtClean="0"/>
              <a:t>=PI</a:t>
            </a:r>
            <a:r>
              <a:rPr lang="en-US" baseline="-25000" dirty="0" smtClean="0"/>
              <a:t>02</a:t>
            </a:r>
            <a:r>
              <a:rPr lang="en-US" dirty="0" smtClean="0"/>
              <a:t>-PAC</a:t>
            </a:r>
            <a:r>
              <a:rPr lang="en-US" baseline="-25000" dirty="0" smtClean="0"/>
              <a:t>02</a:t>
            </a:r>
            <a:r>
              <a:rPr lang="en-US" dirty="0" smtClean="0"/>
              <a:t> X </a:t>
            </a:r>
            <a:r>
              <a:rPr lang="en-US" sz="3000" dirty="0" smtClean="0"/>
              <a:t>(PI</a:t>
            </a:r>
            <a:r>
              <a:rPr lang="en-US" sz="3000" baseline="-25000" dirty="0" smtClean="0"/>
              <a:t>02</a:t>
            </a:r>
            <a:r>
              <a:rPr lang="en-US" sz="3000" dirty="0" smtClean="0"/>
              <a:t>-PE</a:t>
            </a:r>
            <a:r>
              <a:rPr lang="en-US" sz="3000" baseline="-25000" dirty="0" smtClean="0"/>
              <a:t>o2</a:t>
            </a:r>
            <a:r>
              <a:rPr lang="en-US" sz="3000" dirty="0" smtClean="0"/>
              <a:t>)/pEco</a:t>
            </a:r>
            <a:r>
              <a:rPr lang="en-US" sz="3000" baseline="-25000" dirty="0" smtClean="0"/>
              <a:t>2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Dry barometric pressure(less </a:t>
            </a:r>
            <a:r>
              <a:rPr lang="en-US" dirty="0" err="1" smtClean="0"/>
              <a:t>svp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Inspired oxygen concentration/FI</a:t>
            </a:r>
            <a:r>
              <a:rPr lang="en-US" baseline="-25000" dirty="0" smtClean="0"/>
              <a:t>o2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Oxygen consumption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Alveolar ventilation</a:t>
            </a:r>
          </a:p>
          <a:p>
            <a:r>
              <a:rPr lang="en-US" dirty="0" smtClean="0"/>
              <a:t>secondary: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cardiac output,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Concentration or third gas effect or Fink effect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Presence of soluble gas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481138"/>
            <a:ext cx="74009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KEY STEPS IN OXYGEN CASCADE</a:t>
            </a:r>
            <a:r>
              <a:rPr lang="en-US" b="1" dirty="0" smtClean="0">
                <a:solidFill>
                  <a:srgbClr val="FF00FF"/>
                </a:solidFill>
              </a:rPr>
              <a:t/>
            </a:r>
            <a:br>
              <a:rPr lang="en-US" b="1" dirty="0" smtClean="0">
                <a:solidFill>
                  <a:srgbClr val="FF00FF"/>
                </a:solidFill>
              </a:rPr>
            </a:br>
            <a:endParaRPr lang="en-US" b="1" dirty="0" smtClean="0">
              <a:solidFill>
                <a:srgbClr val="FF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Uptake in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Carrying capacity of blood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Delivery from lungs to tissue capillaries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Delivery from capillary blood to </a:t>
            </a:r>
            <a:r>
              <a:rPr lang="en-US" dirty="0" err="1" smtClean="0"/>
              <a:t>interstitium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Delivery from </a:t>
            </a:r>
            <a:r>
              <a:rPr lang="en-US" dirty="0" err="1" smtClean="0"/>
              <a:t>interstitium</a:t>
            </a:r>
            <a:r>
              <a:rPr lang="en-US" dirty="0" smtClean="0"/>
              <a:t> to individual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Cellular use of oxygen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1653</Words>
  <Application>Microsoft Office PowerPoint</Application>
  <PresentationFormat>On-screen Show (4:3)</PresentationFormat>
  <Paragraphs>254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Physiology of Oxygen : Transport</vt:lpstr>
      <vt:lpstr>Gas laws</vt:lpstr>
      <vt:lpstr>Gas Pressures</vt:lpstr>
      <vt:lpstr>Slide 4</vt:lpstr>
      <vt:lpstr>Oxygen cascade</vt:lpstr>
      <vt:lpstr>Slide 6</vt:lpstr>
      <vt:lpstr>Factors affecting alveolar oxygen tension</vt:lpstr>
      <vt:lpstr>Slide 8</vt:lpstr>
      <vt:lpstr>KEY STEPS IN OXYGEN CASCADE </vt:lpstr>
      <vt:lpstr>Factors influencing alveolo-arterial</vt:lpstr>
      <vt:lpstr>Oxygen Transport</vt:lpstr>
      <vt:lpstr>Slide 12</vt:lpstr>
      <vt:lpstr>O2 Dissolved in Plasma</vt:lpstr>
      <vt:lpstr>Dissolved Oxygen</vt:lpstr>
      <vt:lpstr>O2 Bound with Hemoglobin</vt:lpstr>
      <vt:lpstr>Quantity of O2 Bound to Hb</vt:lpstr>
      <vt:lpstr>The Hemoglobin Molecule</vt:lpstr>
      <vt:lpstr>Fetal Vs. Adult Hemoglobin</vt:lpstr>
      <vt:lpstr>Hb Molecule</vt:lpstr>
      <vt:lpstr>Mb and Hb use porphryins to bind Fe2+</vt:lpstr>
      <vt:lpstr>Slide 21</vt:lpstr>
      <vt:lpstr>Fe2+  is coordinated by His F8</vt:lpstr>
      <vt:lpstr>Fe2+  is coordinated by His F8</vt:lpstr>
      <vt:lpstr>Kinetics of o2 Rxn with Hb</vt:lpstr>
      <vt:lpstr>Slide 25</vt:lpstr>
      <vt:lpstr>Slide 26</vt:lpstr>
      <vt:lpstr>Allosteric Enzymes</vt:lpstr>
      <vt:lpstr>Oxygen Dissociation Curve</vt:lpstr>
      <vt:lpstr>HB-O2 dissociation curve</vt:lpstr>
      <vt:lpstr>Determinants of P50</vt:lpstr>
      <vt:lpstr>Factors that effect the 02 Dissociation</vt:lpstr>
      <vt:lpstr>EFFECT OF PCO2</vt:lpstr>
      <vt:lpstr>Clinical consequences of O2 dissociation</vt:lpstr>
      <vt:lpstr>Slide 34</vt:lpstr>
      <vt:lpstr>Slide 35</vt:lpstr>
      <vt:lpstr>Factors influencing alveolo-arterial Po2 difference</vt:lpstr>
      <vt:lpstr>Slide 37</vt:lpstr>
      <vt:lpstr>Clinical Significance of Shifts</vt:lpstr>
      <vt:lpstr>Right Shifts</vt:lpstr>
      <vt:lpstr>Left shift</vt:lpstr>
      <vt:lpstr>Slide 41</vt:lpstr>
      <vt:lpstr>Total Oxygen Delivery</vt:lpstr>
      <vt:lpstr>Arterial-Venous Difference</vt:lpstr>
      <vt:lpstr>Slide 44</vt:lpstr>
      <vt:lpstr>Oxygenation Consumption</vt:lpstr>
      <vt:lpstr>Factors Affecting VO2</vt:lpstr>
      <vt:lpstr>Oxygen Extraction Ratio</vt:lpstr>
      <vt:lpstr>Factors that affect O2ER</vt:lpstr>
      <vt:lpstr>Mixed Venous O2 Saturation</vt:lpstr>
      <vt:lpstr>Oxygen flux</vt:lpstr>
      <vt:lpstr>Slide 51</vt:lpstr>
    </vt:vector>
  </TitlesOfParts>
  <Company>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Transport</dc:title>
  <dc:creator>ku</dc:creator>
  <cp:lastModifiedBy>USER</cp:lastModifiedBy>
  <cp:revision>43</cp:revision>
  <dcterms:created xsi:type="dcterms:W3CDTF">2014-09-18T16:33:35Z</dcterms:created>
  <dcterms:modified xsi:type="dcterms:W3CDTF">2016-09-22T05:20:23Z</dcterms:modified>
</cp:coreProperties>
</file>