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260" r:id="rId3"/>
    <p:sldId id="265" r:id="rId4"/>
    <p:sldId id="263" r:id="rId5"/>
    <p:sldId id="352" r:id="rId6"/>
    <p:sldId id="325" r:id="rId7"/>
    <p:sldId id="349" r:id="rId8"/>
    <p:sldId id="326" r:id="rId9"/>
    <p:sldId id="296" r:id="rId10"/>
    <p:sldId id="330" r:id="rId11"/>
    <p:sldId id="350" r:id="rId12"/>
    <p:sldId id="297" r:id="rId13"/>
    <p:sldId id="322" r:id="rId14"/>
    <p:sldId id="343" r:id="rId15"/>
    <p:sldId id="301" r:id="rId16"/>
    <p:sldId id="327" r:id="rId17"/>
    <p:sldId id="324" r:id="rId18"/>
    <p:sldId id="299" r:id="rId19"/>
    <p:sldId id="351" r:id="rId20"/>
    <p:sldId id="344" r:id="rId21"/>
    <p:sldId id="337" r:id="rId22"/>
    <p:sldId id="338" r:id="rId23"/>
    <p:sldId id="357" r:id="rId24"/>
    <p:sldId id="303" r:id="rId25"/>
    <p:sldId id="356" r:id="rId26"/>
    <p:sldId id="331" r:id="rId27"/>
    <p:sldId id="353" r:id="rId28"/>
    <p:sldId id="355" r:id="rId29"/>
    <p:sldId id="354" r:id="rId30"/>
    <p:sldId id="304" r:id="rId31"/>
    <p:sldId id="307" r:id="rId32"/>
    <p:sldId id="319" r:id="rId33"/>
    <p:sldId id="306" r:id="rId34"/>
    <p:sldId id="308" r:id="rId35"/>
    <p:sldId id="334" r:id="rId36"/>
    <p:sldId id="309" r:id="rId37"/>
    <p:sldId id="316" r:id="rId38"/>
    <p:sldId id="311" r:id="rId39"/>
    <p:sldId id="312" r:id="rId40"/>
    <p:sldId id="313" r:id="rId41"/>
    <p:sldId id="314" r:id="rId42"/>
    <p:sldId id="336" r:id="rId43"/>
    <p:sldId id="335" r:id="rId44"/>
    <p:sldId id="318" r:id="rId45"/>
    <p:sldId id="267" r:id="rId46"/>
    <p:sldId id="266" r:id="rId47"/>
    <p:sldId id="328" r:id="rId48"/>
    <p:sldId id="268" r:id="rId49"/>
    <p:sldId id="269" r:id="rId50"/>
    <p:sldId id="270" r:id="rId51"/>
    <p:sldId id="339" r:id="rId52"/>
    <p:sldId id="340" r:id="rId53"/>
    <p:sldId id="271" r:id="rId54"/>
    <p:sldId id="329" r:id="rId55"/>
    <p:sldId id="332" r:id="rId56"/>
    <p:sldId id="272" r:id="rId57"/>
    <p:sldId id="273" r:id="rId58"/>
    <p:sldId id="275" r:id="rId59"/>
    <p:sldId id="274" r:id="rId60"/>
    <p:sldId id="276" r:id="rId61"/>
    <p:sldId id="342" r:id="rId62"/>
    <p:sldId id="341" r:id="rId63"/>
    <p:sldId id="321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14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395D1-4AF5-422E-8E6E-34FEBC456435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E1E65-43EE-4AE2-B5FC-48329C295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7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1A23-EF39-4799-93A0-5C50C9110056}" type="datetime1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6074-7906-4841-8D2E-E15E860A170F}" type="datetime1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338CE-73BF-4083-9912-F729169E2850}" type="datetime1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A22A-739C-4860-849C-D7FAC5974ACF}" type="datetime1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A7BF-7118-4D6C-AC6D-C4E9AE062430}" type="datetime1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E2121-A615-48F2-9515-2AC22040C8F4}" type="datetime1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6855-B99D-429A-BAB6-4CE7672F7884}" type="datetime1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C2495-F9BA-4F74-8C06-F93098143C1A}" type="datetime1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8BADC-E199-4D85-901D-BE39D87E9B58}" type="datetime1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6BBE-7E0F-466B-8585-DFD5505491F4}" type="datetime1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5E71-0E7F-426E-90B4-52CF75B72ADF}" type="datetime1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8D91-D020-4831-90B5-05009EA55316}" type="datetime1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98EB-15BF-4B43-9E22-51C491F554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spinalcord.us/encapsulated-nerve-ending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spinalcord.us/encapsulated-nerve-endings/receptors-encapsulated-nerve-endings/" TargetMode="External"/><Relationship Id="rId4" Type="http://schemas.openxmlformats.org/officeDocument/2006/relationships/hyperlink" Target="http://www.flspinalcord.us/encapsulated-nerve-endings/encapsulated-nerve-endings-pns-image-14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content.nejm.org/content/vol351/issue25/images/large/05f1.jpeg?ck=nck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2"/>
            <a:ext cx="8229600" cy="2971798"/>
          </a:xfrm>
        </p:spPr>
        <p:txBody>
          <a:bodyPr>
            <a:normAutofit fontScale="90000"/>
          </a:bodyPr>
          <a:lstStyle/>
          <a:p>
            <a:br>
              <a:rPr lang="en-US" sz="5400" b="1" dirty="0"/>
            </a:br>
            <a:r>
              <a:rPr lang="en-US" sz="5400" b="1" dirty="0"/>
              <a:t>INTRDUCTION TO: THE SENSORY SYSTEM AND SENSE ORGANS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8229600" cy="2743200"/>
          </a:xfrm>
        </p:spPr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NB:ALL SENSORY RECEPTORS ARE </a:t>
            </a:r>
            <a:r>
              <a:rPr lang="en-US" sz="2800" b="1" dirty="0">
                <a:solidFill>
                  <a:srgbClr val="FF0000"/>
                </a:solidFill>
              </a:rPr>
              <a:t>TRANSDUCERS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WHICH TURN VARIOUS FORMS OF ENERGY INTO </a:t>
            </a:r>
            <a:r>
              <a:rPr lang="en-US" sz="2800" b="1" dirty="0">
                <a:solidFill>
                  <a:srgbClr val="FF0000"/>
                </a:solidFill>
              </a:rPr>
              <a:t>NERVE IMPULSES i.e. NERVE ACTION POTENTIALS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D797A5-966F-4D0A-8A04-68CC4FCB0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3E6C-3994-466D-884D-D03ED677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508"/>
            <a:ext cx="8229600" cy="579437"/>
          </a:xfrm>
        </p:spPr>
        <p:txBody>
          <a:bodyPr>
            <a:noAutofit/>
          </a:bodyPr>
          <a:lstStyle/>
          <a:p>
            <a:r>
              <a:rPr lang="en-US" sz="2400" dirty="0"/>
              <a:t>KINESTHETIC SENSORS (MUSCLE SPINDLES AND GOLGI TENDON ORGANS )</a:t>
            </a:r>
          </a:p>
        </p:txBody>
      </p:sp>
      <p:pic>
        <p:nvPicPr>
          <p:cNvPr id="4" name="Content Placeholder 3" descr="Image result for images of human sensory receptors and organs">
            <a:extLst>
              <a:ext uri="{FF2B5EF4-FFF2-40B4-BE49-F238E27FC236}">
                <a16:creationId xmlns:a16="http://schemas.microsoft.com/office/drawing/2014/main" id="{91855963-F73E-40D1-BD31-35391D9EE8B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96169"/>
            <a:ext cx="3810000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6CE21F-A21C-4D0D-BCC5-826E2AD5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1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B28B-BF71-43BC-BC1B-A73F4666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BODY REPRESENTATION IN PRIMARY SENSORY (LIGHTGREEN) AND MOTOR (PINK) CORTEX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65C0E-8390-4F8D-9AD9-1C8CEC4A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Content Placeholder 4" descr="Image result for detailed structure of human vestibular and muscle sense organs and their connections to the brain">
            <a:extLst>
              <a:ext uri="{FF2B5EF4-FFF2-40B4-BE49-F238E27FC236}">
                <a16:creationId xmlns:a16="http://schemas.microsoft.com/office/drawing/2014/main" id="{765BD099-6B75-4E68-ADD2-A5DC5781C3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9144000" cy="4859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72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90500"/>
            <a:ext cx="8585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E7110-CA30-49B0-B726-83E30D7F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TOTAL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Infra-red(Thermal): 770-12000nm (11,230nM)</a:t>
            </a:r>
          </a:p>
          <a:p>
            <a:r>
              <a:rPr lang="en-US" dirty="0"/>
              <a:t>Visible: 390-770 nm i.e. violet to red (380nM) but most intense of all wave types but not all the sun’s rays reach the earth’s </a:t>
            </a:r>
            <a:r>
              <a:rPr lang="en-US" dirty="0" err="1"/>
              <a:t>suerface</a:t>
            </a:r>
            <a:endParaRPr lang="en-US" dirty="0"/>
          </a:p>
          <a:p>
            <a:r>
              <a:rPr lang="en-US" dirty="0"/>
              <a:t>200-390 nm (190):-</a:t>
            </a:r>
          </a:p>
          <a:p>
            <a:pPr lvl="1"/>
            <a:r>
              <a:rPr lang="en-US" dirty="0"/>
              <a:t>Ultra violet ( cause sun burn and cancer of the skin especially in skins deficient of melanin. NB sun burn at high altitude)</a:t>
            </a:r>
          </a:p>
          <a:p>
            <a:pPr lvl="1"/>
            <a:r>
              <a:rPr lang="en-US" dirty="0" err="1"/>
              <a:t>Grenz</a:t>
            </a:r>
            <a:r>
              <a:rPr lang="en-US" dirty="0"/>
              <a:t> rays =(Very soft x rays (c.20nm)</a:t>
            </a:r>
          </a:p>
          <a:p>
            <a:pPr lvl="1"/>
            <a:r>
              <a:rPr lang="en-US" dirty="0"/>
              <a:t>X rays</a:t>
            </a:r>
          </a:p>
          <a:p>
            <a:pPr lvl="1"/>
            <a:r>
              <a:rPr lang="en-US" dirty="0"/>
              <a:t>Gamma rays</a:t>
            </a:r>
          </a:p>
          <a:p>
            <a:pPr lvl="1"/>
            <a:r>
              <a:rPr lang="en-US" dirty="0"/>
              <a:t>Cosmic rays</a:t>
            </a:r>
          </a:p>
          <a:p>
            <a:pPr lvl="1"/>
            <a:r>
              <a:rPr lang="en-US" dirty="0"/>
              <a:t>Microwaves</a:t>
            </a:r>
          </a:p>
          <a:p>
            <a:pPr lvl="1"/>
            <a:r>
              <a:rPr lang="en-US" dirty="0"/>
              <a:t>Radio waves</a:t>
            </a:r>
          </a:p>
          <a:p>
            <a:pPr marL="0" indent="0">
              <a:buNone/>
            </a:pPr>
            <a:r>
              <a:rPr lang="en-US" dirty="0"/>
              <a:t>NB: </a:t>
            </a:r>
          </a:p>
          <a:p>
            <a:pPr lvl="1"/>
            <a:r>
              <a:rPr lang="en-US" dirty="0"/>
              <a:t>Visible range of total spectrum covers about 390-770 nm range (.0035%)</a:t>
            </a:r>
          </a:p>
          <a:p>
            <a:pPr lvl="1"/>
            <a:r>
              <a:rPr lang="en-US" dirty="0"/>
              <a:t>Invisible range of spectrum covers 11,420 nm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B07BA-74B7-4B83-B2C3-6929307B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0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AA47-5FD5-4BDD-A90F-44D606DB0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09" y="136525"/>
            <a:ext cx="8229600" cy="797804"/>
          </a:xfrm>
        </p:spPr>
        <p:txBody>
          <a:bodyPr>
            <a:noAutofit/>
          </a:bodyPr>
          <a:lstStyle/>
          <a:p>
            <a:r>
              <a:rPr lang="en-US" sz="2800" b="1" dirty="0"/>
              <a:t>THE VISIBLE AND NON-VISIBLE PARTS OF THE SPECTRUM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F2699-44D5-4E3E-96D4-04836629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 descr="Picha inayohusiana">
            <a:extLst>
              <a:ext uri="{FF2B5EF4-FFF2-40B4-BE49-F238E27FC236}">
                <a16:creationId xmlns:a16="http://schemas.microsoft.com/office/drawing/2014/main" id="{E99D4831-645D-49CA-81E9-EB368CE744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8700"/>
            <a:ext cx="8229600" cy="544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70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926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D1131F-3E7D-4A0C-A47D-D62B2CFA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216B4-9632-43A7-8AAB-FBD848E1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 RECEPTORS</a:t>
            </a:r>
          </a:p>
        </p:txBody>
      </p:sp>
      <p:pic>
        <p:nvPicPr>
          <p:cNvPr id="4" name="Content Placeholder 3" descr="http://slideplayer.com/slide/5698037/18/images/2/Functions+of+the+Nervous+System.jpg">
            <a:extLst>
              <a:ext uri="{FF2B5EF4-FFF2-40B4-BE49-F238E27FC236}">
                <a16:creationId xmlns:a16="http://schemas.microsoft.com/office/drawing/2014/main" id="{E7C7475A-C3EE-4D52-AC75-39150A5CC0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9925"/>
            <a:ext cx="8229600" cy="61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F3116-D98D-4DA6-A8E2-E13103B5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5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-3810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652B15-EB5F-420F-B2F7-D74F2A5A1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3BA38-DC2C-40E4-946C-F75C760F8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02800-CCF5-425A-BD96-5BD63D86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27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EB23D-4862-423C-A02A-6235CA99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794D-F268-4A6C-8200-E75C579C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2373"/>
            <a:ext cx="8229600" cy="1006475"/>
          </a:xfrm>
        </p:spPr>
        <p:txBody>
          <a:bodyPr>
            <a:normAutofit fontScale="90000"/>
          </a:bodyPr>
          <a:lstStyle/>
          <a:p>
            <a:r>
              <a:rPr lang="en-US" dirty="0"/>
              <a:t>LIGHT WAVE-BAND SENSITIVITY OF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GREEN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CONES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25FA4-16F1-4EE2-AC21-54B948D9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E49ED56-39EB-4DAA-9836-5EDA248267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38848"/>
            <a:ext cx="8534400" cy="541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445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228600"/>
            <a:ext cx="8312150" cy="62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3CD6-6317-4983-B370-0859076A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335E-9AD8-493C-96F2-36DBC19E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D7829-4AF9-45C6-89F5-75CA5982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 descr="http://media3.picsearch.com/is?_wQF6RwJ2F5gq0zaepw_HyzrqkkCdNmhRoN8wICFn5I&amp;height=236">
            <a:extLst>
              <a:ext uri="{FF2B5EF4-FFF2-40B4-BE49-F238E27FC236}">
                <a16:creationId xmlns:a16="http://schemas.microsoft.com/office/drawing/2014/main" id="{5381C653-1441-40EF-AD73-78A51F9AEE0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1"/>
            <a:ext cx="82296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626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D7AD-604E-4886-8FA1-D7B14CD1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57" y="0"/>
            <a:ext cx="8229600" cy="91440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SIMPLIFIED VISUAL PATHW</a:t>
            </a:r>
            <a:r>
              <a:rPr lang="en-US" sz="3100" dirty="0"/>
              <a:t>AYS: NOTE LATERALITY OF VISUAL SYSTEM</a:t>
            </a:r>
            <a:endParaRPr lang="en-US" dirty="0"/>
          </a:p>
        </p:txBody>
      </p:sp>
      <p:pic>
        <p:nvPicPr>
          <p:cNvPr id="4" name="Content Placeholder 3" descr="Tokeo la picha la images of visual pathways">
            <a:extLst>
              <a:ext uri="{FF2B5EF4-FFF2-40B4-BE49-F238E27FC236}">
                <a16:creationId xmlns:a16="http://schemas.microsoft.com/office/drawing/2014/main" id="{A2578452-9FF5-4A5B-8764-49F6E829176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300" y="914401"/>
            <a:ext cx="7391399" cy="58070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54DA4-68AD-4C27-A811-D81160E1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5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6AA5-DA1E-45E0-AC39-48E166FC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 PATHWAYS IN3D</a:t>
            </a:r>
          </a:p>
        </p:txBody>
      </p:sp>
      <p:pic>
        <p:nvPicPr>
          <p:cNvPr id="4" name="Content Placeholder 3" descr="Tokeo la picha la images of visual pathways">
            <a:extLst>
              <a:ext uri="{FF2B5EF4-FFF2-40B4-BE49-F238E27FC236}">
                <a16:creationId xmlns:a16="http://schemas.microsoft.com/office/drawing/2014/main" id="{F848006F-AB2A-4D34-85D2-75348327D60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1628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533A3-CC9D-4BBE-938F-2F0EA2D5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30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5D13B-CF0C-48CA-B026-AE56D433C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44475"/>
            <a:ext cx="8229600" cy="974725"/>
          </a:xfrm>
        </p:spPr>
        <p:txBody>
          <a:bodyPr>
            <a:noAutofit/>
          </a:bodyPr>
          <a:lstStyle/>
          <a:p>
            <a:r>
              <a:rPr lang="en-US" sz="3200" b="1" dirty="0"/>
              <a:t>MULLER CELL FIBEROSCOPIC LIGHT GATHERING AND GUIDING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503AB-E202-4EC6-97DE-996B615C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 descr="https://cdn.the-scientist.com/assets/articleNo/36763/iImg/15621/2aa47a12-a468-4a56-8908-4db48d2f7c30-medlit.jpg">
            <a:extLst>
              <a:ext uri="{FF2B5EF4-FFF2-40B4-BE49-F238E27FC236}">
                <a16:creationId xmlns:a16="http://schemas.microsoft.com/office/drawing/2014/main" id="{8729C5B7-E5A3-4F96-BF96-2060D0D111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76289"/>
            <a:ext cx="7238999" cy="542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80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A7CE9-B529-4D5B-B984-7E27664B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CB80-E750-4BE3-8506-106BA5D8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"/>
            <a:ext cx="8229600" cy="609599"/>
          </a:xfrm>
        </p:spPr>
        <p:txBody>
          <a:bodyPr>
            <a:normAutofit/>
          </a:bodyPr>
          <a:lstStyle/>
          <a:p>
            <a:r>
              <a:rPr lang="en-US" sz="3200" dirty="0"/>
              <a:t>AUDITORY AND VESTIBULAR RECEPTORS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44FF3-F49A-47CA-BF88-75FCC04C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C2E0153-A40C-4E7B-A17B-27060365DD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86582"/>
            <a:ext cx="8000999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0172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6B93-9213-49F1-A898-6FCAA139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699025"/>
          </a:xfrm>
        </p:spPr>
        <p:txBody>
          <a:bodyPr>
            <a:normAutofit fontScale="90000"/>
          </a:bodyPr>
          <a:lstStyle/>
          <a:p>
            <a:r>
              <a:rPr lang="en-US" dirty="0"/>
              <a:t>OUTER MIDDLE AND INNER EAR</a:t>
            </a:r>
          </a:p>
        </p:txBody>
      </p:sp>
      <p:pic>
        <p:nvPicPr>
          <p:cNvPr id="4" name="Content Placeholder 3" descr="Image result for images of human sensory receptors and organs">
            <a:extLst>
              <a:ext uri="{FF2B5EF4-FFF2-40B4-BE49-F238E27FC236}">
                <a16:creationId xmlns:a16="http://schemas.microsoft.com/office/drawing/2014/main" id="{FFFBF980-9208-45AF-9704-ADA668D78F8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3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FD020-DA30-488B-AD30-5FA12F14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34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4DB7-34B3-4D3F-BD8C-FAA970EE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6"/>
            <a:ext cx="8229600" cy="595312"/>
          </a:xfrm>
        </p:spPr>
        <p:txBody>
          <a:bodyPr>
            <a:normAutofit fontScale="90000"/>
          </a:bodyPr>
          <a:lstStyle/>
          <a:p>
            <a:r>
              <a:rPr lang="en-US" dirty="0"/>
              <a:t>MIDDLE EAR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AAFF7-67BA-43B7-9C24-16B3EA89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Content Placeholder 4" descr="Tokeo la picha la images of the human auditory system showing stapedius and tensor tympani muscles">
            <a:extLst>
              <a:ext uri="{FF2B5EF4-FFF2-40B4-BE49-F238E27FC236}">
                <a16:creationId xmlns:a16="http://schemas.microsoft.com/office/drawing/2014/main" id="{EC61B673-8DA7-42FA-8B19-BF909DE671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066800"/>
            <a:ext cx="7696200" cy="5289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137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A9C5F-5973-4A00-85AA-6F996916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74" y="37514"/>
            <a:ext cx="8229600" cy="694323"/>
          </a:xfrm>
        </p:spPr>
        <p:txBody>
          <a:bodyPr>
            <a:noAutofit/>
          </a:bodyPr>
          <a:lstStyle/>
          <a:p>
            <a:r>
              <a:rPr lang="en-US" sz="2800" dirty="0"/>
              <a:t>INNER EAR AND COCHLEAR SECTION (Refer to slide 30)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C07C9-86FC-40EA-8A79-22CE3121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Content Placeholder 4" descr="Tokeo la picha la IMAGES OF THE HUMAN INNER EAR SHOWING UTRICLE AND SACCULE">
            <a:extLst>
              <a:ext uri="{FF2B5EF4-FFF2-40B4-BE49-F238E27FC236}">
                <a16:creationId xmlns:a16="http://schemas.microsoft.com/office/drawing/2014/main" id="{437C1E9D-653B-47EE-A84F-842D7741178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9" y="830849"/>
            <a:ext cx="8054925" cy="5989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322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5A0E1-C0C8-4A73-A8A9-B51BF7E2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dirty="0"/>
              <a:t>INNER 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79E94-0755-42E3-BE28-878E2D9B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Content Placeholder 8" descr="Tokeo la picha la IMAGES OF THE HUMAN MIDDLE EAR">
            <a:extLst>
              <a:ext uri="{FF2B5EF4-FFF2-40B4-BE49-F238E27FC236}">
                <a16:creationId xmlns:a16="http://schemas.microsoft.com/office/drawing/2014/main" id="{A93B2B24-4394-4C40-96F0-749CA4805C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1"/>
            <a:ext cx="8915400" cy="495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15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FEBD6-8E08-48D6-B476-CB715DD7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6805D7-544B-49B9-8CB6-063E315E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84DB1-A4A8-4C5C-B521-028C229A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3580B8-E47D-47FD-BD6A-F28AC467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B54A2D-12ED-4DD7-98F0-ED359E32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6213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7CCC88-E5FC-41DF-90AC-3BE0F1E2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7D4D1D-67E7-41C6-9326-F6320830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365125"/>
          </a:xfrm>
        </p:spPr>
        <p:txBody>
          <a:bodyPr>
            <a:normAutofit fontScale="90000"/>
          </a:bodyPr>
          <a:lstStyle/>
          <a:p>
            <a:r>
              <a:rPr lang="en-US" dirty="0"/>
              <a:t>AUDITORY PATHWAYS</a:t>
            </a:r>
          </a:p>
        </p:txBody>
      </p:sp>
      <p:pic>
        <p:nvPicPr>
          <p:cNvPr id="6" name="Content Placeholder 5" descr="Image result for images of human VESTIBULAR RECEPTORS AND PATHWAYS">
            <a:extLst>
              <a:ext uri="{FF2B5EF4-FFF2-40B4-BE49-F238E27FC236}">
                <a16:creationId xmlns:a16="http://schemas.microsoft.com/office/drawing/2014/main" id="{97477D20-E8D0-43EE-95CA-7CCB92726C3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391400" cy="60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B90BA-E383-4B77-AE38-E4265C99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78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6213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94F6A0-ACF6-4596-878A-772FDA5D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457200"/>
            <a:ext cx="8235950" cy="617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48B5E-9E30-413B-BFAF-D46282A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52400"/>
            <a:ext cx="8566150" cy="64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D68194-9B16-4721-A567-3178FD20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0"/>
            <a:ext cx="8921750" cy="669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5AF7E-D83E-479C-9F45-2E5FA5EB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534400" cy="6553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668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EEBD755E-082E-4677-9AFC-2C93A8432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Encapsulated Nerve Endings Chapter 16 Sense Organs Types Of Sensory Receptors General Senses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Return to Encapsulated Nerve Endings"/>
              </a:rPr>
              <a:t>←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Return to Encapsulated Nerve Endings"/>
              </a:rPr>
              <a:t> Back To Article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« Prev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Next »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BE911B-EC24-4756-88EA-3E0C17F2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63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7F881B-548D-43A5-B473-FD2AD75F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195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56639-EC44-4E6F-8B30-841082F4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E8F5-AC80-4020-8FB2-B535BAE9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SIMPLIFIED VESTIBULAR PATHWAYS</a:t>
            </a:r>
          </a:p>
        </p:txBody>
      </p:sp>
      <p:pic>
        <p:nvPicPr>
          <p:cNvPr id="4" name="Content Placeholder 3" descr="Tokeo la picha la images of vestibular pathways">
            <a:extLst>
              <a:ext uri="{FF2B5EF4-FFF2-40B4-BE49-F238E27FC236}">
                <a16:creationId xmlns:a16="http://schemas.microsoft.com/office/drawing/2014/main" id="{CD10086E-E014-4D2D-B96A-20C59FD4D2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15200" cy="57440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DDFCCE-0C3E-48FE-9E96-711DD1EA2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63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2656-7D0D-4679-BC24-31CCA104A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Tokeo la picha la images of vestibular pathways">
            <a:extLst>
              <a:ext uri="{FF2B5EF4-FFF2-40B4-BE49-F238E27FC236}">
                <a16:creationId xmlns:a16="http://schemas.microsoft.com/office/drawing/2014/main" id="{D83248A8-90A0-410F-9E5B-2D708FFB2FA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2244"/>
            <a:ext cx="8001000" cy="65392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922AB-78AE-473D-A827-48E152DB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258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6213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FBF78-7C7B-494A-B0FC-7E17CB2F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TASTE AND SMELL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297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37" y="512299"/>
            <a:ext cx="9165874" cy="62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698-3108-4461-87DF-3CEA85E16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0513"/>
            <a:ext cx="8077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84F54-94BF-40C0-80E7-127D77D0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1997-AF57-4322-BCD4-B3EF605B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03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TASTE BUD</a:t>
            </a:r>
          </a:p>
        </p:txBody>
      </p:sp>
      <p:pic>
        <p:nvPicPr>
          <p:cNvPr id="4" name="Content Placeholder 3" descr="Image result for images of human sensory receptors and organs">
            <a:extLst>
              <a:ext uri="{FF2B5EF4-FFF2-40B4-BE49-F238E27FC236}">
                <a16:creationId xmlns:a16="http://schemas.microsoft.com/office/drawing/2014/main" id="{DCA6ECBE-28AE-43A3-B109-3F45342FA8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533400"/>
            <a:ext cx="7010399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BBED8-3CD7-4E21-8AA0-8609F453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28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6213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46EE7-05A3-4321-8741-6723F70A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3363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44D7E-F335-48E6-A0F1-7CDE845C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F5ED-0527-431C-BE88-F7187D52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59531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0F3ED-D539-4D41-8AAE-18842679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Content Placeholder 4" descr="Tokeo la picha la images of skin sensory receptors for pain temperature touch vibration">
            <a:extLst>
              <a:ext uri="{FF2B5EF4-FFF2-40B4-BE49-F238E27FC236}">
                <a16:creationId xmlns:a16="http://schemas.microsoft.com/office/drawing/2014/main" id="{7D577D8B-B66F-42C9-9783-5F17BA81301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990600"/>
            <a:ext cx="74168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9272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002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A714A-327B-4982-BB33-4C65DDE9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0F98-1657-4EAE-8273-C2C82C56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ED156-4504-4866-8776-F4CF6D09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Content Placeholder 4" descr="Tokeo la picha la images of TASTE pathways">
            <a:extLst>
              <a:ext uri="{FF2B5EF4-FFF2-40B4-BE49-F238E27FC236}">
                <a16:creationId xmlns:a16="http://schemas.microsoft.com/office/drawing/2014/main" id="{D4B8F7FB-94A9-4B70-A178-E38348C7436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26719"/>
            <a:ext cx="8534400" cy="629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279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CDAFB-4091-4363-A545-C62D54118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TASTE (GUSTATORY) PATHWAYS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A0E6B-86AB-4AE6-8D6D-657B164D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Content Placeholder 4" descr="Tokeo la picha la images of TASTE pathways">
            <a:extLst>
              <a:ext uri="{FF2B5EF4-FFF2-40B4-BE49-F238E27FC236}">
                <a16:creationId xmlns:a16="http://schemas.microsoft.com/office/drawing/2014/main" id="{64B847EB-A5DC-4888-8B62-B797EE82C9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772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8471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402EB-2DF9-4375-B1E2-FAE1D120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5B7D-DDE2-4298-900D-E566BF43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OLFACTION (SMELL)</a:t>
            </a:r>
          </a:p>
        </p:txBody>
      </p:sp>
      <p:pic>
        <p:nvPicPr>
          <p:cNvPr id="4" name="Content Placeholder 3" descr="Image result for images of human sensory receptors and organs">
            <a:extLst>
              <a:ext uri="{FF2B5EF4-FFF2-40B4-BE49-F238E27FC236}">
                <a16:creationId xmlns:a16="http://schemas.microsoft.com/office/drawing/2014/main" id="{420A6235-9E89-4697-B327-9CF2CF76CC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467600" cy="54403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021A3-FB11-442C-8F91-96E7F100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524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BBF3-BEAE-4587-BEDB-7B18CE53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OLFACTION</a:t>
            </a:r>
          </a:p>
        </p:txBody>
      </p:sp>
      <p:pic>
        <p:nvPicPr>
          <p:cNvPr id="4" name="Content Placeholder 3" descr="Image result for images of human sensory receptors and organs">
            <a:extLst>
              <a:ext uri="{FF2B5EF4-FFF2-40B4-BE49-F238E27FC236}">
                <a16:creationId xmlns:a16="http://schemas.microsoft.com/office/drawing/2014/main" id="{C6876957-EBF8-4CD1-9721-D692127D4A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473722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12D23-C4D9-4209-BF3F-A84D9A88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49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5463"/>
          </a:xfrm>
        </p:spPr>
        <p:txBody>
          <a:bodyPr>
            <a:noAutofit/>
          </a:bodyPr>
          <a:lstStyle/>
          <a:p>
            <a:r>
              <a:rPr lang="en-US" sz="3200" dirty="0"/>
              <a:t>TASTE RECEPTORS AND ALFACTORY  BULB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10676"/>
            <a:ext cx="8229600" cy="554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8A453-6D00-4767-A173-87B790C3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087"/>
            <a:ext cx="8001000" cy="614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4ADB9-D633-4D50-9DE4-C499B077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63525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FC597-0FFB-4C97-9442-65AA2CEC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6862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7820B-5FBE-4F16-9EEC-FB6D42CC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FF7DB9C-7380-4892-98A2-0F286B28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2075"/>
            <a:ext cx="8229600" cy="869949"/>
          </a:xfrm>
        </p:spPr>
        <p:txBody>
          <a:bodyPr>
            <a:noAutofit/>
          </a:bodyPr>
          <a:lstStyle/>
          <a:p>
            <a:r>
              <a:rPr lang="en-US" sz="2800" dirty="0"/>
              <a:t>ENCAPSULATED NERVE ENDING  SKIN RECEPTORS</a:t>
            </a:r>
          </a:p>
        </p:txBody>
      </p:sp>
      <p:pic>
        <p:nvPicPr>
          <p:cNvPr id="7" name="Content Placeholder 6" descr="Somatosensation Boundless Biology Encapsulated Nerve Endings">
            <a:extLst>
              <a:ext uri="{FF2B5EF4-FFF2-40B4-BE49-F238E27FC236}">
                <a16:creationId xmlns:a16="http://schemas.microsoft.com/office/drawing/2014/main" id="{81FCEB48-E955-4F02-807F-4990E09CAF2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914400"/>
            <a:ext cx="80772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D70C7-7F32-41F5-9450-78A55ABD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055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0"/>
            <a:ext cx="8997950" cy="6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4C29F-175A-4FFF-9579-8BF822CB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EBE7-7CE4-4B74-AC37-2FB62BB5E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6"/>
            <a:ext cx="8229600" cy="595312"/>
          </a:xfrm>
        </p:spPr>
        <p:txBody>
          <a:bodyPr>
            <a:normAutofit fontScale="90000"/>
          </a:bodyPr>
          <a:lstStyle/>
          <a:p>
            <a:r>
              <a:rPr lang="en-US" dirty="0"/>
              <a:t>RHINENCEPHALON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34271-C564-411D-80C0-412B1CD1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5" name="Content Placeholder 4" descr="http://www.scielo.br/img/revistas/anp/v74n4/0004-282X-anp-74-04-0329-gf02.jpg">
            <a:extLst>
              <a:ext uri="{FF2B5EF4-FFF2-40B4-BE49-F238E27FC236}">
                <a16:creationId xmlns:a16="http://schemas.microsoft.com/office/drawing/2014/main" id="{C6A86F48-E551-4FD9-AA26-3C94D67D6F2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275" y="731838"/>
            <a:ext cx="6047449" cy="5624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0774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07D8-EFFE-4FC6-8A51-C6466C2F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RHINENCEPHALON (SMELL BRAIN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2476-E8D9-4301-8D86-F4C2C1BDE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smell brain is huge in lower mammals</a:t>
            </a:r>
          </a:p>
          <a:p>
            <a:r>
              <a:rPr lang="en-US" dirty="0"/>
              <a:t>Some have special receptors for pheromones i.e.</a:t>
            </a:r>
          </a:p>
          <a:p>
            <a:pPr lvl="1"/>
            <a:r>
              <a:rPr lang="en-US" b="1" dirty="0"/>
              <a:t>The vomeronasal organ VNO -(Jacobson’s organ) – paired organ at the inferior posterior (basal) part of the nasal septum – in amphibia reptiles and mammals </a:t>
            </a:r>
            <a:r>
              <a:rPr lang="en-US" b="1" dirty="0">
                <a:solidFill>
                  <a:srgbClr val="FF0000"/>
                </a:solidFill>
              </a:rPr>
              <a:t>for modulating reproductive and social behavior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The organ is vestigial in humans</a:t>
            </a:r>
          </a:p>
          <a:p>
            <a:r>
              <a:rPr lang="en-US" dirty="0"/>
              <a:t>Helps animal to explore several aspects of the environment </a:t>
            </a:r>
          </a:p>
          <a:p>
            <a:r>
              <a:rPr lang="en-US" dirty="0"/>
              <a:t>Also processes pheromones</a:t>
            </a:r>
          </a:p>
          <a:p>
            <a:r>
              <a:rPr lang="en-US" dirty="0"/>
              <a:t>Dogs can identify very many different people by smell</a:t>
            </a:r>
          </a:p>
          <a:p>
            <a:r>
              <a:rPr lang="en-US" dirty="0"/>
              <a:t>Human children also have remarkable sense of smell</a:t>
            </a:r>
          </a:p>
          <a:p>
            <a:pPr lvl="1"/>
            <a:r>
              <a:rPr lang="en-US" dirty="0"/>
              <a:t>Encephalization of perception later dulls this 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7F1A-887A-489A-A306-3F604717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65" y="1905000"/>
            <a:ext cx="7772400" cy="4625975"/>
          </a:xfrm>
        </p:spPr>
        <p:txBody>
          <a:bodyPr>
            <a:normAutofit/>
          </a:bodyPr>
          <a:lstStyle/>
          <a:p>
            <a:pPr algn="ctr"/>
            <a:r>
              <a:rPr lang="en-US" sz="16600" dirty="0">
                <a:solidFill>
                  <a:srgbClr val="0070C0"/>
                </a:solidFill>
              </a:rPr>
              <a:t>END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61181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4B12-0429-449E-B41D-2B1A3F1D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DF51-D672-4864-BB55-47A1D67E4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>
            <a:noAutofit/>
          </a:bodyPr>
          <a:lstStyle/>
          <a:p>
            <a:r>
              <a:rPr lang="en-US" sz="2800" dirty="0"/>
              <a:t>RECEPTORS IN HAIRY AND GLABROUS (BARE) SKIN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C563D-F86B-4660-B558-157B8261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 descr="Tokeo la picha la images of sensory receptors of the skin">
            <a:extLst>
              <a:ext uri="{FF2B5EF4-FFF2-40B4-BE49-F238E27FC236}">
                <a16:creationId xmlns:a16="http://schemas.microsoft.com/office/drawing/2014/main" id="{13D58B3C-47AA-4991-B103-CC038A3DEB3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31837"/>
            <a:ext cx="8077200" cy="5989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377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F21E-06B6-441D-BFC8-362BF782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65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Encapsulated Nerve Endings Chapter 16 Sense Organs Types Of Sensory Receptors General Senses">
            <a:extLst>
              <a:ext uri="{FF2B5EF4-FFF2-40B4-BE49-F238E27FC236}">
                <a16:creationId xmlns:a16="http://schemas.microsoft.com/office/drawing/2014/main" id="{02B14307-0E02-4E09-91BB-40A88805349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730249"/>
            <a:ext cx="7696200" cy="577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2124B-DD07-48F3-BFB0-F967C042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6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utaneous receptors and their function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365E10-0809-4781-9BCD-A88E44AA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98EB-15BF-4B43-9E22-51C491F554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450</Words>
  <Application>Microsoft Office PowerPoint</Application>
  <PresentationFormat>On-screen Show (4:3)</PresentationFormat>
  <Paragraphs>119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Office Theme</vt:lpstr>
      <vt:lpstr> INTRDUCTION TO: THE SENSORY SYSTEM AND SENSE ORGANS </vt:lpstr>
      <vt:lpstr>PowerPoint Presentation</vt:lpstr>
      <vt:lpstr>PowerPoint Presentation</vt:lpstr>
      <vt:lpstr>PowerPoint Presentation</vt:lpstr>
      <vt:lpstr>PowerPoint Presentation</vt:lpstr>
      <vt:lpstr>ENCAPSULATED NERVE ENDING  SKIN RECEPTORS</vt:lpstr>
      <vt:lpstr>RECEPTORS IN HAIRY AND GLABROUS (BARE) SKIN</vt:lpstr>
      <vt:lpstr>PowerPoint Presentation</vt:lpstr>
      <vt:lpstr>PowerPoint Presentation</vt:lpstr>
      <vt:lpstr>KINESTHETIC SENSORS (MUSCLE SPINDLES AND GOLGI TENDON ORGANS )</vt:lpstr>
      <vt:lpstr>BODY REPRESENTATION IN PRIMARY SENSORY (LIGHTGREEN) AND MOTOR (PINK) CORTEX</vt:lpstr>
      <vt:lpstr>PowerPoint Presentation</vt:lpstr>
      <vt:lpstr>TOTAL SPECTRUM</vt:lpstr>
      <vt:lpstr>THE VISIBLE AND NON-VISIBLE PARTS OF THE SPECTRUM</vt:lpstr>
      <vt:lpstr>PowerPoint Presentation</vt:lpstr>
      <vt:lpstr>VISUAL RECEPTORS</vt:lpstr>
      <vt:lpstr>PowerPoint Presentation</vt:lpstr>
      <vt:lpstr>PowerPoint Presentation</vt:lpstr>
      <vt:lpstr>LIGHT WAVE-BAND SENSITIVITY OF BLUE, GREEN AND RED CONES</vt:lpstr>
      <vt:lpstr>PowerPoint Presentation</vt:lpstr>
      <vt:lpstr>SIMPLIFIED VISUAL PATHWAYS: NOTE LATERALITY OF VISUAL SYSTEM</vt:lpstr>
      <vt:lpstr>VISUAL PATHWAYS IN3D</vt:lpstr>
      <vt:lpstr>MULLER CELL FIBEROSCOPIC LIGHT GATHERING AND GUIDING</vt:lpstr>
      <vt:lpstr>PowerPoint Presentation</vt:lpstr>
      <vt:lpstr>AUDITORY AND VESTIBULAR RECEPTORS</vt:lpstr>
      <vt:lpstr>OUTER MIDDLE AND INNER EAR</vt:lpstr>
      <vt:lpstr>MIDDLE EAR </vt:lpstr>
      <vt:lpstr>INNER EAR AND COCHLEAR SECTION (Refer to slide 30)</vt:lpstr>
      <vt:lpstr>INNER 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AUDITORY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SIMPLIFIED VESTIBULAR PATHWAYS</vt:lpstr>
      <vt:lpstr>PowerPoint Presentation</vt:lpstr>
      <vt:lpstr>PowerPoint Presentation</vt:lpstr>
      <vt:lpstr>TASTE AND SMELL</vt:lpstr>
      <vt:lpstr>PowerPoint Presentation</vt:lpstr>
      <vt:lpstr>TASTE BUD</vt:lpstr>
      <vt:lpstr>PowerPoint Presentation</vt:lpstr>
      <vt:lpstr>PowerPoint Presentation</vt:lpstr>
      <vt:lpstr>PowerPoint Presentation</vt:lpstr>
      <vt:lpstr>PowerPoint Presentation</vt:lpstr>
      <vt:lpstr>TASTE (GUSTATORY) PATHWAYS</vt:lpstr>
      <vt:lpstr>PowerPoint Presentation</vt:lpstr>
      <vt:lpstr>OLFACTION (SMELL)</vt:lpstr>
      <vt:lpstr>OLFACTION</vt:lpstr>
      <vt:lpstr>TASTE RECEPTORS AND ALFACTORY  BULB</vt:lpstr>
      <vt:lpstr>PowerPoint Presentation</vt:lpstr>
      <vt:lpstr>PowerPoint Presentation</vt:lpstr>
      <vt:lpstr>PowerPoint Presentation</vt:lpstr>
      <vt:lpstr>PowerPoint Presentation</vt:lpstr>
      <vt:lpstr>RHINENCEPHALON</vt:lpstr>
      <vt:lpstr>RHINENCEPHALON (SMELL BRAIN)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SENSORY SYSTEM</dc:title>
  <dc:creator>THAIRU'S PC</dc:creator>
  <cp:lastModifiedBy>kihumbu thairu</cp:lastModifiedBy>
  <cp:revision>21</cp:revision>
  <dcterms:created xsi:type="dcterms:W3CDTF">2016-10-29T14:31:40Z</dcterms:created>
  <dcterms:modified xsi:type="dcterms:W3CDTF">2018-08-30T07:26:28Z</dcterms:modified>
</cp:coreProperties>
</file>