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1" r:id="rId1"/>
  </p:sldMasterIdLst>
  <p:notesMasterIdLst>
    <p:notesMasterId r:id="rId34"/>
  </p:notesMasterIdLst>
  <p:sldIdLst>
    <p:sldId id="256" r:id="rId2"/>
    <p:sldId id="278" r:id="rId3"/>
    <p:sldId id="279" r:id="rId4"/>
    <p:sldId id="287" r:id="rId5"/>
    <p:sldId id="280" r:id="rId6"/>
    <p:sldId id="275" r:id="rId7"/>
    <p:sldId id="281" r:id="rId8"/>
    <p:sldId id="294" r:id="rId9"/>
    <p:sldId id="258" r:id="rId10"/>
    <p:sldId id="259" r:id="rId11"/>
    <p:sldId id="292" r:id="rId12"/>
    <p:sldId id="260" r:id="rId13"/>
    <p:sldId id="261" r:id="rId14"/>
    <p:sldId id="262" r:id="rId15"/>
    <p:sldId id="263" r:id="rId16"/>
    <p:sldId id="288" r:id="rId17"/>
    <p:sldId id="264" r:id="rId18"/>
    <p:sldId id="293" r:id="rId19"/>
    <p:sldId id="265" r:id="rId20"/>
    <p:sldId id="291" r:id="rId21"/>
    <p:sldId id="270" r:id="rId22"/>
    <p:sldId id="266" r:id="rId23"/>
    <p:sldId id="284" r:id="rId24"/>
    <p:sldId id="267" r:id="rId25"/>
    <p:sldId id="268" r:id="rId26"/>
    <p:sldId id="269" r:id="rId27"/>
    <p:sldId id="271" r:id="rId28"/>
    <p:sldId id="272" r:id="rId29"/>
    <p:sldId id="295" r:id="rId30"/>
    <p:sldId id="273" r:id="rId31"/>
    <p:sldId id="274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61B93-D812-4581-92F0-77E4AA9E02DA}" v="4" dt="2018-09-12T19:25:44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Muriithi" userId="935c45cbafa992f0" providerId="LiveId" clId="{68209379-F5EE-4E5C-86C5-404E3DA4727B}"/>
    <pc:docChg chg="delSld">
      <pc:chgData name="Anne Muriithi" userId="935c45cbafa992f0" providerId="LiveId" clId="{68209379-F5EE-4E5C-86C5-404E3DA4727B}" dt="2018-09-12T19:25:44.626" v="3" actId="2696"/>
      <pc:docMkLst>
        <pc:docMk/>
      </pc:docMkLst>
      <pc:sldChg chg="del">
        <pc:chgData name="Anne Muriithi" userId="935c45cbafa992f0" providerId="LiveId" clId="{68209379-F5EE-4E5C-86C5-404E3DA4727B}" dt="2018-09-12T19:24:58.428" v="0" actId="2696"/>
        <pc:sldMkLst>
          <pc:docMk/>
          <pc:sldMk cId="0" sldId="297"/>
        </pc:sldMkLst>
      </pc:sldChg>
      <pc:sldChg chg="del">
        <pc:chgData name="Anne Muriithi" userId="935c45cbafa992f0" providerId="LiveId" clId="{68209379-F5EE-4E5C-86C5-404E3DA4727B}" dt="2018-09-12T19:25:44.626" v="3" actId="2696"/>
        <pc:sldMkLst>
          <pc:docMk/>
          <pc:sldMk cId="0" sldId="298"/>
        </pc:sldMkLst>
      </pc:sldChg>
      <pc:sldChg chg="del">
        <pc:chgData name="Anne Muriithi" userId="935c45cbafa992f0" providerId="LiveId" clId="{68209379-F5EE-4E5C-86C5-404E3DA4727B}" dt="2018-09-12T19:25:32.885" v="2" actId="2696"/>
        <pc:sldMkLst>
          <pc:docMk/>
          <pc:sldMk cId="0" sldId="299"/>
        </pc:sldMkLst>
      </pc:sldChg>
      <pc:sldChg chg="del">
        <pc:chgData name="Anne Muriithi" userId="935c45cbafa992f0" providerId="LiveId" clId="{68209379-F5EE-4E5C-86C5-404E3DA4727B}" dt="2018-09-12T19:25:05.907" v="1" actId="2696"/>
        <pc:sldMkLst>
          <pc:docMk/>
          <pc:sldMk cId="0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C17641-6A62-4F8C-9945-0BA9A56F7CBF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FF1BD7-A1E2-4027-904B-8E5EC1CD3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34B71E-C6A3-4015-86DE-C5540A482A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4661A7-ED3C-4176-8E8B-65113F6E2A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733E67-9C18-49F5-9E9F-63B723E536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652E92-36E1-4F26-BC56-A7349E2CEE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3023C0-6306-4BF9-B82C-E027716F551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BF7CE8-FEF0-4EF3-826F-E10FDF411D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2EB7D1-A054-400D-B3C0-41BA9C3054E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C580A5-4564-4CA7-8A47-A3CD2F27DFA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E7FCF-F123-43B6-BA0F-80A8858990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59EE76-9262-414A-A19A-E43ABA49A33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C46885-4B39-484D-A04A-55B95CFC27D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E3E114-35BD-4F09-A196-03C05249B4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841F2A-2D4E-405C-B6E0-F8A1570F46B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62A629-9063-4E98-A35F-98C8158B9C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E768F9-B190-482E-A43E-91825A2ADDF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1967C2-FEF4-4EE4-B83A-73A00CEBD08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5C178F-9CE8-4373-B49F-53598E10E71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0F988-1863-4C45-B9C4-2E4F61EB3D7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A0F4C9-43C6-4980-81CB-3790983218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F85EC-DD27-4282-87BB-AC0BE43C58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7F2D69-BC0A-4FDB-BACF-0F251DB0D5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7F2A6-C171-4D3F-B43B-9F03EDAF11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56C35E-A62E-49EC-BAE6-A4991F6FC5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A0DC39-692D-461A-8AEF-3DCCDD0B7B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E181CD-4245-430D-8780-CC49029F90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4D0647A-8AAE-49F8-8D2D-3CD1C4549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E1E6C-0717-49F0-9764-1465739D22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5F6A18F-D90E-4E8D-83B9-6D549A2BF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621E-6BC1-473C-B0BF-FA7F94CEC1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D89726D-1B50-4C85-B053-DC85BFEB37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9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0F674-EBDA-4052-9433-0191CED8D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770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04A4-E788-4701-AE4A-B7459EEF4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2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43770-0C43-4A44-A9A3-694D546A52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EAB18-0F34-4E6B-B066-EB644F460F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7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F9E080E-9B94-42C1-8AF9-7699E1F947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7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0F674-EBDA-4052-9433-0191CED8D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196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80E0F674-EBDA-4052-9433-0191CED8D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20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arge confetti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The chemical senses of </a:t>
            </a:r>
            <a:br>
              <a:rPr lang="en-US" dirty="0"/>
            </a:br>
            <a:r>
              <a:rPr lang="en-US" dirty="0"/>
              <a:t>Taste and Smell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eaLnBrk="1" hangingPunct="1"/>
            <a:r>
              <a:rPr lang="en-US" dirty="0"/>
              <a:t>Dr. A. W. Muriithi</a:t>
            </a:r>
          </a:p>
          <a:p>
            <a:pPr eaLnBrk="1" hangingPunct="1"/>
            <a:r>
              <a:rPr lang="en-US" sz="2000" dirty="0"/>
              <a:t>Sept 2018</a:t>
            </a:r>
          </a:p>
          <a:p>
            <a:pPr eaLnBrk="1" hangingPunct="1"/>
            <a:r>
              <a:rPr lang="en-US" sz="2000" dirty="0"/>
              <a:t>MPD II     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Taste Modalities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Sweet, sour, bitter, salt  </a:t>
            </a:r>
            <a:r>
              <a:rPr lang="en-US" sz="2800" dirty="0"/>
              <a:t>(water)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/>
              <a:t>All</a:t>
            </a:r>
            <a:r>
              <a:rPr lang="en-US" sz="2800" dirty="0"/>
              <a:t> taste buds have the capability to sense these tastes; but they tend to specialize in a particular one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Umami – receptor triggered by glutamate. MSG </a:t>
            </a:r>
            <a:r>
              <a:rPr lang="en-US" sz="2800" dirty="0">
                <a:sym typeface="Wingdings 3" pitchFamily="18" charset="2"/>
              </a:rPr>
              <a:t></a:t>
            </a:r>
            <a:r>
              <a:rPr lang="en-US" sz="2800" dirty="0"/>
              <a:t> pleasant, sweet taste (different from the other basic sweet tastes) DELICIOUS, TASTY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Flavour</a:t>
            </a:r>
            <a:r>
              <a:rPr lang="en-US" sz="2400" dirty="0"/>
              <a:t> enhancer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Chinese Restaurant Syndrome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                            </a:t>
            </a:r>
          </a:p>
        </p:txBody>
      </p:sp>
      <p:sp>
        <p:nvSpPr>
          <p:cNvPr id="1024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F4A-EFA5-496F-B828-F13727B551F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Tongue Map</a:t>
            </a:r>
          </a:p>
        </p:txBody>
      </p:sp>
      <p:pic>
        <p:nvPicPr>
          <p:cNvPr id="6" name="Content Placeholder 5" descr="tongue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8285" y="2636912"/>
            <a:ext cx="3845376" cy="28803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621E-6BC1-473C-B0BF-FA7F94CEC1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Gustatory Receptors and Transduction  </a:t>
            </a:r>
            <a:r>
              <a:rPr lang="en-US" sz="2200" b="0" dirty="0"/>
              <a:t>salty taste</a:t>
            </a:r>
            <a:endParaRPr lang="en-US" b="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SALT:</a:t>
            </a:r>
            <a:r>
              <a:rPr lang="en-US" sz="2800" dirty="0"/>
              <a:t> triggered by NaCl. (Na</a:t>
            </a:r>
            <a:r>
              <a:rPr lang="en-US" sz="2800" dirty="0">
                <a:latin typeface="Calibri"/>
              </a:rPr>
              <a:t>⁺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main receptor = </a:t>
            </a:r>
            <a:r>
              <a:rPr lang="en-US" sz="2800" dirty="0" err="1"/>
              <a:t>ENaC</a:t>
            </a:r>
            <a:r>
              <a:rPr lang="en-US" sz="2800" dirty="0"/>
              <a:t>; inhibited by </a:t>
            </a:r>
            <a:r>
              <a:rPr lang="en-US" sz="2800" dirty="0" err="1"/>
              <a:t>amiloride</a:t>
            </a:r>
            <a:r>
              <a:rPr lang="en-US" sz="2800" dirty="0"/>
              <a:t> especially in rats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Na</a:t>
            </a:r>
            <a:r>
              <a:rPr lang="en-US" sz="2800" dirty="0">
                <a:latin typeface="Constantia" pitchFamily="18" charset="0"/>
              </a:rPr>
              <a:t>⁺</a:t>
            </a:r>
            <a:r>
              <a:rPr lang="en-US" sz="2800" dirty="0"/>
              <a:t> enters salt receptors, depolarizes them; triggers release of </a:t>
            </a:r>
            <a:r>
              <a:rPr lang="en-US" sz="2800" b="1" dirty="0"/>
              <a:t>glutamate</a:t>
            </a:r>
            <a:r>
              <a:rPr lang="en-US" sz="2800" dirty="0"/>
              <a:t>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Glutamate</a:t>
            </a:r>
            <a:r>
              <a:rPr lang="en-US" sz="2800" dirty="0"/>
              <a:t> depolarizes surrounding afferent </a:t>
            </a:r>
            <a:r>
              <a:rPr lang="en-US" sz="2800" dirty="0" err="1"/>
              <a:t>neurones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                                                                  </a:t>
            </a:r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57E3-DE06-42A7-A79B-73E4EE81FF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Gustatory Receptors and Transduction </a:t>
            </a:r>
            <a:r>
              <a:rPr lang="en-US" sz="2200" b="0" dirty="0"/>
              <a:t>sour taste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SOUR</a:t>
            </a:r>
            <a:r>
              <a:rPr lang="en-US" sz="2800" dirty="0"/>
              <a:t>:  triggered by protons (</a:t>
            </a:r>
            <a:r>
              <a:rPr lang="en-US" sz="2800" dirty="0">
                <a:latin typeface="Constantia" pitchFamily="18" charset="0"/>
              </a:rPr>
              <a:t>H⁺)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ENaC</a:t>
            </a:r>
            <a:r>
              <a:rPr lang="en-US" sz="2800" dirty="0"/>
              <a:t> receptors permit entry of protons </a:t>
            </a:r>
            <a:r>
              <a:rPr lang="en-US" sz="2800" dirty="0">
                <a:sym typeface="Wingdings 3" pitchFamily="18" charset="2"/>
              </a:rPr>
              <a:t> sour taste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(HCN) </a:t>
            </a:r>
            <a:r>
              <a:rPr lang="en-US" sz="2800" b="1" dirty="0" err="1"/>
              <a:t>h</a:t>
            </a:r>
            <a:r>
              <a:rPr lang="en-US" sz="2800" dirty="0" err="1"/>
              <a:t>yperpolarization</a:t>
            </a:r>
            <a:r>
              <a:rPr lang="en-US" sz="2800" dirty="0"/>
              <a:t>-activated </a:t>
            </a:r>
            <a:r>
              <a:rPr lang="en-US" sz="2800" b="1" dirty="0"/>
              <a:t>c</a:t>
            </a:r>
            <a:r>
              <a:rPr lang="en-US" sz="2800" dirty="0"/>
              <a:t>yclic </a:t>
            </a:r>
            <a:r>
              <a:rPr lang="en-US" sz="2800" b="1" dirty="0" err="1"/>
              <a:t>n</a:t>
            </a:r>
            <a:r>
              <a:rPr lang="en-US" sz="2800" dirty="0" err="1"/>
              <a:t>ucleuotide</a:t>
            </a:r>
            <a:r>
              <a:rPr lang="en-US" sz="2800" dirty="0"/>
              <a:t>-gated </a:t>
            </a:r>
            <a:r>
              <a:rPr lang="en-US" sz="2800" dirty="0" err="1"/>
              <a:t>cation</a:t>
            </a:r>
            <a:r>
              <a:rPr lang="en-US" sz="2800" dirty="0"/>
              <a:t> channel may also be involved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                                                                 </a:t>
            </a:r>
          </a:p>
        </p:txBody>
      </p:sp>
      <p:sp>
        <p:nvSpPr>
          <p:cNvPr id="1229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6973-52FE-4C95-A244-02ECC7F6F39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Gustatory Receptors and Transduction </a:t>
            </a:r>
            <a:r>
              <a:rPr lang="en-US" sz="4000" b="0" dirty="0"/>
              <a:t> </a:t>
            </a:r>
            <a:r>
              <a:rPr lang="en-US" sz="2200" b="0" dirty="0" err="1"/>
              <a:t>umami</a:t>
            </a:r>
            <a:r>
              <a:rPr lang="en-US" sz="2200" b="0" dirty="0"/>
              <a:t> taste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UMAMI</a:t>
            </a:r>
            <a:r>
              <a:rPr lang="en-US" sz="2800" dirty="0"/>
              <a:t>: triggered by the activation of mGluR4 (truncated </a:t>
            </a:r>
            <a:r>
              <a:rPr lang="en-US" sz="2800" dirty="0" err="1"/>
              <a:t>metabotopic</a:t>
            </a:r>
            <a:r>
              <a:rPr lang="en-US" sz="2800" dirty="0"/>
              <a:t> glutamate receptor)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US" sz="2800" dirty="0" err="1"/>
              <a:t>Purine</a:t>
            </a:r>
            <a:r>
              <a:rPr lang="en-US" sz="2800" dirty="0"/>
              <a:t> 5-ribonucleotides (e.g. IMP and GMP) are agonists</a:t>
            </a:r>
          </a:p>
          <a:p>
            <a:pPr eaLnBrk="1" hangingPunct="1"/>
            <a:r>
              <a:rPr lang="en-US" dirty="0"/>
              <a:t>Ageing cheese, seaweeds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                                                                  </a:t>
            </a:r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AA94-E773-4BA4-A459-F153D0D46B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Gustatory Receptors and Transduction  </a:t>
            </a:r>
            <a:r>
              <a:rPr lang="en-US" sz="2200" b="0" dirty="0"/>
              <a:t>bitter taste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BITTER</a:t>
            </a:r>
            <a:r>
              <a:rPr lang="en-US" sz="2800" dirty="0"/>
              <a:t>: produced by various compounds; mostly poisons </a:t>
            </a:r>
            <a:r>
              <a:rPr lang="en-US" sz="2800" dirty="0" err="1"/>
              <a:t>e.g</a:t>
            </a:r>
            <a:r>
              <a:rPr lang="en-US" sz="2800" dirty="0"/>
              <a:t> strychnine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Involves activation of G protein-linked receptors such as </a:t>
            </a:r>
            <a:r>
              <a:rPr lang="en-US" sz="2800" dirty="0" err="1"/>
              <a:t>gustducin</a:t>
            </a:r>
            <a:r>
              <a:rPr lang="en-US" sz="2800" dirty="0"/>
              <a:t> (about 24 in humans)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Gustducin</a:t>
            </a:r>
            <a:r>
              <a:rPr lang="en-US" sz="2400" dirty="0"/>
              <a:t> </a:t>
            </a:r>
            <a:r>
              <a:rPr lang="en-US" sz="2400" dirty="0">
                <a:sym typeface="Wingdings 3" pitchFamily="18" charset="2"/>
              </a:rPr>
              <a:t> </a:t>
            </a:r>
            <a:r>
              <a:rPr lang="en-US" sz="2400" dirty="0"/>
              <a:t>cyclic nucleotides; </a:t>
            </a:r>
            <a:r>
              <a:rPr lang="en-US" sz="2400" dirty="0">
                <a:sym typeface="Wingdings 3" pitchFamily="18" charset="2"/>
              </a:rPr>
              <a:t></a:t>
            </a:r>
            <a:r>
              <a:rPr lang="en-US" sz="2400" dirty="0"/>
              <a:t> formation of DAG and </a:t>
            </a:r>
            <a:r>
              <a:rPr lang="en-US" sz="2400" dirty="0" err="1"/>
              <a:t>inosital</a:t>
            </a:r>
            <a:r>
              <a:rPr lang="en-US" sz="2400" dirty="0"/>
              <a:t> phosphates  </a:t>
            </a:r>
            <a:r>
              <a:rPr lang="en-US" sz="2400" dirty="0">
                <a:sym typeface="Wingdings 3" pitchFamily="18" charset="2"/>
              </a:rPr>
              <a:t></a:t>
            </a:r>
            <a:r>
              <a:rPr lang="en-US" sz="2400" dirty="0"/>
              <a:t>  depolarization</a:t>
            </a:r>
          </a:p>
        </p:txBody>
      </p:sp>
      <p:sp>
        <p:nvSpPr>
          <p:cNvPr id="1434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AB9E-4F73-47AE-B2CD-FF945FB0E5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bitter taste - </a:t>
            </a:r>
            <a:r>
              <a:rPr lang="en-US" sz="2800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NB: Multiple different bitter pathways exist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Some substances bypass the receptor and act directly on the G proteins (Quinine)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Others inhibit phospholipase that metabolizes </a:t>
            </a:r>
            <a:r>
              <a:rPr lang="en-US" sz="2400" dirty="0" err="1"/>
              <a:t>cGMP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400" dirty="0"/>
              <a:t>                                                                                        </a:t>
            </a:r>
          </a:p>
          <a:p>
            <a:pPr>
              <a:buNone/>
            </a:pPr>
            <a:r>
              <a:rPr lang="en-US" sz="2400" dirty="0"/>
              <a:t>Remember that GMP is an agonist in umami taste perception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621E-6BC1-473C-B0BF-FA7F94CEC1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Gustatory Receptors and Transduction  </a:t>
            </a:r>
            <a:r>
              <a:rPr lang="en-US" sz="2200" dirty="0"/>
              <a:t>sweet taste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b="1" dirty="0"/>
              <a:t>SWEET</a:t>
            </a:r>
            <a:r>
              <a:rPr lang="en-US" sz="2800" dirty="0"/>
              <a:t>: produced by sugars; saccharin (molecules that have very different structures)</a:t>
            </a:r>
          </a:p>
          <a:p>
            <a:pPr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Substances act via the G protein </a:t>
            </a:r>
            <a:r>
              <a:rPr lang="en-US" sz="2800" dirty="0" err="1"/>
              <a:t>gustducin</a:t>
            </a:r>
            <a:r>
              <a:rPr lang="en-US" sz="2800" dirty="0"/>
              <a:t>; possibly via different receptors (natural sugars + synthetic sweeteners)</a:t>
            </a:r>
          </a:p>
          <a:p>
            <a:pPr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Sweet-responsive receptors act via cyclic nucleotides and </a:t>
            </a:r>
            <a:r>
              <a:rPr lang="en-US" sz="2800" dirty="0" err="1"/>
              <a:t>inositol</a:t>
            </a:r>
            <a:r>
              <a:rPr lang="en-US" sz="2800" dirty="0"/>
              <a:t> phosphate metabolism</a:t>
            </a:r>
          </a:p>
          <a:p>
            <a:pPr eaLnBrk="1" hangingPunct="1">
              <a:buFontTx/>
              <a:buNone/>
            </a:pPr>
            <a:r>
              <a:rPr lang="en-US" sz="2800" dirty="0"/>
              <a:t>                                                                            </a:t>
            </a:r>
          </a:p>
        </p:txBody>
      </p:sp>
      <p:sp>
        <p:nvSpPr>
          <p:cNvPr id="1536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AB02E-5A3E-4063-883E-25D70AA988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‘Taste’ along the git?</a:t>
            </a:r>
          </a:p>
        </p:txBody>
      </p:sp>
      <p:pic>
        <p:nvPicPr>
          <p:cNvPr id="6" name="Content Placeholder 5" descr="cumming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9197" y="2227263"/>
            <a:ext cx="4773543" cy="3632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621E-6BC1-473C-B0BF-FA7F94CEC1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Taste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/>
              <a:t>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Concentrations vary with particular substances </a:t>
            </a:r>
          </a:p>
          <a:p>
            <a:pPr marL="324000" lvl="1" indent="0" eaLnBrk="1" hangingPunct="1">
              <a:lnSpc>
                <a:spcPct val="90000"/>
              </a:lnSpc>
              <a:buNone/>
            </a:pPr>
            <a:r>
              <a:rPr lang="en-US" sz="2800" dirty="0"/>
              <a:t>		(</a:t>
            </a:r>
            <a:r>
              <a:rPr lang="en-US" sz="2800" dirty="0" err="1"/>
              <a:t>eg</a:t>
            </a:r>
            <a:r>
              <a:rPr lang="en-US" sz="2800" dirty="0"/>
              <a:t> NaCl – 2000; HCl – 100; sucrose – 10,000; strychnine </a:t>
            </a:r>
          </a:p>
          <a:p>
            <a:pPr marL="324000" lvl="1" indent="0" eaLnBrk="1" hangingPunct="1">
              <a:lnSpc>
                <a:spcPct val="90000"/>
              </a:lnSpc>
              <a:buNone/>
            </a:pPr>
            <a:r>
              <a:rPr lang="en-US" sz="2800" dirty="0"/>
              <a:t>		HCl – 1.6 </a:t>
            </a:r>
            <a:r>
              <a:rPr lang="en-US" sz="2800" dirty="0" err="1">
                <a:cs typeface="Times New Roman" pitchFamily="18" charset="0"/>
              </a:rPr>
              <a:t>μ</a:t>
            </a:r>
            <a:r>
              <a:rPr lang="en-US" sz="2800" dirty="0" err="1"/>
              <a:t>mol</a:t>
            </a:r>
            <a:r>
              <a:rPr lang="en-US" sz="2800" dirty="0"/>
              <a:t>/L)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Difference in intensity is appreciated </a:t>
            </a:r>
            <a:r>
              <a:rPr lang="en-US" sz="2800" b="1" dirty="0"/>
              <a:t>when it exceeds 30% change in concentration 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sz="3000" b="1" dirty="0" err="1"/>
              <a:t>Flavour</a:t>
            </a:r>
            <a:endParaRPr lang="en-US" sz="3000" b="1" dirty="0"/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Combination of taste, smell, pain, texture, temperature (</a:t>
            </a:r>
            <a:r>
              <a:rPr lang="en-US" sz="2600" dirty="0" err="1"/>
              <a:t>eg</a:t>
            </a:r>
            <a:r>
              <a:rPr lang="en-US" sz="2600" dirty="0"/>
              <a:t> capsaicin produces painful noxious stimuli)                         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/>
              <a:t>   </a:t>
            </a:r>
            <a:r>
              <a:rPr lang="en-US" sz="2600" b="1" u="sng" dirty="0"/>
              <a:t>NB</a:t>
            </a:r>
            <a:r>
              <a:rPr lang="en-US" sz="2600" dirty="0"/>
              <a:t> - 80% of  ‘taste’ is ‘smell’!                                                                                 </a:t>
            </a:r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3B46-CFE8-4DE3-B63C-44A79E8302B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 descr="Large confetti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Berne and Levy: Principles of Physiology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sz="2800" dirty="0" err="1"/>
              <a:t>Ganong</a:t>
            </a:r>
            <a:r>
              <a:rPr lang="en-US" sz="2800" dirty="0"/>
              <a:t>: Review of Medical Physiology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sz="2800" dirty="0"/>
              <a:t>Guyton: Textbook of Medical Physiology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9894-6BB5-49EF-9AF0-C630DAAB29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Taste </a:t>
            </a:r>
            <a:r>
              <a:rPr lang="en-GB" sz="2400" dirty="0" err="1"/>
              <a:t>vs</a:t>
            </a:r>
            <a:r>
              <a:rPr lang="en-GB" dirty="0"/>
              <a:t> flavour</a:t>
            </a:r>
          </a:p>
        </p:txBody>
      </p:sp>
      <p:pic>
        <p:nvPicPr>
          <p:cNvPr id="6" name="Content Placeholder 5" descr="taste-flav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5037" y="2564904"/>
            <a:ext cx="4973781" cy="316835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621E-6BC1-473C-B0BF-FA7F94CEC1A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Taste abnormalities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Sense of taste maybe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Absent (</a:t>
            </a:r>
            <a:r>
              <a:rPr lang="en-US" sz="2400" b="1" dirty="0" err="1"/>
              <a:t>ageusia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Diminished (</a:t>
            </a:r>
            <a:r>
              <a:rPr lang="en-US" sz="2400" b="1" dirty="0" err="1"/>
              <a:t>hypogeusia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Disturbed (</a:t>
            </a:r>
            <a:r>
              <a:rPr lang="en-US" sz="2400" b="1" dirty="0" err="1"/>
              <a:t>dysgeusia</a:t>
            </a:r>
            <a:r>
              <a:rPr lang="en-US" sz="2400" dirty="0"/>
              <a:t>) 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Sore tongue, ‘dry’ mouth, </a:t>
            </a:r>
            <a:r>
              <a:rPr lang="en-US" sz="2100" dirty="0" err="1"/>
              <a:t>Sjorgren’s</a:t>
            </a:r>
            <a:r>
              <a:rPr lang="en-US" sz="2100" dirty="0"/>
              <a:t> syndrome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Variation in taste may occur due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Sulfhydryl groups (penicillamine, captopril). However, the effects are temporary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T</a:t>
            </a:r>
            <a:r>
              <a:rPr lang="en-US" sz="2400" dirty="0"/>
              <a:t>aste </a:t>
            </a:r>
            <a:r>
              <a:rPr lang="en-US" sz="2400" b="1" dirty="0"/>
              <a:t>m</a:t>
            </a:r>
            <a:r>
              <a:rPr lang="en-US" sz="2400" dirty="0"/>
              <a:t>odifier </a:t>
            </a:r>
            <a:r>
              <a:rPr lang="en-US" sz="2400" b="1" dirty="0"/>
              <a:t>p</a:t>
            </a:r>
            <a:r>
              <a:rPr lang="en-US" sz="2400" dirty="0"/>
              <a:t>roteins found in certain plants       </a:t>
            </a:r>
          </a:p>
          <a:p>
            <a:pPr marL="324000" lvl="1" indent="0" eaLnBrk="1" hangingPunct="1">
              <a:lnSpc>
                <a:spcPct val="90000"/>
              </a:lnSpc>
              <a:buNone/>
            </a:pPr>
            <a:r>
              <a:rPr lang="en-US" sz="2400" dirty="0"/>
              <a:t>		 (</a:t>
            </a:r>
            <a:r>
              <a:rPr lang="en-US" sz="2400" dirty="0" err="1"/>
              <a:t>eg</a:t>
            </a:r>
            <a:r>
              <a:rPr lang="en-US" sz="2400" dirty="0"/>
              <a:t> </a:t>
            </a:r>
            <a:r>
              <a:rPr lang="en-US" sz="2400" u="sng" dirty="0"/>
              <a:t>miraculin</a:t>
            </a:r>
            <a:r>
              <a:rPr lang="en-US" sz="2400" dirty="0"/>
              <a:t> makes acids taste sweet)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                                                                                    </a:t>
            </a:r>
          </a:p>
        </p:txBody>
      </p:sp>
      <p:sp>
        <p:nvSpPr>
          <p:cNvPr id="1741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4227-990E-4A6C-BDE1-5DDB757BA45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OLFACTION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The olfactory mucosa occupies a 5 cm</a:t>
            </a:r>
            <a:r>
              <a:rPr lang="en-US" sz="2800" dirty="0">
                <a:cs typeface="Times New Roman" pitchFamily="18" charset="0"/>
              </a:rPr>
              <a:t>² area in roof of nasal cavity. Yellowish mucous membrane covered with mucus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Supporting and progenitor cells; receptor cells (approx 10 – 20 million). These latter are the neurons (lifespan = few weeks)</a:t>
            </a: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Olfactory rods are dendrites with surface-projecting cilia. 10 – 20 cilia per receptor neuron</a:t>
            </a:r>
          </a:p>
          <a:p>
            <a:pPr eaLnBrk="1" hangingPunct="1">
              <a:buFontTx/>
              <a:buNone/>
            </a:pPr>
            <a:r>
              <a:rPr lang="en-US" sz="2800" dirty="0"/>
              <a:t>                                                                               </a:t>
            </a:r>
          </a:p>
        </p:txBody>
      </p:sp>
      <p:sp>
        <p:nvSpPr>
          <p:cNvPr id="1843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B15D3-887C-417E-8542-DFB30910B00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 descr="Large confetti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2" descr="C:\Documents and Settings\Anne\My Documents\My Pictures\olfactory recepto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132856"/>
            <a:ext cx="4320480" cy="3672408"/>
          </a:xfrm>
          <a:noFill/>
        </p:spPr>
      </p:pic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F82F-D41D-4E1E-ADB5-D4255CA1304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C:\Users\Ann\Pictures\PHYSIOLOGY\taste + smell\sense of sm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581128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Olfactory Bulb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300" dirty="0"/>
              <a:t>Complex globular synapses (</a:t>
            </a:r>
            <a:r>
              <a:rPr lang="en-US" sz="3300" b="1" u="sng" dirty="0"/>
              <a:t>olfactory glomeruli</a:t>
            </a:r>
            <a:r>
              <a:rPr lang="en-US" sz="3300" dirty="0"/>
              <a:t>) formed by axons of receptors contacting 1</a:t>
            </a:r>
            <a:r>
              <a:rPr lang="en-US" sz="3300" dirty="0">
                <a:cs typeface="Times New Roman" pitchFamily="18" charset="0"/>
              </a:rPr>
              <a:t>°</a:t>
            </a:r>
            <a:r>
              <a:rPr lang="en-US" sz="3300" dirty="0"/>
              <a:t> dendrites of </a:t>
            </a:r>
            <a:r>
              <a:rPr lang="en-US" sz="3300" u="sng" dirty="0"/>
              <a:t>mitral </a:t>
            </a:r>
            <a:r>
              <a:rPr lang="en-US" sz="3300" dirty="0"/>
              <a:t>and </a:t>
            </a:r>
            <a:r>
              <a:rPr lang="en-US" sz="3300" u="sng" dirty="0"/>
              <a:t>tufted </a:t>
            </a:r>
            <a:r>
              <a:rPr lang="en-US" sz="3300" dirty="0"/>
              <a:t>cells within the olfactory bulb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300" dirty="0"/>
          </a:p>
          <a:p>
            <a:pPr eaLnBrk="1" hangingPunct="1">
              <a:lnSpc>
                <a:spcPct val="90000"/>
              </a:lnSpc>
            </a:pPr>
            <a:r>
              <a:rPr lang="en-US" sz="3300" b="1" dirty="0" err="1"/>
              <a:t>Periglomerular</a:t>
            </a:r>
            <a:r>
              <a:rPr lang="en-US" sz="3300" dirty="0"/>
              <a:t> cells inhibit neurons that connect glomeruli (glutamate is released from tufted + mitral cells which then excites granule cells)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300" dirty="0"/>
          </a:p>
          <a:p>
            <a:pPr eaLnBrk="1" hangingPunct="1">
              <a:lnSpc>
                <a:spcPct val="90000"/>
              </a:lnSpc>
            </a:pPr>
            <a:r>
              <a:rPr lang="en-US" sz="3300" dirty="0"/>
              <a:t>Granule cells have no axons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/>
              <a:t>(release GABA </a:t>
            </a:r>
            <a:r>
              <a:rPr lang="en-US" sz="1900" dirty="0">
                <a:cs typeface="Times New Roman" pitchFamily="18" charset="0"/>
              </a:rPr>
              <a:t>&amp; </a:t>
            </a:r>
            <a:r>
              <a:rPr lang="en-US" sz="1900" dirty="0"/>
              <a:t>inhibit tufted and mitral cells);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/>
              <a:t>make reciprocal synapses with lateral dendrites of mitral and tufted cells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                                        </a:t>
            </a:r>
          </a:p>
        </p:txBody>
      </p:sp>
      <p:sp>
        <p:nvSpPr>
          <p:cNvPr id="2048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ACCB-A8DE-41C1-BA6F-31DC340BEB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Olfactory pathways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Olfactory cortex</a:t>
            </a:r>
          </a:p>
          <a:p>
            <a:pPr lvl="1" eaLnBrk="1" hangingPunct="1"/>
            <a:r>
              <a:rPr lang="en-US" sz="2400" dirty="0"/>
              <a:t>Axons of mitral and tufted cells pass through intermediate and lateral olfactory </a:t>
            </a:r>
            <a:r>
              <a:rPr lang="en-US" sz="2400" dirty="0" err="1"/>
              <a:t>stria</a:t>
            </a:r>
            <a:r>
              <a:rPr lang="en-US" sz="2400" dirty="0"/>
              <a:t> to olfactory cortex</a:t>
            </a:r>
          </a:p>
          <a:p>
            <a:pPr lvl="1" eaLnBrk="1" hangingPunct="1"/>
            <a:r>
              <a:rPr lang="en-US" sz="2400" dirty="0"/>
              <a:t>Frontal lobe: lateral + anterior orbitofrontal gyri.             R </a:t>
            </a:r>
            <a:r>
              <a:rPr lang="en-US" sz="2400" dirty="0">
                <a:cs typeface="Times New Roman" pitchFamily="18" charset="0"/>
              </a:rPr>
              <a:t>&gt;</a:t>
            </a:r>
            <a:r>
              <a:rPr lang="en-US" sz="2400" dirty="0"/>
              <a:t> L; </a:t>
            </a:r>
            <a:r>
              <a:rPr lang="en-US" sz="2400" b="1" dirty="0"/>
              <a:t>thus cortical representation = asymmetrical </a:t>
            </a:r>
          </a:p>
          <a:p>
            <a:pPr lvl="1" eaLnBrk="1" hangingPunct="1"/>
            <a:r>
              <a:rPr lang="en-US" sz="2400" dirty="0"/>
              <a:t>Some fibres project to </a:t>
            </a:r>
            <a:r>
              <a:rPr lang="en-US" sz="2400" dirty="0" err="1"/>
              <a:t>amygdala</a:t>
            </a:r>
            <a:r>
              <a:rPr lang="en-US" sz="2400" dirty="0"/>
              <a:t> (emotional responses)</a:t>
            </a:r>
          </a:p>
          <a:p>
            <a:pPr lvl="1" eaLnBrk="1" hangingPunct="1"/>
            <a:r>
              <a:rPr lang="en-US" sz="2400" dirty="0"/>
              <a:t>Others project to </a:t>
            </a:r>
            <a:r>
              <a:rPr lang="en-US" sz="2400" dirty="0" err="1"/>
              <a:t>entorhinal</a:t>
            </a:r>
            <a:r>
              <a:rPr lang="en-US" sz="2400" dirty="0"/>
              <a:t> cortex (olfactory memories)                                                        </a:t>
            </a:r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CD5A-15D1-4042-A9EA-4BD094303E3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Olfactory Threshold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Chemical substances must dissolve in mucus and contact olfactory epithelium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Olfactory receptors are </a:t>
            </a:r>
            <a:r>
              <a:rPr lang="en-US" sz="2800" b="1" dirty="0"/>
              <a:t>extremely</a:t>
            </a:r>
            <a:r>
              <a:rPr lang="en-US" sz="2800" dirty="0"/>
              <a:t> sensitive (</a:t>
            </a:r>
            <a:r>
              <a:rPr lang="en-US" sz="2800" dirty="0" err="1"/>
              <a:t>eg</a:t>
            </a:r>
            <a:r>
              <a:rPr lang="en-US" sz="2800" dirty="0"/>
              <a:t> chloroform 3.3; oil of peppermint 0.02; artificial musk 0.00004 mg/L of air)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Humans can recognize over 10,000 different </a:t>
            </a:r>
            <a:r>
              <a:rPr lang="en-US" sz="2800" dirty="0" err="1"/>
              <a:t>odours</a:t>
            </a:r>
            <a:r>
              <a:rPr lang="en-US" sz="2800" dirty="0"/>
              <a:t>  (particle size: 3 – 20 carbon atoms)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Concentration  of odorant must change by 30% before it is detected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Strong </a:t>
            </a:r>
            <a:r>
              <a:rPr lang="en-US" sz="2800" dirty="0" err="1"/>
              <a:t>odours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– have high water + lipid solubility</a:t>
            </a:r>
            <a:r>
              <a:rPr lang="en-US" sz="2800" dirty="0"/>
              <a:t>                                                                    </a:t>
            </a:r>
          </a:p>
        </p:txBody>
      </p:sp>
      <p:sp>
        <p:nvSpPr>
          <p:cNvPr id="2253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B6AB-51B1-4F66-8C53-5338B9C2066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Olfactory Signal Transduction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Humans have about 10</a:t>
            </a:r>
            <a:r>
              <a:rPr lang="en-US" sz="2800" dirty="0">
                <a:cs typeface="Times New Roman" pitchFamily="18" charset="0"/>
              </a:rPr>
              <a:t>³</a:t>
            </a:r>
            <a:r>
              <a:rPr lang="en-US" sz="2800" dirty="0"/>
              <a:t> different odourant receptors. </a:t>
            </a:r>
            <a:r>
              <a:rPr lang="en-US" sz="2800" b="1" dirty="0"/>
              <a:t>Discrimination is very sensitive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(1% of human genome is dedicated to the making of the receptors of smell)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Receptors are coupled to </a:t>
            </a:r>
            <a:r>
              <a:rPr lang="en-US" sz="2800" dirty="0" err="1"/>
              <a:t>heterotrimeric</a:t>
            </a:r>
            <a:r>
              <a:rPr lang="en-US" sz="2800" dirty="0"/>
              <a:t> G proteins which act via:-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Adenylyl</a:t>
            </a:r>
            <a:r>
              <a:rPr lang="en-US" sz="2400" dirty="0"/>
              <a:t> </a:t>
            </a:r>
            <a:r>
              <a:rPr lang="en-US" sz="2400" dirty="0" err="1"/>
              <a:t>cyclase</a:t>
            </a:r>
            <a:r>
              <a:rPr lang="en-US" sz="2400" dirty="0"/>
              <a:t> + </a:t>
            </a:r>
            <a:r>
              <a:rPr lang="en-US" sz="2400" dirty="0" err="1"/>
              <a:t>cAMP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Phospholipase C + products of </a:t>
            </a:r>
            <a:r>
              <a:rPr lang="en-US" sz="2400" dirty="0" err="1"/>
              <a:t>phosphatidyl</a:t>
            </a:r>
            <a:r>
              <a:rPr lang="en-US" sz="2400" dirty="0"/>
              <a:t> </a:t>
            </a:r>
            <a:r>
              <a:rPr lang="en-US" sz="2400" dirty="0" err="1"/>
              <a:t>inositol</a:t>
            </a:r>
            <a:r>
              <a:rPr lang="en-US" sz="2400" dirty="0"/>
              <a:t> hydrolysis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Majority open </a:t>
            </a:r>
            <a:r>
              <a:rPr lang="en-US" sz="2800" dirty="0" err="1"/>
              <a:t>cation</a:t>
            </a:r>
            <a:r>
              <a:rPr lang="en-US" sz="2800" dirty="0"/>
              <a:t> channels </a:t>
            </a:r>
            <a:r>
              <a:rPr lang="en-US" sz="2800" dirty="0">
                <a:sym typeface="Wingdings 3" pitchFamily="18" charset="2"/>
              </a:rPr>
              <a:t> inward-directed Ca²</a:t>
            </a:r>
            <a:r>
              <a:rPr lang="en-US" sz="2800" dirty="0">
                <a:latin typeface="Constantia" pitchFamily="18" charset="0"/>
                <a:sym typeface="Wingdings 3" pitchFamily="18" charset="2"/>
              </a:rPr>
              <a:t>⁺</a:t>
            </a:r>
            <a:r>
              <a:rPr lang="en-US" sz="2800" dirty="0">
                <a:sym typeface="Wingdings 3" pitchFamily="18" charset="2"/>
              </a:rPr>
              <a:t> current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                                       </a:t>
            </a:r>
          </a:p>
        </p:txBody>
      </p:sp>
      <p:sp>
        <p:nvSpPr>
          <p:cNvPr id="2355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C6C8-5028-4DC4-9FBE-4EF75804F65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Odourant-Binding Proteins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OBP</a:t>
            </a:r>
            <a:r>
              <a:rPr lang="en-US" sz="2800" dirty="0"/>
              <a:t>s concentrate </a:t>
            </a:r>
            <a:r>
              <a:rPr lang="en-US" sz="2800" dirty="0" err="1"/>
              <a:t>odourants</a:t>
            </a:r>
            <a:r>
              <a:rPr lang="en-US" sz="2800" dirty="0"/>
              <a:t> and transfer them to the receptors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They enable </a:t>
            </a:r>
            <a:r>
              <a:rPr lang="en-US" sz="2800" dirty="0" err="1"/>
              <a:t>lipophilic</a:t>
            </a:r>
            <a:r>
              <a:rPr lang="en-US" sz="2800" dirty="0"/>
              <a:t> molecules to cross the hydrophilic mucous that lines the nasal </a:t>
            </a:r>
            <a:r>
              <a:rPr lang="en-US" sz="2800" dirty="0" err="1"/>
              <a:t>epitheilum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 err="1"/>
              <a:t>Vomeronasal</a:t>
            </a:r>
            <a:r>
              <a:rPr lang="en-US" sz="2800" b="1" dirty="0"/>
              <a:t> organ</a:t>
            </a:r>
            <a:r>
              <a:rPr lang="en-US" sz="2800" dirty="0"/>
              <a:t>: Pit in anterior </a:t>
            </a:r>
            <a:r>
              <a:rPr lang="en-US" sz="2800" dirty="0">
                <a:latin typeface="Calibri"/>
              </a:rPr>
              <a:t>⅓</a:t>
            </a:r>
            <a:r>
              <a:rPr lang="en-US" sz="2800" dirty="0"/>
              <a:t> of the nasal septum (in the </a:t>
            </a:r>
            <a:r>
              <a:rPr lang="en-US" sz="2800" dirty="0" err="1"/>
              <a:t>vomer</a:t>
            </a:r>
            <a:r>
              <a:rPr lang="en-US" sz="2800" dirty="0"/>
              <a:t>). Deals with pheromones (smell and sexual function); not as well developed in man.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Receptors project to accessory olfactory bulb, and then to </a:t>
            </a:r>
            <a:r>
              <a:rPr lang="en-US" sz="2800" dirty="0" err="1"/>
              <a:t>amygdala</a:t>
            </a:r>
            <a:r>
              <a:rPr lang="en-US" sz="2800" dirty="0"/>
              <a:t> and hypothalamus (</a:t>
            </a:r>
            <a:r>
              <a:rPr lang="en-US" sz="2800" dirty="0" err="1"/>
              <a:t>ie</a:t>
            </a:r>
            <a:r>
              <a:rPr lang="en-US" sz="2800" dirty="0"/>
              <a:t> those areas responsible for </a:t>
            </a:r>
            <a:r>
              <a:rPr lang="en-US" sz="2800" dirty="0" err="1"/>
              <a:t>ingestive</a:t>
            </a:r>
            <a:r>
              <a:rPr lang="en-US" sz="2800" dirty="0"/>
              <a:t> + reproductive behaviour)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                                                                             </a:t>
            </a:r>
          </a:p>
        </p:txBody>
      </p:sp>
      <p:sp>
        <p:nvSpPr>
          <p:cNvPr id="2458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1967-3D66-4F75-83F3-C43271DCAFB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7123" y="2227263"/>
            <a:ext cx="3237691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621E-6BC1-473C-B0BF-FA7F94CEC1A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 descr="Large confetti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Functions of the chemical senses:</a:t>
            </a:r>
          </a:p>
          <a:p>
            <a:pPr lvl="1"/>
            <a:r>
              <a:rPr lang="en-US" sz="2400" dirty="0"/>
              <a:t>Protective</a:t>
            </a:r>
          </a:p>
          <a:p>
            <a:pPr lvl="1"/>
            <a:r>
              <a:rPr lang="en-US" sz="2400" dirty="0"/>
              <a:t>Enhance quality of life</a:t>
            </a:r>
          </a:p>
          <a:p>
            <a:r>
              <a:rPr lang="en-US" sz="2800" dirty="0" err="1"/>
              <a:t>Exteroreceptors</a:t>
            </a:r>
            <a:r>
              <a:rPr lang="en-US" sz="2800" dirty="0"/>
              <a:t> – </a:t>
            </a:r>
            <a:r>
              <a:rPr lang="en-US" sz="2400" dirty="0"/>
              <a:t>detect changes outside body</a:t>
            </a:r>
            <a:endParaRPr lang="en-US" sz="2800" dirty="0"/>
          </a:p>
          <a:p>
            <a:r>
              <a:rPr lang="en-US" sz="2800" dirty="0"/>
              <a:t>Strongly tied to primitive emotional and </a:t>
            </a:r>
            <a:r>
              <a:rPr lang="en-US" sz="2800" dirty="0" err="1"/>
              <a:t>behavioural</a:t>
            </a:r>
            <a:r>
              <a:rPr lang="en-US" sz="2800" dirty="0"/>
              <a:t> functions</a:t>
            </a:r>
          </a:p>
          <a:p>
            <a:r>
              <a:rPr lang="en-US" sz="2800" dirty="0"/>
              <a:t>Taste and smell thought to play a key role in food selection</a:t>
            </a:r>
          </a:p>
          <a:p>
            <a:r>
              <a:rPr lang="en-US" sz="2800" dirty="0"/>
              <a:t>Smell allows one to recognize the proximity of other animals or individuals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0DAC-7EEB-45B0-B0D2-8017AEBEE6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Sniffing and Pain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olfactory mucosa is poorly ventilated in man.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Sniffing is a </a:t>
            </a:r>
            <a:r>
              <a:rPr lang="en-US" sz="2800" b="1" dirty="0"/>
              <a:t>semi-reflex</a:t>
            </a:r>
            <a:r>
              <a:rPr lang="en-US" sz="2800" dirty="0"/>
              <a:t>: in man it occurs when a new </a:t>
            </a:r>
            <a:r>
              <a:rPr lang="en-US" sz="2800" dirty="0" err="1"/>
              <a:t>odour</a:t>
            </a:r>
            <a:r>
              <a:rPr lang="en-US" sz="2800" dirty="0"/>
              <a:t> draws one’s attention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Eddy currents - form as air is warmed; they also assist in ventilation of olfactory mucosa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Trigeminal nerve fibres have </a:t>
            </a:r>
            <a:r>
              <a:rPr lang="en-US" sz="2800" b="1" dirty="0"/>
              <a:t>naked endings</a:t>
            </a:r>
            <a:r>
              <a:rPr lang="en-US" sz="2800" dirty="0"/>
              <a:t> in olfactory mucosa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Stimulated by irritation, giving characteristic </a:t>
            </a:r>
            <a:r>
              <a:rPr lang="en-US" sz="2400" dirty="0" err="1"/>
              <a:t>odour</a:t>
            </a:r>
            <a:r>
              <a:rPr lang="en-US" sz="2400" dirty="0"/>
              <a:t> of menthol, chlorine, peppermint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Initiate sneezing, </a:t>
            </a:r>
            <a:r>
              <a:rPr lang="en-US" sz="2400" dirty="0" err="1"/>
              <a:t>lacrimation</a:t>
            </a:r>
            <a:r>
              <a:rPr lang="en-US" sz="2400" dirty="0"/>
              <a:t>, respiratory inhibition                                                               </a:t>
            </a:r>
          </a:p>
        </p:txBody>
      </p:sp>
      <p:sp>
        <p:nvSpPr>
          <p:cNvPr id="2560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0DAB-3243-4D4D-ABBE-ACD1B0D4CB3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Adaptation and Abnormalities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Continual exposure to a particular smell </a:t>
            </a:r>
            <a:r>
              <a:rPr lang="en-US" dirty="0">
                <a:sym typeface="Wingdings 3"/>
              </a:rPr>
              <a:t></a:t>
            </a:r>
            <a:r>
              <a:rPr lang="en-US" sz="2800" dirty="0">
                <a:sym typeface="Wingdings 3" pitchFamily="18" charset="2"/>
              </a:rPr>
              <a:t>  </a:t>
            </a:r>
            <a:r>
              <a:rPr lang="en-US" sz="2800" dirty="0"/>
              <a:t>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Due to rapid adaptation.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Mediated by Ca²</a:t>
            </a:r>
            <a:r>
              <a:rPr lang="en-US" sz="2400" dirty="0">
                <a:latin typeface="Constantia" pitchFamily="18" charset="0"/>
              </a:rPr>
              <a:t>⁺</a:t>
            </a:r>
            <a:r>
              <a:rPr lang="en-US" sz="2400" dirty="0"/>
              <a:t>+ acting on cyclic nucleotide-gated ion channels (CNG A4), via </a:t>
            </a:r>
            <a:r>
              <a:rPr lang="en-US" sz="2400" dirty="0" err="1"/>
              <a:t>calmodulin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Abnormalities of smell include:-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/>
              <a:t>Anosmia</a:t>
            </a:r>
            <a:r>
              <a:rPr lang="en-US" sz="2400" dirty="0"/>
              <a:t> (absence of sense of smell)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/>
              <a:t>Hyposmia</a:t>
            </a:r>
            <a:r>
              <a:rPr lang="en-US" sz="2400" b="1" dirty="0"/>
              <a:t> </a:t>
            </a:r>
            <a:r>
              <a:rPr lang="en-US" sz="2400" dirty="0"/>
              <a:t>(diminished sense of smell)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/>
              <a:t>Dysosmia</a:t>
            </a:r>
            <a:r>
              <a:rPr lang="en-US" sz="2400" dirty="0"/>
              <a:t> (distorted sense of smell)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ym typeface="Wingdings 3" pitchFamily="18" charset="2"/>
              </a:rPr>
              <a:t>		</a:t>
            </a:r>
            <a:r>
              <a:rPr lang="en-US" sz="2400" dirty="0"/>
              <a:t> with advance in age (due to </a:t>
            </a:r>
            <a:r>
              <a:rPr lang="en-US" sz="2400" dirty="0">
                <a:sym typeface="Wingdings 3" pitchFamily="18" charset="2"/>
              </a:rPr>
              <a:t></a:t>
            </a:r>
            <a:r>
              <a:rPr lang="en-US" sz="2400" dirty="0"/>
              <a:t> olfactory threshold)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                                                                                    </a:t>
            </a:r>
          </a:p>
        </p:txBody>
      </p:sp>
      <p:sp>
        <p:nvSpPr>
          <p:cNvPr id="2662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38B-F6EB-4A78-902C-728C23A0FF3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 descr="Large confetti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b="1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5400" b="1" dirty="0">
                <a:latin typeface="Bradley Hand ITC" pitchFamily="66" charset="0"/>
              </a:rPr>
              <a:t>    Thank you</a:t>
            </a:r>
            <a:endParaRPr lang="en-US" sz="5400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4400" dirty="0">
                <a:latin typeface="Gigi" pitchFamily="82" charset="0"/>
              </a:rPr>
              <a:t>I wish you the very best during the end of year exams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E95D-30DB-4E41-9EC9-F771D695EE1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Smiley Face 5"/>
          <p:cNvSpPr/>
          <p:nvPr/>
        </p:nvSpPr>
        <p:spPr bwMode="auto">
          <a:xfrm>
            <a:off x="6156176" y="4921554"/>
            <a:ext cx="914400" cy="91440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Perfume industry</a:t>
            </a:r>
          </a:p>
          <a:p>
            <a:pPr lvl="1"/>
            <a:r>
              <a:rPr lang="en-US" sz="2800" dirty="0"/>
              <a:t>* presentation; first impressions”</a:t>
            </a:r>
          </a:p>
          <a:p>
            <a:pPr lvl="1"/>
            <a:r>
              <a:rPr lang="en-US" sz="2800" dirty="0"/>
              <a:t>Air fresheners, incense </a:t>
            </a:r>
          </a:p>
          <a:p>
            <a:pPr lvl="1">
              <a:buNone/>
            </a:pPr>
            <a:endParaRPr lang="en-US" sz="2800" dirty="0"/>
          </a:p>
          <a:p>
            <a:r>
              <a:rPr lang="en-US" sz="3200" dirty="0"/>
              <a:t>Gourmet industry</a:t>
            </a:r>
          </a:p>
          <a:p>
            <a:pPr lvl="1"/>
            <a:r>
              <a:rPr lang="en-US" sz="2800" dirty="0"/>
              <a:t>* “eating is a social event” 	 </a:t>
            </a:r>
            <a:r>
              <a:rPr lang="en-US" sz="2800" b="1" dirty="0"/>
              <a:t>sharing</a:t>
            </a:r>
          </a:p>
          <a:p>
            <a:pPr lvl="1"/>
            <a:r>
              <a:rPr lang="en-US" sz="2800" b="1" dirty="0"/>
              <a:t> </a:t>
            </a:r>
            <a:r>
              <a:rPr lang="en-US" sz="2800" dirty="0"/>
              <a:t>‘fast food’ industry – artificial sweeteners and flavors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621E-6BC1-473C-B0BF-FA7F94CEC1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GUSTATION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Taste bud: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Ovoid, epithelial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basal, sustenacular (1,2) + receptor cells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Microvilli project into taste pore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Each taste bud receives 50 nerve fibres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Each fibre receives input from 5 taste buds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Receptor cells replaced every 10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Receptors degenerate when nerve fibre is severed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sp>
        <p:nvSpPr>
          <p:cNvPr id="614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E92A3-626C-4C54-B12D-6676EEED61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 descr="Large confetti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Distribution of taste buds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Lingual papillae: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err="1"/>
              <a:t>Fungiform</a:t>
            </a:r>
            <a:r>
              <a:rPr lang="en-US" sz="2800" dirty="0"/>
              <a:t>, </a:t>
            </a:r>
            <a:r>
              <a:rPr lang="en-US" sz="2800" dirty="0" err="1"/>
              <a:t>vallate</a:t>
            </a:r>
            <a:r>
              <a:rPr lang="en-US" sz="2800" dirty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(foliate, </a:t>
            </a:r>
            <a:r>
              <a:rPr lang="en-US" sz="2800" b="1" u="sng" dirty="0" err="1"/>
              <a:t>filliform</a:t>
            </a:r>
            <a:r>
              <a:rPr lang="en-US" sz="2800" b="1" dirty="0"/>
              <a:t> – do not have taste buds</a:t>
            </a:r>
            <a:r>
              <a:rPr lang="en-US" sz="2800" dirty="0"/>
              <a:t>) 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Other locations: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epiglottis, palate, pharynx, larynx, upper oesophagus. 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Total: 10,000</a:t>
            </a: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0FFF-84D3-4BD2-97FD-3AA27E7692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descr="Large confetti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Circumvallate papilla</a:t>
            </a:r>
          </a:p>
        </p:txBody>
      </p:sp>
      <p:pic>
        <p:nvPicPr>
          <p:cNvPr id="8197" name="Picture 2" descr="C:\Documents and Settings\Anne\My Documents\My Pictures\vallate papill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34262" y="2492896"/>
            <a:ext cx="3174793" cy="2232248"/>
          </a:xfrm>
          <a:noFill/>
        </p:spPr>
      </p:pic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C1D58-C879-4823-9D91-DC53EBACC1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7219" y="2576513"/>
            <a:ext cx="2857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621E-6BC1-473C-B0BF-FA7F94CEC1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Taste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Pathways: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Ant 2/3 tongue – chorda tympani (</a:t>
            </a:r>
            <a:r>
              <a:rPr lang="en-US" sz="2400" dirty="0" err="1"/>
              <a:t>VIIth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Post 1/3 tongue – glossopharyngeal (</a:t>
            </a:r>
            <a:r>
              <a:rPr lang="en-US" sz="2400" dirty="0" err="1"/>
              <a:t>IXth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rest – </a:t>
            </a:r>
            <a:r>
              <a:rPr lang="en-US" sz="2400" dirty="0" err="1"/>
              <a:t>vagus</a:t>
            </a:r>
            <a:r>
              <a:rPr lang="en-US" sz="2400" dirty="0"/>
              <a:t> nerve (</a:t>
            </a:r>
            <a:r>
              <a:rPr lang="en-US" sz="2400" dirty="0" err="1"/>
              <a:t>Xth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Join: form </a:t>
            </a:r>
            <a:r>
              <a:rPr lang="en-US" sz="2400" u="sng" dirty="0"/>
              <a:t>nucleus tractus solitarius</a:t>
            </a:r>
            <a:r>
              <a:rPr lang="en-US" sz="2400" dirty="0"/>
              <a:t> in the medulla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order </a:t>
            </a:r>
            <a:r>
              <a:rPr lang="en-US" sz="2400" dirty="0" err="1"/>
              <a:t>neurones</a:t>
            </a:r>
            <a:r>
              <a:rPr lang="en-US" sz="2400" dirty="0"/>
              <a:t> ascend in the </a:t>
            </a:r>
            <a:r>
              <a:rPr lang="en-US" sz="2400" b="1" dirty="0"/>
              <a:t>ipsilateral</a:t>
            </a:r>
            <a:r>
              <a:rPr lang="en-US" sz="2400" dirty="0"/>
              <a:t> medial lemniscus to thalamus (ventral posteromedial nucleus)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/>
              <a:t>Unique – no crossing over!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order </a:t>
            </a:r>
            <a:r>
              <a:rPr lang="en-US" sz="2400" dirty="0" err="1"/>
              <a:t>neurones</a:t>
            </a:r>
            <a:r>
              <a:rPr lang="en-US" sz="2400" dirty="0"/>
              <a:t> run in thalamic radiations to the face area of somatosensory cortex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                                                                                  </a:t>
            </a: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awm Taste + Smell  MPD II Sept 2018</a:t>
            </a: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0923-4AFE-4CCF-A2C5-8ACAB0FA6A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3545</TotalTime>
  <Words>1545</Words>
  <Application>Microsoft Office PowerPoint</Application>
  <PresentationFormat>On-screen Show (4:3)</PresentationFormat>
  <Paragraphs>282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Bradley Hand ITC</vt:lpstr>
      <vt:lpstr>Calibri</vt:lpstr>
      <vt:lpstr>Constantia</vt:lpstr>
      <vt:lpstr>Gigi</vt:lpstr>
      <vt:lpstr>Gill Sans MT</vt:lpstr>
      <vt:lpstr>Times New Roman</vt:lpstr>
      <vt:lpstr>Wingdings</vt:lpstr>
      <vt:lpstr>Wingdings 2</vt:lpstr>
      <vt:lpstr>Wingdings 3</vt:lpstr>
      <vt:lpstr>Dividend</vt:lpstr>
      <vt:lpstr>The chemical senses of  Taste and Smell</vt:lpstr>
      <vt:lpstr>References</vt:lpstr>
      <vt:lpstr>Introduction</vt:lpstr>
      <vt:lpstr>PowerPoint Presentation</vt:lpstr>
      <vt:lpstr>GUSTATION</vt:lpstr>
      <vt:lpstr>Distribution of taste buds</vt:lpstr>
      <vt:lpstr>Circumvallate papilla</vt:lpstr>
      <vt:lpstr>PowerPoint Presentation</vt:lpstr>
      <vt:lpstr>Taste</vt:lpstr>
      <vt:lpstr>Taste Modalities</vt:lpstr>
      <vt:lpstr>Tongue Map</vt:lpstr>
      <vt:lpstr>Gustatory Receptors and Transduction  salty taste</vt:lpstr>
      <vt:lpstr>Gustatory Receptors and Transduction sour taste</vt:lpstr>
      <vt:lpstr>Gustatory Receptors and Transduction  umami taste</vt:lpstr>
      <vt:lpstr>Gustatory Receptors and Transduction  bitter taste</vt:lpstr>
      <vt:lpstr>bitter taste - continued</vt:lpstr>
      <vt:lpstr>Gustatory Receptors and Transduction  sweet taste</vt:lpstr>
      <vt:lpstr>‘Taste’ along the git?</vt:lpstr>
      <vt:lpstr>Taste</vt:lpstr>
      <vt:lpstr>Taste vs flavour</vt:lpstr>
      <vt:lpstr>Taste abnormalities</vt:lpstr>
      <vt:lpstr>OLFACTION</vt:lpstr>
      <vt:lpstr>PowerPoint Presentation</vt:lpstr>
      <vt:lpstr>Olfactory Bulb</vt:lpstr>
      <vt:lpstr>Olfactory pathways</vt:lpstr>
      <vt:lpstr>Olfactory Threshold</vt:lpstr>
      <vt:lpstr>Olfactory Signal Transduction</vt:lpstr>
      <vt:lpstr>Odourant-Binding Proteins</vt:lpstr>
      <vt:lpstr>PowerPoint Presentation</vt:lpstr>
      <vt:lpstr>Sniffing and Pain</vt:lpstr>
      <vt:lpstr>Adaptation and Abnormalities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Taste and Smell</dc:title>
  <dc:creator>User</dc:creator>
  <cp:lastModifiedBy>Anne Muriithi</cp:lastModifiedBy>
  <cp:revision>100</cp:revision>
  <dcterms:created xsi:type="dcterms:W3CDTF">2006-06-03T14:20:08Z</dcterms:created>
  <dcterms:modified xsi:type="dcterms:W3CDTF">2018-09-12T19:25:53Z</dcterms:modified>
</cp:coreProperties>
</file>