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4"/>
  </p:notesMasterIdLst>
  <p:sldIdLst>
    <p:sldId id="256" r:id="rId2"/>
    <p:sldId id="295" r:id="rId3"/>
    <p:sldId id="257" r:id="rId4"/>
    <p:sldId id="312" r:id="rId5"/>
    <p:sldId id="260" r:id="rId6"/>
    <p:sldId id="328" r:id="rId7"/>
    <p:sldId id="306" r:id="rId8"/>
    <p:sldId id="314" r:id="rId9"/>
    <p:sldId id="329" r:id="rId10"/>
    <p:sldId id="330" r:id="rId11"/>
    <p:sldId id="316" r:id="rId12"/>
    <p:sldId id="331" r:id="rId13"/>
    <p:sldId id="332" r:id="rId14"/>
    <p:sldId id="333" r:id="rId15"/>
    <p:sldId id="302" r:id="rId16"/>
    <p:sldId id="323" r:id="rId17"/>
    <p:sldId id="273" r:id="rId18"/>
    <p:sldId id="308" r:id="rId19"/>
    <p:sldId id="274" r:id="rId20"/>
    <p:sldId id="309" r:id="rId21"/>
    <p:sldId id="296" r:id="rId22"/>
    <p:sldId id="304" r:id="rId23"/>
    <p:sldId id="299" r:id="rId24"/>
    <p:sldId id="334" r:id="rId25"/>
    <p:sldId id="335" r:id="rId26"/>
    <p:sldId id="336" r:id="rId27"/>
    <p:sldId id="265" r:id="rId28"/>
    <p:sldId id="324" r:id="rId29"/>
    <p:sldId id="322" r:id="rId30"/>
    <p:sldId id="325" r:id="rId31"/>
    <p:sldId id="327" r:id="rId32"/>
    <p:sldId id="294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2" autoAdjust="0"/>
    <p:restoredTop sz="94505" autoAdjust="0"/>
  </p:normalViewPr>
  <p:slideViewPr>
    <p:cSldViewPr>
      <p:cViewPr varScale="1">
        <p:scale>
          <a:sx n="90" d="100"/>
          <a:sy n="90" d="100"/>
        </p:scale>
        <p:origin x="442" y="-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4F849-B28B-447C-A83B-611A606BAC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236C4-7793-45D6-8D66-43E952209C39}">
      <dgm:prSet custT="1"/>
      <dgm:spPr/>
      <dgm:t>
        <a:bodyPr/>
        <a:lstStyle/>
        <a:p>
          <a:r>
            <a:rPr lang="en-US" sz="1800" b="1" smtClean="0"/>
            <a:t>perform the examination</a:t>
          </a:r>
          <a:endParaRPr lang="en-US" sz="1800" b="1" dirty="0" smtClean="0"/>
        </a:p>
      </dgm:t>
    </dgm:pt>
    <dgm:pt modelId="{57EF69FF-7DDD-4F2E-B48F-8C7CFD6BA927}" type="parTrans" cxnId="{041E81A6-5377-4768-968B-0DC0ABECC2F2}">
      <dgm:prSet/>
      <dgm:spPr/>
      <dgm:t>
        <a:bodyPr/>
        <a:lstStyle/>
        <a:p>
          <a:endParaRPr lang="en-US" sz="2000"/>
        </a:p>
      </dgm:t>
    </dgm:pt>
    <dgm:pt modelId="{75877C54-DED6-40E2-AE34-331A2C250F6C}" type="sibTrans" cxnId="{041E81A6-5377-4768-968B-0DC0ABECC2F2}">
      <dgm:prSet/>
      <dgm:spPr/>
      <dgm:t>
        <a:bodyPr/>
        <a:lstStyle/>
        <a:p>
          <a:endParaRPr lang="en-US" sz="2000"/>
        </a:p>
      </dgm:t>
    </dgm:pt>
    <dgm:pt modelId="{E0DDBB52-D830-4FC9-A263-9CDE49E370A2}">
      <dgm:prSet custT="1"/>
      <dgm:spPr/>
      <dgm:t>
        <a:bodyPr/>
        <a:lstStyle/>
        <a:p>
          <a:r>
            <a:rPr lang="en-US" sz="1800" b="1" dirty="0" smtClean="0"/>
            <a:t>modifying the exam </a:t>
          </a:r>
        </a:p>
      </dgm:t>
    </dgm:pt>
    <dgm:pt modelId="{9B2C8474-EA74-429D-BC58-C62F65FDE1F5}" type="parTrans" cxnId="{D415B570-6DD8-4B08-89FE-63E3590BCADA}">
      <dgm:prSet/>
      <dgm:spPr/>
      <dgm:t>
        <a:bodyPr/>
        <a:lstStyle/>
        <a:p>
          <a:endParaRPr lang="en-US" sz="2000"/>
        </a:p>
      </dgm:t>
    </dgm:pt>
    <dgm:pt modelId="{A970FF0E-46CD-4C31-B850-9FA2536C1E50}" type="sibTrans" cxnId="{D415B570-6DD8-4B08-89FE-63E3590BCADA}">
      <dgm:prSet/>
      <dgm:spPr/>
      <dgm:t>
        <a:bodyPr/>
        <a:lstStyle/>
        <a:p>
          <a:endParaRPr lang="en-US" sz="2000"/>
        </a:p>
      </dgm:t>
    </dgm:pt>
    <dgm:pt modelId="{84DEB072-E3D5-42F0-80C6-384722167C32}">
      <dgm:prSet custT="1"/>
      <dgm:spPr/>
      <dgm:t>
        <a:bodyPr/>
        <a:lstStyle/>
        <a:p>
          <a:r>
            <a:rPr lang="en-US" sz="1800" b="1" dirty="0" smtClean="0"/>
            <a:t>delay the exam until more information is available </a:t>
          </a:r>
        </a:p>
      </dgm:t>
    </dgm:pt>
    <dgm:pt modelId="{D75BF6E8-4E21-490E-A047-C19520BAEF43}" type="parTrans" cxnId="{78A8621C-694D-4797-B2AE-18AED8B9680D}">
      <dgm:prSet/>
      <dgm:spPr/>
      <dgm:t>
        <a:bodyPr/>
        <a:lstStyle/>
        <a:p>
          <a:endParaRPr lang="en-US" sz="2000"/>
        </a:p>
      </dgm:t>
    </dgm:pt>
    <dgm:pt modelId="{FFFB3D06-D09A-4CC2-B234-648873E71E48}" type="sibTrans" cxnId="{78A8621C-694D-4797-B2AE-18AED8B9680D}">
      <dgm:prSet/>
      <dgm:spPr/>
      <dgm:t>
        <a:bodyPr/>
        <a:lstStyle/>
        <a:p>
          <a:endParaRPr lang="en-US" sz="2000"/>
        </a:p>
      </dgm:t>
    </dgm:pt>
    <dgm:pt modelId="{EE7390C1-3999-4B4D-9F3C-2573B1D7A69B}">
      <dgm:prSet custT="1"/>
      <dgm:spPr/>
      <dgm:t>
        <a:bodyPr/>
        <a:lstStyle/>
        <a:p>
          <a:r>
            <a:rPr lang="en-US" sz="1800" b="1" smtClean="0"/>
            <a:t>Offer an alternative study</a:t>
          </a:r>
          <a:endParaRPr lang="en-US" sz="1800" b="1" dirty="0" smtClean="0"/>
        </a:p>
      </dgm:t>
    </dgm:pt>
    <dgm:pt modelId="{267AACE3-2D5F-4A5B-9737-570D5CD57E7E}" type="parTrans" cxnId="{986D77AB-BC09-4117-8B7D-28E40B1B5626}">
      <dgm:prSet/>
      <dgm:spPr/>
      <dgm:t>
        <a:bodyPr/>
        <a:lstStyle/>
        <a:p>
          <a:endParaRPr lang="en-US" sz="2000"/>
        </a:p>
      </dgm:t>
    </dgm:pt>
    <dgm:pt modelId="{9CF067E1-BBFB-4CAF-BA24-173C1DECB56E}" type="sibTrans" cxnId="{986D77AB-BC09-4117-8B7D-28E40B1B5626}">
      <dgm:prSet/>
      <dgm:spPr/>
      <dgm:t>
        <a:bodyPr/>
        <a:lstStyle/>
        <a:p>
          <a:endParaRPr lang="en-US" sz="2000"/>
        </a:p>
      </dgm:t>
    </dgm:pt>
    <dgm:pt modelId="{A62C748F-32DF-4669-8796-1F8D51B78B50}" type="pres">
      <dgm:prSet presAssocID="{9964F849-B28B-447C-A83B-611A606BAC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38E20-6F75-4885-BB3A-2B890472F4A2}" type="pres">
      <dgm:prSet presAssocID="{84DEB072-E3D5-42F0-80C6-384722167C32}" presName="parentLin" presStyleCnt="0"/>
      <dgm:spPr/>
    </dgm:pt>
    <dgm:pt modelId="{5DBA4E6C-B55D-4CC6-BE1C-A97246F54609}" type="pres">
      <dgm:prSet presAssocID="{84DEB072-E3D5-42F0-80C6-384722167C3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E70A9F-6883-465B-98FC-5E960CABB6EC}" type="pres">
      <dgm:prSet presAssocID="{84DEB072-E3D5-42F0-80C6-384722167C32}" presName="parentText" presStyleLbl="node1" presStyleIdx="0" presStyleCnt="4" custScaleX="112885" custLinFactNeighborX="-1961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6267C-0950-4330-9587-2936FC0B9E99}" type="pres">
      <dgm:prSet presAssocID="{84DEB072-E3D5-42F0-80C6-384722167C32}" presName="negativeSpace" presStyleCnt="0"/>
      <dgm:spPr/>
    </dgm:pt>
    <dgm:pt modelId="{CEC391E7-C843-4F81-B856-D9A08FF8B290}" type="pres">
      <dgm:prSet presAssocID="{84DEB072-E3D5-42F0-80C6-384722167C32}" presName="childText" presStyleLbl="conFgAcc1" presStyleIdx="0" presStyleCnt="4">
        <dgm:presLayoutVars>
          <dgm:bulletEnabled val="1"/>
        </dgm:presLayoutVars>
      </dgm:prSet>
      <dgm:spPr/>
    </dgm:pt>
    <dgm:pt modelId="{9828BED5-3C3C-497C-A8DF-0D0A700E4975}" type="pres">
      <dgm:prSet presAssocID="{FFFB3D06-D09A-4CC2-B234-648873E71E48}" presName="spaceBetweenRectangles" presStyleCnt="0"/>
      <dgm:spPr/>
    </dgm:pt>
    <dgm:pt modelId="{B3C005A0-9981-4AD2-965E-1A68234C0768}" type="pres">
      <dgm:prSet presAssocID="{6AB236C4-7793-45D6-8D66-43E952209C39}" presName="parentLin" presStyleCnt="0"/>
      <dgm:spPr/>
    </dgm:pt>
    <dgm:pt modelId="{AF3B6138-27C2-4478-809C-3C2897A52A4C}" type="pres">
      <dgm:prSet presAssocID="{6AB236C4-7793-45D6-8D66-43E952209C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745F287-480F-4179-B735-424EC6D89065}" type="pres">
      <dgm:prSet presAssocID="{6AB236C4-7793-45D6-8D66-43E952209C39}" presName="parentText" presStyleLbl="node1" presStyleIdx="1" presStyleCnt="4" custScaleX="107283" custLinFactNeighborX="-1961" custLinFactNeighborY="5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0D6A-3F6F-4794-AAE4-005DC1E859C6}" type="pres">
      <dgm:prSet presAssocID="{6AB236C4-7793-45D6-8D66-43E952209C39}" presName="negativeSpace" presStyleCnt="0"/>
      <dgm:spPr/>
    </dgm:pt>
    <dgm:pt modelId="{8D47ACD0-9FB7-4421-9B0F-D8D7E43E9BF2}" type="pres">
      <dgm:prSet presAssocID="{6AB236C4-7793-45D6-8D66-43E952209C39}" presName="childText" presStyleLbl="conFgAcc1" presStyleIdx="1" presStyleCnt="4">
        <dgm:presLayoutVars>
          <dgm:bulletEnabled val="1"/>
        </dgm:presLayoutVars>
      </dgm:prSet>
      <dgm:spPr/>
    </dgm:pt>
    <dgm:pt modelId="{93449622-4C5C-4D22-AA78-A3C4FA0A9AA1}" type="pres">
      <dgm:prSet presAssocID="{75877C54-DED6-40E2-AE34-331A2C250F6C}" presName="spaceBetweenRectangles" presStyleCnt="0"/>
      <dgm:spPr/>
    </dgm:pt>
    <dgm:pt modelId="{883B5C80-2C7D-49F2-A68B-C0EAF0F7B043}" type="pres">
      <dgm:prSet presAssocID="{E0DDBB52-D830-4FC9-A263-9CDE49E370A2}" presName="parentLin" presStyleCnt="0"/>
      <dgm:spPr/>
    </dgm:pt>
    <dgm:pt modelId="{0E864DC2-0890-4228-9D27-FFB79ECCD681}" type="pres">
      <dgm:prSet presAssocID="{E0DDBB52-D830-4FC9-A263-9CDE49E370A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891B69-D10C-455D-94FE-C22398881476}" type="pres">
      <dgm:prSet presAssocID="{E0DDBB52-D830-4FC9-A263-9CDE49E370A2}" presName="parentText" presStyleLbl="node1" presStyleIdx="2" presStyleCnt="4" custScaleX="109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91D51-EA5A-473C-BA0A-BEAE65DCEFDF}" type="pres">
      <dgm:prSet presAssocID="{E0DDBB52-D830-4FC9-A263-9CDE49E370A2}" presName="negativeSpace" presStyleCnt="0"/>
      <dgm:spPr/>
    </dgm:pt>
    <dgm:pt modelId="{A580AE94-8A8F-4A98-B807-C5B3C7A61416}" type="pres">
      <dgm:prSet presAssocID="{E0DDBB52-D830-4FC9-A263-9CDE49E370A2}" presName="childText" presStyleLbl="conFgAcc1" presStyleIdx="2" presStyleCnt="4">
        <dgm:presLayoutVars>
          <dgm:bulletEnabled val="1"/>
        </dgm:presLayoutVars>
      </dgm:prSet>
      <dgm:spPr/>
    </dgm:pt>
    <dgm:pt modelId="{0FB81703-7735-433C-9D64-A5F857BEE6D2}" type="pres">
      <dgm:prSet presAssocID="{A970FF0E-46CD-4C31-B850-9FA2536C1E50}" presName="spaceBetweenRectangles" presStyleCnt="0"/>
      <dgm:spPr/>
    </dgm:pt>
    <dgm:pt modelId="{EB27DAAB-5CDD-4304-A381-C6E3FFF9FDDA}" type="pres">
      <dgm:prSet presAssocID="{EE7390C1-3999-4B4D-9F3C-2573B1D7A69B}" presName="parentLin" presStyleCnt="0"/>
      <dgm:spPr/>
    </dgm:pt>
    <dgm:pt modelId="{BA5ECCBA-8B2C-48CA-AE01-F140A2F18EFD}" type="pres">
      <dgm:prSet presAssocID="{EE7390C1-3999-4B4D-9F3C-2573B1D7A69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6C9A57A-E762-4B07-B149-48B8C9CCF730}" type="pres">
      <dgm:prSet presAssocID="{EE7390C1-3999-4B4D-9F3C-2573B1D7A69B}" presName="parentText" presStyleLbl="node1" presStyleIdx="3" presStyleCnt="4" custScaleX="111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20AFE-DFDF-44A7-B9C7-7C65DE768439}" type="pres">
      <dgm:prSet presAssocID="{EE7390C1-3999-4B4D-9F3C-2573B1D7A69B}" presName="negativeSpace" presStyleCnt="0"/>
      <dgm:spPr/>
    </dgm:pt>
    <dgm:pt modelId="{37B3C004-465C-432E-AAE6-9EDCE2924CFD}" type="pres">
      <dgm:prSet presAssocID="{EE7390C1-3999-4B4D-9F3C-2573B1D7A6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50D5AF-CB94-40B4-A1E8-F2C3A763117A}" type="presOf" srcId="{EE7390C1-3999-4B4D-9F3C-2573B1D7A69B}" destId="{BA5ECCBA-8B2C-48CA-AE01-F140A2F18EFD}" srcOrd="0" destOrd="0" presId="urn:microsoft.com/office/officeart/2005/8/layout/list1"/>
    <dgm:cxn modelId="{2D0E2601-6007-49B9-B539-FBBDF4F109D8}" type="presOf" srcId="{EE7390C1-3999-4B4D-9F3C-2573B1D7A69B}" destId="{46C9A57A-E762-4B07-B149-48B8C9CCF730}" srcOrd="1" destOrd="0" presId="urn:microsoft.com/office/officeart/2005/8/layout/list1"/>
    <dgm:cxn modelId="{986D77AB-BC09-4117-8B7D-28E40B1B5626}" srcId="{9964F849-B28B-447C-A83B-611A606BACB3}" destId="{EE7390C1-3999-4B4D-9F3C-2573B1D7A69B}" srcOrd="3" destOrd="0" parTransId="{267AACE3-2D5F-4A5B-9737-570D5CD57E7E}" sibTransId="{9CF067E1-BBFB-4CAF-BA24-173C1DECB56E}"/>
    <dgm:cxn modelId="{A6B2B0A6-1AD9-4F1A-B8D5-9C6568776A70}" type="presOf" srcId="{6AB236C4-7793-45D6-8D66-43E952209C39}" destId="{6745F287-480F-4179-B735-424EC6D89065}" srcOrd="1" destOrd="0" presId="urn:microsoft.com/office/officeart/2005/8/layout/list1"/>
    <dgm:cxn modelId="{0D8F7930-568C-4D7F-9204-1D08717F08A6}" type="presOf" srcId="{84DEB072-E3D5-42F0-80C6-384722167C32}" destId="{5DBA4E6C-B55D-4CC6-BE1C-A97246F54609}" srcOrd="0" destOrd="0" presId="urn:microsoft.com/office/officeart/2005/8/layout/list1"/>
    <dgm:cxn modelId="{78A8621C-694D-4797-B2AE-18AED8B9680D}" srcId="{9964F849-B28B-447C-A83B-611A606BACB3}" destId="{84DEB072-E3D5-42F0-80C6-384722167C32}" srcOrd="0" destOrd="0" parTransId="{D75BF6E8-4E21-490E-A047-C19520BAEF43}" sibTransId="{FFFB3D06-D09A-4CC2-B234-648873E71E48}"/>
    <dgm:cxn modelId="{055AB262-EEBA-4955-AEA8-0FDFCE6BBC1F}" type="presOf" srcId="{9964F849-B28B-447C-A83B-611A606BACB3}" destId="{A62C748F-32DF-4669-8796-1F8D51B78B50}" srcOrd="0" destOrd="0" presId="urn:microsoft.com/office/officeart/2005/8/layout/list1"/>
    <dgm:cxn modelId="{53FC4D5A-063C-4032-91B5-32B460CA3541}" type="presOf" srcId="{E0DDBB52-D830-4FC9-A263-9CDE49E370A2}" destId="{A8891B69-D10C-455D-94FE-C22398881476}" srcOrd="1" destOrd="0" presId="urn:microsoft.com/office/officeart/2005/8/layout/list1"/>
    <dgm:cxn modelId="{3C6C2086-7A2F-44EC-AAB7-CE7B20266737}" type="presOf" srcId="{6AB236C4-7793-45D6-8D66-43E952209C39}" destId="{AF3B6138-27C2-4478-809C-3C2897A52A4C}" srcOrd="0" destOrd="0" presId="urn:microsoft.com/office/officeart/2005/8/layout/list1"/>
    <dgm:cxn modelId="{D415B570-6DD8-4B08-89FE-63E3590BCADA}" srcId="{9964F849-B28B-447C-A83B-611A606BACB3}" destId="{E0DDBB52-D830-4FC9-A263-9CDE49E370A2}" srcOrd="2" destOrd="0" parTransId="{9B2C8474-EA74-429D-BC58-C62F65FDE1F5}" sibTransId="{A970FF0E-46CD-4C31-B850-9FA2536C1E50}"/>
    <dgm:cxn modelId="{626FC01F-C6BC-42FE-BEBB-D344CD5E49F9}" type="presOf" srcId="{E0DDBB52-D830-4FC9-A263-9CDE49E370A2}" destId="{0E864DC2-0890-4228-9D27-FFB79ECCD681}" srcOrd="0" destOrd="0" presId="urn:microsoft.com/office/officeart/2005/8/layout/list1"/>
    <dgm:cxn modelId="{041E81A6-5377-4768-968B-0DC0ABECC2F2}" srcId="{9964F849-B28B-447C-A83B-611A606BACB3}" destId="{6AB236C4-7793-45D6-8D66-43E952209C39}" srcOrd="1" destOrd="0" parTransId="{57EF69FF-7DDD-4F2E-B48F-8C7CFD6BA927}" sibTransId="{75877C54-DED6-40E2-AE34-331A2C250F6C}"/>
    <dgm:cxn modelId="{99201E4E-41B7-4617-8414-5B620A87ABAA}" type="presOf" srcId="{84DEB072-E3D5-42F0-80C6-384722167C32}" destId="{6EE70A9F-6883-465B-98FC-5E960CABB6EC}" srcOrd="1" destOrd="0" presId="urn:microsoft.com/office/officeart/2005/8/layout/list1"/>
    <dgm:cxn modelId="{219A6629-9E21-4349-9CFA-819CE1773C30}" type="presParOf" srcId="{A62C748F-32DF-4669-8796-1F8D51B78B50}" destId="{C8C38E20-6F75-4885-BB3A-2B890472F4A2}" srcOrd="0" destOrd="0" presId="urn:microsoft.com/office/officeart/2005/8/layout/list1"/>
    <dgm:cxn modelId="{A98A7DE9-CF68-4953-AC61-0A099AEF5D0A}" type="presParOf" srcId="{C8C38E20-6F75-4885-BB3A-2B890472F4A2}" destId="{5DBA4E6C-B55D-4CC6-BE1C-A97246F54609}" srcOrd="0" destOrd="0" presId="urn:microsoft.com/office/officeart/2005/8/layout/list1"/>
    <dgm:cxn modelId="{D9122AE1-0A8E-460E-B0CB-4C810EA17A80}" type="presParOf" srcId="{C8C38E20-6F75-4885-BB3A-2B890472F4A2}" destId="{6EE70A9F-6883-465B-98FC-5E960CABB6EC}" srcOrd="1" destOrd="0" presId="urn:microsoft.com/office/officeart/2005/8/layout/list1"/>
    <dgm:cxn modelId="{1C11E3E0-BEC7-4600-9086-8238362F9B70}" type="presParOf" srcId="{A62C748F-32DF-4669-8796-1F8D51B78B50}" destId="{7C46267C-0950-4330-9587-2936FC0B9E99}" srcOrd="1" destOrd="0" presId="urn:microsoft.com/office/officeart/2005/8/layout/list1"/>
    <dgm:cxn modelId="{F5C1898A-847E-40E1-A677-9B1C01920930}" type="presParOf" srcId="{A62C748F-32DF-4669-8796-1F8D51B78B50}" destId="{CEC391E7-C843-4F81-B856-D9A08FF8B290}" srcOrd="2" destOrd="0" presId="urn:microsoft.com/office/officeart/2005/8/layout/list1"/>
    <dgm:cxn modelId="{30754DEE-10F1-44D7-BD05-B406AF615FE7}" type="presParOf" srcId="{A62C748F-32DF-4669-8796-1F8D51B78B50}" destId="{9828BED5-3C3C-497C-A8DF-0D0A700E4975}" srcOrd="3" destOrd="0" presId="urn:microsoft.com/office/officeart/2005/8/layout/list1"/>
    <dgm:cxn modelId="{D4F85A29-9EEF-46F5-BE08-028A6C24A06D}" type="presParOf" srcId="{A62C748F-32DF-4669-8796-1F8D51B78B50}" destId="{B3C005A0-9981-4AD2-965E-1A68234C0768}" srcOrd="4" destOrd="0" presId="urn:microsoft.com/office/officeart/2005/8/layout/list1"/>
    <dgm:cxn modelId="{A508CFC3-AB3D-46BB-95B9-B64F7C58819B}" type="presParOf" srcId="{B3C005A0-9981-4AD2-965E-1A68234C0768}" destId="{AF3B6138-27C2-4478-809C-3C2897A52A4C}" srcOrd="0" destOrd="0" presId="urn:microsoft.com/office/officeart/2005/8/layout/list1"/>
    <dgm:cxn modelId="{245E7718-C8A1-4B7F-B31E-1F67A42FB51F}" type="presParOf" srcId="{B3C005A0-9981-4AD2-965E-1A68234C0768}" destId="{6745F287-480F-4179-B735-424EC6D89065}" srcOrd="1" destOrd="0" presId="urn:microsoft.com/office/officeart/2005/8/layout/list1"/>
    <dgm:cxn modelId="{F44A276F-6C9F-411B-871F-599703AD9213}" type="presParOf" srcId="{A62C748F-32DF-4669-8796-1F8D51B78B50}" destId="{11990D6A-3F6F-4794-AAE4-005DC1E859C6}" srcOrd="5" destOrd="0" presId="urn:microsoft.com/office/officeart/2005/8/layout/list1"/>
    <dgm:cxn modelId="{7F7AA739-58A2-4E83-9C87-224ED7ED9CFD}" type="presParOf" srcId="{A62C748F-32DF-4669-8796-1F8D51B78B50}" destId="{8D47ACD0-9FB7-4421-9B0F-D8D7E43E9BF2}" srcOrd="6" destOrd="0" presId="urn:microsoft.com/office/officeart/2005/8/layout/list1"/>
    <dgm:cxn modelId="{08DC960E-9245-41FF-A99C-8C6AD426248B}" type="presParOf" srcId="{A62C748F-32DF-4669-8796-1F8D51B78B50}" destId="{93449622-4C5C-4D22-AA78-A3C4FA0A9AA1}" srcOrd="7" destOrd="0" presId="urn:microsoft.com/office/officeart/2005/8/layout/list1"/>
    <dgm:cxn modelId="{6E8CEE5E-E835-40CD-8443-DC66E0DC221C}" type="presParOf" srcId="{A62C748F-32DF-4669-8796-1F8D51B78B50}" destId="{883B5C80-2C7D-49F2-A68B-C0EAF0F7B043}" srcOrd="8" destOrd="0" presId="urn:microsoft.com/office/officeart/2005/8/layout/list1"/>
    <dgm:cxn modelId="{175D0DE6-0525-4FCA-A9B0-AD4F78237EC6}" type="presParOf" srcId="{883B5C80-2C7D-49F2-A68B-C0EAF0F7B043}" destId="{0E864DC2-0890-4228-9D27-FFB79ECCD681}" srcOrd="0" destOrd="0" presId="urn:microsoft.com/office/officeart/2005/8/layout/list1"/>
    <dgm:cxn modelId="{ED8804A1-41D1-44E6-BD51-8B66758AA4BE}" type="presParOf" srcId="{883B5C80-2C7D-49F2-A68B-C0EAF0F7B043}" destId="{A8891B69-D10C-455D-94FE-C22398881476}" srcOrd="1" destOrd="0" presId="urn:microsoft.com/office/officeart/2005/8/layout/list1"/>
    <dgm:cxn modelId="{68E7021E-C716-4345-94FC-0EB19FD7270A}" type="presParOf" srcId="{A62C748F-32DF-4669-8796-1F8D51B78B50}" destId="{9C291D51-EA5A-473C-BA0A-BEAE65DCEFDF}" srcOrd="9" destOrd="0" presId="urn:microsoft.com/office/officeart/2005/8/layout/list1"/>
    <dgm:cxn modelId="{9BC0B2B0-1D3A-4664-962E-569C6514F211}" type="presParOf" srcId="{A62C748F-32DF-4669-8796-1F8D51B78B50}" destId="{A580AE94-8A8F-4A98-B807-C5B3C7A61416}" srcOrd="10" destOrd="0" presId="urn:microsoft.com/office/officeart/2005/8/layout/list1"/>
    <dgm:cxn modelId="{610BC108-708E-4E13-831B-32C8E4BA61F8}" type="presParOf" srcId="{A62C748F-32DF-4669-8796-1F8D51B78B50}" destId="{0FB81703-7735-433C-9D64-A5F857BEE6D2}" srcOrd="11" destOrd="0" presId="urn:microsoft.com/office/officeart/2005/8/layout/list1"/>
    <dgm:cxn modelId="{FC7C5757-D6E3-4776-B558-0F95235BB13D}" type="presParOf" srcId="{A62C748F-32DF-4669-8796-1F8D51B78B50}" destId="{EB27DAAB-5CDD-4304-A381-C6E3FFF9FDDA}" srcOrd="12" destOrd="0" presId="urn:microsoft.com/office/officeart/2005/8/layout/list1"/>
    <dgm:cxn modelId="{61723E63-C511-462B-AA24-21B7F001FFCE}" type="presParOf" srcId="{EB27DAAB-5CDD-4304-A381-C6E3FFF9FDDA}" destId="{BA5ECCBA-8B2C-48CA-AE01-F140A2F18EFD}" srcOrd="0" destOrd="0" presId="urn:microsoft.com/office/officeart/2005/8/layout/list1"/>
    <dgm:cxn modelId="{09F564DA-D592-4B4A-A2B2-86FE33E91DA3}" type="presParOf" srcId="{EB27DAAB-5CDD-4304-A381-C6E3FFF9FDDA}" destId="{46C9A57A-E762-4B07-B149-48B8C9CCF730}" srcOrd="1" destOrd="0" presId="urn:microsoft.com/office/officeart/2005/8/layout/list1"/>
    <dgm:cxn modelId="{A58F6D1D-2DA2-4830-BFA3-65F9B4C2D8B6}" type="presParOf" srcId="{A62C748F-32DF-4669-8796-1F8D51B78B50}" destId="{2A520AFE-DFDF-44A7-B9C7-7C65DE768439}" srcOrd="13" destOrd="0" presId="urn:microsoft.com/office/officeart/2005/8/layout/list1"/>
    <dgm:cxn modelId="{6E573E1C-324C-4136-9965-60743301D458}" type="presParOf" srcId="{A62C748F-32DF-4669-8796-1F8D51B78B50}" destId="{37B3C004-465C-432E-AAE6-9EDCE2924C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91E7-C843-4F81-B856-D9A08FF8B290}">
      <dsp:nvSpPr>
        <dsp:cNvPr id="0" name=""/>
        <dsp:cNvSpPr/>
      </dsp:nvSpPr>
      <dsp:spPr>
        <a:xfrm>
          <a:off x="0" y="422279"/>
          <a:ext cx="9296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70A9F-6883-465B-98FC-5E960CABB6EC}">
      <dsp:nvSpPr>
        <dsp:cNvPr id="0" name=""/>
        <dsp:cNvSpPr/>
      </dsp:nvSpPr>
      <dsp:spPr>
        <a:xfrm>
          <a:off x="455704" y="150019"/>
          <a:ext cx="734596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delay the exam until more information is available </a:t>
          </a:r>
        </a:p>
      </dsp:txBody>
      <dsp:txXfrm>
        <a:off x="494612" y="188927"/>
        <a:ext cx="7268152" cy="719224"/>
      </dsp:txXfrm>
    </dsp:sp>
    <dsp:sp modelId="{8D47ACD0-9FB7-4421-9B0F-D8D7E43E9BF2}">
      <dsp:nvSpPr>
        <dsp:cNvPr id="0" name=""/>
        <dsp:cNvSpPr/>
      </dsp:nvSpPr>
      <dsp:spPr>
        <a:xfrm>
          <a:off x="0" y="1646999"/>
          <a:ext cx="9296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5F287-480F-4179-B735-424EC6D89065}">
      <dsp:nvSpPr>
        <dsp:cNvPr id="0" name=""/>
        <dsp:cNvSpPr/>
      </dsp:nvSpPr>
      <dsp:spPr>
        <a:xfrm>
          <a:off x="455704" y="1295401"/>
          <a:ext cx="698141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perform the examination</a:t>
          </a:r>
          <a:endParaRPr lang="en-US" sz="1800" b="1" kern="1200" dirty="0" smtClean="0"/>
        </a:p>
      </dsp:txBody>
      <dsp:txXfrm>
        <a:off x="494612" y="1334309"/>
        <a:ext cx="6903603" cy="719224"/>
      </dsp:txXfrm>
    </dsp:sp>
    <dsp:sp modelId="{A580AE94-8A8F-4A98-B807-C5B3C7A61416}">
      <dsp:nvSpPr>
        <dsp:cNvPr id="0" name=""/>
        <dsp:cNvSpPr/>
      </dsp:nvSpPr>
      <dsp:spPr>
        <a:xfrm>
          <a:off x="0" y="2871720"/>
          <a:ext cx="9296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91B69-D10C-455D-94FE-C22398881476}">
      <dsp:nvSpPr>
        <dsp:cNvPr id="0" name=""/>
        <dsp:cNvSpPr/>
      </dsp:nvSpPr>
      <dsp:spPr>
        <a:xfrm>
          <a:off x="464820" y="2473199"/>
          <a:ext cx="7145473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modifying the exam </a:t>
          </a:r>
        </a:p>
      </dsp:txBody>
      <dsp:txXfrm>
        <a:off x="503728" y="2512107"/>
        <a:ext cx="7067657" cy="719224"/>
      </dsp:txXfrm>
    </dsp:sp>
    <dsp:sp modelId="{37B3C004-465C-432E-AAE6-9EDCE2924CFD}">
      <dsp:nvSpPr>
        <dsp:cNvPr id="0" name=""/>
        <dsp:cNvSpPr/>
      </dsp:nvSpPr>
      <dsp:spPr>
        <a:xfrm>
          <a:off x="0" y="4096440"/>
          <a:ext cx="9296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9A57A-E762-4B07-B149-48B8C9CCF730}">
      <dsp:nvSpPr>
        <dsp:cNvPr id="0" name=""/>
        <dsp:cNvSpPr/>
      </dsp:nvSpPr>
      <dsp:spPr>
        <a:xfrm>
          <a:off x="464820" y="3697920"/>
          <a:ext cx="7236643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Offer an alternative study</a:t>
          </a:r>
          <a:endParaRPr lang="en-US" sz="1800" b="1" kern="1200" dirty="0" smtClean="0"/>
        </a:p>
      </dsp:txBody>
      <dsp:txXfrm>
        <a:off x="503728" y="3736828"/>
        <a:ext cx="715882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C03A70D4-E688-4F14-98CD-CBDFED555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DBE7E-C178-4DC5-A0B6-A66D87F4BD8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777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0536E-85D8-4B51-A5F9-D51F356A135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3113" y="796925"/>
            <a:ext cx="5326062" cy="29972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65625"/>
            <a:ext cx="5076825" cy="4064000"/>
          </a:xfrm>
          <a:noFill/>
          <a:ln/>
        </p:spPr>
        <p:txBody>
          <a:bodyPr lIns="90024" tIns="45012" rIns="90024" bIns="45012"/>
          <a:lstStyle/>
          <a:p>
            <a:r>
              <a:rPr lang="en-US" altLang="en-US" smtClean="0">
                <a:latin typeface="Times" pitchFamily="18" charset="0"/>
                <a:ea typeface="ＭＳ Ｐゴシック" pitchFamily="34" charset="-128"/>
              </a:rPr>
              <a:t>Brink</a:t>
            </a:r>
          </a:p>
        </p:txBody>
      </p:sp>
    </p:spTree>
    <p:extLst>
      <p:ext uri="{BB962C8B-B14F-4D97-AF65-F5344CB8AC3E}">
        <p14:creationId xmlns:p14="http://schemas.microsoft.com/office/powerpoint/2010/main" val="196393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9521A-E15B-46E0-96D9-0ACE0D91FA1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80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018C8-DBD3-4458-8B5A-6DF80D40BCC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45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1CDF-1BFD-4BE8-A958-EC1FF0C0D5F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236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247D4-CA9A-4283-9B31-C401DC9794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554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37989-3712-40FB-8227-ADD57EC6129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603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0C585-9B10-4986-ACCC-A30FC1DA38F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185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C8046-8449-431E-93FE-F6F85535E6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714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34595-E325-49C4-BCFD-B16A249B406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580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EAF00-71E5-4655-ACC7-42AB29A78C5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10386749" y="5038991"/>
            <a:ext cx="1893887" cy="172508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1864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49914"/>
            <a:ext cx="77216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8700" y="5753101"/>
            <a:ext cx="670984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488892-68E3-49D2-A7F9-039AF461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4BA5-D8DF-4AC1-A9A6-E0379FF6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D621-C446-498B-AB58-EFA60EBA4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F5C6-C2F9-4144-BAE4-0EACD3B1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100" y="6480176"/>
            <a:ext cx="28448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481764"/>
            <a:ext cx="5679017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650E-AD5C-4089-BFAD-D001E4D6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8467" y="6351"/>
            <a:ext cx="12175067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10386748" y="93928"/>
            <a:ext cx="1893888" cy="172508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8625417" y="9525"/>
            <a:ext cx="3564467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1218353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75233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0" y="6481764"/>
            <a:ext cx="568113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7018" y="809625"/>
            <a:ext cx="670983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BAB8-4F62-4BFB-B0B9-0985696F4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5040-4EC2-4066-A2C3-EC88B025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101" y="6481764"/>
            <a:ext cx="284056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1764"/>
            <a:ext cx="568113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785" y="6483351"/>
            <a:ext cx="670983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9DB5AA-603F-45DF-A707-CBCD58292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E5E4-8BF7-4C76-9A7F-E7EDC254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1D67-4C8B-42CF-8FE7-ED4B43CC4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417" y="6556376"/>
            <a:ext cx="28448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3417" y="6556376"/>
            <a:ext cx="68580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0" y="6556376"/>
            <a:ext cx="670984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1270EA-F927-4580-893E-BFC3EF8B7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933" y="6556376"/>
            <a:ext cx="280246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9985" y="6557964"/>
            <a:ext cx="6597649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867" y="6556376"/>
            <a:ext cx="488951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2D1BBAB-99A2-475B-A691-C1D14DD2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8467" y="14288"/>
            <a:ext cx="12175067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1218353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417" y="4948239"/>
            <a:ext cx="3564467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8289"/>
            <a:ext cx="109728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882775"/>
            <a:ext cx="1097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100" y="6481764"/>
            <a:ext cx="28448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481764"/>
            <a:ext cx="5679017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785" y="6481764"/>
            <a:ext cx="670983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55E05C-9C26-4726-A514-599AA865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1" r:id="rId4"/>
    <p:sldLayoutId id="2147483999" r:id="rId5"/>
    <p:sldLayoutId id="2147483992" r:id="rId6"/>
    <p:sldLayoutId id="2147483993" r:id="rId7"/>
    <p:sldLayoutId id="2147484000" r:id="rId8"/>
    <p:sldLayoutId id="2147484001" r:id="rId9"/>
    <p:sldLayoutId id="2147483994" r:id="rId10"/>
    <p:sldLayoutId id="2147483995" r:id="rId11"/>
    <p:sldLayoutId id="2147484002" r:id="rId12"/>
  </p:sldLayoutIdLst>
  <p:hf hdr="0" ft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39925"/>
            <a:ext cx="8839200" cy="149225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ETHICS AND STANDARDS OF PRACTICE IN DIAGNOSTIC IMAGING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876800"/>
            <a:ext cx="8001000" cy="12192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/>
              <a:t>Level </a:t>
            </a:r>
            <a:r>
              <a:rPr lang="en-US" sz="3200" b="1" dirty="0" smtClean="0"/>
              <a:t>IV </a:t>
            </a:r>
            <a:r>
              <a:rPr lang="en-US" sz="3200" b="1" dirty="0"/>
              <a:t>integrated lectures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/>
              <a:t>DR. G. MWANGO</a:t>
            </a:r>
          </a:p>
        </p:txBody>
      </p:sp>
      <p:sp>
        <p:nvSpPr>
          <p:cNvPr id="9220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CECAAD42-C0F3-439C-A8A8-78989D68949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534400" cy="1209326"/>
          </a:xfrm>
        </p:spPr>
        <p:txBody>
          <a:bodyPr>
            <a:normAutofit/>
          </a:bodyPr>
          <a:lstStyle/>
          <a:p>
            <a:pPr marL="109538"/>
            <a:r>
              <a:rPr lang="en-US" sz="3200" b="1" dirty="0"/>
              <a:t>Key  issues in diagnostic imaging: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pPr lvl="1" indent="-590550">
              <a:buFont typeface="+mj-lt"/>
              <a:buAutoNum type="alphaUcPeriod" startAt="3"/>
            </a:pPr>
            <a:r>
              <a:rPr lang="en-US" sz="2800" b="1" dirty="0"/>
              <a:t>Cost-effectiveness of the investigation</a:t>
            </a:r>
          </a:p>
          <a:p>
            <a:pPr lvl="1" indent="-590550">
              <a:buFont typeface="+mj-lt"/>
              <a:buAutoNum type="alphaUcPeriod" startAt="3"/>
            </a:pPr>
            <a:endParaRPr lang="en-US" sz="2800" b="1" dirty="0"/>
          </a:p>
          <a:p>
            <a:pPr lvl="1" indent="-590550">
              <a:buFont typeface="+mj-lt"/>
              <a:buAutoNum type="alphaUcPeriod" startAt="3"/>
            </a:pPr>
            <a:r>
              <a:rPr lang="en-US" sz="2800" b="1" dirty="0"/>
              <a:t>Availability of expertise or imaging modality</a:t>
            </a:r>
          </a:p>
          <a:p>
            <a:pPr lvl="1" indent="-590550">
              <a:buFont typeface="+mj-lt"/>
              <a:buAutoNum type="alphaUcPeriod" startAt="3"/>
            </a:pPr>
            <a:endParaRPr lang="en-US" sz="2800" b="1" dirty="0" smtClean="0"/>
          </a:p>
          <a:p>
            <a:pPr lvl="1" indent="-590550">
              <a:buFont typeface="+mj-lt"/>
              <a:buAutoNum type="alphaUcPeriod" startAt="3"/>
            </a:pPr>
            <a:r>
              <a:rPr lang="en-US" sz="2800" b="1" dirty="0" smtClean="0"/>
              <a:t>Evidence-based </a:t>
            </a:r>
            <a:r>
              <a:rPr lang="en-US" sz="2800" b="1" dirty="0"/>
              <a:t>medicine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3799"/>
            <a:ext cx="3124200" cy="24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289"/>
            <a:ext cx="6435776" cy="1398587"/>
          </a:xfrm>
        </p:spPr>
        <p:txBody>
          <a:bodyPr>
            <a:normAutofit/>
          </a:bodyPr>
          <a:lstStyle/>
          <a:p>
            <a:r>
              <a:rPr lang="en-US" sz="3600" b="1" dirty="0"/>
              <a:t>Clinical appropriateness criteria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648200" cy="4343400"/>
          </a:xfrm>
        </p:spPr>
        <p:txBody>
          <a:bodyPr/>
          <a:lstStyle/>
          <a:p>
            <a:r>
              <a:rPr lang="en-US" b="1" dirty="0" smtClean="0"/>
              <a:t>Imaging Referral Guidelines have been developed for clinicians to determine the most appropriate imaging for a particular patient or clinical scenario </a:t>
            </a:r>
          </a:p>
          <a:p>
            <a:pPr>
              <a:buNone/>
            </a:pPr>
            <a:r>
              <a:rPr lang="en-US" b="1" dirty="0" smtClean="0"/>
              <a:t>e.g.  ACR appropriateness criteria</a:t>
            </a:r>
            <a:r>
              <a:rPr lang="en-US" b="1" baseline="30000" dirty="0" smtClean="0"/>
              <a:t>®</a:t>
            </a:r>
            <a:r>
              <a:rPr lang="en-US" b="1" dirty="0" smtClean="0"/>
              <a:t>, </a:t>
            </a:r>
            <a:r>
              <a:rPr lang="en-US" b="1" dirty="0" err="1" smtClean="0"/>
              <a:t>iRefer</a:t>
            </a:r>
            <a:r>
              <a:rPr lang="en-US" b="1" dirty="0" smtClean="0"/>
              <a:t>-RCR</a:t>
            </a:r>
          </a:p>
          <a:p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66876"/>
            <a:ext cx="1939976" cy="213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066800"/>
            <a:ext cx="43434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289"/>
            <a:ext cx="5791200" cy="117951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Imaging referral guidelines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4876800" cy="5029200"/>
          </a:xfrm>
        </p:spPr>
        <p:txBody>
          <a:bodyPr/>
          <a:lstStyle/>
          <a:p>
            <a:pPr marL="284163" lvl="1" indent="-220663"/>
            <a:r>
              <a:rPr lang="en-US" b="1" dirty="0" smtClean="0"/>
              <a:t>Appropriate and detailed history taking and  clinical evaluation, patient’s age, clinical condition</a:t>
            </a:r>
          </a:p>
          <a:p>
            <a:pPr marL="284163" lvl="1" indent="-220663"/>
            <a:endParaRPr lang="en-US" b="1" dirty="0" smtClean="0"/>
          </a:p>
          <a:p>
            <a:pPr marL="284163" lvl="1" indent="-173038"/>
            <a:r>
              <a:rPr lang="en-US" b="1" dirty="0" smtClean="0"/>
              <a:t>Working diagnosis D/</a:t>
            </a:r>
            <a:r>
              <a:rPr lang="en-US" b="1" dirty="0" err="1" smtClean="0"/>
              <a:t>Dx</a:t>
            </a:r>
            <a:endParaRPr lang="en-US" b="1" dirty="0" smtClean="0"/>
          </a:p>
          <a:p>
            <a:pPr marL="284163" lvl="1" indent="-173038"/>
            <a:endParaRPr lang="en-US" b="1" dirty="0" smtClean="0"/>
          </a:p>
          <a:p>
            <a:pPr marL="284163" lvl="1" indent="-173038"/>
            <a:r>
              <a:rPr lang="en-US" b="1" dirty="0" smtClean="0"/>
              <a:t>is ionizing radiation and/or contrast media indicated?</a:t>
            </a:r>
          </a:p>
          <a:p>
            <a:pPr marL="284163" indent="-173038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8" descr="radiology col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6656"/>
            <a:ext cx="3810000" cy="323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356497"/>
              </p:ext>
            </p:extLst>
          </p:nvPr>
        </p:nvGraphicFramePr>
        <p:xfrm>
          <a:off x="7200899" y="3962400"/>
          <a:ext cx="373380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2952750" imgH="2362200" progId="">
                  <p:embed/>
                </p:oleObj>
              </mc:Choice>
              <mc:Fallback>
                <p:oleObj name="Clip" r:id="rId4" imgW="2952750" imgH="23622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99" y="3962400"/>
                        <a:ext cx="3733801" cy="274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056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548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RISKS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7494"/>
            <a:ext cx="10744200" cy="102790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Some reasons for unnecessary procedures</a:t>
            </a:r>
            <a:endParaRPr lang="en-US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11430000" cy="51054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Lack of awareness about radiation doses &amp; associated risks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Insufficient access to referral guidelines at the point of care</a:t>
            </a:r>
            <a:endParaRPr lang="en-GB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Low confidence in clinical diagnosis  &amp; over-reliance on imaging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Consumer demand (patient's and/or family's expectations)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Self-referral, opportunistic screening, defensive medicine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69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11506200" cy="139903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/>
              <a:t>Some reasons for unnecessary procedures :cont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11734800" cy="45720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</a:rPr>
              <a:t>Pressure from other specialists e.g. "What does the CT shows?"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</a:rPr>
              <a:t>Pressure from promotion and marketing of sophisticated technology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</a:rPr>
              <a:t>Lack of dialogue/consultation between referrers and radiologists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</a:rPr>
              <a:t>Non-availability of other appropriate imaging modality (e.g. US, MRI)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Fragmentation vs. continuity of health care: unnecessarily repeated examinations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AUTONOMY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1582400" cy="51054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/>
              <a:t>Patient’s right to choose or refuse </a:t>
            </a:r>
            <a:r>
              <a:rPr lang="en-US" b="1" dirty="0" smtClean="0"/>
              <a:t>any treatment or imaging study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/>
              <a:t>	</a:t>
            </a:r>
            <a:r>
              <a:rPr lang="en-US" b="1" u="sng" dirty="0" smtClean="0"/>
              <a:t>Key considerations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u="sng" dirty="0"/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Patient education </a:t>
            </a:r>
            <a:r>
              <a:rPr lang="en-US" b="1" dirty="0" smtClean="0"/>
              <a:t>on the disease</a:t>
            </a:r>
            <a:r>
              <a:rPr lang="en-US" b="1" dirty="0"/>
              <a:t>, management</a:t>
            </a:r>
            <a:r>
              <a:rPr lang="en-US" b="1" dirty="0" smtClean="0"/>
              <a:t>,  </a:t>
            </a:r>
            <a:r>
              <a:rPr lang="en-US" b="1" dirty="0"/>
              <a:t>risks, </a:t>
            </a:r>
            <a:r>
              <a:rPr lang="en-US" b="1" dirty="0" smtClean="0"/>
              <a:t>prognosis etc leads to informed consent</a:t>
            </a: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US" b="1" dirty="0"/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/>
              <a:t>Patient’s </a:t>
            </a:r>
            <a:r>
              <a:rPr lang="en-US" b="1" dirty="0" smtClean="0"/>
              <a:t>capacity to </a:t>
            </a:r>
            <a:r>
              <a:rPr lang="en-US" b="1" dirty="0"/>
              <a:t>make </a:t>
            </a:r>
            <a:r>
              <a:rPr lang="en-US" b="1" dirty="0" smtClean="0"/>
              <a:t>decisions- </a:t>
            </a:r>
            <a:r>
              <a:rPr lang="en-US" b="1" dirty="0"/>
              <a:t>is </a:t>
            </a:r>
            <a:r>
              <a:rPr lang="en-US" b="1" dirty="0" smtClean="0"/>
              <a:t> the patient too young, under age or is there </a:t>
            </a:r>
            <a:r>
              <a:rPr lang="en-US" b="1" dirty="0"/>
              <a:t>mental </a:t>
            </a:r>
            <a:r>
              <a:rPr lang="en-US" b="1" dirty="0" smtClean="0"/>
              <a:t>incapacity?</a:t>
            </a: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Societal-value shift to define medical care in terms of outcomes that are more important to the patient than to the medical professional.</a:t>
            </a: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B343F7DF-BD94-40C4-A5CF-BFF3BA86C12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494"/>
            <a:ext cx="9296400" cy="1104106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Autonomy; cont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49000" cy="4854576"/>
          </a:xfrm>
        </p:spPr>
        <p:txBody>
          <a:bodyPr>
            <a:normAutofit/>
          </a:bodyPr>
          <a:lstStyle/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Ethical dilemma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Nondisclosure of information- </a:t>
            </a:r>
            <a:r>
              <a:rPr lang="en-US" b="1" dirty="0" smtClean="0"/>
              <a:t>limiting discussion to prevent severe anxiety, depression or refusal of care until appropriate counseling has been achieved.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17A63E4B-E5B6-49F2-B0FA-D4C404853FF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BENEFICENCE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1430000" cy="4953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Acting in the patients’ best interest.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 marL="822960" lvl="1" eaLnBrk="1" fontAlgn="auto" hangingPunct="1">
              <a:spcAft>
                <a:spcPts val="0"/>
              </a:spcAft>
              <a:buFont typeface="Book Antiqua" pitchFamily="18" charset="0"/>
              <a:buChar char="-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This is  a core value in Medical Ethics.</a:t>
            </a:r>
          </a:p>
          <a:p>
            <a:pPr marL="822960" lvl="1" eaLnBrk="1" fontAlgn="auto" hangingPunct="1">
              <a:spcAft>
                <a:spcPts val="0"/>
              </a:spcAft>
              <a:buFont typeface="Book Antiqua" pitchFamily="18" charset="0"/>
              <a:buChar char="-"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Generally people trust doctors </a:t>
            </a:r>
          </a:p>
          <a:p>
            <a:pPr marL="822960"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b="1" dirty="0" smtClean="0"/>
          </a:p>
          <a:p>
            <a:pPr marL="822960"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It is the duty of the doctor to act in the patients’ best interest. This should supersede the doctor’s self-interest, interests of third parties, hospitals or insurers, drug companies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17C1D71-44BB-4A2C-9731-BBE0CCE945C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Beneficence; cont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896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Ethical dilemma</a:t>
            </a: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Risk in performing the imaging study or intervention e.g. exposure of ionizing radiation to unborn fetus or young child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b="1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Benefit should always outweigh the risk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1C882C8-BC7D-4393-9247-AA1A4D11A8D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NON-MALFASEANCE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6019800" cy="5029200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/>
              <a:t>First, Do no </a:t>
            </a:r>
            <a:r>
              <a:rPr lang="en-US" b="1" i="1" dirty="0" smtClean="0"/>
              <a:t>harm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i="1" dirty="0"/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r>
              <a:rPr lang="en-US" sz="2800" b="1" dirty="0">
                <a:solidFill>
                  <a:srgbClr val="FFFF00"/>
                </a:solidFill>
              </a:rPr>
              <a:t>Its more important </a:t>
            </a:r>
            <a:r>
              <a:rPr lang="en-US" sz="2800" b="1" u="sng" dirty="0">
                <a:solidFill>
                  <a:srgbClr val="FFFF00"/>
                </a:solidFill>
              </a:rPr>
              <a:t>not</a:t>
            </a:r>
            <a:r>
              <a:rPr lang="en-US" sz="2800" b="1" dirty="0">
                <a:solidFill>
                  <a:srgbClr val="FFFF00"/>
                </a:solidFill>
              </a:rPr>
              <a:t> to harm your patients than to do them good</a:t>
            </a:r>
            <a:r>
              <a:rPr lang="en-US" sz="2800" b="1" dirty="0">
                <a:solidFill>
                  <a:srgbClr val="FFFF00"/>
                </a:solidFill>
              </a:rPr>
              <a:t>!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r>
              <a:rPr lang="en-US" sz="2800" b="1" dirty="0"/>
              <a:t>Forbids doctors from providing ineffective interventions or acting without due </a:t>
            </a:r>
            <a:r>
              <a:rPr lang="en-US" sz="2800" b="1" dirty="0"/>
              <a:t>care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endParaRPr lang="en-US" sz="2800" b="1" dirty="0"/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r>
              <a:rPr lang="en-US" sz="2800" b="1" dirty="0"/>
              <a:t>Benefits of care should outweigh the risks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endParaRPr lang="en-US" sz="2800" b="1" dirty="0"/>
          </a:p>
          <a:p>
            <a:pPr marL="868680" lvl="1" indent="-283464" eaLnBrk="1" fontAlgn="auto" hangingPunct="1">
              <a:spcAft>
                <a:spcPts val="0"/>
              </a:spcAft>
              <a:buFont typeface="Garamond" pitchFamily="18" charset="0"/>
              <a:buChar char="–"/>
              <a:defRPr/>
            </a:pPr>
            <a:r>
              <a:rPr lang="en-US" sz="2800" b="1" dirty="0"/>
              <a:t>Will the imaging study change the patient’s management or increase potential risk?</a:t>
            </a:r>
            <a:endParaRPr lang="en-US" sz="2800" b="1" dirty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551847D5-C635-4F34-B65D-C4E6291F0371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6" name="Picture 3" descr="Robert Wachter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467601" y="1219200"/>
            <a:ext cx="4114799" cy="466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outline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82775"/>
            <a:ext cx="10134600" cy="4572000"/>
          </a:xfrm>
        </p:spPr>
        <p:txBody>
          <a:bodyPr/>
          <a:lstStyle/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en-US" b="1" dirty="0" smtClean="0"/>
              <a:t>Definitions</a:t>
            </a:r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endParaRPr lang="en-US" b="1" dirty="0" smtClean="0"/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en-US" b="1" dirty="0" smtClean="0"/>
              <a:t>General principles in medical ethics</a:t>
            </a:r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endParaRPr lang="en-US" b="1" dirty="0" smtClean="0"/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en-US" b="1" dirty="0" smtClean="0"/>
              <a:t>Key ethical considerations in diagnostic imaging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053855E-6AF1-4E2C-8EC4-A5A98E3C527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Non-</a:t>
            </a:r>
            <a:r>
              <a:rPr lang="en-US" sz="32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malfaseance</a:t>
            </a: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(non-</a:t>
            </a:r>
            <a:r>
              <a:rPr lang="en-US" sz="32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maleficence</a:t>
            </a: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1"/>
            <a:ext cx="11049000" cy="4525963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Ethical dilemmas</a:t>
            </a: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b="1" u="sng" dirty="0" smtClean="0">
              <a:solidFill>
                <a:srgbClr val="FFC000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Desperate situations where the outcome without treatment is grave and the treatment itself is risky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b="1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Some treatments while doing good can potentially harm e.g. morphine  in terminal care which eases the pain but depresses respiration, x-rays during pregnancy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b="1" dirty="0" smtClean="0"/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 smtClean="0"/>
              <a:t>Many medical malpractice litigation is actually related to this value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46D42E6-6C79-4EC0-A389-B732682B00A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JUSTICE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722438"/>
            <a:ext cx="11049000" cy="2316163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Distribution of scarce healthcare resources with fairness and equality.</a:t>
            </a: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And where the resources are limited who should benefit first ?</a:t>
            </a: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62AC80C0-C5DF-4485-91F9-489C5F6C1FB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1"/>
            <a:ext cx="48595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Importance of communication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11430000" cy="4572000"/>
          </a:xfrm>
        </p:spPr>
        <p:txBody>
          <a:bodyPr/>
          <a:lstStyle/>
          <a:p>
            <a:pPr eaLnBrk="1" hangingPunct="1"/>
            <a:r>
              <a:rPr lang="en-GB" b="1" dirty="0" smtClean="0"/>
              <a:t>Most of the ‘ethical conflicts’ and even medical litigation arise from lack of </a:t>
            </a:r>
            <a:r>
              <a:rPr lang="en-GB" b="1" dirty="0" smtClean="0">
                <a:solidFill>
                  <a:srgbClr val="FFC000"/>
                </a:solidFill>
              </a:rPr>
              <a:t>adequate, appropriate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smtClean="0"/>
              <a:t>and </a:t>
            </a:r>
            <a:r>
              <a:rPr lang="en-GB" b="1" dirty="0" smtClean="0">
                <a:solidFill>
                  <a:srgbClr val="FFC000"/>
                </a:solidFill>
              </a:rPr>
              <a:t>respectful </a:t>
            </a:r>
            <a:r>
              <a:rPr lang="en-GB" b="1" dirty="0" smtClean="0"/>
              <a:t>communication between the doctor/ healthcare team and the patient/ guardians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4E6ED6C-E0D4-4CD7-9DEA-0E4B773AC2A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67494"/>
            <a:ext cx="112014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 and safety</a:t>
            </a:r>
            <a:b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-  key principles- summary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6"/>
            <a:ext cx="11506200" cy="4746625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953008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Most appropriate imaging modality </a:t>
            </a:r>
            <a:r>
              <a:rPr lang="en-US" b="1" dirty="0" smtClean="0">
                <a:solidFill>
                  <a:srgbClr val="FFFF00"/>
                </a:solidFill>
              </a:rPr>
              <a:t>(justification)</a:t>
            </a:r>
          </a:p>
          <a:p>
            <a:pPr marL="953008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953008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Radiation dose limitation </a:t>
            </a:r>
            <a:r>
              <a:rPr lang="en-US" b="1" dirty="0" smtClean="0">
                <a:solidFill>
                  <a:srgbClr val="FFFF00"/>
                </a:solidFill>
              </a:rPr>
              <a:t>(ALARA principle)</a:t>
            </a:r>
          </a:p>
          <a:p>
            <a:pPr marL="953008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953008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Minimize non-diagnostic  images </a:t>
            </a:r>
            <a:r>
              <a:rPr lang="en-US" b="1" dirty="0" smtClean="0">
                <a:solidFill>
                  <a:srgbClr val="FFFF00"/>
                </a:solidFill>
              </a:rPr>
              <a:t>(optimization)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2CA0CBB-68A1-4D2C-BA83-4ACA977DF9E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Imaging request forms evaluation at the Radiology department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 of imaging requested</a:t>
            </a:r>
          </a:p>
          <a:p>
            <a:endParaRPr lang="en-US" b="1" dirty="0" smtClean="0"/>
          </a:p>
          <a:p>
            <a:r>
              <a:rPr lang="en-US" b="1" dirty="0" smtClean="0"/>
              <a:t>Is the indication appropriate</a:t>
            </a:r>
          </a:p>
          <a:p>
            <a:endParaRPr lang="en-US" b="1" dirty="0" smtClean="0"/>
          </a:p>
          <a:p>
            <a:r>
              <a:rPr lang="en-US" b="1" dirty="0" smtClean="0"/>
              <a:t>Is there sufficient clinical data</a:t>
            </a:r>
          </a:p>
          <a:p>
            <a:endParaRPr lang="en-US" b="1" dirty="0" smtClean="0"/>
          </a:p>
          <a:p>
            <a:r>
              <a:rPr lang="en-US" b="1" dirty="0" smtClean="0"/>
              <a:t>What is the patient’s clinical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289"/>
            <a:ext cx="10591800" cy="1398587"/>
          </a:xfrm>
        </p:spPr>
        <p:txBody>
          <a:bodyPr/>
          <a:lstStyle/>
          <a:p>
            <a:r>
              <a:rPr lang="en-US" b="1" dirty="0" smtClean="0"/>
              <a:t>Possible action pathways: RADIOLOGY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868105"/>
              </p:ext>
            </p:extLst>
          </p:nvPr>
        </p:nvGraphicFramePr>
        <p:xfrm>
          <a:off x="1295400" y="1666876"/>
          <a:ext cx="9296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Decision ‘influencers’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778408"/>
          </a:xfrm>
        </p:spPr>
        <p:txBody>
          <a:bodyPr/>
          <a:lstStyle/>
          <a:p>
            <a:r>
              <a:rPr lang="en-US" b="1" dirty="0" smtClean="0"/>
              <a:t>Patient’s well being- main basis in ethical practice</a:t>
            </a:r>
          </a:p>
          <a:p>
            <a:r>
              <a:rPr lang="en-US" b="1" dirty="0" smtClean="0"/>
              <a:t>Other sources: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Radiologist’s interests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Referring clinician’s demands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Insurance agency’s policy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Managed care organization policy (HMO)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820400" cy="944562"/>
          </a:xfrm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Steps taken to ensure ethical practice Diagnostic Imaging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10972800" cy="5562600"/>
          </a:xfrm>
        </p:spPr>
        <p:txBody>
          <a:bodyPr>
            <a:normAutofit fontScale="62500" lnSpcReduction="20000"/>
          </a:bodyPr>
          <a:lstStyle/>
          <a:p>
            <a:pPr marL="609600" indent="-6096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sz="4400" b="1" u="sng" dirty="0"/>
              <a:t>Justification</a:t>
            </a:r>
          </a:p>
          <a:p>
            <a:pPr marL="984250" lvl="1" indent="-6096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3600" b="1" dirty="0"/>
              <a:t>All requests that utilize higher doses of ionizing radiation are counter-signed – fluoroscopy, interventional radiology, CT scanning</a:t>
            </a:r>
          </a:p>
          <a:p>
            <a:pPr marL="850900" lvl="2" indent="-3937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Examination should benefit the patient; is appropriate for the clinical condition; provided history, working diagnosis</a:t>
            </a:r>
          </a:p>
          <a:p>
            <a:pPr marL="850900" lvl="2" indent="-3937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/>
          </a:p>
          <a:p>
            <a:pPr marL="850900" lvl="2" indent="-3302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MRI requests also countersigned- rel. expensive,  may require sedation, MRI gadolinium contrast is C/I in renal insufficiency, appropriate indication e.g. may not be useful for imaging lung or intestines unless in specific cases</a:t>
            </a:r>
          </a:p>
          <a:p>
            <a:pPr marL="1273175" lvl="2" indent="-5334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400" b="1" dirty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1B398C2B-1F5D-4723-8BB5-D445FC36F92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Steps taken to ensure ethical practice 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 Diagnostic </a:t>
            </a:r>
            <a:r>
              <a:rPr lang="en-US" sz="2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Imaging KNH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sz="2800" b="1" u="sng" dirty="0"/>
              <a:t>Optimization</a:t>
            </a:r>
            <a:r>
              <a:rPr lang="en-US" sz="2800" b="1" dirty="0"/>
              <a:t>:  ALARA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800" b="1" dirty="0"/>
              <a:t>	Quality assurance/ quality control (QA/QC) measures such as: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800" b="1" dirty="0"/>
              <a:t>		-	Regular film-reject analyses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800" b="1" dirty="0"/>
              <a:t>		-	diagnostic reference level 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800" b="1" dirty="0"/>
              <a:t>		-	use of imaging protocol guidelines</a:t>
            </a:r>
          </a:p>
          <a:p>
            <a:pPr marL="984250" lvl="1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sz="2900" b="1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3400" b="1" dirty="0"/>
              <a:t>	</a:t>
            </a:r>
            <a:endParaRPr lang="en-US" b="1" i="1" dirty="0" smtClean="0"/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457200"/>
            <a:ext cx="10091738" cy="6492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ea typeface="ＭＳ Ｐゴシック" pitchFamily="34" charset="-128"/>
              </a:rPr>
              <a:t>Media attention has increased public awareness</a:t>
            </a:r>
            <a:endParaRPr lang="en-US" altLang="en-US" sz="2400" b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1329"/>
          <a:stretch>
            <a:fillRect/>
          </a:stretch>
        </p:blipFill>
        <p:spPr bwMode="auto">
          <a:xfrm>
            <a:off x="2743200" y="1140355"/>
            <a:ext cx="6346825" cy="4794825"/>
          </a:xfrm>
          <a:prstGeom prst="rect">
            <a:avLst/>
          </a:prstGeom>
          <a:noFill/>
          <a:ln w="19050">
            <a:solidFill>
              <a:srgbClr val="74F5FF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0" y="6172200"/>
            <a:ext cx="9026202" cy="54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3035" tIns="51517" rIns="103035" bIns="51517">
            <a:spAutoFit/>
          </a:bodyPr>
          <a:lstStyle/>
          <a:p>
            <a:pPr defTabSz="1030288">
              <a:lnSpc>
                <a:spcPct val="90000"/>
              </a:lnSpc>
            </a:pPr>
            <a:r>
              <a:rPr lang="en-US" altLang="en-US" sz="3200">
                <a:solidFill>
                  <a:srgbClr val="FFFF00"/>
                </a:solidFill>
                <a:latin typeface="Times" pitchFamily="18" charset="0"/>
              </a:rPr>
              <a:t>CT criticized for excessive radiation dose since 2001</a:t>
            </a:r>
          </a:p>
        </p:txBody>
      </p:sp>
      <p:sp>
        <p:nvSpPr>
          <p:cNvPr id="41989" name="Right Arrow 4"/>
          <p:cNvSpPr>
            <a:spLocks noChangeArrowheads="1"/>
          </p:cNvSpPr>
          <p:nvPr/>
        </p:nvSpPr>
        <p:spPr bwMode="auto">
          <a:xfrm>
            <a:off x="2133600" y="3124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Definition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1353800" cy="4876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ETHICS </a:t>
            </a:r>
            <a:r>
              <a:rPr lang="en-US" b="1" dirty="0" smtClean="0"/>
              <a:t>: Principles that form the basis on which the customs of a people are established.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Medical ethics</a:t>
            </a:r>
            <a:r>
              <a:rPr lang="en-US" b="1" dirty="0" smtClean="0"/>
              <a:t>: A system of moral principles that apply values and judgments to the practice of Medicine.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u="sng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407077AA-E1EA-48D0-9323-7F2126B5AB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RADIATION SAFETY CAMPAIGNS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10363200" cy="4572000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Image Gently, Image Wisely, </a:t>
            </a:r>
            <a:r>
              <a:rPr lang="en-US" b="1" dirty="0" err="1" smtClean="0">
                <a:solidFill>
                  <a:srgbClr val="002060"/>
                </a:solidFill>
              </a:rPr>
              <a:t>EuroSafe</a:t>
            </a:r>
            <a:r>
              <a:rPr lang="en-US" b="1" dirty="0" smtClean="0">
                <a:solidFill>
                  <a:srgbClr val="002060"/>
                </a:solidFill>
              </a:rPr>
              <a:t>, AFROSAFE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Stakeholders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Radiation health worker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Patient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Referring clinician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Manufacturers/ innovators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Public- </a:t>
            </a:r>
            <a:r>
              <a:rPr lang="en-US" sz="2400" b="1" dirty="0">
                <a:solidFill>
                  <a:srgbClr val="002060"/>
                </a:solidFill>
              </a:rPr>
              <a:t>ionizing radiation from medical imaging is approaching the levels of background radiation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2" descr="AfrosafeFA logo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6449568" cy="19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Wisely logo_horiz 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1"/>
            <a:ext cx="4452620" cy="19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5276760"/>
            <a:ext cx="2783515" cy="15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181600"/>
            <a:ext cx="4267200" cy="12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152400"/>
            <a:ext cx="8305800" cy="8382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In conclusion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11125200" cy="5638800"/>
          </a:xfrm>
        </p:spPr>
        <p:txBody>
          <a:bodyPr>
            <a:normAutofit fontScale="25000" lnSpcReduction="20000"/>
          </a:bodyPr>
          <a:lstStyle/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Always put the interests of the patient first; </a:t>
            </a:r>
            <a:r>
              <a:rPr lang="en-US" sz="9600" b="1" dirty="0">
                <a:solidFill>
                  <a:schemeClr val="accent1"/>
                </a:solidFill>
              </a:rPr>
              <a:t>justify </a:t>
            </a:r>
            <a:r>
              <a:rPr lang="en-US" sz="9600" b="1" dirty="0"/>
              <a:t>the examination and the cost incurred</a:t>
            </a:r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/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Consider if the ionizing radiation exposure or use of contrast media is necessary  </a:t>
            </a:r>
            <a:r>
              <a:rPr lang="en-US" sz="9600" b="1" dirty="0">
                <a:solidFill>
                  <a:schemeClr val="accent1"/>
                </a:solidFill>
              </a:rPr>
              <a:t>(radiation safety) </a:t>
            </a:r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/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Always practice  </a:t>
            </a:r>
            <a:r>
              <a:rPr lang="en-US" sz="9600" b="1" dirty="0">
                <a:solidFill>
                  <a:schemeClr val="accent1"/>
                </a:solidFill>
              </a:rPr>
              <a:t>patient education</a:t>
            </a:r>
            <a:r>
              <a:rPr lang="en-US" sz="9600" b="1" dirty="0"/>
              <a:t>. Acquire  good communication skills</a:t>
            </a:r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/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Always treat your patients with equality, </a:t>
            </a:r>
            <a:r>
              <a:rPr lang="en-US" sz="9600" b="1" dirty="0">
                <a:solidFill>
                  <a:schemeClr val="accent1"/>
                </a:solidFill>
              </a:rPr>
              <a:t>respect  </a:t>
            </a:r>
            <a:r>
              <a:rPr lang="en-US" sz="9600" b="1" dirty="0"/>
              <a:t>and dignity </a:t>
            </a:r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/>
          </a:p>
          <a:p>
            <a:pPr marL="519113" indent="-4556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chemeClr val="accent1"/>
                </a:solidFill>
              </a:rPr>
              <a:t>Optimize</a:t>
            </a:r>
            <a:r>
              <a:rPr lang="en-US" sz="9600" b="1" dirty="0"/>
              <a:t> the imaging procedure to acquire diagnostic images -</a:t>
            </a:r>
            <a:r>
              <a:rPr lang="en-US" sz="9600" b="1" dirty="0" smtClean="0">
                <a:solidFill>
                  <a:schemeClr val="accent1"/>
                </a:solidFill>
              </a:rPr>
              <a:t>ALARA</a:t>
            </a:r>
            <a:endParaRPr lang="en-US" sz="9600" b="1" dirty="0"/>
          </a:p>
          <a:p>
            <a:pPr marL="519113" indent="-455613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/>
              <a:t> Remember all patient information is </a:t>
            </a:r>
            <a:r>
              <a:rPr lang="en-US" sz="9600" b="1" dirty="0">
                <a:solidFill>
                  <a:schemeClr val="accent1"/>
                </a:solidFill>
              </a:rPr>
              <a:t>confidential</a:t>
            </a:r>
          </a:p>
          <a:p>
            <a:pPr marL="448056" indent="-384048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7200" b="1" dirty="0"/>
          </a:p>
          <a:p>
            <a:pPr marL="448056" indent="-384048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7200" b="1" dirty="0"/>
              <a:t>	------------------------------------------------------------------------------------</a:t>
            </a:r>
          </a:p>
          <a:p>
            <a:pPr marL="448056" indent="-384048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3300" b="1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D3AF5FA-BF33-41B7-80D4-EF2FC698653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Basis of Medical ethics 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125200" cy="4854575"/>
          </a:xfrm>
        </p:spPr>
        <p:txBody>
          <a:bodyPr>
            <a:normAutofit/>
          </a:bodyPr>
          <a:lstStyle/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Hippocratic Oath</a:t>
            </a:r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200" b="1" dirty="0"/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Rabbinic and Christian teachings</a:t>
            </a:r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200" b="1" dirty="0"/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Muslim Medicine</a:t>
            </a:r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200" b="1" dirty="0"/>
          </a:p>
          <a:p>
            <a:pPr marL="105156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Law </a:t>
            </a:r>
          </a:p>
          <a:p>
            <a:pPr marL="822960" lvl="1" eaLnBrk="1" fontAlgn="auto" hangingPunct="1">
              <a:spcAft>
                <a:spcPts val="0"/>
              </a:spcAft>
              <a:buNone/>
              <a:defRPr/>
            </a:pPr>
            <a:endParaRPr lang="en-US" sz="3200" b="1" dirty="0"/>
          </a:p>
          <a:p>
            <a:pPr marL="822960" lvl="1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F6CD70C-AC43-450B-B914-34DB7EE4E934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83" y="3505200"/>
            <a:ext cx="3481417" cy="28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01625"/>
            <a:ext cx="7772400" cy="611188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Values in Medical </a:t>
            </a: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Ethics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11734800" cy="54102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</a:pPr>
            <a:r>
              <a:rPr lang="en-US" sz="3200" b="1" dirty="0"/>
              <a:t>There are Six main values</a:t>
            </a:r>
            <a:r>
              <a:rPr lang="en-US" sz="2800" b="1" dirty="0"/>
              <a:t>:</a:t>
            </a:r>
          </a:p>
          <a:p>
            <a:pPr marL="533400" indent="-533400" eaLnBrk="1" hangingPunct="1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endParaRPr lang="en-US" sz="2600" b="1" u="sng" dirty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b="1" u="sng" dirty="0">
                <a:solidFill>
                  <a:srgbClr val="FFFF00"/>
                </a:solidFill>
              </a:rPr>
              <a:t>Autonomy</a:t>
            </a:r>
            <a:r>
              <a:rPr lang="en-US" sz="3200" b="1" dirty="0"/>
              <a:t>- the patient has the right to refuse or choose their treatment.</a:t>
            </a:r>
          </a:p>
          <a:p>
            <a:pPr marL="533400" indent="-533400" eaLnBrk="1" hangingPunct="1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endParaRPr lang="en-US" sz="3200" b="1" dirty="0"/>
          </a:p>
          <a:p>
            <a:pPr marL="533400" indent="-533400" eaLnBrk="1" hangingPunct="1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b="1" u="sng" dirty="0">
                <a:solidFill>
                  <a:srgbClr val="FFFF00"/>
                </a:solidFill>
              </a:rPr>
              <a:t>Beneficence</a:t>
            </a:r>
            <a:r>
              <a:rPr lang="en-US" sz="3200" b="1" dirty="0"/>
              <a:t>- the doctor should act in the best interest of the patient.</a:t>
            </a:r>
          </a:p>
          <a:p>
            <a:pPr marL="533400" indent="-533400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600" b="1" dirty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772EF71-7170-4E4A-88DC-8D74E23D629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0279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Values in Medical Ethics: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11734800" cy="4572000"/>
          </a:xfrm>
        </p:spPr>
        <p:txBody>
          <a:bodyPr/>
          <a:lstStyle/>
          <a:p>
            <a:pPr marL="579437" indent="-514350">
              <a:buFont typeface="+mj-lt"/>
              <a:buAutoNum type="arabicPeriod" startAt="3"/>
            </a:pPr>
            <a:r>
              <a:rPr lang="en-US" sz="2800" b="1" u="sng" dirty="0">
                <a:solidFill>
                  <a:srgbClr val="FFFF00"/>
                </a:solidFill>
              </a:rPr>
              <a:t>Non-malfeasance</a:t>
            </a:r>
            <a:r>
              <a:rPr lang="en-US" sz="2800" b="1" dirty="0"/>
              <a:t>- actions intended  should not  harm or bring harm to the patient or other. “first, do no  harm”</a:t>
            </a:r>
          </a:p>
          <a:p>
            <a:pPr marL="579437" indent="-514350">
              <a:buFont typeface="+mj-lt"/>
              <a:buAutoNum type="arabicPeriod" startAt="3"/>
            </a:pPr>
            <a:endParaRPr lang="en-US" sz="2800" b="1" dirty="0"/>
          </a:p>
          <a:p>
            <a:pPr marL="579437" indent="-514350">
              <a:buFont typeface="+mj-lt"/>
              <a:buAutoNum type="arabicPeriod" startAt="3"/>
            </a:pPr>
            <a:r>
              <a:rPr lang="en-US" sz="2800" b="1" u="sng" dirty="0">
                <a:solidFill>
                  <a:srgbClr val="FFFF00"/>
                </a:solidFill>
              </a:rPr>
              <a:t>Justice</a:t>
            </a:r>
            <a:r>
              <a:rPr lang="en-US" sz="2800" b="1" dirty="0"/>
              <a:t>- being fair or just to the wider community in terms of the consequences of an action . Distribution of scarce health resources </a:t>
            </a:r>
            <a:r>
              <a:rPr lang="en-US" sz="3200" b="1" dirty="0"/>
              <a:t>with fairness and equality</a:t>
            </a:r>
            <a:endParaRPr lang="en-US" sz="3200" b="1" u="sng" dirty="0">
              <a:solidFill>
                <a:srgbClr val="FFFF00"/>
              </a:solidFill>
            </a:endParaRPr>
          </a:p>
          <a:p>
            <a:pPr marL="579437" indent="-514350">
              <a:buFont typeface="+mj-lt"/>
              <a:buAutoNum type="arabicPeriod" startAt="3"/>
            </a:pPr>
            <a:endParaRPr lang="en-US" sz="3200" b="1" dirty="0"/>
          </a:p>
          <a:p>
            <a:pPr marL="579437" indent="-514350">
              <a:buFont typeface="+mj-lt"/>
              <a:buAutoNum type="arabicPeriod" startAt="3"/>
            </a:pPr>
            <a:endParaRPr lang="en-US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646906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Values in Medical Ethics; cont</a:t>
            </a: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506200" cy="5486400"/>
          </a:xfrm>
        </p:spPr>
        <p:txBody>
          <a:bodyPr>
            <a:noAutofit/>
          </a:bodyPr>
          <a:lstStyle/>
          <a:p>
            <a:pPr marL="651510" indent="-51435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 startAt="5"/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Dignity</a:t>
            </a:r>
            <a:r>
              <a:rPr lang="en-US" sz="2800" b="1" u="sng" dirty="0"/>
              <a:t> </a:t>
            </a:r>
            <a:r>
              <a:rPr lang="en-US" sz="2800" b="1" dirty="0"/>
              <a:t>; the patient (and the person treating the patient) have a right to be treated with dignity</a:t>
            </a:r>
          </a:p>
          <a:p>
            <a:pPr marL="651510" indent="-51435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 startAt="5"/>
              <a:defRPr/>
            </a:pPr>
            <a:endParaRPr lang="en-US" sz="2800" b="1" dirty="0"/>
          </a:p>
          <a:p>
            <a:pPr marL="651510" indent="-51435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 startAt="5"/>
              <a:defRPr/>
            </a:pPr>
            <a:r>
              <a:rPr lang="en-US" sz="2800" b="1" u="sng" dirty="0">
                <a:solidFill>
                  <a:srgbClr val="FFFF00"/>
                </a:solidFill>
              </a:rPr>
              <a:t>Truthfulness and honesty</a:t>
            </a:r>
            <a:r>
              <a:rPr lang="en-US" sz="2800" b="1" dirty="0"/>
              <a:t>; the patient has a right to full disclosure in terms of illness, treatment methods, prognosis, outcome etc. </a:t>
            </a:r>
          </a:p>
          <a:p>
            <a:pPr marL="971550" lvl="1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- informed consent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23F66773-D2E4-4B90-BF2C-940EB74E2D1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104106"/>
          </a:xfrm>
        </p:spPr>
        <p:txBody>
          <a:bodyPr>
            <a:normAutofit/>
          </a:bodyPr>
          <a:lstStyle/>
          <a:p>
            <a:r>
              <a:rPr lang="en-US" sz="3600" b="1" dirty="0"/>
              <a:t>Key  issues in diagnostic imaging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79437" lvl="1" indent="-514350">
              <a:buSzPct val="80000"/>
              <a:buFont typeface="+mj-lt"/>
              <a:buAutoNum type="alphaUcPeriod"/>
            </a:pPr>
            <a:r>
              <a:rPr lang="en-US" sz="2800" b="1" u="sng" dirty="0">
                <a:solidFill>
                  <a:schemeClr val="accent1"/>
                </a:solidFill>
              </a:rPr>
              <a:t>JUSTIFICATION </a:t>
            </a:r>
            <a:r>
              <a:rPr lang="en-US" sz="2800" b="1" dirty="0">
                <a:solidFill>
                  <a:schemeClr val="accent1"/>
                </a:solidFill>
              </a:rPr>
              <a:t>:</a:t>
            </a:r>
          </a:p>
          <a:p>
            <a:pPr marL="579437" lvl="1" indent="-514350">
              <a:buSzPct val="80000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 </a:t>
            </a:r>
            <a:r>
              <a:rPr lang="en-US" sz="2800" b="1" dirty="0">
                <a:solidFill>
                  <a:srgbClr val="FFFF00"/>
                </a:solidFill>
              </a:rPr>
              <a:t>Appropriateness</a:t>
            </a:r>
            <a:r>
              <a:rPr lang="en-US" sz="2800" b="1" dirty="0"/>
              <a:t> </a:t>
            </a:r>
            <a:r>
              <a:rPr lang="en-US" sz="2400" b="1" dirty="0"/>
              <a:t>of the examination</a:t>
            </a:r>
            <a:endParaRPr lang="en-US" sz="2800" b="1" dirty="0"/>
          </a:p>
          <a:p>
            <a:pPr lvl="1"/>
            <a:r>
              <a:rPr lang="en-US" sz="2400" b="1" dirty="0"/>
              <a:t>Is the examination necessary or justifiable 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 lvl="1"/>
            <a:r>
              <a:rPr lang="en-US" sz="2400" b="1" dirty="0"/>
              <a:t>Will it change patient management?</a:t>
            </a:r>
          </a:p>
          <a:p>
            <a:pPr lvl="1"/>
            <a:r>
              <a:rPr lang="en-US" sz="2400" b="1" dirty="0"/>
              <a:t>Is it the best investigation for the given clinical scenario?</a:t>
            </a:r>
          </a:p>
          <a:p>
            <a:pPr lvl="1"/>
            <a:r>
              <a:rPr lang="en-US" sz="2400" b="1" dirty="0"/>
              <a:t>Patient’s clinical condition e.g. can the study precipitate a crisis e.g. use of contrast agents in altered renal function</a:t>
            </a:r>
          </a:p>
          <a:p>
            <a:pPr lvl="1"/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990600"/>
          </a:xfrm>
        </p:spPr>
        <p:txBody>
          <a:bodyPr>
            <a:normAutofit fontScale="90000"/>
          </a:bodyPr>
          <a:lstStyle/>
          <a:p>
            <a:pPr marL="177800"/>
            <a:r>
              <a:rPr lang="en-US" sz="4400" b="1" dirty="0">
                <a:solidFill>
                  <a:srgbClr val="FFFF00"/>
                </a:solidFill>
              </a:rPr>
              <a:t/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3600" b="1" dirty="0"/>
              <a:t>Key  issues in diagnostic imaging: cont.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06200" cy="5007008"/>
          </a:xfrm>
          <a:ln>
            <a:solidFill>
              <a:schemeClr val="accent1"/>
            </a:solidFill>
          </a:ln>
        </p:spPr>
        <p:txBody>
          <a:bodyPr/>
          <a:lstStyle/>
          <a:p>
            <a:pPr lvl="1" indent="-590550">
              <a:buNone/>
            </a:pPr>
            <a:r>
              <a:rPr lang="en-US" sz="2800" b="1" dirty="0">
                <a:solidFill>
                  <a:srgbClr val="FFFF00"/>
                </a:solidFill>
              </a:rPr>
              <a:t>B. Radiation protection and safety</a:t>
            </a:r>
            <a:endParaRPr lang="en-US" sz="2800" b="1" dirty="0"/>
          </a:p>
          <a:p>
            <a:pPr lvl="1" indent="-590550">
              <a:buNone/>
            </a:pPr>
            <a:r>
              <a:rPr lang="en-US" sz="2400" b="1" dirty="0"/>
              <a:t>All ionizing radiation has a potential of causing harm</a:t>
            </a:r>
          </a:p>
          <a:p>
            <a:pPr marL="822325" lvl="2" indent="-590550"/>
            <a:r>
              <a:rPr lang="en-US" sz="2200" b="1" dirty="0"/>
              <a:t>Stochastic- no threshold</a:t>
            </a:r>
          </a:p>
          <a:p>
            <a:pPr marL="822325" lvl="2" indent="-590550"/>
            <a:r>
              <a:rPr lang="en-US" sz="2200" b="1" dirty="0"/>
              <a:t>Deterministic- threshold</a:t>
            </a:r>
          </a:p>
          <a:p>
            <a:pPr marL="822325" lvl="2" indent="-590550">
              <a:buNone/>
            </a:pPr>
            <a:endParaRPr lang="en-US" sz="2200" b="1" dirty="0"/>
          </a:p>
          <a:p>
            <a:pPr marL="822325" lvl="2" indent="-59055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OPTIMIZATION</a:t>
            </a:r>
            <a:r>
              <a:rPr lang="en-US" b="1" dirty="0" smtClean="0">
                <a:solidFill>
                  <a:srgbClr val="FFFF00"/>
                </a:solidFill>
              </a:rPr>
              <a:t> – minimum radiation dose required to produce diagnostic images</a:t>
            </a:r>
          </a:p>
          <a:p>
            <a:pPr marL="822325" lvl="2" indent="-590550">
              <a:buNone/>
            </a:pPr>
            <a:endParaRPr lang="en-US" sz="2200" b="1" dirty="0">
              <a:solidFill>
                <a:schemeClr val="accent1"/>
              </a:solidFill>
            </a:endParaRPr>
          </a:p>
          <a:p>
            <a:pPr marL="822325" lvl="2" indent="-59055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ALARA- AS LOW AS REASONABLY ACHIEVABLE</a:t>
            </a:r>
          </a:p>
          <a:p>
            <a:pPr marL="822325" lvl="2" indent="-590550">
              <a:buNone/>
            </a:pPr>
            <a:endParaRPr lang="en-US" sz="2200" b="1" dirty="0">
              <a:solidFill>
                <a:schemeClr val="accent1"/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50E-AD5C-4089-BFAD-D001E4D6F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1412</TotalTime>
  <Words>1113</Words>
  <Application>Microsoft Office PowerPoint</Application>
  <PresentationFormat>Widescreen</PresentationFormat>
  <Paragraphs>242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Book Antiqua</vt:lpstr>
      <vt:lpstr>Century Gothic</vt:lpstr>
      <vt:lpstr>Garamond</vt:lpstr>
      <vt:lpstr>Times</vt:lpstr>
      <vt:lpstr>Times New Roman</vt:lpstr>
      <vt:lpstr>Verdana</vt:lpstr>
      <vt:lpstr>Wingdings</vt:lpstr>
      <vt:lpstr>Wingdings 2</vt:lpstr>
      <vt:lpstr>Verve</vt:lpstr>
      <vt:lpstr>Clip</vt:lpstr>
      <vt:lpstr>ETHICS AND STANDARDS OF PRACTICE IN DIAGNOSTIC IMAGING</vt:lpstr>
      <vt:lpstr>outline</vt:lpstr>
      <vt:lpstr>Definition</vt:lpstr>
      <vt:lpstr>Basis of Medical ethics </vt:lpstr>
      <vt:lpstr>Values in Medical Ethics</vt:lpstr>
      <vt:lpstr>Values in Medical Ethics: cont.</vt:lpstr>
      <vt:lpstr>Values in Medical Ethics; cont:</vt:lpstr>
      <vt:lpstr>Key  issues in diagnostic imaging</vt:lpstr>
      <vt:lpstr> Key  issues in diagnostic imaging: cont.</vt:lpstr>
      <vt:lpstr>Key  issues in diagnostic imaging: cont.</vt:lpstr>
      <vt:lpstr>Clinical appropriateness criteria</vt:lpstr>
      <vt:lpstr>Imaging referral guidelines</vt:lpstr>
      <vt:lpstr>Some reasons for unnecessary procedures</vt:lpstr>
      <vt:lpstr>Some reasons for unnecessary procedures :cont</vt:lpstr>
      <vt:lpstr>AUTONOMY</vt:lpstr>
      <vt:lpstr>Autonomy; cont</vt:lpstr>
      <vt:lpstr>BENEFICENCE</vt:lpstr>
      <vt:lpstr>Beneficence; cont</vt:lpstr>
      <vt:lpstr>NON-MALFASEANCE</vt:lpstr>
      <vt:lpstr>Non-malfaseance (non-maleficence)</vt:lpstr>
      <vt:lpstr>JUSTICE</vt:lpstr>
      <vt:lpstr>Importance of communication</vt:lpstr>
      <vt:lpstr>Radiation protection and safety -  key principles- summary</vt:lpstr>
      <vt:lpstr>Imaging request forms evaluation at the Radiology department</vt:lpstr>
      <vt:lpstr>Possible action pathways: RADIOLOGY</vt:lpstr>
      <vt:lpstr>Decision ‘influencers’</vt:lpstr>
      <vt:lpstr>Steps taken to ensure ethical practice Diagnostic Imaging</vt:lpstr>
      <vt:lpstr>Steps taken to ensure ethical practice in Diagnostic Imaging KNH </vt:lpstr>
      <vt:lpstr>PowerPoint Presentation</vt:lpstr>
      <vt:lpstr>RADIATION SAFETY CAMPAIGNS</vt:lpstr>
      <vt:lpstr>PowerPoint Presentation</vt:lpstr>
      <vt:lpstr>In conclusion</vt:lpstr>
    </vt:vector>
  </TitlesOfParts>
  <Company>uon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DIAGNOSTIC IMAGING</dc:title>
  <dc:creator>Radiology</dc:creator>
  <cp:lastModifiedBy>Gladys Mwango</cp:lastModifiedBy>
  <cp:revision>66</cp:revision>
  <dcterms:created xsi:type="dcterms:W3CDTF">2005-01-27T09:54:01Z</dcterms:created>
  <dcterms:modified xsi:type="dcterms:W3CDTF">2021-04-29T18:33:12Z</dcterms:modified>
</cp:coreProperties>
</file>