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83"/>
  </p:notesMasterIdLst>
  <p:sldIdLst>
    <p:sldId id="344" r:id="rId2"/>
    <p:sldId id="343" r:id="rId3"/>
    <p:sldId id="261" r:id="rId4"/>
    <p:sldId id="345" r:id="rId5"/>
    <p:sldId id="259" r:id="rId6"/>
    <p:sldId id="346" r:id="rId7"/>
    <p:sldId id="347" r:id="rId8"/>
    <p:sldId id="348" r:id="rId9"/>
    <p:sldId id="349" r:id="rId10"/>
    <p:sldId id="350" r:id="rId11"/>
    <p:sldId id="351" r:id="rId12"/>
    <p:sldId id="297" r:id="rId13"/>
    <p:sldId id="299" r:id="rId14"/>
    <p:sldId id="352" r:id="rId15"/>
    <p:sldId id="353" r:id="rId16"/>
    <p:sldId id="354" r:id="rId17"/>
    <p:sldId id="301" r:id="rId18"/>
    <p:sldId id="355" r:id="rId19"/>
    <p:sldId id="303" r:id="rId20"/>
    <p:sldId id="356" r:id="rId21"/>
    <p:sldId id="305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13" r:id="rId33"/>
    <p:sldId id="314" r:id="rId34"/>
    <p:sldId id="367" r:id="rId35"/>
    <p:sldId id="368" r:id="rId36"/>
    <p:sldId id="369" r:id="rId37"/>
    <p:sldId id="370" r:id="rId38"/>
    <p:sldId id="340" r:id="rId39"/>
    <p:sldId id="341" r:id="rId40"/>
    <p:sldId id="342" r:id="rId41"/>
    <p:sldId id="371" r:id="rId42"/>
    <p:sldId id="372" r:id="rId43"/>
    <p:sldId id="373" r:id="rId44"/>
    <p:sldId id="374" r:id="rId45"/>
    <p:sldId id="325" r:id="rId46"/>
    <p:sldId id="375" r:id="rId47"/>
    <p:sldId id="332" r:id="rId48"/>
    <p:sldId id="333" r:id="rId49"/>
    <p:sldId id="334" r:id="rId50"/>
    <p:sldId id="339" r:id="rId51"/>
    <p:sldId id="376" r:id="rId52"/>
    <p:sldId id="377" r:id="rId53"/>
    <p:sldId id="378" r:id="rId54"/>
    <p:sldId id="379" r:id="rId55"/>
    <p:sldId id="269" r:id="rId56"/>
    <p:sldId id="380" r:id="rId57"/>
    <p:sldId id="285" r:id="rId58"/>
    <p:sldId id="286" r:id="rId59"/>
    <p:sldId id="381" r:id="rId60"/>
    <p:sldId id="288" r:id="rId61"/>
    <p:sldId id="382" r:id="rId62"/>
    <p:sldId id="383" r:id="rId63"/>
    <p:sldId id="384" r:id="rId64"/>
    <p:sldId id="385" r:id="rId65"/>
    <p:sldId id="386" r:id="rId66"/>
    <p:sldId id="387" r:id="rId67"/>
    <p:sldId id="388" r:id="rId68"/>
    <p:sldId id="389" r:id="rId69"/>
    <p:sldId id="390" r:id="rId70"/>
    <p:sldId id="273" r:id="rId71"/>
    <p:sldId id="391" r:id="rId72"/>
    <p:sldId id="275" r:id="rId73"/>
    <p:sldId id="276" r:id="rId74"/>
    <p:sldId id="277" r:id="rId75"/>
    <p:sldId id="392" r:id="rId76"/>
    <p:sldId id="279" r:id="rId77"/>
    <p:sldId id="393" r:id="rId78"/>
    <p:sldId id="281" r:id="rId79"/>
    <p:sldId id="282" r:id="rId80"/>
    <p:sldId id="283" r:id="rId81"/>
    <p:sldId id="338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45378-5C4E-4BC2-9297-36833FD1EC4D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C69BF-B9DE-4E2B-A6B4-3FC66F4D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9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87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77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5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00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7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9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9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86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58760-83DA-4185-9515-2177DCD10988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8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16F12-E328-4A7A-B031-D6B96032799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4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 algn="ctr">
              <a:defRPr sz="5400" b="0">
                <a:latin typeface="Algerian" panose="04020705040A02060702" pitchFamily="8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01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426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3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418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75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59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71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2101" y="227014"/>
            <a:ext cx="9969500" cy="5868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02168" y="6242051"/>
            <a:ext cx="2377017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09900" y="6248401"/>
            <a:ext cx="46079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23201" y="6248401"/>
            <a:ext cx="2341033" cy="474663"/>
          </a:xfrm>
        </p:spPr>
        <p:txBody>
          <a:bodyPr/>
          <a:lstStyle>
            <a:lvl1pPr>
              <a:defRPr/>
            </a:lvl1pPr>
          </a:lstStyle>
          <a:p>
            <a:fld id="{38AA719D-61B6-4086-8A75-FD06415731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57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339" y="0"/>
            <a:ext cx="10607662" cy="1280890"/>
          </a:xfrm>
        </p:spPr>
        <p:txBody>
          <a:bodyPr>
            <a:normAutofit/>
          </a:bodyPr>
          <a:lstStyle>
            <a:lvl1pPr algn="ctr">
              <a:defRPr sz="4400">
                <a:latin typeface="Algerian" panose="04020705040A02060702" pitchFamily="8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280890"/>
            <a:ext cx="10607662" cy="5577110"/>
          </a:xfrm>
        </p:spPr>
        <p:txBody>
          <a:bodyPr>
            <a:normAutofit/>
          </a:bodyPr>
          <a:lstStyle>
            <a:lvl1pPr>
              <a:defRPr sz="2400">
                <a:latin typeface="Agency FB" panose="020B0503020202020204" pitchFamily="34" charset="0"/>
              </a:defRPr>
            </a:lvl1pPr>
            <a:lvl2pPr>
              <a:defRPr sz="2400">
                <a:solidFill>
                  <a:schemeClr val="accent1"/>
                </a:solidFill>
                <a:latin typeface="Agency FB" panose="020B0503020202020204" pitchFamily="34" charset="0"/>
              </a:defRPr>
            </a:lvl2pPr>
            <a:lvl3pPr>
              <a:defRPr sz="2400">
                <a:solidFill>
                  <a:schemeClr val="accent1"/>
                </a:solidFill>
                <a:latin typeface="Agency FB" panose="020B0503020202020204" pitchFamily="34" charset="0"/>
              </a:defRPr>
            </a:lvl3pPr>
            <a:lvl4pPr>
              <a:defRPr sz="2400">
                <a:solidFill>
                  <a:schemeClr val="accent1"/>
                </a:solidFill>
                <a:latin typeface="Agency FB" panose="020B0503020202020204" pitchFamily="34" charset="0"/>
              </a:defRPr>
            </a:lvl4pPr>
            <a:lvl5pPr>
              <a:defRPr sz="2400">
                <a:solidFill>
                  <a:schemeClr val="accent1"/>
                </a:solidFill>
                <a:latin typeface="Agency FB" panose="020B05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>
                <a:latin typeface="Algerian" panose="04020705040A02060702" pitchFamily="8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6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2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9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1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6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3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26F92-B3C9-4927-A3AD-0C3DE2ECF073}" type="datetimeFigureOut">
              <a:rPr lang="en-US" smtClean="0"/>
              <a:t>5/10/2017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9F04BD6-6F25-462F-9517-99E45BCD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5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IMAGING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COMPILED BY EFFIE NAILA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58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 RADIOGRAPH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Standard views </a:t>
            </a:r>
            <a:r>
              <a:rPr lang="en-US" sz="4000" dirty="0" smtClean="0"/>
              <a:t>include: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smtClean="0"/>
              <a:t>Erect </a:t>
            </a:r>
            <a:r>
              <a:rPr lang="en-US" sz="4000" dirty="0"/>
              <a:t>PA/AP chest </a:t>
            </a:r>
            <a:endParaRPr lang="en-US" sz="4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4000" dirty="0" smtClean="0"/>
              <a:t>Left </a:t>
            </a:r>
            <a:r>
              <a:rPr lang="en-US" sz="4000" dirty="0"/>
              <a:t>lateral</a:t>
            </a:r>
          </a:p>
          <a:p>
            <a:r>
              <a:rPr lang="en-US" sz="4000" dirty="0" smtClean="0"/>
              <a:t>The roles of chest radiographs include providing </a:t>
            </a:r>
            <a:r>
              <a:rPr lang="en-US" sz="4000" dirty="0"/>
              <a:t>clues to underlying </a:t>
            </a:r>
            <a:r>
              <a:rPr lang="en-US" sz="4000" dirty="0" smtClean="0"/>
              <a:t>CHD</a:t>
            </a:r>
            <a:r>
              <a:rPr lang="en-US" sz="4000" dirty="0"/>
              <a:t> </a:t>
            </a:r>
            <a:r>
              <a:rPr lang="en-US" sz="4000" dirty="0" smtClean="0"/>
              <a:t>and planning further investigations.</a:t>
            </a:r>
          </a:p>
          <a:p>
            <a:r>
              <a:rPr lang="en-US" sz="4000" dirty="0" smtClean="0"/>
              <a:t>It possesses limited </a:t>
            </a:r>
            <a:r>
              <a:rPr lang="en-US" sz="4000" dirty="0"/>
              <a:t>use in neonates and young </a:t>
            </a:r>
            <a:r>
              <a:rPr lang="en-US" sz="4000" dirty="0" smtClean="0"/>
              <a:t>children and may </a:t>
            </a:r>
            <a:r>
              <a:rPr lang="en-US" sz="4000" dirty="0"/>
              <a:t>show related skeletal </a:t>
            </a:r>
            <a:r>
              <a:rPr lang="en-US" sz="4000" dirty="0" smtClean="0"/>
              <a:t>anomalies.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0550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CHEST RADIOGRAPH ALLOWS ASSESSMENT OF: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Cardiac and visceral </a:t>
            </a:r>
            <a:r>
              <a:rPr lang="en-US" sz="3600" dirty="0" err="1" smtClean="0"/>
              <a:t>situs</a:t>
            </a:r>
            <a:r>
              <a:rPr lang="en-US" sz="3600" dirty="0" smtClean="0"/>
              <a:t> </a:t>
            </a:r>
            <a:r>
              <a:rPr lang="en-US" sz="3600" dirty="0" smtClean="0">
                <a:sym typeface="Wingdings" panose="05000000000000000000" pitchFamily="2" charset="2"/>
              </a:rPr>
              <a:t></a:t>
            </a:r>
            <a:r>
              <a:rPr lang="en-US" sz="3600" dirty="0" smtClean="0"/>
              <a:t> </a:t>
            </a:r>
            <a:r>
              <a:rPr lang="en-US" sz="3600" dirty="0" err="1">
                <a:sym typeface="Wingdings" panose="05000000000000000000" pitchFamily="2" charset="2"/>
              </a:rPr>
              <a:t>situs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  <a:r>
              <a:rPr lang="en-US" sz="3600" dirty="0" err="1">
                <a:sym typeface="Wingdings" panose="05000000000000000000" pitchFamily="2" charset="2"/>
              </a:rPr>
              <a:t>solitus</a:t>
            </a:r>
            <a:r>
              <a:rPr lang="en-US" sz="3600" dirty="0">
                <a:sym typeface="Wingdings" panose="05000000000000000000" pitchFamily="2" charset="2"/>
              </a:rPr>
              <a:t>, </a:t>
            </a:r>
            <a:r>
              <a:rPr lang="en-US" sz="3600" dirty="0" err="1" smtClean="0">
                <a:sym typeface="Wingdings" panose="05000000000000000000" pitchFamily="2" charset="2"/>
              </a:rPr>
              <a:t>situs</a:t>
            </a:r>
            <a:r>
              <a:rPr lang="en-US" sz="3600" dirty="0" smtClean="0"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ym typeface="Wingdings" panose="05000000000000000000" pitchFamily="2" charset="2"/>
              </a:rPr>
              <a:t>inversus</a:t>
            </a:r>
            <a:r>
              <a:rPr lang="en-US" sz="3600" dirty="0">
                <a:sym typeface="Wingdings" panose="05000000000000000000" pitchFamily="2" charset="2"/>
              </a:rPr>
              <a:t>, </a:t>
            </a:r>
            <a:r>
              <a:rPr lang="en-US" sz="3600" dirty="0" err="1" smtClean="0">
                <a:sym typeface="Wingdings" panose="05000000000000000000" pitchFamily="2" charset="2"/>
              </a:rPr>
              <a:t>situs</a:t>
            </a:r>
            <a:r>
              <a:rPr lang="en-US" sz="3600" dirty="0" smtClean="0">
                <a:sym typeface="Wingdings" panose="05000000000000000000" pitchFamily="2" charset="2"/>
              </a:rPr>
              <a:t> ambiguous </a:t>
            </a:r>
          </a:p>
          <a:p>
            <a:pPr lvl="1"/>
            <a:r>
              <a:rPr lang="en-US" sz="3600" dirty="0" smtClean="0">
                <a:sym typeface="Wingdings" panose="05000000000000000000" pitchFamily="2" charset="2"/>
              </a:rPr>
              <a:t>NB: 2/3 </a:t>
            </a:r>
            <a:r>
              <a:rPr lang="en-US" sz="3600" dirty="0">
                <a:sym typeface="Wingdings" panose="05000000000000000000" pitchFamily="2" charset="2"/>
              </a:rPr>
              <a:t>of the heart should be on the left side  and 1/3 of the </a:t>
            </a:r>
            <a:r>
              <a:rPr lang="en-US" sz="3600" dirty="0" smtClean="0">
                <a:sym typeface="Wingdings" panose="05000000000000000000" pitchFamily="2" charset="2"/>
              </a:rPr>
              <a:t>heart </a:t>
            </a:r>
            <a:r>
              <a:rPr lang="en-US" sz="3600" dirty="0">
                <a:sym typeface="Wingdings" panose="05000000000000000000" pitchFamily="2" charset="2"/>
              </a:rPr>
              <a:t>should be on the right, if vice versa  </a:t>
            </a:r>
            <a:r>
              <a:rPr lang="en-US" sz="3600" dirty="0" err="1" smtClean="0">
                <a:sym typeface="Wingdings" panose="05000000000000000000" pitchFamily="2" charset="2"/>
              </a:rPr>
              <a:t>dextrocardia</a:t>
            </a:r>
            <a:endParaRPr lang="en-US" sz="360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en-US" sz="3600" dirty="0" smtClean="0"/>
              <a:t>Cardiac </a:t>
            </a:r>
            <a:r>
              <a:rPr lang="en-US" sz="3600" dirty="0"/>
              <a:t>size &amp; </a:t>
            </a:r>
            <a:r>
              <a:rPr lang="en-US" sz="3600" dirty="0" smtClean="0"/>
              <a:t>shape</a:t>
            </a: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 smtClean="0"/>
              <a:t>Mediastinum </a:t>
            </a:r>
            <a:r>
              <a:rPr lang="en-US" sz="3600" dirty="0" smtClean="0">
                <a:sym typeface="Wingdings" panose="05000000000000000000" pitchFamily="2" charset="2"/>
              </a:rPr>
              <a:t></a:t>
            </a:r>
            <a:r>
              <a:rPr lang="en-US" sz="3600" dirty="0" smtClean="0"/>
              <a:t> </a:t>
            </a:r>
            <a:r>
              <a:rPr lang="en-US" sz="3600" dirty="0"/>
              <a:t>Aortic arch, PA, </a:t>
            </a:r>
            <a:r>
              <a:rPr lang="en-US" sz="3600" dirty="0" smtClean="0"/>
              <a:t>tracheal </a:t>
            </a:r>
            <a:r>
              <a:rPr lang="en-US" sz="3600" dirty="0"/>
              <a:t>indentation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Pulmonary </a:t>
            </a:r>
            <a:r>
              <a:rPr lang="en-US" sz="3600" dirty="0" smtClean="0"/>
              <a:t>vasculature </a:t>
            </a:r>
            <a:r>
              <a:rPr lang="en-US" sz="3600" dirty="0" smtClean="0">
                <a:sym typeface="Wingdings" panose="05000000000000000000" pitchFamily="2" charset="2"/>
              </a:rPr>
              <a:t> e.g. </a:t>
            </a:r>
            <a:r>
              <a:rPr lang="en-US" sz="3600" dirty="0" smtClean="0"/>
              <a:t>normal</a:t>
            </a:r>
            <a:r>
              <a:rPr lang="en-US" sz="3600" dirty="0"/>
              <a:t>, plethora, </a:t>
            </a:r>
            <a:r>
              <a:rPr lang="en-US" sz="3600" dirty="0" err="1"/>
              <a:t>oligemia</a:t>
            </a:r>
            <a:r>
              <a:rPr lang="en-US" sz="3600" dirty="0"/>
              <a:t>, congestion</a:t>
            </a:r>
          </a:p>
          <a:p>
            <a:pPr>
              <a:lnSpc>
                <a:spcPct val="90000"/>
              </a:lnSpc>
            </a:pPr>
            <a:r>
              <a:rPr lang="en-US" sz="3600" dirty="0"/>
              <a:t>Skeletal features </a:t>
            </a:r>
            <a:r>
              <a:rPr lang="en-US" sz="3600" dirty="0" smtClean="0">
                <a:sym typeface="Wingdings" panose="05000000000000000000" pitchFamily="2" charset="2"/>
              </a:rPr>
              <a:t> e.g. </a:t>
            </a:r>
            <a:r>
              <a:rPr lang="en-US" sz="3600" dirty="0" smtClean="0"/>
              <a:t>Rib notching seen in </a:t>
            </a:r>
            <a:r>
              <a:rPr lang="en-US" sz="3600" dirty="0" err="1"/>
              <a:t>coarctation</a:t>
            </a:r>
            <a:r>
              <a:rPr lang="en-US" sz="3600" dirty="0"/>
              <a:t> of aorta</a:t>
            </a:r>
          </a:p>
          <a:p>
            <a:r>
              <a:rPr lang="en-US" sz="3600" dirty="0" smtClean="0"/>
              <a:t>Post </a:t>
            </a:r>
            <a:r>
              <a:rPr lang="en-US" sz="3600" dirty="0"/>
              <a:t>surgical stigmata </a:t>
            </a:r>
            <a:r>
              <a:rPr lang="en-US" sz="3600" dirty="0" smtClean="0"/>
              <a:t>e.g</a:t>
            </a:r>
            <a:r>
              <a:rPr lang="en-US" sz="3600" dirty="0"/>
              <a:t>. sternal sutures, </a:t>
            </a:r>
            <a:r>
              <a:rPr lang="en-US" sz="3600" dirty="0" smtClean="0"/>
              <a:t>implants etc.</a:t>
            </a:r>
          </a:p>
        </p:txBody>
      </p:sp>
    </p:spTree>
    <p:extLst>
      <p:ext uri="{BB962C8B-B14F-4D97-AF65-F5344CB8AC3E}">
        <p14:creationId xmlns:p14="http://schemas.microsoft.com/office/powerpoint/2010/main" val="300541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17709" r="23438" b="22917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Kimutai 00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5191125" cy="6118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1971" name="Text Box 3"/>
          <p:cNvSpPr txBox="1">
            <a:spLocks noChangeArrowheads="1"/>
          </p:cNvSpPr>
          <p:nvPr/>
        </p:nvSpPr>
        <p:spPr bwMode="auto">
          <a:xfrm>
            <a:off x="9350680" y="1934227"/>
            <a:ext cx="31559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400" dirty="0"/>
              <a:t>CARDIAC SIZE </a:t>
            </a:r>
            <a:r>
              <a:rPr lang="en-US" altLang="en-US" sz="1400" dirty="0" smtClean="0"/>
              <a:t>MEASURMENT</a:t>
            </a:r>
            <a:endParaRPr lang="en-US" altLang="en-US" sz="1400" dirty="0"/>
          </a:p>
        </p:txBody>
      </p:sp>
      <p:pic>
        <p:nvPicPr>
          <p:cNvPr id="2119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22917" r="28906" b="9375"/>
          <a:stretch>
            <a:fillRect/>
          </a:stretch>
        </p:blipFill>
        <p:spPr bwMode="auto">
          <a:xfrm>
            <a:off x="325676" y="98425"/>
            <a:ext cx="576738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SIZE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/>
              <a:t>R- max </a:t>
            </a:r>
            <a:r>
              <a:rPr lang="en-US" altLang="en-US" sz="3600" dirty="0" smtClean="0">
                <a:sym typeface="Wingdings" panose="05000000000000000000" pitchFamily="2" charset="2"/>
              </a:rPr>
              <a:t>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Extension of the heart </a:t>
            </a:r>
            <a:r>
              <a:rPr lang="en-US" altLang="en-US" sz="3600" dirty="0" smtClean="0"/>
              <a:t>to the </a:t>
            </a:r>
            <a:r>
              <a:rPr lang="en-US" altLang="en-US" sz="3600" dirty="0"/>
              <a:t>right of the midline</a:t>
            </a:r>
          </a:p>
          <a:p>
            <a:r>
              <a:rPr lang="en-US" altLang="en-US" sz="3600" dirty="0" smtClean="0"/>
              <a:t>L- max </a:t>
            </a:r>
            <a:r>
              <a:rPr lang="en-US" altLang="en-US" sz="3600" dirty="0" smtClean="0">
                <a:sym typeface="Wingdings" panose="05000000000000000000" pitchFamily="2" charset="2"/>
              </a:rPr>
              <a:t> E</a:t>
            </a:r>
            <a:r>
              <a:rPr lang="en-US" altLang="en-US" sz="3600" dirty="0" smtClean="0"/>
              <a:t>xtension </a:t>
            </a:r>
            <a:r>
              <a:rPr lang="en-US" altLang="en-US" sz="3600" dirty="0"/>
              <a:t>of the heart to the </a:t>
            </a:r>
            <a:r>
              <a:rPr lang="en-US" altLang="en-US" sz="3600" dirty="0" smtClean="0"/>
              <a:t>left of </a:t>
            </a:r>
            <a:r>
              <a:rPr lang="en-US" altLang="en-US" sz="3600" dirty="0"/>
              <a:t>the midline</a:t>
            </a:r>
          </a:p>
          <a:p>
            <a:r>
              <a:rPr lang="en-US" altLang="en-US" sz="3600" dirty="0" smtClean="0"/>
              <a:t>Transverse diameter of the heart = R + L</a:t>
            </a:r>
          </a:p>
          <a:p>
            <a:r>
              <a:rPr lang="en-US" altLang="en-US" sz="3600" dirty="0" smtClean="0"/>
              <a:t>The transverse diameter of the heart should be </a:t>
            </a:r>
            <a:r>
              <a:rPr lang="en-US" altLang="en-US" sz="3600" dirty="0" smtClean="0">
                <a:solidFill>
                  <a:schemeClr val="accent1"/>
                </a:solidFill>
              </a:rPr>
              <a:t>50- 55%</a:t>
            </a:r>
            <a:r>
              <a:rPr lang="en-US" altLang="en-US" sz="3600" dirty="0" smtClean="0"/>
              <a:t> of the maximum transverse diameter of the thorax. It goes up to 60% in children.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4073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ECHOCARDIOGRAPHY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000" dirty="0" smtClean="0"/>
              <a:t>This gives </a:t>
            </a:r>
            <a:r>
              <a:rPr lang="en-US" altLang="en-US" sz="4000" dirty="0"/>
              <a:t>a wealth of anatomical and physiological information </a:t>
            </a:r>
            <a:r>
              <a:rPr lang="en-US" altLang="en-US" sz="4000" dirty="0">
                <a:solidFill>
                  <a:srgbClr val="FF0000"/>
                </a:solidFill>
              </a:rPr>
              <a:t>without </a:t>
            </a:r>
            <a:r>
              <a:rPr lang="en-US" altLang="en-US" sz="4000" dirty="0" smtClean="0">
                <a:solidFill>
                  <a:srgbClr val="FF0000"/>
                </a:solidFill>
              </a:rPr>
              <a:t>ionizing </a:t>
            </a:r>
            <a:r>
              <a:rPr lang="en-US" altLang="en-US" sz="4000" dirty="0">
                <a:solidFill>
                  <a:srgbClr val="FF0000"/>
                </a:solidFill>
              </a:rPr>
              <a:t>radiation</a:t>
            </a:r>
            <a:r>
              <a:rPr lang="en-US" altLang="en-US" sz="4000" dirty="0"/>
              <a:t>, </a:t>
            </a:r>
            <a:r>
              <a:rPr lang="en-US" altLang="en-US" sz="4000" dirty="0">
                <a:solidFill>
                  <a:srgbClr val="FF0000"/>
                </a:solidFill>
              </a:rPr>
              <a:t>patient discomfort</a:t>
            </a:r>
            <a:r>
              <a:rPr lang="en-US" altLang="en-US" sz="4000" dirty="0"/>
              <a:t> or </a:t>
            </a:r>
            <a:r>
              <a:rPr lang="en-US" altLang="en-US" sz="4000" dirty="0">
                <a:solidFill>
                  <a:srgbClr val="FF0000"/>
                </a:solidFill>
              </a:rPr>
              <a:t>significant </a:t>
            </a:r>
            <a:r>
              <a:rPr lang="en-US" altLang="en-US" sz="4000" dirty="0" smtClean="0">
                <a:solidFill>
                  <a:srgbClr val="FF0000"/>
                </a:solidFill>
              </a:rPr>
              <a:t>risk</a:t>
            </a:r>
          </a:p>
          <a:p>
            <a:pPr>
              <a:lnSpc>
                <a:spcPct val="90000"/>
              </a:lnSpc>
            </a:pPr>
            <a:r>
              <a:rPr lang="en-US" altLang="en-US" sz="4000" dirty="0" smtClean="0"/>
              <a:t>It is obtained by placing an U/S transducer on the chest wall to </a:t>
            </a:r>
            <a:r>
              <a:rPr lang="en-US" altLang="en-US" sz="4000" dirty="0" smtClean="0">
                <a:solidFill>
                  <a:srgbClr val="FF0000"/>
                </a:solidFill>
              </a:rPr>
              <a:t>image the heart structures as a real- time 2- </a:t>
            </a:r>
            <a:r>
              <a:rPr lang="en-US" altLang="en-US" sz="4000" dirty="0" smtClean="0">
                <a:solidFill>
                  <a:srgbClr val="FF0000"/>
                </a:solidFill>
              </a:rPr>
              <a:t>D </a:t>
            </a:r>
            <a:r>
              <a:rPr lang="en-US" altLang="en-US" sz="4000" dirty="0" smtClean="0">
                <a:solidFill>
                  <a:srgbClr val="FF0000"/>
                </a:solidFill>
              </a:rPr>
              <a:t>slice</a:t>
            </a:r>
            <a:r>
              <a:rPr lang="en-US" altLang="en-US" sz="40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4000" dirty="0" smtClean="0"/>
              <a:t>It permits the rapid assessment of cardiac structure and function.</a:t>
            </a:r>
          </a:p>
          <a:p>
            <a:pPr>
              <a:lnSpc>
                <a:spcPct val="90000"/>
              </a:lnSpc>
            </a:pPr>
            <a:r>
              <a:rPr lang="en-US" altLang="en-US" sz="4000" dirty="0" smtClean="0"/>
              <a:t>LV wall thickness and EF can be estimated from 2D images</a:t>
            </a:r>
            <a:r>
              <a:rPr lang="en-US" altLang="en-US" sz="4000" dirty="0" smtClean="0"/>
              <a:t>.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191543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ECHOCARDIOGRAPHY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 smtClean="0"/>
              <a:t>1- Dimensional </a:t>
            </a:r>
            <a:r>
              <a:rPr lang="en-US" altLang="en-US" sz="3600" dirty="0"/>
              <a:t>(M </a:t>
            </a:r>
            <a:r>
              <a:rPr lang="en-US" altLang="en-US" sz="3600" dirty="0" smtClean="0"/>
              <a:t>Mode)</a:t>
            </a:r>
          </a:p>
          <a:p>
            <a:pPr>
              <a:lnSpc>
                <a:spcPct val="90000"/>
              </a:lnSpc>
            </a:pPr>
            <a:r>
              <a:rPr lang="en-US" altLang="en-US" sz="3600" dirty="0" smtClean="0"/>
              <a:t>2- Dimensional </a:t>
            </a:r>
            <a:r>
              <a:rPr lang="en-US" altLang="en-US" sz="3600" dirty="0" smtClean="0">
                <a:sym typeface="Wingdings" panose="05000000000000000000" pitchFamily="2" charset="2"/>
              </a:rPr>
              <a:t></a:t>
            </a:r>
            <a:r>
              <a:rPr lang="en-US" altLang="en-US" sz="3600" dirty="0" smtClean="0"/>
              <a:t> MC used</a:t>
            </a:r>
          </a:p>
          <a:p>
            <a:pPr>
              <a:lnSpc>
                <a:spcPct val="90000"/>
              </a:lnSpc>
            </a:pPr>
            <a:r>
              <a:rPr lang="en-US" altLang="en-US" sz="3600" dirty="0" smtClean="0"/>
              <a:t>3 </a:t>
            </a:r>
            <a:r>
              <a:rPr lang="en-US" altLang="en-US" sz="3600" dirty="0"/>
              <a:t>D</a:t>
            </a:r>
          </a:p>
          <a:p>
            <a:pPr>
              <a:lnSpc>
                <a:spcPct val="90000"/>
              </a:lnSpc>
            </a:pPr>
            <a:r>
              <a:rPr lang="en-US" altLang="en-US" sz="3600" dirty="0"/>
              <a:t>Doppler </a:t>
            </a:r>
            <a:r>
              <a:rPr lang="en-US" altLang="en-US" sz="3600" dirty="0" smtClean="0"/>
              <a:t>echocardiography: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 smtClean="0"/>
              <a:t>CFI</a:t>
            </a:r>
            <a:r>
              <a:rPr lang="en-US" altLang="en-US" sz="3600" dirty="0"/>
              <a:t>; ‘non-invasive’ </a:t>
            </a:r>
            <a:r>
              <a:rPr lang="en-US" altLang="en-US" sz="3600" dirty="0" smtClean="0"/>
              <a:t>angiogram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 smtClean="0"/>
              <a:t>Pulsed </a:t>
            </a:r>
            <a:r>
              <a:rPr lang="en-US" altLang="en-US" sz="3600" dirty="0" err="1"/>
              <a:t>doppler</a:t>
            </a:r>
            <a:r>
              <a:rPr lang="en-US" altLang="en-US" sz="3600" dirty="0"/>
              <a:t> echo (</a:t>
            </a:r>
            <a:r>
              <a:rPr lang="en-US" altLang="en-US" sz="3600" dirty="0" smtClean="0"/>
              <a:t>valves)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 smtClean="0"/>
              <a:t>Continuous </a:t>
            </a:r>
            <a:r>
              <a:rPr lang="en-US" altLang="en-US" sz="3600" dirty="0"/>
              <a:t>wave </a:t>
            </a:r>
            <a:r>
              <a:rPr lang="en-US" altLang="en-US" sz="3600" dirty="0" err="1"/>
              <a:t>doppler</a:t>
            </a:r>
            <a:endParaRPr lang="en-US" altLang="en-US" sz="3600" dirty="0"/>
          </a:p>
          <a:p>
            <a:pPr>
              <a:lnSpc>
                <a:spcPct val="90000"/>
              </a:lnSpc>
            </a:pPr>
            <a:r>
              <a:rPr lang="en-US" altLang="en-US" sz="3600" dirty="0"/>
              <a:t>Contrast </a:t>
            </a:r>
            <a:r>
              <a:rPr lang="en-US" altLang="en-US" sz="3600" dirty="0" smtClean="0"/>
              <a:t>echocardiography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90615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Contrast echocardiography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4000" dirty="0" smtClean="0"/>
              <a:t>This involves the use </a:t>
            </a:r>
            <a:r>
              <a:rPr lang="en-US" altLang="en-US" sz="4000" dirty="0"/>
              <a:t>of </a:t>
            </a:r>
            <a:r>
              <a:rPr lang="en-US" altLang="en-US" sz="4000" dirty="0" smtClean="0"/>
              <a:t>IV contrast.</a:t>
            </a:r>
          </a:p>
          <a:p>
            <a:pPr>
              <a:lnSpc>
                <a:spcPct val="80000"/>
              </a:lnSpc>
            </a:pPr>
            <a:r>
              <a:rPr lang="en-US" altLang="en-US" sz="4000" dirty="0" smtClean="0"/>
              <a:t>Effects are </a:t>
            </a:r>
            <a:r>
              <a:rPr lang="en-US" altLang="en-US" sz="4000" dirty="0"/>
              <a:t>produced  when </a:t>
            </a:r>
            <a:r>
              <a:rPr lang="en-US" altLang="en-US" sz="4000" dirty="0" smtClean="0"/>
              <a:t>micro- bubbles </a:t>
            </a:r>
            <a:r>
              <a:rPr lang="en-US" altLang="en-US" sz="4000" dirty="0"/>
              <a:t>of gas present in solution are injected into a peripheral vein or selected area of the heart  via a catheter.</a:t>
            </a:r>
          </a:p>
          <a:p>
            <a:pPr>
              <a:lnSpc>
                <a:spcPct val="80000"/>
              </a:lnSpc>
            </a:pPr>
            <a:r>
              <a:rPr lang="en-US" altLang="en-US" sz="4000" dirty="0" smtClean="0"/>
              <a:t>Micro- bubbles </a:t>
            </a:r>
            <a:r>
              <a:rPr lang="en-US" altLang="en-US" sz="4000" dirty="0"/>
              <a:t>are generated by </a:t>
            </a:r>
            <a:r>
              <a:rPr lang="en-US" altLang="en-US" sz="4000" dirty="0" smtClean="0"/>
              <a:t>the rapid </a:t>
            </a:r>
            <a:r>
              <a:rPr lang="en-US" altLang="en-US" sz="4000" dirty="0"/>
              <a:t>injection of saline, blood, </a:t>
            </a:r>
            <a:r>
              <a:rPr lang="en-US" altLang="en-US" sz="4000" dirty="0" err="1" smtClean="0"/>
              <a:t>indocyanine</a:t>
            </a:r>
            <a:r>
              <a:rPr lang="en-US" alt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Myocardial perfusion can be investigated directly/indirectly after </a:t>
            </a:r>
            <a:r>
              <a:rPr lang="en-US" altLang="en-US" sz="4000" dirty="0" smtClean="0"/>
              <a:t>intra- coronary</a:t>
            </a:r>
            <a:r>
              <a:rPr lang="en-US" altLang="en-US" sz="4000" dirty="0"/>
              <a:t>/ venous contrast injection </a:t>
            </a:r>
            <a:r>
              <a:rPr lang="en-US" altLang="en-US" sz="4000" dirty="0" smtClean="0"/>
              <a:t>with/without DSA.</a:t>
            </a:r>
            <a:endParaRPr lang="en-US" altLang="en-US" sz="4000" dirty="0"/>
          </a:p>
          <a:p>
            <a:r>
              <a:rPr lang="en-US" altLang="en-US" sz="4000" dirty="0"/>
              <a:t>Better </a:t>
            </a:r>
            <a:r>
              <a:rPr lang="en-US" altLang="en-US" sz="4000" dirty="0" smtClean="0"/>
              <a:t>definition of </a:t>
            </a:r>
            <a:r>
              <a:rPr lang="en-US" altLang="en-US" sz="4000" dirty="0"/>
              <a:t>anatomy not shown well on 2D </a:t>
            </a:r>
            <a:r>
              <a:rPr lang="en-US" altLang="en-US" sz="4000" dirty="0" smtClean="0"/>
              <a:t>E.g. </a:t>
            </a:r>
            <a:r>
              <a:rPr lang="en-US" altLang="en-US" sz="4000" dirty="0"/>
              <a:t>imaging the anomalous venous connections to the heart </a:t>
            </a:r>
          </a:p>
          <a:p>
            <a:r>
              <a:rPr lang="en-US" altLang="en-US" sz="4000" dirty="0"/>
              <a:t>Enhancement of </a:t>
            </a:r>
            <a:r>
              <a:rPr lang="en-US" altLang="en-US" sz="4000" dirty="0" err="1"/>
              <a:t>endocardial</a:t>
            </a:r>
            <a:r>
              <a:rPr lang="en-US" altLang="en-US" sz="4000" dirty="0"/>
              <a:t> boundaries increasing sensitivity of wall motion abnormalities e.g</a:t>
            </a:r>
            <a:r>
              <a:rPr lang="en-US" altLang="en-US" sz="4000" dirty="0" smtClean="0"/>
              <a:t>. </a:t>
            </a:r>
            <a:r>
              <a:rPr lang="en-US" altLang="en-US" sz="4000" dirty="0" err="1" smtClean="0"/>
              <a:t>valvular</a:t>
            </a:r>
            <a:r>
              <a:rPr lang="en-US" altLang="en-US" sz="4000" dirty="0" smtClean="0"/>
              <a:t> regurgitation, shunts etc.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8809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Doppler echocardiography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Used to study venous flow from IVC, SVC, pulmonary vessels  and flow across the valves</a:t>
            </a:r>
          </a:p>
          <a:p>
            <a:r>
              <a:rPr lang="en-US" altLang="en-US" sz="2800" dirty="0" smtClean="0"/>
              <a:t>It allows the measurement of direction </a:t>
            </a:r>
            <a:r>
              <a:rPr lang="en-US" altLang="en-US" sz="2800" dirty="0"/>
              <a:t>and speed  of blood flowing through the heart and blood vessels</a:t>
            </a:r>
          </a:p>
          <a:p>
            <a:r>
              <a:rPr lang="en-US" altLang="en-US" sz="2800" dirty="0" smtClean="0"/>
              <a:t>It enables one to check </a:t>
            </a:r>
            <a:r>
              <a:rPr lang="en-US" altLang="en-US" sz="2800" dirty="0"/>
              <a:t>for abnormal communication between left and right side of the heart  and </a:t>
            </a:r>
            <a:r>
              <a:rPr lang="en-US" altLang="en-US" sz="2800" dirty="0" smtClean="0"/>
              <a:t>regurgitation</a:t>
            </a:r>
          </a:p>
          <a:p>
            <a:r>
              <a:rPr lang="en-US" altLang="en-US" sz="2800" dirty="0" smtClean="0"/>
              <a:t>It allows calculation of CO/ EF</a:t>
            </a:r>
          </a:p>
          <a:p>
            <a:r>
              <a:rPr lang="en-US" altLang="en-US" sz="2800" dirty="0" smtClean="0"/>
              <a:t>Color flow- Doppler: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800" dirty="0" smtClean="0"/>
              <a:t>Flow </a:t>
            </a:r>
            <a:r>
              <a:rPr lang="en-US" altLang="en-US" sz="2800" dirty="0"/>
              <a:t>towards the </a:t>
            </a:r>
            <a:r>
              <a:rPr lang="en-US" altLang="en-US" sz="2800" dirty="0" smtClean="0"/>
              <a:t>transducer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RED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800" dirty="0" smtClean="0"/>
              <a:t>Flow away </a:t>
            </a:r>
            <a:r>
              <a:rPr lang="en-US" altLang="en-US" sz="2800" dirty="0"/>
              <a:t>from </a:t>
            </a:r>
            <a:r>
              <a:rPr lang="en-US" altLang="en-US" sz="2800" dirty="0" smtClean="0"/>
              <a:t>the transducer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b="1" dirty="0" smtClean="0">
                <a:solidFill>
                  <a:srgbClr val="00B0F0"/>
                </a:solidFill>
              </a:rPr>
              <a:t>BLUE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800" dirty="0"/>
              <a:t>T</a:t>
            </a:r>
            <a:r>
              <a:rPr lang="en-US" altLang="en-US" sz="2800" dirty="0" smtClean="0"/>
              <a:t>urbulence </a:t>
            </a:r>
            <a:r>
              <a:rPr lang="en-US" altLang="en-US" sz="2800" dirty="0"/>
              <a:t>flow </a:t>
            </a:r>
            <a:r>
              <a:rPr lang="en-US" altLang="en-US" sz="2800" dirty="0" smtClean="0">
                <a:sym typeface="Wingdings" panose="05000000000000000000" pitchFamily="2" charset="2"/>
              </a:rPr>
              <a:t></a:t>
            </a:r>
            <a:r>
              <a:rPr lang="en-US" altLang="en-US" sz="2800" dirty="0" smtClean="0"/>
              <a:t> </a:t>
            </a:r>
            <a:r>
              <a:rPr lang="en-US" altLang="en-US" sz="2800" b="1" dirty="0" smtClean="0">
                <a:solidFill>
                  <a:srgbClr val="FFC000"/>
                </a:solidFill>
              </a:rPr>
              <a:t>YELLOW </a:t>
            </a:r>
            <a:r>
              <a:rPr lang="en-US" altLang="en-US" sz="2800" dirty="0" smtClean="0"/>
              <a:t>(mixture of red and blue)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1482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GB" sz="5400" dirty="0"/>
              <a:t>INTRODUCTION</a:t>
            </a:r>
          </a:p>
          <a:p>
            <a:pPr marL="914400" indent="-914400">
              <a:buFont typeface="+mj-lt"/>
              <a:buAutoNum type="arabicPeriod"/>
            </a:pPr>
            <a:r>
              <a:rPr lang="en-GB" sz="5400" dirty="0"/>
              <a:t>EMBRYOLOGY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dirty="0"/>
              <a:t>IMAGING MODALITIES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dirty="0"/>
              <a:t>CONGENITAL HEART DISEASES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5400" dirty="0"/>
              <a:t>SPECIFIC </a:t>
            </a:r>
            <a:r>
              <a:rPr lang="en-US" sz="5400" dirty="0" smtClean="0"/>
              <a:t>CONDITIONS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390812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3333" r="28125" b="13542"/>
          <a:stretch>
            <a:fillRect/>
          </a:stretch>
        </p:blipFill>
        <p:spPr bwMode="auto">
          <a:xfrm>
            <a:off x="1584339" y="1"/>
            <a:ext cx="56306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14992" y="1"/>
            <a:ext cx="497700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altLang="en-US" sz="32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Para- sternal </a:t>
            </a:r>
            <a:r>
              <a:rPr lang="en-US" altLang="en-US" sz="3200" dirty="0">
                <a:solidFill>
                  <a:schemeClr val="accent1"/>
                </a:solidFill>
                <a:latin typeface="Agency FB" panose="020B0503020202020204" pitchFamily="34" charset="0"/>
              </a:rPr>
              <a:t>long axis view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3200" dirty="0" smtClean="0">
                <a:latin typeface="Agency FB" panose="020B0503020202020204" pitchFamily="34" charset="0"/>
              </a:rPr>
              <a:t>shows </a:t>
            </a:r>
            <a:r>
              <a:rPr lang="en-US" altLang="en-US" sz="3200" dirty="0" err="1">
                <a:latin typeface="Agency FB" panose="020B0503020202020204" pitchFamily="34" charset="0"/>
              </a:rPr>
              <a:t>regurgitant</a:t>
            </a:r>
            <a:r>
              <a:rPr lang="en-US" altLang="en-US" sz="3200" dirty="0">
                <a:latin typeface="Agency FB" panose="020B0503020202020204" pitchFamily="34" charset="0"/>
              </a:rPr>
              <a:t> jet consistent with massive aortic </a:t>
            </a:r>
            <a:r>
              <a:rPr lang="en-US" altLang="en-US" sz="3200" dirty="0" smtClean="0">
                <a:latin typeface="Agency FB" panose="020B0503020202020204" pitchFamily="34" charset="0"/>
              </a:rPr>
              <a:t>insufficiency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en-US" sz="32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Apical </a:t>
            </a:r>
            <a:r>
              <a:rPr lang="en-US" altLang="en-US" sz="3200" dirty="0">
                <a:solidFill>
                  <a:schemeClr val="accent1"/>
                </a:solidFill>
                <a:latin typeface="Agency FB" panose="020B0503020202020204" pitchFamily="34" charset="0"/>
              </a:rPr>
              <a:t>4c </a:t>
            </a:r>
            <a:r>
              <a:rPr lang="en-US" altLang="en-US" sz="32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view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smtClean="0">
                <a:latin typeface="Agency FB" panose="020B0503020202020204" pitchFamily="34" charset="0"/>
              </a:rPr>
              <a:t>systolic murmur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en-US" sz="32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Apical </a:t>
            </a:r>
            <a:r>
              <a:rPr lang="en-US" altLang="en-US" sz="3200" dirty="0">
                <a:solidFill>
                  <a:schemeClr val="accent1"/>
                </a:solidFill>
                <a:latin typeface="Agency FB" panose="020B0503020202020204" pitchFamily="34" charset="0"/>
              </a:rPr>
              <a:t>4c view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3200" dirty="0" smtClean="0">
                <a:latin typeface="Agency FB" panose="020B0503020202020204" pitchFamily="34" charset="0"/>
              </a:rPr>
              <a:t> </a:t>
            </a:r>
            <a:r>
              <a:rPr lang="en-US" altLang="en-US" sz="3200" dirty="0">
                <a:latin typeface="Agency FB" panose="020B0503020202020204" pitchFamily="34" charset="0"/>
              </a:rPr>
              <a:t>severe left vent. Systolic </a:t>
            </a:r>
            <a:r>
              <a:rPr lang="en-US" altLang="en-US" sz="3200" dirty="0" smtClean="0">
                <a:latin typeface="Agency FB" panose="020B0503020202020204" pitchFamily="34" charset="0"/>
              </a:rPr>
              <a:t>dysfunction. Tricuspid </a:t>
            </a:r>
            <a:r>
              <a:rPr lang="en-US" altLang="en-US" sz="3200" dirty="0">
                <a:latin typeface="Agency FB" panose="020B0503020202020204" pitchFamily="34" charset="0"/>
              </a:rPr>
              <a:t>regurgitation is </a:t>
            </a:r>
            <a:r>
              <a:rPr lang="en-US" altLang="en-US" sz="3200" dirty="0" smtClean="0">
                <a:latin typeface="Agency FB" panose="020B0503020202020204" pitchFamily="34" charset="0"/>
              </a:rPr>
              <a:t>shown</a:t>
            </a:r>
          </a:p>
          <a:p>
            <a:pPr marL="514350" indent="-514350">
              <a:buFont typeface="+mj-lt"/>
              <a:buAutoNum type="alphaUcPeriod"/>
            </a:pPr>
            <a:r>
              <a:rPr lang="en-US" altLang="en-US" sz="3200" dirty="0" smtClean="0">
                <a:solidFill>
                  <a:schemeClr val="accent1"/>
                </a:solidFill>
                <a:latin typeface="Agency FB" panose="020B0503020202020204" pitchFamily="34" charset="0"/>
              </a:rPr>
              <a:t>Para- sternal </a:t>
            </a:r>
            <a:r>
              <a:rPr lang="en-US" altLang="en-US" sz="3200" dirty="0">
                <a:solidFill>
                  <a:schemeClr val="accent1"/>
                </a:solidFill>
                <a:latin typeface="Agency FB" panose="020B0503020202020204" pitchFamily="34" charset="0"/>
              </a:rPr>
              <a:t>long axis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3200" dirty="0" smtClean="0">
                <a:latin typeface="Agency FB" panose="020B0503020202020204" pitchFamily="34" charset="0"/>
              </a:rPr>
              <a:t> </a:t>
            </a:r>
            <a:r>
              <a:rPr lang="en-US" altLang="en-US" sz="3200" dirty="0">
                <a:latin typeface="Agency FB" panose="020B0503020202020204" pitchFamily="34" charset="0"/>
              </a:rPr>
              <a:t>shows </a:t>
            </a:r>
            <a:r>
              <a:rPr lang="en-US" altLang="en-US" sz="3200" dirty="0" err="1" smtClean="0">
                <a:latin typeface="Agency FB" panose="020B0503020202020204" pitchFamily="34" charset="0"/>
              </a:rPr>
              <a:t>aorto</a:t>
            </a:r>
            <a:r>
              <a:rPr lang="en-US" altLang="en-US" sz="3200" dirty="0" smtClean="0">
                <a:latin typeface="Agency FB" panose="020B0503020202020204" pitchFamily="34" charset="0"/>
              </a:rPr>
              <a:t>- right </a:t>
            </a:r>
            <a:r>
              <a:rPr lang="en-US" altLang="en-US" sz="3200" dirty="0">
                <a:latin typeface="Agency FB" panose="020B0503020202020204" pitchFamily="34" charset="0"/>
              </a:rPr>
              <a:t>ventricular fistula (arrow) with aortic regurgitation</a:t>
            </a:r>
          </a:p>
        </p:txBody>
      </p:sp>
    </p:spTree>
    <p:extLst>
      <p:ext uri="{BB962C8B-B14F-4D97-AF65-F5344CB8AC3E}">
        <p14:creationId xmlns:p14="http://schemas.microsoft.com/office/powerpoint/2010/main" val="7378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03" y="617951"/>
            <a:ext cx="6934200" cy="523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0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CLINICAL APPLICATIONS OF ECHOCARDIOGRAPHY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Congenital heart disease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Anatomical defects, shunts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Stress echo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Pericardial disease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Coronary artery disease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Cardiomyopathies</a:t>
            </a:r>
          </a:p>
          <a:p>
            <a:pPr>
              <a:lnSpc>
                <a:spcPct val="90000"/>
              </a:lnSpc>
            </a:pPr>
            <a:r>
              <a:rPr lang="en-US" altLang="en-US" sz="3200" dirty="0" err="1"/>
              <a:t>Valvular</a:t>
            </a:r>
            <a:r>
              <a:rPr lang="en-US" altLang="en-US" sz="3200" dirty="0"/>
              <a:t> disease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Cardiac masses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Diseases of the </a:t>
            </a:r>
            <a:r>
              <a:rPr lang="en-US" altLang="en-US" sz="3200" dirty="0" smtClean="0"/>
              <a:t>aorta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0824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ANGIO- CARDIOGRAPHY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 smtClean="0"/>
              <a:t>This is an important </a:t>
            </a:r>
            <a:r>
              <a:rPr lang="en-US" altLang="en-US" sz="3200" dirty="0"/>
              <a:t>technique for cardiac and great vessel </a:t>
            </a:r>
            <a:r>
              <a:rPr lang="en-US" altLang="en-US" sz="3200" dirty="0" smtClean="0"/>
              <a:t>anatomy.</a:t>
            </a:r>
            <a:endParaRPr lang="en-US" altLang="en-US" sz="3200" dirty="0"/>
          </a:p>
          <a:p>
            <a:r>
              <a:rPr lang="en-US" altLang="en-US" sz="3200" dirty="0"/>
              <a:t>Coronary </a:t>
            </a:r>
            <a:r>
              <a:rPr lang="en-US" altLang="en-US" sz="3200" dirty="0" smtClean="0"/>
              <a:t>angiography is the commonest modality.</a:t>
            </a:r>
          </a:p>
          <a:p>
            <a:pPr lvl="1"/>
            <a:r>
              <a:rPr lang="en-US" altLang="en-US" sz="3200" dirty="0" smtClean="0"/>
              <a:t>The trans- femoral approach is done </a:t>
            </a:r>
            <a:r>
              <a:rPr lang="en-US" altLang="en-US" sz="3200" dirty="0"/>
              <a:t>using </a:t>
            </a:r>
            <a:r>
              <a:rPr lang="en-US" altLang="en-US" sz="3200" u="sng" dirty="0" err="1"/>
              <a:t>Judkins</a:t>
            </a:r>
            <a:r>
              <a:rPr lang="en-US" altLang="en-US" sz="3200" dirty="0"/>
              <a:t> or </a:t>
            </a:r>
            <a:r>
              <a:rPr lang="en-US" altLang="en-US" sz="3200" u="sng" dirty="0" err="1"/>
              <a:t>Amplatz</a:t>
            </a:r>
            <a:r>
              <a:rPr lang="en-US" altLang="en-US" sz="3200" u="sng" dirty="0"/>
              <a:t> catheters</a:t>
            </a:r>
          </a:p>
          <a:p>
            <a:r>
              <a:rPr lang="en-US" altLang="en-US" sz="3200" dirty="0"/>
              <a:t>Pulmonary </a:t>
            </a:r>
            <a:r>
              <a:rPr lang="en-US" altLang="en-US" sz="3200" dirty="0" smtClean="0"/>
              <a:t>angiography: </a:t>
            </a:r>
            <a:r>
              <a:rPr lang="en-US" altLang="en-US" sz="3200" dirty="0"/>
              <a:t>for possible embolism.</a:t>
            </a:r>
          </a:p>
          <a:p>
            <a:r>
              <a:rPr lang="en-US" altLang="en-US" sz="3200" dirty="0" smtClean="0"/>
              <a:t>Advantage: offers </a:t>
            </a:r>
            <a:r>
              <a:rPr lang="en-US" altLang="en-US" sz="3200" dirty="0"/>
              <a:t>high </a:t>
            </a:r>
            <a:r>
              <a:rPr lang="en-US" altLang="en-US" sz="3200" dirty="0" smtClean="0"/>
              <a:t>resolution </a:t>
            </a:r>
            <a:r>
              <a:rPr lang="en-US" altLang="en-US" sz="3200" dirty="0"/>
              <a:t>images of the heart and great vessels. </a:t>
            </a:r>
          </a:p>
          <a:p>
            <a:r>
              <a:rPr lang="en-US" altLang="en-US" sz="3200" dirty="0" smtClean="0"/>
              <a:t>Disadvantages: </a:t>
            </a:r>
          </a:p>
          <a:p>
            <a:pPr lvl="1"/>
            <a:r>
              <a:rPr lang="en-US" altLang="en-US" sz="3200" dirty="0" smtClean="0"/>
              <a:t>Requires </a:t>
            </a:r>
            <a:r>
              <a:rPr lang="en-US" altLang="en-US" sz="3200" dirty="0"/>
              <a:t>experienced hands and cardiac </a:t>
            </a:r>
            <a:r>
              <a:rPr lang="en-US" altLang="en-US" sz="3200" dirty="0" smtClean="0"/>
              <a:t>monitoring</a:t>
            </a:r>
          </a:p>
          <a:p>
            <a:pPr lvl="1"/>
            <a:r>
              <a:rPr lang="en-US" altLang="en-US" sz="3200" dirty="0" smtClean="0"/>
              <a:t>It is invasive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990188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 smtClean="0"/>
              <a:t>Indications:</a:t>
            </a:r>
            <a:endParaRPr lang="en-US" altLang="en-US" sz="2800" dirty="0"/>
          </a:p>
          <a:p>
            <a:pPr lvl="1">
              <a:lnSpc>
                <a:spcPct val="90000"/>
              </a:lnSpc>
            </a:pPr>
            <a:r>
              <a:rPr lang="en-US" altLang="en-US" sz="2800" dirty="0" smtClean="0"/>
              <a:t>CHD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 err="1" smtClean="0"/>
              <a:t>Valvular</a:t>
            </a:r>
            <a:r>
              <a:rPr lang="en-US" altLang="en-US" sz="2800" dirty="0" smtClean="0"/>
              <a:t>/myocardial disease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 smtClean="0"/>
              <a:t>Ventricular function assessment</a:t>
            </a: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Technique; </a:t>
            </a:r>
            <a:endParaRPr lang="en-US" altLang="en-US" sz="2800" dirty="0" smtClean="0"/>
          </a:p>
          <a:p>
            <a:pPr lvl="1">
              <a:lnSpc>
                <a:spcPct val="90000"/>
              </a:lnSpc>
            </a:pPr>
            <a:r>
              <a:rPr lang="en-US" altLang="en-US" sz="2800" dirty="0" smtClean="0"/>
              <a:t>Right </a:t>
            </a:r>
            <a:r>
              <a:rPr lang="en-US" altLang="en-US" sz="2800" dirty="0"/>
              <a:t>sided structures </a:t>
            </a:r>
            <a:r>
              <a:rPr lang="en-US" altLang="en-US" sz="2800" dirty="0" smtClean="0"/>
              <a:t>are studied </a:t>
            </a:r>
            <a:r>
              <a:rPr lang="en-US" altLang="en-US" sz="2800" dirty="0"/>
              <a:t>by </a:t>
            </a:r>
            <a:r>
              <a:rPr lang="en-US" altLang="en-US" sz="2800" dirty="0" smtClean="0"/>
              <a:t>introducing a </a:t>
            </a:r>
            <a:r>
              <a:rPr lang="en-US" altLang="en-US" sz="2800" dirty="0"/>
              <a:t>catheter into a peripheral </a:t>
            </a:r>
            <a:r>
              <a:rPr lang="en-US" altLang="en-US" sz="2800" dirty="0" smtClean="0"/>
              <a:t>vein, i.e., femoral </a:t>
            </a:r>
            <a:r>
              <a:rPr lang="en-US" altLang="en-US" sz="2800" dirty="0"/>
              <a:t>or </a:t>
            </a:r>
            <a:r>
              <a:rPr lang="en-US" altLang="en-US" sz="2800" dirty="0" smtClean="0"/>
              <a:t>ante- </a:t>
            </a:r>
            <a:r>
              <a:rPr lang="en-US" altLang="en-US" sz="2800" dirty="0" err="1" smtClean="0"/>
              <a:t>cubital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or </a:t>
            </a:r>
            <a:r>
              <a:rPr lang="en-US" altLang="en-US" sz="2800" dirty="0" smtClean="0"/>
              <a:t>basilica</a:t>
            </a:r>
          </a:p>
          <a:p>
            <a:pPr lvl="1">
              <a:lnSpc>
                <a:spcPct val="90000"/>
              </a:lnSpc>
            </a:pPr>
            <a:r>
              <a:rPr lang="en-US" altLang="en-US" sz="2800" dirty="0" smtClean="0"/>
              <a:t>Left </a:t>
            </a:r>
            <a:r>
              <a:rPr lang="en-US" altLang="en-US" sz="2800" dirty="0"/>
              <a:t>sided structures </a:t>
            </a:r>
            <a:r>
              <a:rPr lang="en-US" altLang="en-US" sz="2800" dirty="0" smtClean="0"/>
              <a:t>are studied by introducing a </a:t>
            </a:r>
            <a:r>
              <a:rPr lang="en-US" altLang="en-US" sz="2800" dirty="0"/>
              <a:t>catheter </a:t>
            </a:r>
            <a:r>
              <a:rPr lang="en-US" altLang="en-US" sz="2800" dirty="0" smtClean="0"/>
              <a:t>into the </a:t>
            </a:r>
            <a:r>
              <a:rPr lang="en-US" altLang="en-US" sz="2800" dirty="0"/>
              <a:t>femoral artery </a:t>
            </a:r>
            <a:r>
              <a:rPr lang="en-US" altLang="en-US" sz="2800" dirty="0" smtClean="0"/>
              <a:t>in retrograde fashion. 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CM-LOCM </a:t>
            </a:r>
            <a:r>
              <a:rPr lang="en-US" altLang="en-US" sz="2800" dirty="0"/>
              <a:t>370; 1ml/kg at 18-20mls/s (adults),</a:t>
            </a:r>
            <a:r>
              <a:rPr lang="en-US" altLang="en-US" sz="2800" dirty="0" smtClean="0"/>
              <a:t>1.5ml/kg ( </a:t>
            </a:r>
            <a:r>
              <a:rPr lang="en-US" altLang="en-US" sz="2800" dirty="0"/>
              <a:t>0-1yr);1.0ml/kg (&gt;5 </a:t>
            </a:r>
            <a:r>
              <a:rPr lang="en-US" altLang="en-US" sz="2800" dirty="0" err="1"/>
              <a:t>yrs</a:t>
            </a:r>
            <a:r>
              <a:rPr lang="en-US" altLang="en-US" sz="2800" dirty="0" smtClean="0"/>
              <a:t>)***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37367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 smtClean="0"/>
              <a:t>Equipment: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 smtClean="0"/>
              <a:t>Fluoroscopy </a:t>
            </a:r>
            <a:r>
              <a:rPr lang="en-US" altLang="en-US" sz="3200" dirty="0"/>
              <a:t>unit on a C-arm with DSA </a:t>
            </a:r>
            <a:r>
              <a:rPr lang="en-US" altLang="en-US" sz="3200" dirty="0" smtClean="0"/>
              <a:t>facilities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/>
              <a:t>P</a:t>
            </a:r>
            <a:r>
              <a:rPr lang="en-US" altLang="en-US" sz="3200" dirty="0" smtClean="0"/>
              <a:t>ressure </a:t>
            </a:r>
            <a:r>
              <a:rPr lang="en-US" altLang="en-US" sz="3200" dirty="0"/>
              <a:t>recording </a:t>
            </a:r>
            <a:r>
              <a:rPr lang="en-US" altLang="en-US" sz="3200" dirty="0" smtClean="0"/>
              <a:t>device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 smtClean="0"/>
              <a:t>ECG monitor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 smtClean="0"/>
              <a:t>Blood </a:t>
            </a:r>
            <a:r>
              <a:rPr lang="en-US" altLang="en-US" sz="3200" dirty="0"/>
              <a:t>oxygen </a:t>
            </a:r>
            <a:r>
              <a:rPr lang="en-US" altLang="en-US" sz="3200" dirty="0" err="1" smtClean="0"/>
              <a:t>analyser</a:t>
            </a:r>
            <a:endParaRPr lang="en-US" altLang="en-US" sz="3200" dirty="0" smtClean="0"/>
          </a:p>
          <a:p>
            <a:pPr lvl="1">
              <a:lnSpc>
                <a:spcPct val="90000"/>
              </a:lnSpc>
            </a:pPr>
            <a:r>
              <a:rPr lang="en-US" altLang="en-US" sz="3200" dirty="0" smtClean="0"/>
              <a:t>Catheters </a:t>
            </a:r>
            <a:r>
              <a:rPr lang="en-US" altLang="en-US" sz="3200" dirty="0"/>
              <a:t>( pigtail, </a:t>
            </a:r>
            <a:r>
              <a:rPr lang="en-US" altLang="en-US" sz="3200" dirty="0" smtClean="0"/>
              <a:t>NIH)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 smtClean="0"/>
              <a:t>Cournand catheter </a:t>
            </a:r>
            <a:r>
              <a:rPr lang="en-US" altLang="en-US" sz="3200" dirty="0" smtClean="0">
                <a:sym typeface="Wingdings" panose="05000000000000000000" pitchFamily="2" charset="2"/>
              </a:rPr>
              <a:t> </a:t>
            </a:r>
            <a:r>
              <a:rPr lang="en-US" altLang="en-US" sz="3200" dirty="0" smtClean="0"/>
              <a:t>for </a:t>
            </a:r>
            <a:r>
              <a:rPr lang="en-US" altLang="en-US" sz="3200" dirty="0"/>
              <a:t>pressure measurements 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NB: Angled </a:t>
            </a:r>
            <a:r>
              <a:rPr lang="en-US" altLang="en-US" sz="3200" dirty="0"/>
              <a:t>views which place the pathological lesion at right angles to the </a:t>
            </a:r>
            <a:r>
              <a:rPr lang="en-US" altLang="en-US" sz="3200" dirty="0" smtClean="0"/>
              <a:t>X- ray </a:t>
            </a:r>
            <a:r>
              <a:rPr lang="en-US" altLang="en-US" sz="3200" dirty="0"/>
              <a:t>beam increase diagnostic accuracy of </a:t>
            </a:r>
            <a:r>
              <a:rPr lang="en-US" altLang="en-US" sz="3200" dirty="0" err="1" smtClean="0"/>
              <a:t>cardiography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35195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4800" dirty="0" smtClean="0"/>
              <a:t>Sudden </a:t>
            </a:r>
            <a:r>
              <a:rPr lang="en-US" altLang="en-US" sz="4800" dirty="0"/>
              <a:t>death</a:t>
            </a:r>
          </a:p>
          <a:p>
            <a:pPr marL="914400" indent="-9144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4800" dirty="0" smtClean="0"/>
              <a:t>Arrhythmias</a:t>
            </a:r>
          </a:p>
          <a:p>
            <a:pPr marL="914400" indent="-9144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4800" dirty="0" smtClean="0"/>
              <a:t>MI</a:t>
            </a:r>
          </a:p>
          <a:p>
            <a:pPr marL="914400" indent="-914400">
              <a:lnSpc>
                <a:spcPct val="90000"/>
              </a:lnSpc>
              <a:buFont typeface="+mj-lt"/>
              <a:buAutoNum type="arabicPeriod"/>
            </a:pPr>
            <a:r>
              <a:rPr lang="en-US" altLang="en-US" sz="4800" dirty="0" smtClean="0"/>
              <a:t>Contrast Media side effects </a:t>
            </a:r>
            <a:endParaRPr lang="en-US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16670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DSC000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/>
          <a:stretch>
            <a:fillRect/>
          </a:stretch>
        </p:blipFill>
        <p:spPr bwMode="auto">
          <a:xfrm>
            <a:off x="1584339" y="1280889"/>
            <a:ext cx="4619928" cy="537043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67814" y="2165670"/>
            <a:ext cx="53945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4400" dirty="0" smtClean="0">
                <a:latin typeface="Agency FB" panose="020B0503020202020204" pitchFamily="34" charset="0"/>
              </a:rPr>
              <a:t>I </a:t>
            </a:r>
            <a:r>
              <a:rPr lang="en-US" altLang="en-US" sz="4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 Intermediate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4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S  Septal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4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D  </a:t>
            </a:r>
            <a:r>
              <a:rPr lang="en-US" altLang="en-US" sz="4400" dirty="0">
                <a:latin typeface="Agency FB" panose="020B0503020202020204" pitchFamily="34" charset="0"/>
                <a:sym typeface="Wingdings" panose="05000000000000000000" pitchFamily="2" charset="2"/>
              </a:rPr>
              <a:t>D</a:t>
            </a:r>
            <a:r>
              <a:rPr lang="en-US" altLang="en-US" sz="4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iagonal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4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OM  Obtuse marginal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4400" dirty="0" err="1" smtClean="0">
                <a:latin typeface="Agency FB" panose="020B0503020202020204" pitchFamily="34" charset="0"/>
                <a:sym typeface="Wingdings" panose="05000000000000000000" pitchFamily="2" charset="2"/>
              </a:rPr>
              <a:t>Cx</a:t>
            </a:r>
            <a:r>
              <a:rPr lang="en-US" altLang="en-US" sz="44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  Circumflex artery</a:t>
            </a:r>
            <a:endParaRPr lang="en-US" altLang="en-US" sz="4400" dirty="0" smtClean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9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280890"/>
            <a:ext cx="4127530" cy="557711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Open </a:t>
            </a:r>
            <a:r>
              <a:rPr lang="en-US" altLang="en-US" sz="4000" dirty="0" smtClean="0"/>
              <a:t>arrowhead </a:t>
            </a:r>
            <a:r>
              <a:rPr lang="en-US" altLang="en-US" sz="4000" dirty="0" smtClean="0">
                <a:sym typeface="Wingdings" panose="05000000000000000000" pitchFamily="2" charset="2"/>
              </a:rPr>
              <a:t> Left Anterior Descending Artery </a:t>
            </a:r>
            <a:endParaRPr lang="en-US" altLang="en-US" sz="4000" dirty="0"/>
          </a:p>
          <a:p>
            <a:r>
              <a:rPr lang="en-US" altLang="en-US" sz="4000" dirty="0"/>
              <a:t>Solid </a:t>
            </a:r>
            <a:r>
              <a:rPr lang="en-US" altLang="en-US" sz="4000" dirty="0" smtClean="0"/>
              <a:t>arrowhead </a:t>
            </a:r>
            <a:r>
              <a:rPr lang="en-US" altLang="en-US" sz="4000" dirty="0" smtClean="0">
                <a:sym typeface="Wingdings" panose="05000000000000000000" pitchFamily="2" charset="2"/>
              </a:rPr>
              <a:t> D</a:t>
            </a:r>
            <a:r>
              <a:rPr lang="en-US" altLang="en-US" sz="4000" dirty="0" smtClean="0"/>
              <a:t>iagonal branches</a:t>
            </a:r>
            <a:endParaRPr lang="en-US" altLang="en-US" sz="4000" dirty="0"/>
          </a:p>
          <a:p>
            <a:r>
              <a:rPr lang="en-US" altLang="en-US" sz="4000" dirty="0" smtClean="0"/>
              <a:t>Arrow </a:t>
            </a:r>
            <a:r>
              <a:rPr lang="en-US" altLang="en-US" sz="4000" dirty="0" smtClean="0">
                <a:sym typeface="Wingdings" panose="05000000000000000000" pitchFamily="2" charset="2"/>
              </a:rPr>
              <a:t> C</a:t>
            </a:r>
            <a:r>
              <a:rPr lang="en-US" altLang="en-US" sz="4000" dirty="0" smtClean="0"/>
              <a:t>ircumflex Artery</a:t>
            </a:r>
            <a:endParaRPr lang="en-US" altLang="en-US" sz="4000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36505" r="88042" b="48756"/>
          <a:stretch>
            <a:fillRect/>
          </a:stretch>
        </p:blipFill>
        <p:spPr bwMode="auto">
          <a:xfrm>
            <a:off x="6587545" y="1355994"/>
            <a:ext cx="5303830" cy="542690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98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280890"/>
            <a:ext cx="6545054" cy="557711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Solid arrow </a:t>
            </a:r>
            <a:r>
              <a:rPr lang="en-US" altLang="en-US" sz="3600" dirty="0" smtClean="0"/>
              <a:t>head </a:t>
            </a:r>
            <a:r>
              <a:rPr lang="en-US" altLang="en-US" sz="3600" dirty="0" smtClean="0">
                <a:sym typeface="Wingdings" panose="05000000000000000000" pitchFamily="2" charset="2"/>
              </a:rPr>
              <a:t> </a:t>
            </a:r>
            <a:r>
              <a:rPr lang="en-US" altLang="en-US" sz="3600" dirty="0" smtClean="0"/>
              <a:t>Right Coronary Artery </a:t>
            </a:r>
          </a:p>
          <a:p>
            <a:r>
              <a:rPr lang="en-US" altLang="en-US" sz="3600" dirty="0"/>
              <a:t>White arrow </a:t>
            </a:r>
            <a:r>
              <a:rPr lang="en-US" altLang="en-US" sz="3600" dirty="0">
                <a:sym typeface="Wingdings" panose="05000000000000000000" pitchFamily="2" charset="2"/>
              </a:rPr>
              <a:t> </a:t>
            </a:r>
            <a:r>
              <a:rPr lang="en-US" altLang="en-US" sz="3600" dirty="0" err="1">
                <a:sym typeface="Wingdings" panose="05000000000000000000" pitchFamily="2" charset="2"/>
              </a:rPr>
              <a:t>P</a:t>
            </a:r>
            <a:r>
              <a:rPr lang="en-US" altLang="en-US" sz="3600" dirty="0" err="1"/>
              <a:t>ostero</a:t>
            </a:r>
            <a:r>
              <a:rPr lang="en-US" altLang="en-US" sz="3600" dirty="0"/>
              <a:t>- lateral LV branch</a:t>
            </a:r>
          </a:p>
          <a:p>
            <a:r>
              <a:rPr lang="en-US" altLang="en-US" sz="3600" dirty="0" smtClean="0"/>
              <a:t>Open </a:t>
            </a:r>
            <a:r>
              <a:rPr lang="en-US" altLang="en-US" sz="3600" dirty="0"/>
              <a:t>arrow </a:t>
            </a:r>
            <a:r>
              <a:rPr lang="en-US" altLang="en-US" sz="3600" dirty="0" smtClean="0"/>
              <a:t>head </a:t>
            </a:r>
            <a:r>
              <a:rPr lang="en-US" altLang="en-US" sz="3600" dirty="0" smtClean="0">
                <a:sym typeface="Wingdings" panose="05000000000000000000" pitchFamily="2" charset="2"/>
              </a:rPr>
              <a:t> P</a:t>
            </a:r>
            <a:r>
              <a:rPr lang="en-US" altLang="en-US" sz="3600" dirty="0" smtClean="0"/>
              <a:t>osterior Descending Coronary Artery</a:t>
            </a:r>
          </a:p>
          <a:p>
            <a:r>
              <a:rPr lang="en-US" altLang="en-US" sz="3600" dirty="0"/>
              <a:t>B</a:t>
            </a:r>
            <a:r>
              <a:rPr lang="en-US" altLang="en-US" sz="3600" dirty="0" smtClean="0"/>
              <a:t>lack  </a:t>
            </a:r>
            <a:r>
              <a:rPr lang="en-US" altLang="en-US" sz="3600" dirty="0"/>
              <a:t>Arrow </a:t>
            </a:r>
            <a:r>
              <a:rPr lang="en-US" altLang="en-US" sz="3600" dirty="0" smtClean="0"/>
              <a:t>head </a:t>
            </a:r>
            <a:r>
              <a:rPr lang="en-US" altLang="en-US" sz="3600" dirty="0" smtClean="0">
                <a:sym typeface="Wingdings" panose="05000000000000000000" pitchFamily="2" charset="2"/>
              </a:rPr>
              <a:t> S</a:t>
            </a:r>
            <a:r>
              <a:rPr lang="en-US" altLang="en-US" sz="3600" dirty="0" smtClean="0"/>
              <a:t>inus Nodal Artery</a:t>
            </a:r>
            <a:endParaRPr lang="en-US" altLang="en-US" sz="3600" dirty="0"/>
          </a:p>
          <a:p>
            <a:r>
              <a:rPr lang="en-US" altLang="en-US" sz="3600" dirty="0" smtClean="0"/>
              <a:t>Black arrow </a:t>
            </a:r>
            <a:r>
              <a:rPr lang="en-US" altLang="en-US" sz="3600" dirty="0" smtClean="0">
                <a:sym typeface="Wingdings" panose="05000000000000000000" pitchFamily="2" charset="2"/>
              </a:rPr>
              <a:t> I</a:t>
            </a:r>
            <a:r>
              <a:rPr lang="en-US" altLang="en-US" sz="3600" dirty="0" smtClean="0"/>
              <a:t>nverted </a:t>
            </a:r>
            <a:r>
              <a:rPr lang="en-US" altLang="en-US" sz="3600" dirty="0"/>
              <a:t>u at the </a:t>
            </a:r>
            <a:r>
              <a:rPr lang="en-US" altLang="en-US" sz="3600" dirty="0" smtClean="0"/>
              <a:t>crux</a:t>
            </a:r>
            <a:endParaRPr lang="en-US" altLang="en-US" sz="3600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" t="53256" r="87949" b="30629"/>
          <a:stretch>
            <a:fillRect/>
          </a:stretch>
        </p:blipFill>
        <p:spPr bwMode="auto">
          <a:xfrm>
            <a:off x="7821331" y="1280890"/>
            <a:ext cx="4370670" cy="5577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01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143000"/>
            <a:ext cx="8610600" cy="5410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fetal heart develops from a series of  complex and  rapid changes which occur between the  </a:t>
            </a:r>
            <a:r>
              <a:rPr lang="en-US" sz="3600" dirty="0" smtClean="0">
                <a:solidFill>
                  <a:schemeClr val="accent1"/>
                </a:solidFill>
              </a:rPr>
              <a:t>2</a:t>
            </a:r>
            <a:r>
              <a:rPr lang="en-US" sz="3600" baseline="30000" dirty="0" smtClean="0">
                <a:solidFill>
                  <a:schemeClr val="accent1"/>
                </a:solidFill>
              </a:rPr>
              <a:t>nd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 dirty="0" smtClean="0">
                <a:solidFill>
                  <a:schemeClr val="accent1"/>
                </a:solidFill>
              </a:rPr>
              <a:t>and 8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week</a:t>
            </a:r>
            <a:r>
              <a:rPr lang="en-US" sz="3600" dirty="0" smtClean="0"/>
              <a:t> of intrauterine life.</a:t>
            </a:r>
          </a:p>
          <a:p>
            <a:r>
              <a:rPr lang="en-US" sz="3600" dirty="0" smtClean="0"/>
              <a:t> During the </a:t>
            </a:r>
            <a:r>
              <a:rPr lang="en-US" sz="3600" dirty="0" smtClean="0">
                <a:solidFill>
                  <a:schemeClr val="accent1"/>
                </a:solidFill>
              </a:rPr>
              <a:t>3</a:t>
            </a:r>
            <a:r>
              <a:rPr lang="en-US" sz="3600" baseline="30000" dirty="0" smtClean="0">
                <a:solidFill>
                  <a:schemeClr val="accent1"/>
                </a:solidFill>
              </a:rPr>
              <a:t>rd</a:t>
            </a:r>
            <a:r>
              <a:rPr lang="en-US" sz="3600" dirty="0" smtClean="0">
                <a:solidFill>
                  <a:schemeClr val="accent1"/>
                </a:solidFill>
              </a:rPr>
              <a:t> to 5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weeks</a:t>
            </a:r>
            <a:r>
              <a:rPr lang="en-US" sz="3600" dirty="0" smtClean="0"/>
              <a:t> cardiac structures develop most actively and are </a:t>
            </a:r>
            <a:r>
              <a:rPr lang="en-US" sz="3600" u="sng" dirty="0" smtClean="0"/>
              <a:t>most susceptible to adverse external influence</a:t>
            </a:r>
            <a:r>
              <a:rPr lang="en-US" sz="3600" dirty="0" smtClean="0"/>
              <a:t> e.g. rubella virus or drugs such as thalidomide resulting in congenital heart diseases (CHD). </a:t>
            </a:r>
          </a:p>
        </p:txBody>
      </p:sp>
    </p:spTree>
    <p:extLst>
      <p:ext uri="{BB962C8B-B14F-4D97-AF65-F5344CB8AC3E}">
        <p14:creationId xmlns:p14="http://schemas.microsoft.com/office/powerpoint/2010/main" val="6935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/>
              <a:t>Advantages: Provides for the study of anatomy as well as dynamic motion studies </a:t>
            </a:r>
            <a:r>
              <a:rPr lang="en-US" altLang="en-US" sz="3600" dirty="0"/>
              <a:t>of function, flow and chemistry with minimal risk to the </a:t>
            </a:r>
            <a:r>
              <a:rPr lang="en-US" altLang="en-US" sz="3600" dirty="0" smtClean="0"/>
              <a:t>patient</a:t>
            </a:r>
          </a:p>
          <a:p>
            <a:r>
              <a:rPr lang="en-US" altLang="en-US" sz="3600" dirty="0" smtClean="0"/>
              <a:t>Disadvantages:</a:t>
            </a:r>
          </a:p>
          <a:p>
            <a:pPr lvl="1"/>
            <a:r>
              <a:rPr lang="en-US" altLang="en-US" sz="3600" dirty="0" smtClean="0"/>
              <a:t>Expensive</a:t>
            </a:r>
          </a:p>
          <a:p>
            <a:pPr lvl="1"/>
            <a:r>
              <a:rPr lang="en-US" altLang="en-US" sz="3600" dirty="0" smtClean="0"/>
              <a:t>Unavailability </a:t>
            </a:r>
          </a:p>
          <a:p>
            <a:pPr lvl="1"/>
            <a:r>
              <a:rPr lang="en-US" altLang="en-US" sz="3600" dirty="0" smtClean="0"/>
              <a:t>Metallic implants pose a challenge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0452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V</a:t>
            </a:r>
            <a:r>
              <a:rPr lang="en-US" altLang="en-US" sz="3200" dirty="0" smtClean="0"/>
              <a:t>entricular </a:t>
            </a:r>
            <a:r>
              <a:rPr lang="en-US" altLang="en-US" sz="3200" dirty="0"/>
              <a:t>function analysis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Myocardial function at rest and during stress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Myocardial perfusion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Measurement of coronary flow</a:t>
            </a:r>
          </a:p>
          <a:p>
            <a:pPr>
              <a:lnSpc>
                <a:spcPct val="90000"/>
              </a:lnSpc>
            </a:pPr>
            <a:r>
              <a:rPr lang="en-US" altLang="en-US" sz="3200" dirty="0" err="1"/>
              <a:t>Valvular</a:t>
            </a:r>
            <a:r>
              <a:rPr lang="en-US" altLang="en-US" sz="3200" dirty="0"/>
              <a:t> heart disease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Pericardial pathology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Cardiac tumors and thrombi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Cardiomyopathies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Assessing great vessels- aortic/pulmonary </a:t>
            </a:r>
            <a:r>
              <a:rPr lang="en-US" altLang="en-US" sz="3200" dirty="0" smtClean="0"/>
              <a:t>disease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93314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dirty="0"/>
              <a:t>Pulse sequences used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 smtClean="0"/>
              <a:t>Tissue characterization </a:t>
            </a:r>
            <a:r>
              <a:rPr lang="en-US" altLang="en-US" sz="3600" dirty="0" smtClean="0">
                <a:sym typeface="Wingdings" panose="05000000000000000000" pitchFamily="2" charset="2"/>
              </a:rPr>
              <a:t> </a:t>
            </a:r>
            <a:r>
              <a:rPr lang="en-US" altLang="en-US" sz="3600" dirty="0" smtClean="0"/>
              <a:t>done using: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 smtClean="0"/>
              <a:t>T1W </a:t>
            </a:r>
            <a:r>
              <a:rPr lang="en-US" altLang="en-US" sz="3600" dirty="0" smtClean="0">
                <a:sym typeface="Wingdings" panose="05000000000000000000" pitchFamily="2" charset="2"/>
              </a:rPr>
              <a:t> best anatomic depiction</a:t>
            </a:r>
            <a:endParaRPr lang="en-US" altLang="en-US" sz="3600" dirty="0" smtClean="0"/>
          </a:p>
          <a:p>
            <a:pPr lvl="2">
              <a:lnSpc>
                <a:spcPct val="90000"/>
              </a:lnSpc>
            </a:pPr>
            <a:r>
              <a:rPr lang="en-US" altLang="en-US" sz="3600" dirty="0" smtClean="0"/>
              <a:t>Blood shows </a:t>
            </a:r>
            <a:r>
              <a:rPr lang="en-US" altLang="en-US" sz="3600" dirty="0"/>
              <a:t>signal </a:t>
            </a:r>
            <a:r>
              <a:rPr lang="en-US" altLang="en-US" sz="3600" dirty="0" smtClean="0"/>
              <a:t>void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 smtClean="0"/>
              <a:t>T2W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C</a:t>
            </a:r>
            <a:r>
              <a:rPr lang="en-US" altLang="en-US" sz="3600" dirty="0" smtClean="0"/>
              <a:t>ontrast </a:t>
            </a:r>
            <a:r>
              <a:rPr lang="en-US" altLang="en-US" sz="3600" dirty="0"/>
              <a:t>enhancement </a:t>
            </a:r>
            <a:endParaRPr lang="en-US" altLang="en-US" sz="3600" dirty="0" smtClean="0"/>
          </a:p>
          <a:p>
            <a:pPr lvl="1">
              <a:lnSpc>
                <a:spcPct val="90000"/>
              </a:lnSpc>
            </a:pPr>
            <a:r>
              <a:rPr lang="en-US" altLang="en-US" sz="3600" dirty="0" smtClean="0"/>
              <a:t>Spectroscopy</a:t>
            </a:r>
            <a:endParaRPr lang="en-US" altLang="en-US" sz="3600" dirty="0"/>
          </a:p>
          <a:p>
            <a:pPr>
              <a:lnSpc>
                <a:spcPct val="90000"/>
              </a:lnSpc>
            </a:pPr>
            <a:r>
              <a:rPr lang="en-US" altLang="en-US" sz="3600" dirty="0" smtClean="0"/>
              <a:t>Gradient echo</a:t>
            </a:r>
            <a:r>
              <a:rPr lang="en-US" altLang="en-US" sz="3600" dirty="0" smtClean="0">
                <a:sym typeface="Wingdings" panose="05000000000000000000" pitchFamily="2" charset="2"/>
              </a:rPr>
              <a:t> </a:t>
            </a:r>
            <a:r>
              <a:rPr lang="en-US" altLang="en-US" sz="3600" dirty="0" smtClean="0"/>
              <a:t>Impart </a:t>
            </a:r>
            <a:r>
              <a:rPr lang="en-US" altLang="en-US" sz="3600" dirty="0"/>
              <a:t>bright signal to coherently flowing </a:t>
            </a:r>
            <a:r>
              <a:rPr lang="en-US" altLang="en-US" sz="3600" dirty="0" smtClean="0"/>
              <a:t>blood (white blood)</a:t>
            </a:r>
            <a:endParaRPr lang="en-US" altLang="en-US" sz="3600" dirty="0"/>
          </a:p>
          <a:p>
            <a:pPr>
              <a:lnSpc>
                <a:spcPct val="90000"/>
              </a:lnSpc>
            </a:pPr>
            <a:r>
              <a:rPr lang="en-US" altLang="en-US" sz="3600" dirty="0"/>
              <a:t>Fast spin </a:t>
            </a:r>
            <a:r>
              <a:rPr lang="en-US" altLang="en-US" sz="3600" dirty="0" smtClean="0"/>
              <a:t>echo </a:t>
            </a:r>
            <a:r>
              <a:rPr lang="en-US" altLang="en-US" sz="3600" dirty="0" smtClean="0">
                <a:sym typeface="Wingdings" panose="05000000000000000000" pitchFamily="2" charset="2"/>
              </a:rPr>
              <a:t> V</a:t>
            </a:r>
            <a:r>
              <a:rPr lang="en-US" altLang="en-US" sz="3600" dirty="0" smtClean="0"/>
              <a:t>ascular </a:t>
            </a:r>
            <a:r>
              <a:rPr lang="en-US" altLang="en-US" sz="3600" dirty="0"/>
              <a:t>wall </a:t>
            </a:r>
            <a:r>
              <a:rPr lang="en-US" altLang="en-US" sz="3600" dirty="0" smtClean="0"/>
              <a:t>bright; Blood </a:t>
            </a:r>
            <a:r>
              <a:rPr lang="en-US" altLang="en-US" sz="3600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01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C/MRI –cont’d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400" dirty="0" smtClean="0"/>
              <a:t>Gradient </a:t>
            </a:r>
            <a:r>
              <a:rPr lang="en-US" altLang="en-US" sz="4400" dirty="0"/>
              <a:t>recalled echo-technique </a:t>
            </a:r>
            <a:r>
              <a:rPr lang="en-US" altLang="en-US" sz="4400" dirty="0" smtClean="0">
                <a:sym typeface="Wingdings" panose="05000000000000000000" pitchFamily="2" charset="2"/>
              </a:rPr>
              <a:t> </a:t>
            </a:r>
            <a:r>
              <a:rPr lang="en-US" altLang="en-US" sz="4400" dirty="0" smtClean="0"/>
              <a:t>applied </a:t>
            </a:r>
            <a:r>
              <a:rPr lang="en-US" altLang="en-US" sz="4400" dirty="0"/>
              <a:t>for motion studies</a:t>
            </a:r>
            <a:r>
              <a:rPr lang="en-US" altLang="en-US" sz="4400" dirty="0" smtClean="0"/>
              <a:t>, to </a:t>
            </a:r>
            <a:r>
              <a:rPr lang="en-US" altLang="en-US" sz="4400" dirty="0"/>
              <a:t>show flowing blood as well as cardiac motion</a:t>
            </a:r>
          </a:p>
          <a:p>
            <a:pPr>
              <a:lnSpc>
                <a:spcPct val="90000"/>
              </a:lnSpc>
            </a:pPr>
            <a:r>
              <a:rPr lang="en-US" altLang="en-US" sz="4400" dirty="0"/>
              <a:t>ECG gated MRI of the </a:t>
            </a:r>
            <a:r>
              <a:rPr lang="en-US" altLang="en-US" sz="4400" dirty="0" smtClean="0"/>
              <a:t>heart </a:t>
            </a:r>
            <a:r>
              <a:rPr lang="en-US" altLang="en-US" sz="4400" dirty="0" smtClean="0">
                <a:sym typeface="Wingdings" panose="05000000000000000000" pitchFamily="2" charset="2"/>
              </a:rPr>
              <a:t> </a:t>
            </a:r>
            <a:r>
              <a:rPr lang="en-US" altLang="en-US" sz="4400" dirty="0" smtClean="0"/>
              <a:t>Velocity </a:t>
            </a:r>
            <a:r>
              <a:rPr lang="en-US" altLang="en-US" sz="4400" dirty="0"/>
              <a:t>mapping sequences</a:t>
            </a:r>
          </a:p>
          <a:p>
            <a:pPr>
              <a:lnSpc>
                <a:spcPct val="90000"/>
              </a:lnSpc>
            </a:pPr>
            <a:r>
              <a:rPr lang="en-US" altLang="en-US" sz="4400" dirty="0" smtClean="0"/>
              <a:t>Images </a:t>
            </a:r>
            <a:r>
              <a:rPr lang="en-US" altLang="en-US" sz="4400" dirty="0" smtClean="0">
                <a:sym typeface="Wingdings" panose="05000000000000000000" pitchFamily="2" charset="2"/>
              </a:rPr>
              <a:t> </a:t>
            </a:r>
            <a:r>
              <a:rPr lang="en-US" altLang="en-US" sz="4400" dirty="0" smtClean="0"/>
              <a:t>tomographic slices of </a:t>
            </a:r>
            <a:r>
              <a:rPr lang="en-US" altLang="en-US" sz="4400" dirty="0"/>
              <a:t>any selected plane</a:t>
            </a:r>
          </a:p>
        </p:txBody>
      </p:sp>
    </p:spTree>
    <p:extLst>
      <p:ext uri="{BB962C8B-B14F-4D97-AF65-F5344CB8AC3E}">
        <p14:creationId xmlns:p14="http://schemas.microsoft.com/office/powerpoint/2010/main" val="18865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GADOLINIUM AS CONTRAST IS USED IN: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 smtClean="0"/>
              <a:t>Myocardial </a:t>
            </a:r>
            <a:r>
              <a:rPr lang="en-US" altLang="en-US" sz="4400" dirty="0"/>
              <a:t>perfusion</a:t>
            </a:r>
          </a:p>
          <a:p>
            <a:r>
              <a:rPr lang="en-US" altLang="en-US" sz="4400" dirty="0" smtClean="0"/>
              <a:t>MR angiography:</a:t>
            </a:r>
          </a:p>
          <a:p>
            <a:pPr lvl="1"/>
            <a:r>
              <a:rPr lang="en-US" altLang="en-US" sz="4400" dirty="0" smtClean="0"/>
              <a:t>Time </a:t>
            </a:r>
            <a:r>
              <a:rPr lang="en-US" altLang="en-US" sz="4400" dirty="0"/>
              <a:t>of flight  </a:t>
            </a:r>
            <a:r>
              <a:rPr lang="en-US" altLang="en-US" sz="4400" dirty="0" smtClean="0"/>
              <a:t>MRA</a:t>
            </a:r>
          </a:p>
          <a:p>
            <a:pPr lvl="1"/>
            <a:r>
              <a:rPr lang="en-US" altLang="en-US" sz="4400" dirty="0" smtClean="0"/>
              <a:t>Phase </a:t>
            </a:r>
            <a:r>
              <a:rPr lang="en-US" altLang="en-US" sz="4400" dirty="0"/>
              <a:t>contrast  </a:t>
            </a:r>
            <a:r>
              <a:rPr lang="en-US" altLang="en-US" sz="4400" dirty="0" smtClean="0"/>
              <a:t>MRA</a:t>
            </a:r>
          </a:p>
          <a:p>
            <a:pPr lvl="1"/>
            <a:r>
              <a:rPr lang="en-US" altLang="en-US" sz="4400" dirty="0"/>
              <a:t>C</a:t>
            </a:r>
            <a:r>
              <a:rPr lang="en-US" altLang="en-US" sz="4400" dirty="0" smtClean="0"/>
              <a:t>ontrast </a:t>
            </a:r>
            <a:r>
              <a:rPr lang="en-US" altLang="en-US" sz="4400" dirty="0"/>
              <a:t>enhanced  MRA</a:t>
            </a:r>
          </a:p>
          <a:p>
            <a:r>
              <a:rPr lang="en-US" altLang="en-US" sz="4400" dirty="0"/>
              <a:t>Myocardial infarction</a:t>
            </a:r>
          </a:p>
          <a:p>
            <a:r>
              <a:rPr lang="en-US" altLang="en-US" sz="4400" dirty="0" smtClean="0"/>
              <a:t>Ischemia</a:t>
            </a:r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65806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IMAGE THROUGH VENTRICLES AT AV LEVEL</a:t>
            </a:r>
            <a:endParaRPr lang="en-US" dirty="0"/>
          </a:p>
        </p:txBody>
      </p:sp>
      <p:pic>
        <p:nvPicPr>
          <p:cNvPr id="4" name="Picture 6" descr="class work 0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43" y="1281113"/>
            <a:ext cx="6350267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808610" y="1443728"/>
            <a:ext cx="4383391" cy="322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gency FB" panose="020B0503020202020204" pitchFamily="34" charset="0"/>
              </a:rPr>
              <a:t>Open arrow: Tricuspid valve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3600" dirty="0" smtClean="0">
                <a:latin typeface="Agency FB" panose="020B0503020202020204" pitchFamily="34" charset="0"/>
              </a:rPr>
              <a:t>Curved arrow: Mitral valve</a:t>
            </a:r>
          </a:p>
        </p:txBody>
      </p:sp>
    </p:spTree>
    <p:extLst>
      <p:ext uri="{BB962C8B-B14F-4D97-AF65-F5344CB8AC3E}">
        <p14:creationId xmlns:p14="http://schemas.microsoft.com/office/powerpoint/2010/main" val="24709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OBLIQUE AXIAL IMAGE OF THE HEART – TURBO S. E. IMAGE </a:t>
            </a:r>
            <a:endParaRPr lang="en-US" dirty="0"/>
          </a:p>
        </p:txBody>
      </p:sp>
      <p:pic>
        <p:nvPicPr>
          <p:cNvPr id="4" name="Content Placeholder 3" descr="Kimutai 0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7430" y="1390206"/>
            <a:ext cx="6908292" cy="54677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75721" y="1562993"/>
            <a:ext cx="38162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</a:rPr>
              <a:t>Solid </a:t>
            </a:r>
            <a:r>
              <a:rPr lang="en-US" altLang="en-US" sz="3200" dirty="0">
                <a:latin typeface="Agency FB" panose="020B0503020202020204" pitchFamily="34" charset="0"/>
              </a:rPr>
              <a:t>white </a:t>
            </a:r>
            <a:r>
              <a:rPr lang="en-US" altLang="en-US" sz="3200" dirty="0" smtClean="0">
                <a:latin typeface="Agency FB" panose="020B0503020202020204" pitchFamily="34" charset="0"/>
              </a:rPr>
              <a:t>arrow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 P</a:t>
            </a:r>
            <a:r>
              <a:rPr lang="en-US" altLang="en-US" sz="3200" dirty="0" smtClean="0">
                <a:latin typeface="Agency FB" panose="020B0503020202020204" pitchFamily="34" charset="0"/>
              </a:rPr>
              <a:t>arietal band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</a:rPr>
              <a:t>CT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 </a:t>
            </a:r>
            <a:r>
              <a:rPr lang="en-US" altLang="en-US" sz="3200" dirty="0" smtClean="0">
                <a:latin typeface="Agency FB" panose="020B0503020202020204" pitchFamily="34" charset="0"/>
              </a:rPr>
              <a:t>crista </a:t>
            </a:r>
            <a:r>
              <a:rPr lang="en-US" altLang="en-US" sz="3200" dirty="0" err="1" smtClean="0">
                <a:latin typeface="Agency FB" panose="020B0503020202020204" pitchFamily="34" charset="0"/>
              </a:rPr>
              <a:t>terminalis</a:t>
            </a:r>
            <a:r>
              <a:rPr lang="en-US" altLang="en-US" sz="3200" dirty="0" smtClean="0">
                <a:latin typeface="Agency FB" panose="020B0503020202020204" pitchFamily="34" charset="0"/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</a:rPr>
              <a:t>Black arrow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sz="3200" dirty="0" smtClean="0">
                <a:latin typeface="Agency FB" panose="020B0503020202020204" pitchFamily="34" charset="0"/>
              </a:rPr>
              <a:t> RCA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</a:rPr>
              <a:t>Curved arrow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 Left</a:t>
            </a:r>
            <a:r>
              <a:rPr lang="en-US" altLang="en-US" sz="3200" dirty="0" smtClean="0">
                <a:latin typeface="Agency FB" panose="020B0503020202020204" pitchFamily="34" charset="0"/>
              </a:rPr>
              <a:t> Circumflex 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</a:rPr>
              <a:t>Da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 LAD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A  </a:t>
            </a:r>
            <a:r>
              <a:rPr lang="en-US" altLang="en-US" sz="3200" dirty="0" smtClean="0">
                <a:latin typeface="Agency FB" panose="020B0503020202020204" pitchFamily="34" charset="0"/>
              </a:rPr>
              <a:t>Aorta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</a:rPr>
              <a:t>P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 </a:t>
            </a:r>
            <a:r>
              <a:rPr lang="en-US" altLang="en-US" sz="3200" dirty="0" err="1" smtClean="0">
                <a:latin typeface="Agency FB" panose="020B0503020202020204" pitchFamily="34" charset="0"/>
                <a:sym typeface="Wingdings" panose="05000000000000000000" pitchFamily="2" charset="2"/>
              </a:rPr>
              <a:t>P</a:t>
            </a:r>
            <a:r>
              <a:rPr lang="en-US" altLang="en-US" sz="3200" dirty="0" err="1" smtClean="0">
                <a:latin typeface="Agency FB" panose="020B0503020202020204" pitchFamily="34" charset="0"/>
              </a:rPr>
              <a:t>ulm</a:t>
            </a:r>
            <a:r>
              <a:rPr lang="en-US" altLang="en-US" sz="3200" dirty="0">
                <a:latin typeface="Agency FB" panose="020B0503020202020204" pitchFamily="34" charset="0"/>
              </a:rPr>
              <a:t>. </a:t>
            </a:r>
            <a:r>
              <a:rPr lang="en-US" altLang="en-US" sz="3200" dirty="0" smtClean="0">
                <a:latin typeface="Agency FB" panose="020B0503020202020204" pitchFamily="34" charset="0"/>
              </a:rPr>
              <a:t>Vein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Agency FB" panose="020B0503020202020204" pitchFamily="34" charset="0"/>
              </a:rPr>
              <a:t>AV </a:t>
            </a:r>
            <a:r>
              <a:rPr lang="en-US" altLang="en-US" sz="3200" dirty="0" smtClean="0">
                <a:latin typeface="Agency FB" panose="020B0503020202020204" pitchFamily="34" charset="0"/>
                <a:sym typeface="Wingdings" panose="05000000000000000000" pitchFamily="2" charset="2"/>
              </a:rPr>
              <a:t> A</a:t>
            </a:r>
            <a:r>
              <a:rPr lang="en-US" altLang="en-US" sz="3200" dirty="0" smtClean="0">
                <a:latin typeface="Agency FB" panose="020B0503020202020204" pitchFamily="34" charset="0"/>
              </a:rPr>
              <a:t>ortic </a:t>
            </a:r>
            <a:r>
              <a:rPr lang="en-US" altLang="en-US" sz="3200" dirty="0">
                <a:latin typeface="Agency FB" panose="020B0503020202020204" pitchFamily="34" charset="0"/>
              </a:rPr>
              <a:t>valve</a:t>
            </a:r>
          </a:p>
        </p:txBody>
      </p:sp>
    </p:spTree>
    <p:extLst>
      <p:ext uri="{BB962C8B-B14F-4D97-AF65-F5344CB8AC3E}">
        <p14:creationId xmlns:p14="http://schemas.microsoft.com/office/powerpoint/2010/main" val="2446688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Good images of thoracic anatomy and major cardiac structures and large vessels</a:t>
            </a:r>
          </a:p>
          <a:p>
            <a:r>
              <a:rPr lang="en-US" altLang="en-US" sz="3600" dirty="0"/>
              <a:t>CECT </a:t>
            </a:r>
            <a:r>
              <a:rPr lang="en-US" altLang="en-US" sz="3600" dirty="0" smtClean="0">
                <a:sym typeface="Wingdings" panose="05000000000000000000" pitchFamily="2" charset="2"/>
              </a:rPr>
              <a:t> 1</a:t>
            </a:r>
            <a:r>
              <a:rPr lang="en-US" altLang="en-US" sz="3600" baseline="30000" dirty="0" smtClean="0">
                <a:sym typeface="Wingdings" panose="05000000000000000000" pitchFamily="2" charset="2"/>
              </a:rPr>
              <a:t>st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line in imaging aortic rupture or dissection</a:t>
            </a:r>
          </a:p>
          <a:p>
            <a:r>
              <a:rPr lang="en-US" altLang="en-US" sz="3600" dirty="0" smtClean="0"/>
              <a:t>Indicated for evaluation of the </a:t>
            </a:r>
            <a:r>
              <a:rPr lang="en-US" altLang="en-US" sz="3600" dirty="0"/>
              <a:t>coronary </a:t>
            </a:r>
            <a:r>
              <a:rPr lang="en-US" altLang="en-US" sz="3600" dirty="0" smtClean="0"/>
              <a:t>vessels e.g. calcification</a:t>
            </a:r>
            <a:endParaRPr lang="en-US" altLang="en-US" sz="3600" dirty="0"/>
          </a:p>
          <a:p>
            <a:r>
              <a:rPr lang="en-US" altLang="en-US" sz="3600" dirty="0" smtClean="0"/>
              <a:t>Disadvantages:</a:t>
            </a:r>
          </a:p>
          <a:p>
            <a:pPr lvl="1"/>
            <a:r>
              <a:rPr lang="en-US" altLang="en-US" sz="3600" dirty="0" smtClean="0"/>
              <a:t>Ionizing radiation</a:t>
            </a:r>
          </a:p>
          <a:p>
            <a:pPr lvl="1"/>
            <a:r>
              <a:rPr lang="en-US" altLang="en-US" sz="3600" dirty="0" smtClean="0"/>
              <a:t>Motion artefact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53198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ct heart calcium sc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ct heart calcium sc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17009"/>
            <a:ext cx="5715000" cy="564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t heart calcium sc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93" y="1217010"/>
            <a:ext cx="6179507" cy="56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7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t heart calcium sc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02" y="0"/>
            <a:ext cx="8420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9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EMBRYOLOGY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The heart originates </a:t>
            </a:r>
            <a:r>
              <a:rPr lang="en-US" sz="3000" dirty="0" smtClean="0"/>
              <a:t>from the </a:t>
            </a:r>
            <a:r>
              <a:rPr lang="en-US" sz="3000" dirty="0">
                <a:solidFill>
                  <a:schemeClr val="accent1"/>
                </a:solidFill>
              </a:rPr>
              <a:t>splanchnic </a:t>
            </a:r>
            <a:r>
              <a:rPr lang="en-US" sz="3000" dirty="0" smtClean="0">
                <a:solidFill>
                  <a:schemeClr val="accent1"/>
                </a:solidFill>
              </a:rPr>
              <a:t>mesoderm.</a:t>
            </a:r>
            <a:endParaRPr lang="en-US" sz="30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000" dirty="0" smtClean="0"/>
              <a:t>The </a:t>
            </a:r>
            <a:r>
              <a:rPr lang="en-US" sz="3000" dirty="0" err="1" smtClean="0">
                <a:solidFill>
                  <a:schemeClr val="accent1"/>
                </a:solidFill>
              </a:rPr>
              <a:t>endocardial</a:t>
            </a:r>
            <a:r>
              <a:rPr lang="en-US" sz="3000" dirty="0" smtClean="0">
                <a:solidFill>
                  <a:schemeClr val="accent1"/>
                </a:solidFill>
              </a:rPr>
              <a:t> </a:t>
            </a:r>
            <a:r>
              <a:rPr lang="en-US" sz="3000" dirty="0">
                <a:solidFill>
                  <a:schemeClr val="accent1"/>
                </a:solidFill>
              </a:rPr>
              <a:t>tube </a:t>
            </a:r>
            <a:r>
              <a:rPr lang="en-US" sz="3000" dirty="0"/>
              <a:t>is the initial basic </a:t>
            </a:r>
            <a:r>
              <a:rPr lang="en-US" sz="3000" dirty="0" smtClean="0"/>
              <a:t>structure.</a:t>
            </a:r>
            <a:endParaRPr lang="en-US" sz="3000" dirty="0"/>
          </a:p>
          <a:p>
            <a:pPr>
              <a:lnSpc>
                <a:spcPct val="90000"/>
              </a:lnSpc>
            </a:pPr>
            <a:r>
              <a:rPr lang="en-US" sz="3000" dirty="0" smtClean="0"/>
              <a:t>The development </a:t>
            </a:r>
            <a:r>
              <a:rPr lang="en-US" sz="3000" dirty="0"/>
              <a:t>is </a:t>
            </a:r>
            <a:r>
              <a:rPr lang="en-US" sz="3000" dirty="0" smtClean="0"/>
              <a:t>characterized </a:t>
            </a:r>
            <a:r>
              <a:rPr lang="en-US" sz="3000" dirty="0"/>
              <a:t>by rapid and complex changes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5 dilatations develop in an initially </a:t>
            </a:r>
            <a:r>
              <a:rPr lang="en-US" sz="3000" dirty="0"/>
              <a:t>straight longitudinal midline </a:t>
            </a:r>
            <a:r>
              <a:rPr lang="en-US" sz="3000" dirty="0" smtClean="0"/>
              <a:t>tube. These include:</a:t>
            </a:r>
            <a:endParaRPr lang="en-US" sz="3000" dirty="0"/>
          </a:p>
          <a:p>
            <a:pPr marL="1371600" lvl="2" indent="-457200">
              <a:buFont typeface="+mj-lt"/>
              <a:buAutoNum type="arabicPeriod"/>
            </a:pPr>
            <a:r>
              <a:rPr lang="en-US" sz="3000" dirty="0" smtClean="0"/>
              <a:t>Common </a:t>
            </a:r>
            <a:r>
              <a:rPr lang="en-US" sz="3000" dirty="0" err="1"/>
              <a:t>truncus</a:t>
            </a:r>
            <a:r>
              <a:rPr lang="en-US" sz="3000" dirty="0"/>
              <a:t> </a:t>
            </a:r>
            <a:r>
              <a:rPr lang="en-US" sz="3000" dirty="0" err="1"/>
              <a:t>arteriosus</a:t>
            </a:r>
            <a:endParaRPr lang="en-US" sz="3000" dirty="0"/>
          </a:p>
          <a:p>
            <a:pPr marL="1371600" lvl="2" indent="-457200">
              <a:buFont typeface="+mj-lt"/>
              <a:buAutoNum type="arabicPeriod"/>
            </a:pPr>
            <a:r>
              <a:rPr lang="en-US" sz="3000" dirty="0" smtClean="0"/>
              <a:t>Bulbous </a:t>
            </a:r>
            <a:r>
              <a:rPr lang="en-US" sz="3000" dirty="0" err="1"/>
              <a:t>cordis</a:t>
            </a:r>
            <a:endParaRPr lang="en-US" sz="3000" dirty="0"/>
          </a:p>
          <a:p>
            <a:pPr marL="1371600" lvl="2" indent="-457200">
              <a:buFont typeface="+mj-lt"/>
              <a:buAutoNum type="arabicPeriod"/>
            </a:pPr>
            <a:r>
              <a:rPr lang="en-US" sz="3000" dirty="0" smtClean="0"/>
              <a:t>Common </a:t>
            </a:r>
            <a:r>
              <a:rPr lang="en-US" sz="3000" dirty="0"/>
              <a:t>primitive ventricle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3000" dirty="0" smtClean="0"/>
              <a:t>Common </a:t>
            </a:r>
            <a:r>
              <a:rPr lang="en-US" sz="3000" dirty="0"/>
              <a:t>primitive atrium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3000" dirty="0" smtClean="0"/>
              <a:t>Sinus </a:t>
            </a:r>
            <a:r>
              <a:rPr lang="en-US" sz="3000" dirty="0" err="1" smtClean="0"/>
              <a:t>venosus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87692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ct aortic aneurys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Image result for ct aortic aneury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58" y="-2"/>
            <a:ext cx="5911642" cy="32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ontrast enhanced ct of the 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"/>
            <a:ext cx="5844392" cy="32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ontrast enhanced ct of the he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8284" r="7968" b="9298"/>
          <a:stretch/>
        </p:blipFill>
        <p:spPr bwMode="auto">
          <a:xfrm>
            <a:off x="6280358" y="3481753"/>
            <a:ext cx="5911642" cy="337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contrast enhanced ct of the he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81753"/>
            <a:ext cx="5844392" cy="337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8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6" t="4558" r="12033" b="23457"/>
          <a:stretch>
            <a:fillRect/>
          </a:stretch>
        </p:blipFill>
        <p:spPr bwMode="auto">
          <a:xfrm>
            <a:off x="1812925" y="74613"/>
            <a:ext cx="6553200" cy="556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66124" y="74613"/>
            <a:ext cx="382587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Agency FB" panose="020B0503020202020204" pitchFamily="34" charset="0"/>
              </a:rPr>
              <a:t>Coronal 3D reconstruction of right heart chambers using MDCTA</a:t>
            </a:r>
            <a:r>
              <a:rPr lang="en-US" altLang="en-US" sz="2800" dirty="0" smtClean="0">
                <a:latin typeface="Agency FB" panose="020B0503020202020204" pitchFamily="34" charset="0"/>
              </a:rPr>
              <a:t>.</a:t>
            </a:r>
          </a:p>
          <a:p>
            <a:r>
              <a:rPr lang="en-US" altLang="en-US" sz="2800" dirty="0" smtClean="0">
                <a:latin typeface="Agency FB" panose="020B0503020202020204" pitchFamily="34" charset="0"/>
              </a:rPr>
              <a:t>RAO </a:t>
            </a:r>
            <a:r>
              <a:rPr lang="en-US" altLang="en-US" sz="2800" dirty="0">
                <a:latin typeface="Agency FB" panose="020B0503020202020204" pitchFamily="34" charset="0"/>
              </a:rPr>
              <a:t>views of right heart shown by MIP</a:t>
            </a:r>
          </a:p>
          <a:p>
            <a:r>
              <a:rPr lang="en-US" altLang="en-US" sz="2800" dirty="0">
                <a:latin typeface="Agency FB" panose="020B0503020202020204" pitchFamily="34" charset="0"/>
              </a:rPr>
              <a:t>D-volume rendered technique-RCA running in the low attenuation fat of the ant. </a:t>
            </a:r>
            <a:r>
              <a:rPr lang="en-US" altLang="en-US" sz="2800" dirty="0" err="1">
                <a:latin typeface="Agency FB" panose="020B0503020202020204" pitchFamily="34" charset="0"/>
              </a:rPr>
              <a:t>Atrioventricular</a:t>
            </a:r>
            <a:r>
              <a:rPr lang="en-US" altLang="en-US" sz="2800" dirty="0">
                <a:latin typeface="Agency FB" panose="020B0503020202020204" pitchFamily="34" charset="0"/>
              </a:rPr>
              <a:t> groove</a:t>
            </a:r>
          </a:p>
          <a:p>
            <a:r>
              <a:rPr lang="en-US" altLang="en-US" sz="2800" dirty="0">
                <a:latin typeface="Agency FB" panose="020B0503020202020204" pitchFamily="34" charset="0"/>
              </a:rPr>
              <a:t>E&amp;F-Sagittal 3D Reconstruction of right chambers using MDCTA by (E) MIP and (F) VRT showing </a:t>
            </a:r>
          </a:p>
          <a:p>
            <a:r>
              <a:rPr lang="en-US" altLang="en-US" sz="2800" dirty="0">
                <a:latin typeface="Agency FB" panose="020B0503020202020204" pitchFamily="34" charset="0"/>
              </a:rPr>
              <a:t>position of pulmonary valve (white arrows)</a:t>
            </a:r>
          </a:p>
        </p:txBody>
      </p:sp>
    </p:spTree>
    <p:extLst>
      <p:ext uri="{BB962C8B-B14F-4D97-AF65-F5344CB8AC3E}">
        <p14:creationId xmlns:p14="http://schemas.microsoft.com/office/powerpoint/2010/main" val="385916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SCINTIGRAPHY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Injection of </a:t>
            </a:r>
            <a:r>
              <a:rPr lang="en-US" altLang="en-US" sz="2800" dirty="0" smtClean="0"/>
              <a:t>radio- pharmaceutical </a:t>
            </a:r>
            <a:r>
              <a:rPr lang="en-US" altLang="en-US" sz="2800" dirty="0"/>
              <a:t>to study the heart</a:t>
            </a:r>
          </a:p>
          <a:p>
            <a:r>
              <a:rPr lang="en-US" altLang="en-US" sz="2800" dirty="0" smtClean="0"/>
              <a:t>Indications:</a:t>
            </a:r>
          </a:p>
          <a:p>
            <a:pPr lvl="1"/>
            <a:r>
              <a:rPr lang="en-US" altLang="en-US" sz="2800" dirty="0"/>
              <a:t>A</a:t>
            </a:r>
            <a:r>
              <a:rPr lang="en-US" altLang="en-US" sz="2800" dirty="0" smtClean="0"/>
              <a:t>ssessment </a:t>
            </a:r>
            <a:r>
              <a:rPr lang="en-US" altLang="en-US" sz="2800" dirty="0"/>
              <a:t>of myocardial </a:t>
            </a:r>
            <a:r>
              <a:rPr lang="en-US" altLang="en-US" sz="2800" dirty="0" smtClean="0"/>
              <a:t>perfusion</a:t>
            </a:r>
          </a:p>
          <a:p>
            <a:pPr lvl="2"/>
            <a:r>
              <a:rPr lang="en-US" altLang="en-US" sz="2800" dirty="0" smtClean="0"/>
              <a:t>Ischemia</a:t>
            </a:r>
          </a:p>
          <a:p>
            <a:pPr lvl="2"/>
            <a:r>
              <a:rPr lang="en-US" altLang="en-US" sz="2800" dirty="0" smtClean="0"/>
              <a:t>Infarction</a:t>
            </a:r>
          </a:p>
          <a:p>
            <a:pPr lvl="2"/>
            <a:r>
              <a:rPr lang="en-US" altLang="en-US" sz="2800" dirty="0" smtClean="0"/>
              <a:t>Viability.</a:t>
            </a:r>
          </a:p>
          <a:p>
            <a:pPr lvl="1"/>
            <a:r>
              <a:rPr lang="en-US" altLang="en-US" sz="2800" dirty="0" smtClean="0"/>
              <a:t>Ventricular function</a:t>
            </a:r>
          </a:p>
          <a:p>
            <a:pPr lvl="1"/>
            <a:r>
              <a:rPr lang="en-US" altLang="en-US" sz="2800" dirty="0"/>
              <a:t>D</a:t>
            </a:r>
            <a:r>
              <a:rPr lang="en-US" altLang="en-US" sz="2800" dirty="0" smtClean="0"/>
              <a:t>iagnosis </a:t>
            </a:r>
            <a:r>
              <a:rPr lang="en-US" altLang="en-US" sz="2800" dirty="0"/>
              <a:t>and quantification of abnormal </a:t>
            </a:r>
            <a:r>
              <a:rPr lang="en-US" altLang="en-US" sz="2800" dirty="0" smtClean="0"/>
              <a:t>passages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32289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PERFUSION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/>
              <a:t>Used to diagnose ischemia and m/infarction</a:t>
            </a:r>
          </a:p>
          <a:p>
            <a:r>
              <a:rPr lang="en-US" altLang="en-US" sz="4400" dirty="0" smtClean="0"/>
              <a:t>Radio- pharmaceuticals </a:t>
            </a:r>
            <a:r>
              <a:rPr lang="en-US" altLang="en-US" sz="4400" dirty="0"/>
              <a:t>used include;</a:t>
            </a:r>
          </a:p>
          <a:p>
            <a:pPr lvl="1"/>
            <a:r>
              <a:rPr lang="en-US" altLang="en-US" sz="4400" dirty="0"/>
              <a:t>Thallium 201</a:t>
            </a:r>
          </a:p>
          <a:p>
            <a:pPr lvl="1"/>
            <a:r>
              <a:rPr lang="en-US" altLang="en-US" sz="4400" dirty="0" smtClean="0"/>
              <a:t>Technetium 99m </a:t>
            </a:r>
            <a:r>
              <a:rPr lang="en-US" altLang="en-US" sz="4400" dirty="0"/>
              <a:t>labeled </a:t>
            </a:r>
            <a:r>
              <a:rPr lang="en-US" altLang="en-US" sz="4400" dirty="0" smtClean="0"/>
              <a:t>tracers like </a:t>
            </a:r>
            <a:r>
              <a:rPr lang="en-US" altLang="en-US" sz="4400" u="sng" dirty="0" err="1" smtClean="0"/>
              <a:t>tetrofosmin</a:t>
            </a:r>
            <a:endParaRPr lang="en-US" alt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279899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dirty="0" smtClean="0"/>
              <a:t>Scans </a:t>
            </a:r>
            <a:r>
              <a:rPr lang="en-US" altLang="en-US" sz="3600" dirty="0"/>
              <a:t>are taken </a:t>
            </a:r>
            <a:r>
              <a:rPr lang="en-US" altLang="en-US" sz="3600" dirty="0" smtClean="0"/>
              <a:t>in stress </a:t>
            </a:r>
            <a:r>
              <a:rPr lang="en-US" altLang="en-US" sz="3600" dirty="0"/>
              <a:t>and resting </a:t>
            </a:r>
            <a:r>
              <a:rPr lang="en-US" altLang="en-US" sz="3600" dirty="0" smtClean="0"/>
              <a:t>phases</a:t>
            </a:r>
          </a:p>
          <a:p>
            <a:pPr>
              <a:lnSpc>
                <a:spcPct val="90000"/>
              </a:lnSpc>
            </a:pPr>
            <a:r>
              <a:rPr lang="en-US" altLang="en-US" sz="3600" dirty="0" smtClean="0"/>
              <a:t>Stress is </a:t>
            </a:r>
            <a:r>
              <a:rPr lang="en-US" altLang="en-US" sz="3600" dirty="0"/>
              <a:t>induced </a:t>
            </a:r>
            <a:r>
              <a:rPr lang="en-US" altLang="en-US" sz="3600" dirty="0" smtClean="0"/>
              <a:t>by: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P</a:t>
            </a:r>
            <a:r>
              <a:rPr lang="en-US" altLang="en-US" sz="3600" dirty="0" smtClean="0"/>
              <a:t>hysical </a:t>
            </a:r>
            <a:r>
              <a:rPr lang="en-US" altLang="en-US" sz="3600" dirty="0"/>
              <a:t>exercise </a:t>
            </a:r>
            <a:r>
              <a:rPr lang="en-US" altLang="en-US" sz="3600" dirty="0" smtClean="0"/>
              <a:t>test e.g. treadmill or bicycling.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 smtClean="0"/>
              <a:t>Pharmacologic </a:t>
            </a:r>
            <a:r>
              <a:rPr lang="en-US" altLang="en-US" sz="3600" dirty="0"/>
              <a:t>stress test: </a:t>
            </a:r>
            <a:r>
              <a:rPr lang="en-US" altLang="en-US" sz="3600" dirty="0" err="1"/>
              <a:t>dipyridamole</a:t>
            </a:r>
            <a:r>
              <a:rPr lang="en-US" altLang="en-US" sz="3600" dirty="0"/>
              <a:t>, adenosine, </a:t>
            </a:r>
            <a:r>
              <a:rPr lang="en-US" altLang="en-US" sz="3600" dirty="0" err="1"/>
              <a:t>dobutamine</a:t>
            </a:r>
            <a:r>
              <a:rPr lang="en-US" altLang="en-US" sz="36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3600" dirty="0" smtClean="0"/>
              <a:t>The </a:t>
            </a:r>
            <a:r>
              <a:rPr lang="en-US" altLang="en-US" sz="3600" dirty="0"/>
              <a:t>heart </a:t>
            </a:r>
            <a:r>
              <a:rPr lang="en-US" altLang="en-US" sz="3600" dirty="0" smtClean="0"/>
              <a:t>is scanned </a:t>
            </a:r>
            <a:r>
              <a:rPr lang="en-US" altLang="en-US" sz="3600" dirty="0"/>
              <a:t>in longitudinal, vertical and short </a:t>
            </a:r>
            <a:r>
              <a:rPr lang="en-US" altLang="en-US" sz="3600" dirty="0" smtClean="0"/>
              <a:t>axes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58764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PERFUSION SCANS</a:t>
            </a:r>
            <a:endParaRPr lang="en-US" altLang="en-US" dirty="0"/>
          </a:p>
        </p:txBody>
      </p:sp>
      <p:sp>
        <p:nvSpPr>
          <p:cNvPr id="274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Normal scans:</a:t>
            </a:r>
          </a:p>
          <a:p>
            <a:pPr lvl="1"/>
            <a:r>
              <a:rPr lang="en-US" altLang="en-US" sz="4000" dirty="0" smtClean="0"/>
              <a:t>Horse- shoe shaped </a:t>
            </a:r>
            <a:r>
              <a:rPr lang="en-US" altLang="en-US" sz="4000" dirty="0"/>
              <a:t>in vertical and </a:t>
            </a:r>
            <a:r>
              <a:rPr lang="en-US" altLang="en-US" sz="4000" dirty="0" smtClean="0"/>
              <a:t>long axes </a:t>
            </a:r>
          </a:p>
          <a:p>
            <a:pPr lvl="1"/>
            <a:r>
              <a:rPr lang="en-US" altLang="en-US" sz="4000" dirty="0"/>
              <a:t>D</a:t>
            </a:r>
            <a:r>
              <a:rPr lang="en-US" altLang="en-US" sz="4000" dirty="0" smtClean="0"/>
              <a:t>oughnut- shaped </a:t>
            </a:r>
            <a:r>
              <a:rPr lang="en-US" altLang="en-US" sz="4000" dirty="0"/>
              <a:t>in short axis</a:t>
            </a:r>
          </a:p>
          <a:p>
            <a:r>
              <a:rPr lang="en-US" altLang="en-US" sz="4000" dirty="0" smtClean="0"/>
              <a:t>Stress </a:t>
            </a:r>
            <a:r>
              <a:rPr lang="en-US" altLang="en-US" sz="4000" dirty="0"/>
              <a:t>and rest images </a:t>
            </a:r>
            <a:r>
              <a:rPr lang="en-US" altLang="en-US" sz="4000" dirty="0" smtClean="0"/>
              <a:t>are the </a:t>
            </a:r>
            <a:r>
              <a:rPr lang="en-US" altLang="en-US" sz="4000" dirty="0"/>
              <a:t>same in normal myocardial perfusion</a:t>
            </a:r>
          </a:p>
          <a:p>
            <a:r>
              <a:rPr lang="en-US" altLang="en-US" sz="4000" dirty="0" smtClean="0"/>
              <a:t>Ischemia </a:t>
            </a:r>
            <a:r>
              <a:rPr lang="en-US" altLang="en-US" sz="4000" dirty="0" smtClean="0">
                <a:sym typeface="Wingdings" panose="05000000000000000000" pitchFamily="2" charset="2"/>
              </a:rPr>
              <a:t> </a:t>
            </a:r>
            <a:r>
              <a:rPr lang="en-US" altLang="en-US" sz="4000" dirty="0" smtClean="0"/>
              <a:t>normal </a:t>
            </a:r>
            <a:r>
              <a:rPr lang="en-US" altLang="en-US" sz="4000" dirty="0"/>
              <a:t>at rest and reduced at stress</a:t>
            </a:r>
          </a:p>
          <a:p>
            <a:r>
              <a:rPr lang="en-US" altLang="en-US" sz="4000" dirty="0"/>
              <a:t>I</a:t>
            </a:r>
            <a:r>
              <a:rPr lang="en-US" altLang="en-US" sz="4000" dirty="0" smtClean="0"/>
              <a:t>nfarcted </a:t>
            </a:r>
            <a:r>
              <a:rPr lang="en-US" altLang="en-US" sz="4000" dirty="0"/>
              <a:t>and scars </a:t>
            </a:r>
            <a:r>
              <a:rPr lang="en-US" altLang="en-US" sz="4000" dirty="0" smtClean="0">
                <a:sym typeface="Wingdings" panose="05000000000000000000" pitchFamily="2" charset="2"/>
              </a:rPr>
              <a:t> </a:t>
            </a:r>
            <a:r>
              <a:rPr lang="en-US" altLang="en-US" sz="4000" dirty="0" smtClean="0"/>
              <a:t>reduced </a:t>
            </a:r>
            <a:r>
              <a:rPr lang="en-US" altLang="en-US" sz="4000" dirty="0"/>
              <a:t>in both</a:t>
            </a:r>
          </a:p>
        </p:txBody>
      </p:sp>
    </p:spTree>
    <p:extLst>
      <p:ext uri="{BB962C8B-B14F-4D97-AF65-F5344CB8AC3E}">
        <p14:creationId xmlns:p14="http://schemas.microsoft.com/office/powerpoint/2010/main" val="36590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CONT.</a:t>
            </a:r>
            <a:endParaRPr lang="en-US" sz="5400" dirty="0"/>
          </a:p>
        </p:txBody>
      </p:sp>
      <p:pic>
        <p:nvPicPr>
          <p:cNvPr id="4" name="Picture 1" descr="DSC042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39" y="2229889"/>
            <a:ext cx="10607661" cy="2411510"/>
          </a:xfr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84339" y="4636291"/>
            <a:ext cx="25098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Agency FB" panose="020B0503020202020204" pitchFamily="34" charset="0"/>
              </a:rPr>
              <a:t>VERTICAL LONG</a:t>
            </a:r>
          </a:p>
          <a:p>
            <a:pPr algn="ctr" eaLnBrk="1" hangingPunct="1"/>
            <a:r>
              <a:rPr lang="en-US" altLang="en-US" sz="2800" b="1" dirty="0">
                <a:latin typeface="Agency FB" panose="020B0503020202020204" pitchFamily="34" charset="0"/>
              </a:rPr>
              <a:t>AXIS</a:t>
            </a:r>
            <a:endParaRPr lang="en-GB" altLang="en-US" sz="2800" b="1" dirty="0"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83269" y="4652607"/>
            <a:ext cx="2209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latin typeface="Agency FB" panose="020B0503020202020204" pitchFamily="34" charset="0"/>
              </a:rPr>
              <a:t>SHORT</a:t>
            </a:r>
          </a:p>
          <a:p>
            <a:pPr algn="ctr" eaLnBrk="1" hangingPunct="1"/>
            <a:r>
              <a:rPr lang="en-US" altLang="en-US" sz="2800" b="1" dirty="0">
                <a:latin typeface="Agency FB" panose="020B0503020202020204" pitchFamily="34" charset="0"/>
              </a:rPr>
              <a:t>AXIS</a:t>
            </a:r>
            <a:endParaRPr lang="en-GB" altLang="en-US" sz="2800" b="1" dirty="0">
              <a:latin typeface="Agency FB" panose="020B0503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93069" y="4652607"/>
            <a:ext cx="3505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latin typeface="Agency FB" panose="020B0503020202020204" pitchFamily="34" charset="0"/>
              </a:rPr>
              <a:t>HORIZONTAL LONG</a:t>
            </a:r>
          </a:p>
          <a:p>
            <a:pPr algn="ctr" eaLnBrk="1" hangingPunct="1"/>
            <a:r>
              <a:rPr lang="en-US" altLang="en-US" sz="3200" b="1" dirty="0">
                <a:latin typeface="Agency FB" panose="020B0503020202020204" pitchFamily="34" charset="0"/>
              </a:rPr>
              <a:t>AXIS</a:t>
            </a:r>
            <a:endParaRPr lang="en-GB" altLang="en-US" sz="32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62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9" name="Picture 3" descr="Figure 3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37" y="0"/>
            <a:ext cx="10505163" cy="511382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2748418" y="5378842"/>
            <a:ext cx="838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Agency FB" panose="020B0503020202020204" pitchFamily="34" charset="0"/>
              </a:rPr>
              <a:t>Normal perfusion scan showing cardiac slice information and horizontal long, vertical long and vertical short axis images.</a:t>
            </a:r>
          </a:p>
        </p:txBody>
      </p:sp>
    </p:spTree>
    <p:extLst>
      <p:ext uri="{BB962C8B-B14F-4D97-AF65-F5344CB8AC3E}">
        <p14:creationId xmlns:p14="http://schemas.microsoft.com/office/powerpoint/2010/main" val="3843334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5" descr="DSC04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2636839"/>
            <a:ext cx="4657725" cy="214312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4" name="Picture 4" descr="DSC042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786314"/>
            <a:ext cx="4643438" cy="2071687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82663" y="658813"/>
            <a:ext cx="2520951" cy="461665"/>
            <a:chOff x="642910" y="273586"/>
            <a:chExt cx="1571636" cy="374655"/>
          </a:xfrm>
        </p:grpSpPr>
        <p:sp>
          <p:nvSpPr>
            <p:cNvPr id="281606" name="TextBox 7"/>
            <p:cNvSpPr txBox="1">
              <a:spLocks noChangeArrowheads="1"/>
            </p:cNvSpPr>
            <p:nvPr/>
          </p:nvSpPr>
          <p:spPr bwMode="auto">
            <a:xfrm>
              <a:off x="642910" y="273586"/>
              <a:ext cx="1214356" cy="374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2400" b="1" dirty="0" smtClean="0">
                  <a:latin typeface="Agency FB" panose="020B0503020202020204" pitchFamily="34" charset="0"/>
                </a:rPr>
                <a:t>Stress</a:t>
              </a:r>
              <a:endParaRPr lang="en-GB" altLang="en-US" sz="2400" b="1" dirty="0">
                <a:latin typeface="Agency FB" panose="020B0503020202020204" pitchFamily="34" charset="0"/>
              </a:endParaRPr>
            </a:p>
          </p:txBody>
        </p:sp>
        <p:sp>
          <p:nvSpPr>
            <p:cNvPr id="3" name="Right Arrow 8"/>
            <p:cNvSpPr/>
            <p:nvPr/>
          </p:nvSpPr>
          <p:spPr>
            <a:xfrm>
              <a:off x="1928524" y="357598"/>
              <a:ext cx="286022" cy="14266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>
                <a:latin typeface="Agency FB" panose="020B0503020202020204" pitchFamily="34" charset="0"/>
              </a:endParaRP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200150" y="1773238"/>
            <a:ext cx="2376488" cy="461665"/>
            <a:chOff x="642910" y="273586"/>
            <a:chExt cx="1571636" cy="460971"/>
          </a:xfrm>
        </p:grpSpPr>
        <p:sp>
          <p:nvSpPr>
            <p:cNvPr id="281609" name="TextBox 7"/>
            <p:cNvSpPr txBox="1">
              <a:spLocks noChangeArrowheads="1"/>
            </p:cNvSpPr>
            <p:nvPr/>
          </p:nvSpPr>
          <p:spPr bwMode="auto">
            <a:xfrm>
              <a:off x="642910" y="273586"/>
              <a:ext cx="1214685" cy="46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2400" b="1" dirty="0" smtClean="0">
                  <a:latin typeface="Agency FB" panose="020B0503020202020204" pitchFamily="34" charset="0"/>
                </a:rPr>
                <a:t>Rest</a:t>
              </a:r>
              <a:endParaRPr lang="en-GB" altLang="en-US" sz="2400" b="1" dirty="0">
                <a:latin typeface="Agency FB" panose="020B0503020202020204" pitchFamily="34" charset="0"/>
              </a:endParaRPr>
            </a:p>
          </p:txBody>
        </p:sp>
        <p:sp>
          <p:nvSpPr>
            <p:cNvPr id="5" name="Right Arrow 8"/>
            <p:cNvSpPr/>
            <p:nvPr/>
          </p:nvSpPr>
          <p:spPr>
            <a:xfrm>
              <a:off x="1928985" y="357597"/>
              <a:ext cx="285561" cy="14266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>
                <a:latin typeface="Agency FB" panose="020B0503020202020204" pitchFamily="34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92088" y="2924175"/>
            <a:ext cx="3384551" cy="461665"/>
            <a:chOff x="642910" y="273586"/>
            <a:chExt cx="1571636" cy="460972"/>
          </a:xfrm>
        </p:grpSpPr>
        <p:sp>
          <p:nvSpPr>
            <p:cNvPr id="281612" name="TextBox 7"/>
            <p:cNvSpPr txBox="1">
              <a:spLocks noChangeArrowheads="1"/>
            </p:cNvSpPr>
            <p:nvPr/>
          </p:nvSpPr>
          <p:spPr bwMode="auto">
            <a:xfrm>
              <a:off x="642910" y="273586"/>
              <a:ext cx="1214111" cy="460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GB" altLang="en-US" sz="2400" b="1" dirty="0" smtClean="0">
                  <a:latin typeface="Agency FB" panose="020B0503020202020204" pitchFamily="34" charset="0"/>
                </a:rPr>
                <a:t>Stress</a:t>
              </a:r>
              <a:endParaRPr lang="en-GB" altLang="en-US" sz="2400" b="1" dirty="0">
                <a:latin typeface="Agency FB" panose="020B0503020202020204" pitchFamily="34" charset="0"/>
              </a:endParaRPr>
            </a:p>
          </p:txBody>
        </p:sp>
        <p:sp>
          <p:nvSpPr>
            <p:cNvPr id="7" name="Right Arrow 8"/>
            <p:cNvSpPr/>
            <p:nvPr/>
          </p:nvSpPr>
          <p:spPr>
            <a:xfrm>
              <a:off x="1928526" y="357598"/>
              <a:ext cx="286020" cy="142661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>
                <a:latin typeface="Agency FB" panose="020B0503020202020204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19063" y="4005263"/>
            <a:ext cx="3384551" cy="461665"/>
            <a:chOff x="642910" y="273586"/>
            <a:chExt cx="1571636" cy="460973"/>
          </a:xfrm>
        </p:grpSpPr>
        <p:sp>
          <p:nvSpPr>
            <p:cNvPr id="281615" name="TextBox 7"/>
            <p:cNvSpPr txBox="1">
              <a:spLocks noChangeArrowheads="1"/>
            </p:cNvSpPr>
            <p:nvPr/>
          </p:nvSpPr>
          <p:spPr bwMode="auto">
            <a:xfrm>
              <a:off x="642910" y="273586"/>
              <a:ext cx="1214111" cy="46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GB" altLang="en-US" sz="2400" b="1" dirty="0" smtClean="0">
                  <a:latin typeface="Agency FB" panose="020B0503020202020204" pitchFamily="34" charset="0"/>
                </a:rPr>
                <a:t>Rest</a:t>
              </a:r>
              <a:endParaRPr lang="en-GB" altLang="en-US" sz="2400" b="1" dirty="0">
                <a:latin typeface="Agency FB" panose="020B0503020202020204" pitchFamily="34" charset="0"/>
              </a:endParaRPr>
            </a:p>
          </p:txBody>
        </p:sp>
        <p:sp>
          <p:nvSpPr>
            <p:cNvPr id="10" name="Right Arrow 8"/>
            <p:cNvSpPr/>
            <p:nvPr/>
          </p:nvSpPr>
          <p:spPr>
            <a:xfrm>
              <a:off x="1928526" y="357597"/>
              <a:ext cx="286020" cy="142661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>
                <a:latin typeface="Agency FB" panose="020B0503020202020204" pitchFamily="34" charset="0"/>
              </a:endParaRP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-744538" y="5229226"/>
            <a:ext cx="4249738" cy="461665"/>
            <a:chOff x="642910" y="273586"/>
            <a:chExt cx="1571636" cy="460971"/>
          </a:xfrm>
        </p:grpSpPr>
        <p:sp>
          <p:nvSpPr>
            <p:cNvPr id="281618" name="TextBox 7"/>
            <p:cNvSpPr txBox="1">
              <a:spLocks noChangeArrowheads="1"/>
            </p:cNvSpPr>
            <p:nvPr/>
          </p:nvSpPr>
          <p:spPr bwMode="auto">
            <a:xfrm>
              <a:off x="642910" y="273586"/>
              <a:ext cx="1214111" cy="46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GB" altLang="en-US" sz="2400" b="1" dirty="0">
                  <a:latin typeface="Agency FB" panose="020B0503020202020204" pitchFamily="34" charset="0"/>
                </a:rPr>
                <a:t>S</a:t>
              </a:r>
              <a:r>
                <a:rPr lang="en-GB" altLang="en-US" sz="2400" b="1" dirty="0" smtClean="0">
                  <a:latin typeface="Agency FB" panose="020B0503020202020204" pitchFamily="34" charset="0"/>
                </a:rPr>
                <a:t>tress</a:t>
              </a:r>
              <a:endParaRPr lang="en-GB" altLang="en-US" sz="2400" b="1" dirty="0">
                <a:latin typeface="Agency FB" panose="020B0503020202020204" pitchFamily="34" charset="0"/>
              </a:endParaRPr>
            </a:p>
          </p:txBody>
        </p:sp>
        <p:sp>
          <p:nvSpPr>
            <p:cNvPr id="12" name="Right Arrow 8"/>
            <p:cNvSpPr/>
            <p:nvPr/>
          </p:nvSpPr>
          <p:spPr>
            <a:xfrm>
              <a:off x="1928634" y="357598"/>
              <a:ext cx="285912" cy="14266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>
                <a:latin typeface="Agency FB" panose="020B0503020202020204" pitchFamily="34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119063" y="6308726"/>
            <a:ext cx="3384551" cy="461665"/>
            <a:chOff x="642910" y="273586"/>
            <a:chExt cx="1571636" cy="460971"/>
          </a:xfrm>
        </p:grpSpPr>
        <p:sp>
          <p:nvSpPr>
            <p:cNvPr id="281621" name="TextBox 7"/>
            <p:cNvSpPr txBox="1">
              <a:spLocks noChangeArrowheads="1"/>
            </p:cNvSpPr>
            <p:nvPr/>
          </p:nvSpPr>
          <p:spPr bwMode="auto">
            <a:xfrm>
              <a:off x="642910" y="273586"/>
              <a:ext cx="1214111" cy="46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GB" altLang="en-US" sz="2400" b="1" dirty="0">
                  <a:latin typeface="Agency FB" panose="020B0503020202020204" pitchFamily="34" charset="0"/>
                </a:rPr>
                <a:t>R</a:t>
              </a:r>
              <a:r>
                <a:rPr lang="en-GB" altLang="en-US" sz="2400" b="1" dirty="0" smtClean="0">
                  <a:latin typeface="Agency FB" panose="020B0503020202020204" pitchFamily="34" charset="0"/>
                </a:rPr>
                <a:t>est</a:t>
              </a:r>
              <a:endParaRPr lang="en-GB" altLang="en-US" sz="2400" b="1" dirty="0">
                <a:latin typeface="Agency FB" panose="020B0503020202020204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1928526" y="357598"/>
              <a:ext cx="286020" cy="14266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 sz="2400">
                <a:latin typeface="Agency FB" panose="020B0503020202020204" pitchFamily="34" charset="0"/>
              </a:endParaRPr>
            </a:p>
          </p:txBody>
        </p:sp>
      </p:grpSp>
      <p:sp>
        <p:nvSpPr>
          <p:cNvPr id="281623" name="Text Box 23"/>
          <p:cNvSpPr txBox="1">
            <a:spLocks noChangeArrowheads="1"/>
          </p:cNvSpPr>
          <p:nvPr/>
        </p:nvSpPr>
        <p:spPr bwMode="auto">
          <a:xfrm>
            <a:off x="192089" y="1"/>
            <a:ext cx="33115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Agency FB" panose="020B0503020202020204" pitchFamily="34" charset="0"/>
              </a:rPr>
              <a:t>Normal examination</a:t>
            </a:r>
          </a:p>
        </p:txBody>
      </p:sp>
      <p:sp>
        <p:nvSpPr>
          <p:cNvPr id="281624" name="Text Box 24"/>
          <p:cNvSpPr txBox="1">
            <a:spLocks noChangeArrowheads="1"/>
          </p:cNvSpPr>
          <p:nvPr/>
        </p:nvSpPr>
        <p:spPr bwMode="auto">
          <a:xfrm>
            <a:off x="1524001" y="2349501"/>
            <a:ext cx="1979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Agency FB" panose="020B0503020202020204" pitchFamily="34" charset="0"/>
              </a:rPr>
              <a:t>Vertical long axis</a:t>
            </a:r>
          </a:p>
        </p:txBody>
      </p:sp>
      <p:sp>
        <p:nvSpPr>
          <p:cNvPr id="281625" name="Text Box 25"/>
          <p:cNvSpPr txBox="1">
            <a:spLocks noChangeArrowheads="1"/>
          </p:cNvSpPr>
          <p:nvPr/>
        </p:nvSpPr>
        <p:spPr bwMode="auto">
          <a:xfrm>
            <a:off x="1524000" y="404813"/>
            <a:ext cx="1728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Agency FB" panose="020B0503020202020204" pitchFamily="34" charset="0"/>
              </a:rPr>
              <a:t>Short axis</a:t>
            </a:r>
          </a:p>
        </p:txBody>
      </p:sp>
      <p:sp>
        <p:nvSpPr>
          <p:cNvPr id="281626" name="Text Box 26"/>
          <p:cNvSpPr txBox="1">
            <a:spLocks noChangeArrowheads="1"/>
          </p:cNvSpPr>
          <p:nvPr/>
        </p:nvSpPr>
        <p:spPr bwMode="auto">
          <a:xfrm>
            <a:off x="1200151" y="4797425"/>
            <a:ext cx="24479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Agency FB" panose="020B0503020202020204" pitchFamily="34" charset="0"/>
              </a:rPr>
              <a:t>Horizontal long axis</a:t>
            </a:r>
          </a:p>
        </p:txBody>
      </p:sp>
      <p:pic>
        <p:nvPicPr>
          <p:cNvPr id="281627" name="Picture 1" descr="DSC042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6" t="2545" r="35837" b="10255"/>
          <a:stretch>
            <a:fillRect/>
          </a:stretch>
        </p:blipFill>
        <p:spPr bwMode="auto">
          <a:xfrm>
            <a:off x="8401050" y="333375"/>
            <a:ext cx="2008188" cy="2133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28" name="Picture 1" descr="DSC042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r="68864" b="20331"/>
          <a:stretch>
            <a:fillRect/>
          </a:stretch>
        </p:blipFill>
        <p:spPr bwMode="auto">
          <a:xfrm>
            <a:off x="8401051" y="2636839"/>
            <a:ext cx="1897063" cy="20161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29" name="Picture 1" descr="DSC0428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3" t="2377" b="22655"/>
          <a:stretch>
            <a:fillRect/>
          </a:stretch>
        </p:blipFill>
        <p:spPr bwMode="auto">
          <a:xfrm>
            <a:off x="8328025" y="4724400"/>
            <a:ext cx="2197100" cy="1905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30" name="Content Placeholder 3" descr="DSC042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333376"/>
            <a:ext cx="4679950" cy="2093913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4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1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1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PICT000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13469" r="9508" b="22554"/>
          <a:stretch>
            <a:fillRect/>
          </a:stretch>
        </p:blipFill>
        <p:spPr>
          <a:xfrm>
            <a:off x="2872738" y="0"/>
            <a:ext cx="7199231" cy="4799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1173843" y="4969701"/>
            <a:ext cx="1059701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gency FB" panose="020B0503020202020204" pitchFamily="34" charset="0"/>
              </a:rPr>
              <a:t>Normal Thallium myocardial perfusion tomograms in vertical long axis (left), </a:t>
            </a:r>
            <a:r>
              <a:rPr lang="en-US" altLang="en-US" sz="2800" dirty="0" smtClean="0">
                <a:latin typeface="Agency FB" panose="020B0503020202020204" pitchFamily="34" charset="0"/>
              </a:rPr>
              <a:t>horizontal long </a:t>
            </a:r>
            <a:r>
              <a:rPr lang="en-US" altLang="en-US" sz="2800" dirty="0">
                <a:latin typeface="Agency FB" panose="020B0503020202020204" pitchFamily="34" charset="0"/>
              </a:rPr>
              <a:t>axis (</a:t>
            </a:r>
            <a:r>
              <a:rPr lang="en-US" altLang="en-US" sz="2800" dirty="0" err="1">
                <a:latin typeface="Agency FB" panose="020B0503020202020204" pitchFamily="34" charset="0"/>
              </a:rPr>
              <a:t>centre</a:t>
            </a:r>
            <a:r>
              <a:rPr lang="en-US" altLang="en-US" sz="2800" dirty="0">
                <a:latin typeface="Agency FB" panose="020B0503020202020204" pitchFamily="34" charset="0"/>
              </a:rPr>
              <a:t>), and short axis planes (right). </a:t>
            </a:r>
            <a:endParaRPr lang="en-US" altLang="en-US" sz="2800" dirty="0" smtClean="0">
              <a:latin typeface="Agency FB" panose="020B0503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Agency FB" panose="020B0503020202020204" pitchFamily="34" charset="0"/>
              </a:rPr>
              <a:t>Stress </a:t>
            </a:r>
            <a:r>
              <a:rPr lang="en-US" altLang="en-US" sz="2800" dirty="0">
                <a:latin typeface="Agency FB" panose="020B0503020202020204" pitchFamily="34" charset="0"/>
              </a:rPr>
              <a:t>images (top) and redistribution </a:t>
            </a:r>
            <a:r>
              <a:rPr lang="en-US" altLang="en-US" sz="2800" dirty="0" smtClean="0">
                <a:latin typeface="Agency FB" panose="020B0503020202020204" pitchFamily="34" charset="0"/>
              </a:rPr>
              <a:t>(</a:t>
            </a:r>
            <a:r>
              <a:rPr lang="en-US" altLang="en-US" sz="2800" dirty="0">
                <a:latin typeface="Agency FB" panose="020B0503020202020204" pitchFamily="34" charset="0"/>
              </a:rPr>
              <a:t>bottom). </a:t>
            </a:r>
            <a:endParaRPr lang="en-US" altLang="en-US" sz="2800" dirty="0" smtClean="0">
              <a:latin typeface="Agency FB" panose="020B050302020202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dirty="0" smtClean="0">
                <a:latin typeface="Agency FB" panose="020B0503020202020204" pitchFamily="34" charset="0"/>
              </a:rPr>
              <a:t>There </a:t>
            </a:r>
            <a:r>
              <a:rPr lang="en-US" altLang="en-US" sz="2800" dirty="0">
                <a:latin typeface="Agency FB" panose="020B0503020202020204" pitchFamily="34" charset="0"/>
              </a:rPr>
              <a:t>is homogenous uptake of tracer throughout the myocardium</a:t>
            </a:r>
          </a:p>
        </p:txBody>
      </p:sp>
    </p:spTree>
    <p:extLst>
      <p:ext uri="{BB962C8B-B14F-4D97-AF65-F5344CB8AC3E}">
        <p14:creationId xmlns:p14="http://schemas.microsoft.com/office/powerpoint/2010/main" val="11212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Adult derivatives of the primitive heart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9000"/>
          </a:blip>
          <a:srcRect/>
          <a:stretch>
            <a:fillRect/>
          </a:stretch>
        </p:blipFill>
        <p:spPr bwMode="auto">
          <a:xfrm>
            <a:off x="0" y="1189973"/>
            <a:ext cx="12192000" cy="566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72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t="10931" r="6721" b="18747"/>
          <a:stretch>
            <a:fillRect/>
          </a:stretch>
        </p:blipFill>
        <p:spPr bwMode="auto">
          <a:xfrm>
            <a:off x="3038621" y="217611"/>
            <a:ext cx="7328095" cy="454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9655" y="4765808"/>
            <a:ext cx="11282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ency FB" panose="020B0503020202020204" pitchFamily="34" charset="0"/>
              </a:rPr>
              <a:t>Hibernating myocardium; vertical long axis-(left), horizontal long axis (</a:t>
            </a:r>
            <a:r>
              <a:rPr lang="en-US" altLang="en-US" sz="2400" dirty="0" err="1">
                <a:latin typeface="Agency FB" panose="020B0503020202020204" pitchFamily="34" charset="0"/>
              </a:rPr>
              <a:t>centre</a:t>
            </a:r>
            <a:r>
              <a:rPr lang="en-US" altLang="en-US" sz="2400" dirty="0">
                <a:latin typeface="Agency FB" panose="020B0503020202020204" pitchFamily="34" charset="0"/>
              </a:rPr>
              <a:t>),and short axis( right) </a:t>
            </a:r>
            <a:endParaRPr lang="en-US" altLang="en-US" sz="2400" dirty="0" smtClean="0">
              <a:latin typeface="Agency FB" panose="020B05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gency FB" panose="020B0503020202020204" pitchFamily="34" charset="0"/>
              </a:rPr>
              <a:t>PET images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gency FB" panose="020B0503020202020204" pitchFamily="34" charset="0"/>
              </a:rPr>
              <a:t>Ammonia </a:t>
            </a:r>
            <a:r>
              <a:rPr lang="en-US" altLang="en-US" sz="2400" dirty="0">
                <a:latin typeface="Agency FB" panose="020B0503020202020204" pitchFamily="34" charset="0"/>
              </a:rPr>
              <a:t>perfusion images (top) show decreased uptake in the inferior and basal lateral regions. But the glucose metabolic images (bottom) show increased metabolism in these areas. </a:t>
            </a:r>
            <a:r>
              <a:rPr lang="en-US" altLang="en-US" sz="2400" dirty="0" smtClean="0">
                <a:latin typeface="Agency FB" panose="020B0503020202020204" pitchFamily="34" charset="0"/>
              </a:rPr>
              <a:t>Typical </a:t>
            </a:r>
            <a:r>
              <a:rPr lang="en-US" altLang="en-US" sz="2400" dirty="0">
                <a:latin typeface="Agency FB" panose="020B0503020202020204" pitchFamily="34" charset="0"/>
              </a:rPr>
              <a:t>of hibernating </a:t>
            </a:r>
            <a:r>
              <a:rPr lang="en-US" altLang="en-US" sz="2400" dirty="0" smtClean="0">
                <a:latin typeface="Agency FB" panose="020B0503020202020204" pitchFamily="34" charset="0"/>
              </a:rPr>
              <a:t>myocardium</a:t>
            </a:r>
            <a:endParaRPr lang="en-US" altLang="en-US" sz="24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CLINICAL APPLICATIONS OF RADIONUCLIDE IMAGING (RNI)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Diagnosis of coronary heart disease</a:t>
            </a:r>
          </a:p>
          <a:p>
            <a:r>
              <a:rPr lang="en-US" altLang="en-US" sz="3200" dirty="0"/>
              <a:t>Prognosis of CAD</a:t>
            </a:r>
          </a:p>
          <a:p>
            <a:r>
              <a:rPr lang="en-US" altLang="en-US" sz="3200" dirty="0"/>
              <a:t>Myocardial infarction; infarct detection</a:t>
            </a:r>
          </a:p>
          <a:p>
            <a:r>
              <a:rPr lang="en-US" altLang="en-US" sz="3200" dirty="0"/>
              <a:t>Myocardial viability and hibernation</a:t>
            </a:r>
          </a:p>
          <a:p>
            <a:r>
              <a:rPr lang="en-US" altLang="en-US" sz="3200" dirty="0"/>
              <a:t>Other myocardial disease; alcoholic induced, viral, metabolic</a:t>
            </a:r>
          </a:p>
          <a:p>
            <a:r>
              <a:rPr lang="en-US" altLang="en-US" sz="3200" dirty="0"/>
              <a:t>Valve disease</a:t>
            </a:r>
          </a:p>
          <a:p>
            <a:r>
              <a:rPr lang="en-US" altLang="en-US" sz="3200" dirty="0" smtClean="0"/>
              <a:t>Arrhythmias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110460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Viscero</a:t>
            </a:r>
            <a:r>
              <a:rPr lang="en-US" dirty="0" smtClean="0"/>
              <a:t>- atrial </a:t>
            </a:r>
            <a:r>
              <a:rPr lang="en-US" dirty="0" err="1"/>
              <a:t>situs</a:t>
            </a:r>
            <a:r>
              <a:rPr lang="en-US" dirty="0"/>
              <a:t> </a:t>
            </a:r>
            <a:r>
              <a:rPr lang="en-US" dirty="0" err="1"/>
              <a:t>solitus</a:t>
            </a:r>
            <a:r>
              <a:rPr lang="en-US" dirty="0"/>
              <a:t>, isolated </a:t>
            </a:r>
            <a:r>
              <a:rPr lang="en-US" dirty="0" err="1"/>
              <a:t>dextrocardia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44" b="12887"/>
          <a:stretch>
            <a:fillRect/>
          </a:stretch>
        </p:blipFill>
        <p:spPr bwMode="auto">
          <a:xfrm>
            <a:off x="3507289" y="1158258"/>
            <a:ext cx="5601940" cy="48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7843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Situs</a:t>
            </a:r>
            <a:r>
              <a:rPr lang="en-US" dirty="0"/>
              <a:t> ambiguous- central cardiac apex, transverse liver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28"/>
          <a:stretch>
            <a:fillRect/>
          </a:stretch>
        </p:blipFill>
        <p:spPr bwMode="auto">
          <a:xfrm>
            <a:off x="4629785" y="1602581"/>
            <a:ext cx="4516754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3325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SITUS INVERSUS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1" r="2442" b="12554"/>
          <a:stretch>
            <a:fillRect/>
          </a:stretch>
        </p:blipFill>
        <p:spPr bwMode="auto">
          <a:xfrm>
            <a:off x="4756576" y="1853981"/>
            <a:ext cx="4263173" cy="443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488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CHD HAS AN INCIDENCE OF 6- 8 PER 1000 BIRTHS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217"/>
          <a:stretch>
            <a:fillRect/>
          </a:stretch>
        </p:blipFill>
        <p:spPr bwMode="auto">
          <a:xfrm>
            <a:off x="1964500" y="1503123"/>
            <a:ext cx="8991599" cy="469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61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 OF CHD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dirty="0"/>
              <a:t>Genetic </a:t>
            </a:r>
            <a:endParaRPr lang="en-US" sz="2800" dirty="0" smtClean="0"/>
          </a:p>
          <a:p>
            <a:pPr lvl="1">
              <a:buFont typeface="Wingdings" pitchFamily="2" charset="2"/>
              <a:buChar char="v"/>
            </a:pPr>
            <a:r>
              <a:rPr lang="en-US" sz="2800" dirty="0" smtClean="0"/>
              <a:t>Downs syndrome-25%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/>
              <a:t>Holt-</a:t>
            </a:r>
            <a:r>
              <a:rPr lang="en-US" sz="2800" dirty="0" err="1" smtClean="0"/>
              <a:t>Oram</a:t>
            </a:r>
            <a:r>
              <a:rPr lang="en-US" sz="2800" dirty="0" smtClean="0"/>
              <a:t> Syndrome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/>
              <a:t>Ellis </a:t>
            </a:r>
            <a:r>
              <a:rPr lang="en-US" sz="2800" dirty="0"/>
              <a:t>van </a:t>
            </a:r>
            <a:r>
              <a:rPr lang="en-US" sz="2800" dirty="0" err="1"/>
              <a:t>Creveld</a:t>
            </a:r>
            <a:r>
              <a:rPr lang="en-US" sz="2800" dirty="0"/>
              <a:t> </a:t>
            </a:r>
            <a:r>
              <a:rPr lang="en-US" sz="2800" dirty="0" smtClean="0"/>
              <a:t>Syndrome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/>
              <a:t>Turner’s syndrome</a:t>
            </a:r>
          </a:p>
          <a:p>
            <a:pPr lvl="1">
              <a:buFont typeface="Wingdings" pitchFamily="2" charset="2"/>
              <a:buChar char="v"/>
            </a:pPr>
            <a:r>
              <a:rPr lang="en-US" sz="2800" dirty="0" smtClean="0"/>
              <a:t>Noonan’s syndrome</a:t>
            </a:r>
            <a:endParaRPr lang="en-US" sz="2800" dirty="0"/>
          </a:p>
          <a:p>
            <a:pPr>
              <a:buFont typeface="Wingdings" pitchFamily="2" charset="2"/>
              <a:buChar char="v"/>
            </a:pPr>
            <a:r>
              <a:rPr lang="en-US" sz="2800" dirty="0" smtClean="0"/>
              <a:t>Alcohol</a:t>
            </a:r>
            <a:endParaRPr lang="en-US" sz="2800" dirty="0"/>
          </a:p>
          <a:p>
            <a:pPr>
              <a:buFont typeface="Wingdings" pitchFamily="2" charset="2"/>
              <a:buChar char="v"/>
            </a:pPr>
            <a:r>
              <a:rPr lang="en-US" sz="2800" dirty="0"/>
              <a:t>Prenatal Rubella infection, Toxoplasmosis.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Drugs: Thalidomide </a:t>
            </a:r>
            <a:r>
              <a:rPr lang="en-US" sz="2800" dirty="0" smtClean="0"/>
              <a:t>toxicity </a:t>
            </a:r>
            <a:r>
              <a:rPr lang="en-US" sz="2800" dirty="0" smtClean="0">
                <a:sym typeface="Wingdings" panose="05000000000000000000" pitchFamily="2" charset="2"/>
              </a:rPr>
              <a:t> </a:t>
            </a:r>
            <a:r>
              <a:rPr lang="en-US" sz="2800" dirty="0" smtClean="0"/>
              <a:t>17</a:t>
            </a:r>
            <a:r>
              <a:rPr lang="en-US" sz="2800" dirty="0"/>
              <a:t>% have a cardiac lesion. </a:t>
            </a:r>
          </a:p>
          <a:p>
            <a:pPr>
              <a:buFont typeface="Wingdings" pitchFamily="2" charset="2"/>
              <a:buChar char="v"/>
            </a:pPr>
            <a:r>
              <a:rPr lang="en-US" sz="2800" dirty="0"/>
              <a:t>Gestational </a:t>
            </a:r>
            <a:r>
              <a:rPr lang="en-US" sz="2800" dirty="0" smtClean="0"/>
              <a:t>diabetes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4690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Patent </a:t>
            </a:r>
            <a:r>
              <a:rPr lang="en-US" b="1" u="sng" dirty="0" err="1" smtClean="0"/>
              <a:t>Ductus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Arteriosus</a:t>
            </a:r>
            <a:endParaRPr lang="en-US" b="1" u="sng" dirty="0"/>
          </a:p>
        </p:txBody>
      </p:sp>
      <p:pic>
        <p:nvPicPr>
          <p:cNvPr id="6" name="Snagit_PPTD400" descr="PPTD40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76529" y="824247"/>
            <a:ext cx="8521285" cy="5892085"/>
          </a:xfrm>
        </p:spPr>
      </p:pic>
    </p:spTree>
    <p:extLst>
      <p:ext uri="{BB962C8B-B14F-4D97-AF65-F5344CB8AC3E}">
        <p14:creationId xmlns:p14="http://schemas.microsoft.com/office/powerpoint/2010/main" val="350607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Patent </a:t>
            </a:r>
            <a:r>
              <a:rPr lang="en-US" b="1" u="sng" dirty="0" err="1" smtClean="0"/>
              <a:t>Ductus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Arteriosus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Persistence beyond 10 days is considered abnormal.</a:t>
            </a:r>
          </a:p>
          <a:p>
            <a:r>
              <a:rPr lang="en-US" sz="4400" dirty="0" smtClean="0"/>
              <a:t>Accounts for 15% of all CHDs.</a:t>
            </a:r>
          </a:p>
          <a:p>
            <a:r>
              <a:rPr lang="en-US" sz="4400" dirty="0" smtClean="0"/>
              <a:t>Commoner in females (M:F </a:t>
            </a:r>
            <a:r>
              <a:rPr lang="en-US" sz="4400" dirty="0" smtClean="0">
                <a:sym typeface="Wingdings" panose="05000000000000000000" pitchFamily="2" charset="2"/>
              </a:rPr>
              <a:t> 1: </a:t>
            </a:r>
            <a:r>
              <a:rPr lang="en-US" sz="4400" dirty="0" smtClean="0"/>
              <a:t>2-3)</a:t>
            </a:r>
          </a:p>
          <a:p>
            <a:r>
              <a:rPr lang="en-US" sz="4400" dirty="0" smtClean="0"/>
              <a:t>Associated with:</a:t>
            </a:r>
          </a:p>
          <a:p>
            <a:pPr lvl="1"/>
            <a:r>
              <a:rPr lang="en-US" sz="4400" dirty="0" smtClean="0"/>
              <a:t>Low birth weight</a:t>
            </a:r>
          </a:p>
          <a:p>
            <a:pPr lvl="1"/>
            <a:r>
              <a:rPr lang="en-US" sz="4400" dirty="0" smtClean="0"/>
              <a:t>Prematurity</a:t>
            </a:r>
          </a:p>
          <a:p>
            <a:pPr lvl="1"/>
            <a:r>
              <a:rPr lang="en-US" sz="4400" dirty="0"/>
              <a:t>H</a:t>
            </a:r>
            <a:r>
              <a:rPr lang="en-US" sz="4400" dirty="0" smtClean="0"/>
              <a:t>igh altitudes.</a:t>
            </a:r>
          </a:p>
        </p:txBody>
      </p:sp>
    </p:spTree>
    <p:extLst>
      <p:ext uri="{BB962C8B-B14F-4D97-AF65-F5344CB8AC3E}">
        <p14:creationId xmlns:p14="http://schemas.microsoft.com/office/powerpoint/2010/main" val="33410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CXR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3096" y="802336"/>
            <a:ext cx="4535015" cy="54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228110" y="1582341"/>
            <a:ext cx="49638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latin typeface="Agency FB" panose="020B0503020202020204" pitchFamily="34" charset="0"/>
              </a:rPr>
              <a:t>PDA 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gency FB" panose="020B0503020202020204" pitchFamily="34" charset="0"/>
              </a:rPr>
              <a:t>Prominent </a:t>
            </a:r>
            <a:r>
              <a:rPr lang="en-US" sz="3600" dirty="0">
                <a:latin typeface="Agency FB" panose="020B0503020202020204" pitchFamily="34" charset="0"/>
              </a:rPr>
              <a:t>central pulmonary arteries.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gency FB" panose="020B0503020202020204" pitchFamily="34" charset="0"/>
              </a:rPr>
              <a:t>Cardiomegaly.</a:t>
            </a:r>
            <a:endParaRPr lang="en-US" sz="3600" dirty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gency FB" panose="020B0503020202020204" pitchFamily="34" charset="0"/>
              </a:rPr>
              <a:t>Enlarged </a:t>
            </a:r>
            <a:r>
              <a:rPr lang="en-US" sz="3600" dirty="0">
                <a:latin typeface="Agency FB" panose="020B0503020202020204" pitchFamily="34" charset="0"/>
              </a:rPr>
              <a:t>left atrial appendage</a:t>
            </a:r>
            <a:r>
              <a:rPr lang="en-US" sz="3600" dirty="0" smtClean="0">
                <a:latin typeface="Agency FB" panose="020B0503020202020204" pitchFamily="34" charset="0"/>
              </a:rPr>
              <a:t>.</a:t>
            </a:r>
            <a:endParaRPr lang="en-US" sz="36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FETAL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Oxygenated blood is carried </a:t>
            </a:r>
            <a:r>
              <a:rPr lang="en-US" sz="4000" dirty="0" smtClean="0"/>
              <a:t>by the </a:t>
            </a:r>
            <a:r>
              <a:rPr lang="en-US" sz="4000" dirty="0" smtClean="0">
                <a:solidFill>
                  <a:schemeClr val="accent1"/>
                </a:solidFill>
              </a:rPr>
              <a:t>umbilical </a:t>
            </a:r>
            <a:r>
              <a:rPr lang="en-US" sz="4000" dirty="0">
                <a:solidFill>
                  <a:schemeClr val="accent1"/>
                </a:solidFill>
              </a:rPr>
              <a:t>vein (UV) </a:t>
            </a:r>
            <a:r>
              <a:rPr lang="en-US" sz="4000" dirty="0"/>
              <a:t>through </a:t>
            </a:r>
            <a:r>
              <a:rPr lang="en-US" sz="4000" dirty="0" smtClean="0"/>
              <a:t>the </a:t>
            </a:r>
            <a:r>
              <a:rPr lang="en-US" sz="4000" dirty="0" err="1" smtClean="0">
                <a:solidFill>
                  <a:schemeClr val="accent1"/>
                </a:solidFill>
              </a:rPr>
              <a:t>ductus</a:t>
            </a:r>
            <a:r>
              <a:rPr lang="en-US" sz="4000" dirty="0" smtClean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venosus</a:t>
            </a:r>
            <a:r>
              <a:rPr lang="en-US" sz="4000" dirty="0">
                <a:solidFill>
                  <a:schemeClr val="accent1"/>
                </a:solidFill>
              </a:rPr>
              <a:t> (DV)</a:t>
            </a:r>
            <a:r>
              <a:rPr lang="en-US" sz="4000" dirty="0"/>
              <a:t> and </a:t>
            </a:r>
            <a:r>
              <a:rPr lang="en-US" sz="4000" dirty="0">
                <a:solidFill>
                  <a:schemeClr val="accent1"/>
                </a:solidFill>
              </a:rPr>
              <a:t>IVC</a:t>
            </a:r>
            <a:r>
              <a:rPr lang="en-US" sz="4000" dirty="0"/>
              <a:t> </a:t>
            </a:r>
            <a:r>
              <a:rPr lang="en-US" sz="4000" dirty="0" smtClean="0"/>
              <a:t>into the </a:t>
            </a:r>
            <a:r>
              <a:rPr lang="en-US" sz="4000" dirty="0">
                <a:solidFill>
                  <a:schemeClr val="accent1"/>
                </a:solidFill>
              </a:rPr>
              <a:t>RA</a:t>
            </a:r>
            <a:r>
              <a:rPr lang="en-US" sz="4000" dirty="0"/>
              <a:t> </a:t>
            </a:r>
            <a:r>
              <a:rPr lang="en-US" sz="4000" dirty="0" smtClean="0"/>
              <a:t>through the </a:t>
            </a:r>
            <a:r>
              <a:rPr lang="en-US" sz="4000" dirty="0">
                <a:solidFill>
                  <a:schemeClr val="accent1"/>
                </a:solidFill>
              </a:rPr>
              <a:t>foramen </a:t>
            </a:r>
            <a:r>
              <a:rPr lang="en-US" sz="4000" dirty="0" err="1" smtClean="0">
                <a:solidFill>
                  <a:schemeClr val="accent1"/>
                </a:solidFill>
              </a:rPr>
              <a:t>ovale</a:t>
            </a:r>
            <a:r>
              <a:rPr lang="en-US" sz="4000" dirty="0" smtClean="0"/>
              <a:t>.</a:t>
            </a:r>
          </a:p>
          <a:p>
            <a:pPr lvl="1"/>
            <a:r>
              <a:rPr lang="en-US" sz="4000" dirty="0"/>
              <a:t>SVC &amp; IVC blood is passed into RA, RV &amp; PA. </a:t>
            </a:r>
            <a:r>
              <a:rPr lang="en-US" sz="4000" u="sng" dirty="0"/>
              <a:t>Most of the RV output passes </a:t>
            </a:r>
            <a:r>
              <a:rPr lang="en-US" sz="4000" u="sng" dirty="0" smtClean="0"/>
              <a:t>through the </a:t>
            </a:r>
            <a:r>
              <a:rPr lang="en-US" sz="4000" u="sng" dirty="0"/>
              <a:t>PDA</a:t>
            </a:r>
            <a:r>
              <a:rPr lang="en-US" sz="4000" dirty="0"/>
              <a:t> </a:t>
            </a:r>
            <a:r>
              <a:rPr lang="en-US" sz="4000" dirty="0" smtClean="0"/>
              <a:t>into the </a:t>
            </a:r>
            <a:r>
              <a:rPr lang="en-US" sz="4000" dirty="0"/>
              <a:t>descending aorta to supply  </a:t>
            </a:r>
            <a:r>
              <a:rPr lang="en-US" sz="4000" u="sng" dirty="0"/>
              <a:t>lower parts of fetus </a:t>
            </a:r>
            <a:r>
              <a:rPr lang="en-US" sz="4000" dirty="0" smtClean="0"/>
              <a:t>and the  </a:t>
            </a:r>
            <a:r>
              <a:rPr lang="en-US" sz="4000" u="sng" dirty="0"/>
              <a:t>umbilical arteries</a:t>
            </a:r>
            <a:r>
              <a:rPr lang="en-US" sz="4000" dirty="0"/>
              <a:t> which supply the </a:t>
            </a:r>
            <a:r>
              <a:rPr lang="en-US" sz="4000" u="sng" dirty="0"/>
              <a:t>fetal placental plexus</a:t>
            </a:r>
            <a:r>
              <a:rPr lang="en-US" sz="4000" dirty="0"/>
              <a:t>. </a:t>
            </a:r>
          </a:p>
          <a:p>
            <a:r>
              <a:rPr lang="en-US" sz="4000" dirty="0" smtClean="0"/>
              <a:t>The rest of the RV output then moves into the </a:t>
            </a:r>
            <a:r>
              <a:rPr lang="en-US" sz="4000" dirty="0" smtClean="0">
                <a:solidFill>
                  <a:schemeClr val="accent1"/>
                </a:solidFill>
              </a:rPr>
              <a:t>LA</a:t>
            </a:r>
            <a:r>
              <a:rPr lang="en-US" sz="4000" dirty="0" smtClean="0"/>
              <a:t>, </a:t>
            </a:r>
            <a:r>
              <a:rPr lang="en-US" sz="4000" dirty="0" smtClean="0">
                <a:solidFill>
                  <a:schemeClr val="accent1"/>
                </a:solidFill>
              </a:rPr>
              <a:t>LV</a:t>
            </a:r>
            <a:r>
              <a:rPr lang="en-US" sz="4000" dirty="0"/>
              <a:t>, </a:t>
            </a:r>
            <a:r>
              <a:rPr lang="en-US" sz="4000" dirty="0">
                <a:solidFill>
                  <a:schemeClr val="accent1"/>
                </a:solidFill>
              </a:rPr>
              <a:t>aorta</a:t>
            </a:r>
            <a:r>
              <a:rPr lang="en-US" sz="4000" dirty="0"/>
              <a:t> &amp; </a:t>
            </a:r>
            <a:r>
              <a:rPr lang="en-US" sz="4000" dirty="0">
                <a:solidFill>
                  <a:schemeClr val="accent1"/>
                </a:solidFill>
              </a:rPr>
              <a:t>systemic arteries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345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2D + Color Doppler Echo (PDA)</a:t>
            </a:r>
            <a:endParaRPr lang="en-US" b="1" u="sng" dirty="0"/>
          </a:p>
        </p:txBody>
      </p:sp>
      <p:pic>
        <p:nvPicPr>
          <p:cNvPr id="4" name="Snagit_PPT7293" descr="PPT729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1715" y="1461789"/>
            <a:ext cx="6503273" cy="4938576"/>
          </a:xfrm>
        </p:spPr>
      </p:pic>
    </p:spTree>
    <p:extLst>
      <p:ext uri="{BB962C8B-B14F-4D97-AF65-F5344CB8AC3E}">
        <p14:creationId xmlns:p14="http://schemas.microsoft.com/office/powerpoint/2010/main" val="27128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Secundum</a:t>
            </a:r>
            <a:r>
              <a:rPr lang="en-US" dirty="0"/>
              <a:t> </a:t>
            </a:r>
            <a:r>
              <a:rPr lang="en-US" dirty="0" smtClean="0"/>
              <a:t>ASD - </a:t>
            </a:r>
            <a:r>
              <a:rPr lang="en-US" dirty="0"/>
              <a:t>accounts for 80%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2939373" y="1972703"/>
            <a:ext cx="3992732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1"/>
                </a:solidFill>
                <a:latin typeface="Agency FB" panose="020B0503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1"/>
                </a:solidFill>
                <a:latin typeface="Agency FB" panose="020B0503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1"/>
                </a:solidFill>
                <a:latin typeface="Agency FB" panose="020B0503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accent1"/>
                </a:solidFill>
                <a:latin typeface="Agency FB" panose="020B0503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Defect at the center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43739" y="2549525"/>
            <a:ext cx="243434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Placeholder 14"/>
          <p:cNvSpPr txBox="1">
            <a:spLocks/>
          </p:cNvSpPr>
          <p:nvPr/>
        </p:nvSpPr>
        <p:spPr>
          <a:xfrm>
            <a:off x="7506629" y="1969475"/>
            <a:ext cx="3999001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gency FB" panose="020B0503020202020204" pitchFamily="34" charset="0"/>
              </a:rPr>
              <a:t>Normal Heart for comparison</a:t>
            </a:r>
            <a:endParaRPr lang="en-US" sz="2400" dirty="0">
              <a:latin typeface="Agency FB" panose="020B0503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37531" y="2771189"/>
            <a:ext cx="2504762" cy="333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9500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SECUNDUM ASD</a:t>
            </a:r>
            <a:endParaRPr lang="en-US" dirty="0"/>
          </a:p>
        </p:txBody>
      </p:sp>
      <p:pic>
        <p:nvPicPr>
          <p:cNvPr id="4" name="Snagit_PPT1536" descr="PPT153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6567" y="1532900"/>
            <a:ext cx="5431603" cy="5325100"/>
          </a:xfrm>
        </p:spPr>
      </p:pic>
      <p:sp>
        <p:nvSpPr>
          <p:cNvPr id="5" name="Rectangle 4"/>
          <p:cNvSpPr/>
          <p:nvPr/>
        </p:nvSpPr>
        <p:spPr>
          <a:xfrm>
            <a:off x="6709892" y="2366799"/>
            <a:ext cx="5331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gency FB" panose="020B0503020202020204" pitchFamily="34" charset="0"/>
              </a:rPr>
              <a:t>Apical 4 chamber view echo.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gency FB" panose="020B0503020202020204" pitchFamily="34" charset="0"/>
              </a:rPr>
              <a:t>Note the enlarged right chambers.</a:t>
            </a:r>
          </a:p>
        </p:txBody>
      </p:sp>
    </p:spTree>
    <p:extLst>
      <p:ext uri="{BB962C8B-B14F-4D97-AF65-F5344CB8AC3E}">
        <p14:creationId xmlns:p14="http://schemas.microsoft.com/office/powerpoint/2010/main" val="40413695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ASD BEFORE EISENMENGER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280890"/>
            <a:ext cx="5467815" cy="5577110"/>
          </a:xfrm>
        </p:spPr>
        <p:txBody>
          <a:bodyPr>
            <a:normAutofit/>
          </a:bodyPr>
          <a:lstStyle/>
          <a:p>
            <a:r>
              <a:rPr lang="en-US" dirty="0"/>
              <a:t>Note the pulmonary plethora:</a:t>
            </a:r>
          </a:p>
          <a:p>
            <a:r>
              <a:rPr lang="en-US" dirty="0" smtClean="0"/>
              <a:t>Large </a:t>
            </a:r>
            <a:r>
              <a:rPr lang="en-US" dirty="0"/>
              <a:t>heart</a:t>
            </a:r>
          </a:p>
          <a:p>
            <a:r>
              <a:rPr lang="en-US" dirty="0" smtClean="0"/>
              <a:t>Large </a:t>
            </a:r>
            <a:r>
              <a:rPr lang="en-US" dirty="0"/>
              <a:t>central pulmonary arteries.</a:t>
            </a:r>
          </a:p>
          <a:p>
            <a:r>
              <a:rPr lang="en-US" dirty="0" smtClean="0"/>
              <a:t>Large </a:t>
            </a:r>
            <a:r>
              <a:rPr lang="en-US" dirty="0"/>
              <a:t>peripheral pulmonary arteries.</a:t>
            </a:r>
          </a:p>
          <a:p>
            <a:r>
              <a:rPr lang="en-US" dirty="0" smtClean="0"/>
              <a:t>Recruitment </a:t>
            </a:r>
            <a:r>
              <a:rPr lang="en-US" dirty="0"/>
              <a:t>of upper zone arteries( Cephalization)</a:t>
            </a:r>
          </a:p>
          <a:p>
            <a:r>
              <a:rPr lang="en-US" dirty="0" smtClean="0"/>
              <a:t>No </a:t>
            </a:r>
            <a:r>
              <a:rPr lang="en-US" dirty="0"/>
              <a:t>pulmonary edema.</a:t>
            </a:r>
          </a:p>
          <a:p>
            <a:r>
              <a:rPr lang="en-US" dirty="0" smtClean="0"/>
              <a:t>Patient </a:t>
            </a:r>
            <a:r>
              <a:rPr lang="en-US" dirty="0"/>
              <a:t>had ASD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85615" y="1102290"/>
            <a:ext cx="4564423" cy="558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27496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 OF ASD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280890"/>
            <a:ext cx="3952166" cy="557711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err="1"/>
              <a:t>Eisenmenger</a:t>
            </a:r>
            <a:r>
              <a:rPr lang="en-US" dirty="0"/>
              <a:t>  syndrome.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Enlargement </a:t>
            </a:r>
            <a:r>
              <a:rPr lang="en-US" dirty="0"/>
              <a:t>of the right atrium causing </a:t>
            </a:r>
            <a:r>
              <a:rPr lang="en-US" dirty="0" err="1" smtClean="0"/>
              <a:t>tachy</a:t>
            </a:r>
            <a:r>
              <a:rPr lang="en-US" dirty="0" smtClean="0"/>
              <a:t>- arrhythmias</a:t>
            </a:r>
            <a:r>
              <a:rPr lang="en-US" dirty="0"/>
              <a:t>.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Paradoxical </a:t>
            </a:r>
            <a:r>
              <a:rPr lang="en-US" dirty="0" err="1" smtClean="0"/>
              <a:t>thrombo</a:t>
            </a:r>
            <a:r>
              <a:rPr lang="en-US" dirty="0" smtClean="0"/>
              <a:t>- embolic </a:t>
            </a:r>
            <a:r>
              <a:rPr lang="en-US" dirty="0"/>
              <a:t>stroke.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This </a:t>
            </a:r>
            <a:r>
              <a:rPr lang="en-US" dirty="0"/>
              <a:t>patient initially had a large ASD with a major left to right shunt. Note the large central pulmonary arteries with peripheral pruning. Arrow points @ calcified lt. pulmonary artery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88170" y="1488645"/>
            <a:ext cx="5111750" cy="43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033285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One of the commonest anomaly </a:t>
            </a:r>
            <a:r>
              <a:rPr lang="en-US" sz="3600" dirty="0" smtClean="0"/>
              <a:t>(2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only </a:t>
            </a:r>
            <a:r>
              <a:rPr lang="en-US" sz="3600" dirty="0"/>
              <a:t>to bicuspid aortic valves). Incidence 3570/1m live births.</a:t>
            </a:r>
          </a:p>
          <a:p>
            <a:r>
              <a:rPr lang="en-US" sz="3600" dirty="0"/>
              <a:t>50% of patients with VSD have associated cardiac anomaly e.g. </a:t>
            </a:r>
            <a:r>
              <a:rPr lang="en-US" sz="3600" dirty="0" err="1"/>
              <a:t>coarctation</a:t>
            </a:r>
            <a:r>
              <a:rPr lang="en-US" sz="3600" dirty="0"/>
              <a:t> of the aorta.</a:t>
            </a:r>
          </a:p>
          <a:p>
            <a:r>
              <a:rPr lang="en-US" sz="3600" dirty="0"/>
              <a:t>80% are </a:t>
            </a:r>
            <a:r>
              <a:rPr lang="en-US" sz="3600" dirty="0" err="1" smtClean="0"/>
              <a:t>peri</a:t>
            </a:r>
            <a:r>
              <a:rPr lang="en-US" sz="3600" dirty="0" smtClean="0"/>
              <a:t>- membranous </a:t>
            </a:r>
            <a:r>
              <a:rPr lang="en-US" sz="3600" dirty="0"/>
              <a:t>&amp; the vast majority(75%) of small ones close spontaneously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0174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9" y="1280890"/>
            <a:ext cx="5818544" cy="5577110"/>
          </a:xfrm>
        </p:spPr>
        <p:txBody>
          <a:bodyPr>
            <a:normAutofit/>
          </a:bodyPr>
          <a:lstStyle/>
          <a:p>
            <a:r>
              <a:rPr lang="en-US" sz="2800" dirty="0"/>
              <a:t>The </a:t>
            </a:r>
            <a:r>
              <a:rPr lang="en-US" sz="2800" dirty="0" smtClean="0"/>
              <a:t>Inter- ventricular </a:t>
            </a:r>
            <a:r>
              <a:rPr lang="en-US" sz="2800" dirty="0"/>
              <a:t>septum has two parts, the larger muscular and the smaller membranous part.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membranous part is the </a:t>
            </a:r>
            <a:r>
              <a:rPr lang="en-US" sz="2800" dirty="0" err="1"/>
              <a:t>postero</a:t>
            </a:r>
            <a:r>
              <a:rPr lang="en-US" sz="2800" dirty="0"/>
              <a:t>-superior region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/>
              <a:t>Membranous VSDs account for 80% of all VSDs.</a:t>
            </a:r>
          </a:p>
          <a:p>
            <a:r>
              <a:rPr lang="en-US" sz="2800" dirty="0" smtClean="0"/>
              <a:t>Muscular </a:t>
            </a:r>
            <a:r>
              <a:rPr lang="en-US" sz="2800" dirty="0"/>
              <a:t>VSDs tend to close spontaneously.</a:t>
            </a:r>
          </a:p>
          <a:p>
            <a:r>
              <a:rPr lang="en-US" sz="2800" dirty="0" smtClean="0"/>
              <a:t>Its </a:t>
            </a:r>
            <a:r>
              <a:rPr lang="en-US" sz="2800" dirty="0"/>
              <a:t>possible to have multiple VSDs at any part of the </a:t>
            </a:r>
            <a:r>
              <a:rPr lang="en-US" sz="2800" dirty="0" err="1"/>
              <a:t>interventricular</a:t>
            </a:r>
            <a:r>
              <a:rPr lang="en-US" sz="2800" dirty="0"/>
              <a:t> septum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Snagit_PPTB861" descr="PPTB86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690" y="1014607"/>
            <a:ext cx="4705088" cy="53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49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CONGENITAL CYANOTIC HEART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For </a:t>
            </a:r>
            <a:r>
              <a:rPr lang="en-US" sz="3600" dirty="0"/>
              <a:t>clinically detectable central cyanosis, there must be at least </a:t>
            </a:r>
            <a:r>
              <a:rPr lang="en-US" sz="3600" dirty="0" smtClean="0"/>
              <a:t>5g </a:t>
            </a:r>
            <a:r>
              <a:rPr lang="en-US" sz="3600" dirty="0"/>
              <a:t>of reduced </a:t>
            </a:r>
            <a:r>
              <a:rPr lang="en-US" sz="3600" dirty="0" err="1"/>
              <a:t>Hb</a:t>
            </a:r>
            <a:r>
              <a:rPr lang="en-US" sz="3600" dirty="0"/>
              <a:t> per 100 ml of aortic blood. </a:t>
            </a:r>
            <a:endParaRPr lang="en-US" sz="3600" dirty="0" smtClean="0"/>
          </a:p>
          <a:p>
            <a:r>
              <a:rPr lang="en-US" sz="3600" dirty="0" smtClean="0"/>
              <a:t>This occurs </a:t>
            </a:r>
            <a:r>
              <a:rPr lang="en-US" sz="3600" dirty="0"/>
              <a:t>in 3 ways</a:t>
            </a:r>
            <a:r>
              <a:rPr lang="en-US" sz="3600" dirty="0" smtClean="0"/>
              <a:t>:</a:t>
            </a:r>
          </a:p>
          <a:p>
            <a:pPr lvl="1"/>
            <a:r>
              <a:rPr lang="en-US" sz="3600" dirty="0" smtClean="0"/>
              <a:t>Direct </a:t>
            </a:r>
            <a:r>
              <a:rPr lang="en-US" sz="3600" dirty="0"/>
              <a:t>right to left shunt </a:t>
            </a:r>
            <a:r>
              <a:rPr lang="en-US" sz="3600" dirty="0" smtClean="0"/>
              <a:t>e.g. TOF</a:t>
            </a:r>
          </a:p>
          <a:p>
            <a:pPr lvl="1"/>
            <a:r>
              <a:rPr lang="en-US" sz="3600" dirty="0" smtClean="0"/>
              <a:t>Transposition </a:t>
            </a:r>
            <a:r>
              <a:rPr lang="en-US" sz="3600" dirty="0"/>
              <a:t>of great arteries.  </a:t>
            </a:r>
            <a:endParaRPr lang="en-US" sz="3600" dirty="0" smtClean="0"/>
          </a:p>
          <a:p>
            <a:pPr lvl="1"/>
            <a:r>
              <a:rPr lang="en-US" sz="3600" dirty="0" smtClean="0"/>
              <a:t>Common </a:t>
            </a:r>
            <a:r>
              <a:rPr lang="en-US" sz="3600" dirty="0"/>
              <a:t>chambers </a:t>
            </a:r>
            <a:r>
              <a:rPr lang="en-US" sz="3600" dirty="0" smtClean="0"/>
              <a:t>e.g. </a:t>
            </a:r>
            <a:r>
              <a:rPr lang="en-US" sz="3600" dirty="0"/>
              <a:t>Common atria, common ventricle, </a:t>
            </a:r>
            <a:r>
              <a:rPr lang="en-US" sz="3600" dirty="0" err="1"/>
              <a:t>truncus</a:t>
            </a:r>
            <a:r>
              <a:rPr lang="en-US" sz="3600" dirty="0"/>
              <a:t> </a:t>
            </a:r>
            <a:r>
              <a:rPr lang="en-US" sz="3600" dirty="0" err="1"/>
              <a:t>arteriosus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07551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TETRALOGY OF FALLOT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Most common cyanotic heart lesion.</a:t>
            </a:r>
          </a:p>
          <a:p>
            <a:r>
              <a:rPr lang="en-US" sz="2600" dirty="0"/>
              <a:t>Incidence: 3-5 per 10,000 live births.</a:t>
            </a:r>
          </a:p>
          <a:p>
            <a:r>
              <a:rPr lang="en-US" sz="2600" dirty="0"/>
              <a:t>Primary hypoplasia of </a:t>
            </a:r>
            <a:r>
              <a:rPr lang="en-US" sz="2600" dirty="0" err="1"/>
              <a:t>infundibular</a:t>
            </a:r>
            <a:r>
              <a:rPr lang="en-US" sz="2600" dirty="0"/>
              <a:t> septum secondary to unequal partitioning of the </a:t>
            </a:r>
            <a:r>
              <a:rPr lang="en-US" sz="2600" dirty="0" err="1" smtClean="0"/>
              <a:t>cono</a:t>
            </a:r>
            <a:r>
              <a:rPr lang="en-US" sz="2600" dirty="0" smtClean="0"/>
              <a:t>- </a:t>
            </a:r>
            <a:r>
              <a:rPr lang="en-US" sz="2600" dirty="0" err="1" smtClean="0"/>
              <a:t>truncus</a:t>
            </a:r>
            <a:r>
              <a:rPr lang="en-US" sz="2600" dirty="0"/>
              <a:t>. </a:t>
            </a:r>
          </a:p>
          <a:p>
            <a:r>
              <a:rPr lang="en-US" sz="2600" dirty="0" err="1" smtClean="0"/>
              <a:t>Cono</a:t>
            </a:r>
            <a:r>
              <a:rPr lang="en-US" sz="2600" dirty="0" smtClean="0"/>
              <a:t>- </a:t>
            </a:r>
            <a:r>
              <a:rPr lang="en-US" sz="2600" dirty="0" err="1" smtClean="0"/>
              <a:t>truncal</a:t>
            </a:r>
            <a:r>
              <a:rPr lang="en-US" sz="2600" dirty="0" smtClean="0"/>
              <a:t> </a:t>
            </a:r>
            <a:r>
              <a:rPr lang="en-US" sz="2600" dirty="0"/>
              <a:t>septum displaced anteriorly, and its lowermost component, the </a:t>
            </a:r>
            <a:r>
              <a:rPr lang="en-US" sz="2600" dirty="0" err="1"/>
              <a:t>Infundibular</a:t>
            </a:r>
            <a:r>
              <a:rPr lang="en-US" sz="2600" dirty="0"/>
              <a:t> septum fails to fuse with the top  of the IV septum.</a:t>
            </a:r>
          </a:p>
          <a:p>
            <a:r>
              <a:rPr lang="en-US" sz="2600" dirty="0"/>
              <a:t>Features include: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 err="1"/>
              <a:t>Infundibular</a:t>
            </a:r>
            <a:r>
              <a:rPr lang="en-US" sz="2600" dirty="0"/>
              <a:t> right ventricular outflow tract stenosis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 err="1" smtClean="0"/>
              <a:t>Subaortic</a:t>
            </a:r>
            <a:r>
              <a:rPr lang="en-US" sz="2600" dirty="0" smtClean="0"/>
              <a:t> </a:t>
            </a:r>
            <a:r>
              <a:rPr lang="en-US" sz="2600" dirty="0"/>
              <a:t>VSD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Over-riding aorta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/>
              <a:t>Right ventricular </a:t>
            </a:r>
            <a:r>
              <a:rPr lang="en-US" sz="2600" dirty="0" smtClean="0"/>
              <a:t>hypertrophy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564488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280890"/>
            <a:ext cx="5330029" cy="5577110"/>
          </a:xfrm>
        </p:spPr>
        <p:txBody>
          <a:bodyPr>
            <a:normAutofit/>
          </a:bodyPr>
          <a:lstStyle/>
          <a:p>
            <a:r>
              <a:rPr lang="en-US" sz="4000" dirty="0" err="1"/>
              <a:t>Desaturated</a:t>
            </a:r>
            <a:r>
              <a:rPr lang="en-US" sz="4000" dirty="0"/>
              <a:t> blood enters RA, flows through RVOT into lungs. </a:t>
            </a:r>
            <a:endParaRPr lang="en-US" sz="4000" dirty="0" smtClean="0"/>
          </a:p>
          <a:p>
            <a:r>
              <a:rPr lang="en-US" sz="4000" dirty="0" smtClean="0"/>
              <a:t>Some </a:t>
            </a:r>
            <a:r>
              <a:rPr lang="en-US" sz="4000" dirty="0"/>
              <a:t>blood shunts right to left through VSD into  ascending aorta.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1509" t="15094" r="15125" b="6415"/>
          <a:stretch>
            <a:fillRect/>
          </a:stretch>
        </p:blipFill>
        <p:spPr bwMode="auto">
          <a:xfrm>
            <a:off x="7987430" y="1183710"/>
            <a:ext cx="4343400" cy="49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91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9110" t="12324" r="13681" b="15841"/>
          <a:stretch/>
        </p:blipFill>
        <p:spPr bwMode="auto">
          <a:xfrm>
            <a:off x="3006247" y="0"/>
            <a:ext cx="67765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371814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8439" t="18233" r="8199" b="21932"/>
          <a:stretch>
            <a:fillRect/>
          </a:stretch>
        </p:blipFill>
        <p:spPr bwMode="auto">
          <a:xfrm>
            <a:off x="2017953" y="0"/>
            <a:ext cx="909083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17952" y="4533378"/>
            <a:ext cx="10174047" cy="18924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latin typeface="Agency FB" panose="020B0503020202020204" pitchFamily="34" charset="0"/>
              </a:rPr>
              <a:t>Graphic: sub- </a:t>
            </a:r>
            <a:r>
              <a:rPr lang="en-US" sz="3200" dirty="0" err="1" smtClean="0">
                <a:latin typeface="Agency FB" panose="020B0503020202020204" pitchFamily="34" charset="0"/>
              </a:rPr>
              <a:t>valvular</a:t>
            </a:r>
            <a:r>
              <a:rPr lang="en-US" sz="3200" dirty="0" smtClean="0">
                <a:latin typeface="Agency FB" panose="020B0503020202020204" pitchFamily="34" charset="0"/>
              </a:rPr>
              <a:t> (</a:t>
            </a:r>
            <a:r>
              <a:rPr lang="en-US" sz="3200" dirty="0" err="1" smtClean="0">
                <a:latin typeface="Agency FB" panose="020B0503020202020204" pitchFamily="34" charset="0"/>
              </a:rPr>
              <a:t>infundibular</a:t>
            </a:r>
            <a:r>
              <a:rPr lang="en-US" sz="3200" dirty="0" smtClean="0">
                <a:latin typeface="Agency FB" panose="020B0503020202020204" pitchFamily="34" charset="0"/>
              </a:rPr>
              <a:t>) stenosis, small pulmonary valve, large aortic valve, over-riding aorta, VSD, RVH, </a:t>
            </a:r>
            <a:r>
              <a:rPr lang="en-US" sz="3200" dirty="0" err="1" smtClean="0">
                <a:latin typeface="Agency FB" panose="020B0503020202020204" pitchFamily="34" charset="0"/>
              </a:rPr>
              <a:t>rt</a:t>
            </a:r>
            <a:r>
              <a:rPr lang="en-US" sz="3200" dirty="0" smtClean="0">
                <a:latin typeface="Agency FB" panose="020B0503020202020204" pitchFamily="34" charset="0"/>
              </a:rPr>
              <a:t> arch.</a:t>
            </a:r>
          </a:p>
          <a:p>
            <a:pPr>
              <a:buNone/>
            </a:pPr>
            <a:r>
              <a:rPr lang="en-US" sz="3200" dirty="0" smtClean="0">
                <a:latin typeface="Agency FB" panose="020B0503020202020204" pitchFamily="34" charset="0"/>
              </a:rPr>
              <a:t>CTA </a:t>
            </a:r>
            <a:r>
              <a:rPr lang="en-US" sz="3200" dirty="0" err="1" smtClean="0">
                <a:latin typeface="Agency FB" panose="020B0503020202020204" pitchFamily="34" charset="0"/>
              </a:rPr>
              <a:t>cor</a:t>
            </a:r>
            <a:r>
              <a:rPr lang="en-US" sz="3200" dirty="0" smtClean="0">
                <a:latin typeface="Agency FB" panose="020B0503020202020204" pitchFamily="34" charset="0"/>
              </a:rPr>
              <a:t>- </a:t>
            </a:r>
            <a:r>
              <a:rPr lang="en-US" sz="3200" dirty="0" err="1" smtClean="0">
                <a:latin typeface="Agency FB" panose="020B0503020202020204" pitchFamily="34" charset="0"/>
              </a:rPr>
              <a:t>hypoplastic</a:t>
            </a:r>
            <a:r>
              <a:rPr lang="en-US" sz="3200" dirty="0" smtClean="0">
                <a:latin typeface="Agency FB" panose="020B0503020202020204" pitchFamily="34" charset="0"/>
              </a:rPr>
              <a:t> MPA, high VSD, over-riding aorta.</a:t>
            </a:r>
            <a:endParaRPr 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91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dirty="0" smtClean="0"/>
              <a:t>“</a:t>
            </a:r>
            <a:r>
              <a:rPr lang="en-US" sz="3200" dirty="0"/>
              <a:t>Boot-shaped heart” </a:t>
            </a:r>
            <a:r>
              <a:rPr lang="en-US" sz="3200" dirty="0" smtClean="0">
                <a:sym typeface="Wingdings" panose="05000000000000000000" pitchFamily="2" charset="2"/>
              </a:rPr>
              <a:t> </a:t>
            </a:r>
            <a:r>
              <a:rPr lang="en-US" sz="3200" dirty="0" smtClean="0"/>
              <a:t>“</a:t>
            </a:r>
            <a:r>
              <a:rPr lang="en-US" sz="3200" dirty="0" err="1" smtClean="0"/>
              <a:t>coeur</a:t>
            </a:r>
            <a:r>
              <a:rPr lang="en-US" sz="3200" dirty="0" smtClean="0"/>
              <a:t> </a:t>
            </a:r>
            <a:r>
              <a:rPr lang="en-US" sz="3200" dirty="0"/>
              <a:t>en sabot”.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Right </a:t>
            </a:r>
            <a:r>
              <a:rPr lang="en-US" sz="3200" dirty="0" smtClean="0"/>
              <a:t>ventricular </a:t>
            </a:r>
            <a:r>
              <a:rPr lang="en-US" sz="3200" dirty="0"/>
              <a:t>hypertrophy.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Concave pulmonary artery segment.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Decreased pulmonary </a:t>
            </a:r>
            <a:r>
              <a:rPr lang="en-US" sz="3200" dirty="0" smtClean="0"/>
              <a:t>vascularity(</a:t>
            </a:r>
            <a:r>
              <a:rPr lang="en-US" sz="3200" dirty="0" err="1" smtClean="0"/>
              <a:t>oligemia</a:t>
            </a:r>
            <a:r>
              <a:rPr lang="en-US" sz="3200" dirty="0"/>
              <a:t>).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 Normal heart size at birth.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/>
              <a:t>Right aortic arch, mirror image branching (25</a:t>
            </a:r>
            <a:r>
              <a:rPr lang="en-US" sz="3200" dirty="0" smtClean="0"/>
              <a:t>%).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97465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9076" t="19228" r="24717" b="28721"/>
          <a:stretch>
            <a:fillRect/>
          </a:stretch>
        </p:blipFill>
        <p:spPr bwMode="auto">
          <a:xfrm>
            <a:off x="1752600" y="606381"/>
            <a:ext cx="4039630" cy="421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828800" y="5105400"/>
            <a:ext cx="8382000" cy="1600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gency FB" panose="020B0503020202020204" pitchFamily="34" charset="0"/>
              </a:rPr>
              <a:t>Boot shaped heart, concave pulmonary artery segment.</a:t>
            </a:r>
          </a:p>
          <a:p>
            <a:r>
              <a:rPr lang="en-US" sz="2800" dirty="0" smtClean="0">
                <a:latin typeface="Agency FB" panose="020B0503020202020204" pitchFamily="34" charset="0"/>
              </a:rPr>
              <a:t>Right aortic arch, elevated cardiac apex, pulmonary </a:t>
            </a:r>
            <a:r>
              <a:rPr lang="en-US" sz="2800" dirty="0" err="1" smtClean="0">
                <a:latin typeface="Agency FB" panose="020B0503020202020204" pitchFamily="34" charset="0"/>
              </a:rPr>
              <a:t>oligemia</a:t>
            </a:r>
            <a:endParaRPr lang="en-US" sz="2800" dirty="0">
              <a:latin typeface="Agency FB" panose="020B0503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0904" t="11897" r="21870" b="18519"/>
          <a:stretch>
            <a:fillRect/>
          </a:stretch>
        </p:blipFill>
        <p:spPr bwMode="auto">
          <a:xfrm>
            <a:off x="6096000" y="514100"/>
            <a:ext cx="4572000" cy="421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94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981200" y="5334000"/>
            <a:ext cx="7391400" cy="1524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gency FB" panose="020B0503020202020204" pitchFamily="34" charset="0"/>
              </a:rPr>
              <a:t>Parasternal</a:t>
            </a:r>
            <a:r>
              <a:rPr lang="en-US" sz="3200" dirty="0" smtClean="0">
                <a:latin typeface="Agency FB" panose="020B0503020202020204" pitchFamily="34" charset="0"/>
              </a:rPr>
              <a:t> long axis- VSD, over-riding aorta,</a:t>
            </a:r>
          </a:p>
          <a:p>
            <a:r>
              <a:rPr lang="en-US" sz="3200" dirty="0" smtClean="0">
                <a:latin typeface="Agency FB" panose="020B0503020202020204" pitchFamily="34" charset="0"/>
              </a:rPr>
              <a:t>CF </a:t>
            </a:r>
            <a:r>
              <a:rPr lang="en-US" sz="3200" dirty="0" err="1" smtClean="0">
                <a:latin typeface="Agency FB" panose="020B0503020202020204" pitchFamily="34" charset="0"/>
              </a:rPr>
              <a:t>doppler</a:t>
            </a:r>
            <a:r>
              <a:rPr lang="en-US" sz="3200" dirty="0" smtClean="0">
                <a:latin typeface="Agency FB" panose="020B0503020202020204" pitchFamily="34" charset="0"/>
              </a:rPr>
              <a:t>- right to left </a:t>
            </a:r>
            <a:r>
              <a:rPr lang="en-US" sz="3200" dirty="0">
                <a:latin typeface="Agency FB" panose="020B0503020202020204" pitchFamily="34" charset="0"/>
              </a:rPr>
              <a:t>f</a:t>
            </a:r>
            <a:r>
              <a:rPr lang="en-US" sz="3200" dirty="0" smtClean="0">
                <a:latin typeface="Agency FB" panose="020B0503020202020204" pitchFamily="34" charset="0"/>
              </a:rPr>
              <a:t>low from RV to aorta.</a:t>
            </a:r>
            <a:endParaRPr lang="en-US" sz="3200" dirty="0">
              <a:latin typeface="Agency FB" panose="020B0503020202020204" pitchFamily="34" charset="0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2075" t="26761" r="21629" b="21918"/>
          <a:stretch>
            <a:fillRect/>
          </a:stretch>
        </p:blipFill>
        <p:spPr bwMode="auto">
          <a:xfrm>
            <a:off x="1524000" y="1107630"/>
            <a:ext cx="5181600" cy="359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7628" t="3201" r="15542" b="24768"/>
          <a:stretch>
            <a:fillRect/>
          </a:stretch>
        </p:blipFill>
        <p:spPr bwMode="auto">
          <a:xfrm>
            <a:off x="6629400" y="914400"/>
            <a:ext cx="4038600" cy="422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49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Ebstein</a:t>
            </a:r>
            <a:r>
              <a:rPr lang="en-US" dirty="0" smtClean="0"/>
              <a:t> anomaly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Downward displacement of </a:t>
            </a:r>
            <a:r>
              <a:rPr lang="en-US" sz="3600" dirty="0" err="1" smtClean="0"/>
              <a:t>septal</a:t>
            </a:r>
            <a:r>
              <a:rPr lang="en-US" sz="3600" dirty="0" smtClean="0"/>
              <a:t> &amp; posterior leaflets of tricuspid valve.</a:t>
            </a:r>
          </a:p>
          <a:p>
            <a:r>
              <a:rPr lang="en-US" sz="3600" dirty="0" smtClean="0"/>
              <a:t>Insufficient separation of tricuspid valve leaflets and </a:t>
            </a:r>
            <a:r>
              <a:rPr lang="en-US" sz="3600" dirty="0" err="1" smtClean="0"/>
              <a:t>chordae</a:t>
            </a:r>
            <a:r>
              <a:rPr lang="en-US" sz="3600" dirty="0" smtClean="0"/>
              <a:t> </a:t>
            </a:r>
            <a:r>
              <a:rPr lang="en-US" sz="3600" dirty="0" err="1" smtClean="0"/>
              <a:t>tendineae</a:t>
            </a:r>
            <a:r>
              <a:rPr lang="en-US" sz="3600" dirty="0" smtClean="0"/>
              <a:t> from </a:t>
            </a:r>
            <a:r>
              <a:rPr lang="en-US" sz="3600" dirty="0" err="1" smtClean="0"/>
              <a:t>Rt</a:t>
            </a:r>
            <a:r>
              <a:rPr lang="en-US" sz="3600" dirty="0" smtClean="0"/>
              <a:t> ventricular </a:t>
            </a:r>
            <a:r>
              <a:rPr lang="en-US" sz="3600" dirty="0" err="1" smtClean="0"/>
              <a:t>endocardium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Massive tricuspid regurgitation.</a:t>
            </a:r>
          </a:p>
          <a:p>
            <a:r>
              <a:rPr lang="en-US" sz="3600" dirty="0" smtClean="0"/>
              <a:t>Associated anomalies-PFO, ASD in 90%.</a:t>
            </a:r>
          </a:p>
          <a:p>
            <a:r>
              <a:rPr lang="en-US" sz="3600" dirty="0" smtClean="0"/>
              <a:t>Normal or decreased </a:t>
            </a:r>
            <a:r>
              <a:rPr lang="en-US" sz="3600" dirty="0" err="1" smtClean="0"/>
              <a:t>vascularity</a:t>
            </a:r>
            <a:endParaRPr lang="en-US" sz="3600" dirty="0" smtClean="0"/>
          </a:p>
          <a:p>
            <a:r>
              <a:rPr lang="en-US" sz="3600" dirty="0" smtClean="0"/>
              <a:t>Rt. to Lt. shunt thru PFO causes cyanosis</a:t>
            </a:r>
          </a:p>
        </p:txBody>
      </p:sp>
    </p:spTree>
    <p:extLst>
      <p:ext uri="{BB962C8B-B14F-4D97-AF65-F5344CB8AC3E}">
        <p14:creationId xmlns:p14="http://schemas.microsoft.com/office/powerpoint/2010/main" val="3139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4338" y="1280890"/>
            <a:ext cx="6244429" cy="55771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Inferior </a:t>
            </a:r>
            <a:r>
              <a:rPr lang="en-US" sz="3200" dirty="0"/>
              <a:t>displacement of tricuspid valve leaflets into RV.</a:t>
            </a:r>
          </a:p>
          <a:p>
            <a:r>
              <a:rPr lang="en-US" sz="3200" dirty="0"/>
              <a:t>Thin-walled, low-pressure “</a:t>
            </a:r>
            <a:r>
              <a:rPr lang="en-US" sz="3200" dirty="0" err="1"/>
              <a:t>atrialized</a:t>
            </a:r>
            <a:r>
              <a:rPr lang="en-US" sz="3200" dirty="0"/>
              <a:t>” segment of RV.</a:t>
            </a:r>
          </a:p>
          <a:p>
            <a:r>
              <a:rPr lang="en-US" sz="3200" dirty="0"/>
              <a:t>tricuspid valve is grossly insufficient</a:t>
            </a:r>
            <a:r>
              <a:rPr lang="en-US" sz="3200" i="1" dirty="0"/>
              <a:t>.</a:t>
            </a:r>
            <a:r>
              <a:rPr lang="en-US" sz="3200" dirty="0"/>
              <a:t> </a:t>
            </a:r>
          </a:p>
          <a:p>
            <a:r>
              <a:rPr lang="en-US" sz="3200" dirty="0"/>
              <a:t>RA blood flow is shunted rt. to lt. across an ASD or PFO into LA. Some blood may cross the RVOT and enter PA. </a:t>
            </a:r>
          </a:p>
          <a:p>
            <a:r>
              <a:rPr lang="en-US" sz="3200" dirty="0"/>
              <a:t> Severe cyanosis will develop in neonates when  PDA closes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1509" t="15094" r="16300" b="9843"/>
          <a:stretch>
            <a:fillRect/>
          </a:stretch>
        </p:blipFill>
        <p:spPr bwMode="auto">
          <a:xfrm>
            <a:off x="7823599" y="1280890"/>
            <a:ext cx="4373571" cy="486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03421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1449" t="12178" r="38002" b="66105"/>
          <a:stretch>
            <a:fillRect/>
          </a:stretch>
        </p:blipFill>
        <p:spPr bwMode="auto">
          <a:xfrm>
            <a:off x="1676400" y="654486"/>
            <a:ext cx="434340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828800" y="5185775"/>
            <a:ext cx="8382000" cy="15657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latin typeface="Agency FB" panose="020B0503020202020204" pitchFamily="34" charset="0"/>
              </a:rPr>
              <a:t>Graphic-Downward displacement of posterior valve leaflet, incorporated into RV.</a:t>
            </a:r>
          </a:p>
          <a:p>
            <a:pPr>
              <a:buNone/>
            </a:pPr>
            <a:r>
              <a:rPr lang="en-US" sz="2800" dirty="0" smtClean="0">
                <a:latin typeface="Agency FB" panose="020B0503020202020204" pitchFamily="34" charset="0"/>
              </a:rPr>
              <a:t>MR cine- Dilated RA, low placement of tricuspid valve, </a:t>
            </a:r>
            <a:r>
              <a:rPr lang="en-US" sz="2800" dirty="0" err="1" smtClean="0">
                <a:latin typeface="Agency FB" panose="020B0503020202020204" pitchFamily="34" charset="0"/>
              </a:rPr>
              <a:t>atrialized</a:t>
            </a:r>
            <a:r>
              <a:rPr lang="en-US" sz="2800" dirty="0" smtClean="0">
                <a:latin typeface="Agency FB" panose="020B0503020202020204" pitchFamily="34" charset="0"/>
              </a:rPr>
              <a:t> RV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64494" t="11786" r="4658" b="66603"/>
          <a:stretch>
            <a:fillRect/>
          </a:stretch>
        </p:blipFill>
        <p:spPr bwMode="auto">
          <a:xfrm>
            <a:off x="6121053" y="654486"/>
            <a:ext cx="4422371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53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Radiography: Severe right sided </a:t>
            </a:r>
            <a:r>
              <a:rPr lang="en-US" sz="4000" dirty="0" smtClean="0"/>
              <a:t>cardiomegaly. </a:t>
            </a:r>
            <a:endParaRPr lang="en-US" sz="4000" dirty="0"/>
          </a:p>
          <a:p>
            <a:r>
              <a:rPr lang="en-US" sz="4000" dirty="0" smtClean="0"/>
              <a:t>Echo: </a:t>
            </a:r>
            <a:r>
              <a:rPr lang="en-US" sz="4000" dirty="0" err="1" smtClean="0"/>
              <a:t>Rt</a:t>
            </a:r>
            <a:r>
              <a:rPr lang="en-US" sz="4000" dirty="0" smtClean="0"/>
              <a:t> </a:t>
            </a:r>
            <a:r>
              <a:rPr lang="en-US" sz="4000" dirty="0"/>
              <a:t>chamber enlargement, enlarged tricuspid annulus, tricuspid regurgitation, PFO with Rt. to Lt. </a:t>
            </a:r>
            <a:r>
              <a:rPr lang="en-US" sz="4000" dirty="0" smtClean="0"/>
              <a:t>shunting.</a:t>
            </a:r>
          </a:p>
          <a:p>
            <a:r>
              <a:rPr lang="en-US" sz="4000" dirty="0" smtClean="0"/>
              <a:t>Treatment: Tricuspid </a:t>
            </a:r>
            <a:r>
              <a:rPr lang="en-US" sz="4000" dirty="0"/>
              <a:t>valve replacement and/ or </a:t>
            </a:r>
            <a:r>
              <a:rPr lang="en-US" sz="4000" dirty="0" err="1" smtClean="0"/>
              <a:t>valvuloplasty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425621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4" name="Picture 10" descr="2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106" b="12952"/>
          <a:stretch>
            <a:fillRect/>
          </a:stretch>
        </p:blipFill>
        <p:spPr>
          <a:xfrm>
            <a:off x="1752601" y="1219201"/>
            <a:ext cx="4530165" cy="3554437"/>
          </a:xfrm>
          <a:noFill/>
          <a:ln/>
        </p:spPr>
      </p:pic>
      <p:sp>
        <p:nvSpPr>
          <p:cNvPr id="1341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1676401" y="5105400"/>
            <a:ext cx="8610600" cy="12954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Agency FB" panose="020B0503020202020204" pitchFamily="34" charset="0"/>
              </a:rPr>
              <a:t> </a:t>
            </a:r>
            <a:r>
              <a:rPr lang="en-US" sz="2800" dirty="0">
                <a:latin typeface="Agency FB" panose="020B0503020202020204" pitchFamily="34" charset="0"/>
              </a:rPr>
              <a:t>Massive globular </a:t>
            </a:r>
            <a:r>
              <a:rPr lang="en-US" sz="2800" dirty="0" smtClean="0">
                <a:latin typeface="Agency FB" panose="020B0503020202020204" pitchFamily="34" charset="0"/>
              </a:rPr>
              <a:t>cardiomegaly </a:t>
            </a:r>
            <a:r>
              <a:rPr lang="en-US" sz="2800" dirty="0">
                <a:latin typeface="Agency FB" panose="020B0503020202020204" pitchFamily="34" charset="0"/>
              </a:rPr>
              <a:t>(RA dilatation), pulmonary  </a:t>
            </a:r>
            <a:r>
              <a:rPr lang="en-US" sz="2800" dirty="0" err="1">
                <a:latin typeface="Agency FB" panose="020B0503020202020204" pitchFamily="34" charset="0"/>
              </a:rPr>
              <a:t>oligemia</a:t>
            </a:r>
            <a:r>
              <a:rPr lang="en-US" sz="2800" dirty="0">
                <a:latin typeface="Agency FB" panose="020B0503020202020204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latin typeface="Agency FB" panose="020B0503020202020204" pitchFamily="34" charset="0"/>
              </a:rPr>
              <a:t> DDX: pericardial </a:t>
            </a:r>
            <a:r>
              <a:rPr lang="en-US" sz="2800" dirty="0" smtClean="0">
                <a:latin typeface="Agency FB" panose="020B0503020202020204" pitchFamily="34" charset="0"/>
              </a:rPr>
              <a:t>effusion</a:t>
            </a:r>
            <a:endParaRPr lang="en-US" sz="2800" u="sng" dirty="0">
              <a:latin typeface="Agency FB" panose="020B0503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 cstate="print"/>
          <a:srcRect l="5660" t="5058" r="50122" b="4318"/>
          <a:stretch>
            <a:fillRect/>
          </a:stretch>
        </p:blipFill>
        <p:spPr bwMode="auto">
          <a:xfrm>
            <a:off x="6400800" y="1219200"/>
            <a:ext cx="4038600" cy="369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622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41509" t="31038" r="12107" b="43176"/>
          <a:stretch>
            <a:fillRect/>
          </a:stretch>
        </p:blipFill>
        <p:spPr bwMode="auto">
          <a:xfrm>
            <a:off x="1524000" y="1090047"/>
            <a:ext cx="9144001" cy="317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33600" y="4800600"/>
            <a:ext cx="9665918" cy="205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gency FB" panose="020B0503020202020204" pitchFamily="34" charset="0"/>
              </a:rPr>
              <a:t>A. </a:t>
            </a:r>
            <a:r>
              <a:rPr lang="en-US" sz="2800" dirty="0" err="1" smtClean="0">
                <a:latin typeface="Agency FB" panose="020B0503020202020204" pitchFamily="34" charset="0"/>
              </a:rPr>
              <a:t>Subcostal</a:t>
            </a:r>
            <a:r>
              <a:rPr lang="en-US" sz="2800" dirty="0" smtClean="0">
                <a:latin typeface="Agency FB" panose="020B0503020202020204" pitchFamily="34" charset="0"/>
              </a:rPr>
              <a:t> 4 chamber - displacement of tricuspid valve leaflets inferiorly.  </a:t>
            </a:r>
          </a:p>
          <a:p>
            <a:r>
              <a:rPr lang="en-US" sz="2800" dirty="0" smtClean="0">
                <a:latin typeface="Agency FB" panose="020B0503020202020204" pitchFamily="34" charset="0"/>
              </a:rPr>
              <a:t>B. Color Doppler- severe regurgitation of the dysplastic tricuspid valve.</a:t>
            </a:r>
            <a:endParaRPr lang="en-US" sz="28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CHD IMAGING MODALITIES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Plain radiography</a:t>
            </a:r>
          </a:p>
          <a:p>
            <a:r>
              <a:rPr lang="en-US" sz="4000" dirty="0" smtClean="0"/>
              <a:t>Echocardiography </a:t>
            </a:r>
            <a:r>
              <a:rPr lang="en-US" sz="4000" dirty="0" smtClean="0">
                <a:sym typeface="Wingdings" panose="05000000000000000000" pitchFamily="2" charset="2"/>
              </a:rPr>
              <a:t> </a:t>
            </a:r>
            <a:r>
              <a:rPr lang="en-US" sz="4000" dirty="0" smtClean="0"/>
              <a:t>First line choice </a:t>
            </a:r>
            <a:r>
              <a:rPr lang="en-US" sz="4000" dirty="0"/>
              <a:t>to assess anatomy and </a:t>
            </a:r>
            <a:r>
              <a:rPr lang="en-US" sz="4000" dirty="0" smtClean="0"/>
              <a:t>physiology. </a:t>
            </a:r>
            <a:endParaRPr lang="en-US" sz="4000" dirty="0"/>
          </a:p>
          <a:p>
            <a:r>
              <a:rPr lang="en-US" sz="4000" dirty="0"/>
              <a:t>Cardiac </a:t>
            </a:r>
            <a:r>
              <a:rPr lang="en-US" sz="4000" dirty="0" smtClean="0"/>
              <a:t>catheterization </a:t>
            </a:r>
            <a:r>
              <a:rPr lang="en-US" sz="4000" dirty="0" smtClean="0">
                <a:sym typeface="Wingdings" panose="05000000000000000000" pitchFamily="2" charset="2"/>
              </a:rPr>
              <a:t> For </a:t>
            </a:r>
            <a:r>
              <a:rPr lang="en-US" sz="4000" dirty="0" smtClean="0"/>
              <a:t> </a:t>
            </a:r>
            <a:r>
              <a:rPr lang="en-US" sz="4000" dirty="0"/>
              <a:t>definition of vascular anatomy. </a:t>
            </a:r>
            <a:endParaRPr lang="en-US" sz="4000" dirty="0" smtClean="0"/>
          </a:p>
          <a:p>
            <a:r>
              <a:rPr lang="en-US" sz="4000" dirty="0"/>
              <a:t>Radionuclide imaging </a:t>
            </a:r>
            <a:r>
              <a:rPr lang="en-US" sz="4000" dirty="0" smtClean="0">
                <a:sym typeface="Wingdings" panose="05000000000000000000" pitchFamily="2" charset="2"/>
              </a:rPr>
              <a:t> To</a:t>
            </a:r>
            <a:r>
              <a:rPr lang="en-US" sz="4000" dirty="0" smtClean="0"/>
              <a:t> </a:t>
            </a:r>
            <a:r>
              <a:rPr lang="en-US" sz="4000" dirty="0"/>
              <a:t>quantify </a:t>
            </a:r>
            <a:r>
              <a:rPr lang="en-US" sz="4000" dirty="0" smtClean="0"/>
              <a:t>L- R shunts &amp; </a:t>
            </a:r>
            <a:r>
              <a:rPr lang="en-US" sz="4000" dirty="0"/>
              <a:t>assess </a:t>
            </a:r>
            <a:r>
              <a:rPr lang="en-US" sz="4000" dirty="0" smtClean="0"/>
              <a:t>relative </a:t>
            </a:r>
            <a:r>
              <a:rPr lang="en-US" sz="4000" dirty="0"/>
              <a:t>pulmonary perfusion.</a:t>
            </a:r>
          </a:p>
          <a:p>
            <a:r>
              <a:rPr lang="en-US" sz="4000" dirty="0" smtClean="0"/>
              <a:t> CT </a:t>
            </a:r>
            <a:r>
              <a:rPr lang="en-US" sz="4000" dirty="0" smtClean="0">
                <a:sym typeface="Wingdings" panose="05000000000000000000" pitchFamily="2" charset="2"/>
              </a:rPr>
              <a:t> For</a:t>
            </a:r>
            <a:r>
              <a:rPr lang="en-US" sz="4000" dirty="0" smtClean="0"/>
              <a:t> </a:t>
            </a:r>
            <a:r>
              <a:rPr lang="en-US" sz="4000" dirty="0"/>
              <a:t>description of cardiac and vascular anatomy in relation to other structures of the chest</a:t>
            </a:r>
            <a:r>
              <a:rPr lang="en-US" sz="4000" baseline="30000" dirty="0"/>
              <a:t>.</a:t>
            </a:r>
            <a:r>
              <a:rPr lang="en-US" sz="4000" dirty="0"/>
              <a:t>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MRI </a:t>
            </a:r>
            <a:r>
              <a:rPr lang="en-US" sz="4000" dirty="0" smtClean="0">
                <a:sym typeface="Wingdings" panose="05000000000000000000" pitchFamily="2" charset="2"/>
              </a:rPr>
              <a:t></a:t>
            </a:r>
            <a:r>
              <a:rPr lang="en-US" sz="4000" dirty="0" smtClean="0"/>
              <a:t> </a:t>
            </a:r>
            <a:r>
              <a:rPr lang="en-US" sz="4000" dirty="0"/>
              <a:t>Quantification of cardiac function and vascular flow in vivo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406111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5000" y="5334000"/>
            <a:ext cx="8610600" cy="13716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gency FB" panose="020B0503020202020204" pitchFamily="34" charset="0"/>
              </a:rPr>
              <a:t>Mri</a:t>
            </a:r>
            <a:r>
              <a:rPr lang="en-US" sz="2800" dirty="0" smtClean="0">
                <a:latin typeface="Agency FB" panose="020B0503020202020204" pitchFamily="34" charset="0"/>
              </a:rPr>
              <a:t> cine- 16mm distance </a:t>
            </a:r>
            <a:r>
              <a:rPr lang="en-US" sz="2800" dirty="0" err="1" smtClean="0">
                <a:latin typeface="Agency FB" panose="020B0503020202020204" pitchFamily="34" charset="0"/>
              </a:rPr>
              <a:t>btn</a:t>
            </a:r>
            <a:r>
              <a:rPr lang="en-US" sz="2800" dirty="0" smtClean="0">
                <a:latin typeface="Agency FB" panose="020B0503020202020204" pitchFamily="34" charset="0"/>
              </a:rPr>
              <a:t> </a:t>
            </a:r>
            <a:r>
              <a:rPr lang="en-US" sz="2800" dirty="0" err="1" smtClean="0">
                <a:latin typeface="Agency FB" panose="020B0503020202020204" pitchFamily="34" charset="0"/>
              </a:rPr>
              <a:t>septal</a:t>
            </a:r>
            <a:r>
              <a:rPr lang="en-US" sz="2800" dirty="0" smtClean="0">
                <a:latin typeface="Agency FB" panose="020B0503020202020204" pitchFamily="34" charset="0"/>
              </a:rPr>
              <a:t> leaflets of MV &amp; TV(arrow). </a:t>
            </a:r>
          </a:p>
          <a:p>
            <a:r>
              <a:rPr lang="en-US" sz="2800" dirty="0" smtClean="0">
                <a:latin typeface="Agency FB" panose="020B0503020202020204" pitchFamily="34" charset="0"/>
              </a:rPr>
              <a:t>CECT- RA dilatation, apical displacement of </a:t>
            </a:r>
            <a:r>
              <a:rPr lang="en-US" sz="2800" dirty="0" err="1" smtClean="0">
                <a:latin typeface="Agency FB" panose="020B0503020202020204" pitchFamily="34" charset="0"/>
              </a:rPr>
              <a:t>septal</a:t>
            </a:r>
            <a:r>
              <a:rPr lang="en-US" sz="2800" dirty="0" smtClean="0">
                <a:latin typeface="Agency FB" panose="020B0503020202020204" pitchFamily="34" charset="0"/>
              </a:rPr>
              <a:t> tricuspid leaflet.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942" t="3788" r="52426" b="8877"/>
          <a:stretch>
            <a:fillRect/>
          </a:stretch>
        </p:blipFill>
        <p:spPr bwMode="auto">
          <a:xfrm>
            <a:off x="6248400" y="838200"/>
            <a:ext cx="4196862" cy="436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50312" t="5468" r="1318" b="7197"/>
          <a:stretch>
            <a:fillRect/>
          </a:stretch>
        </p:blipFill>
        <p:spPr bwMode="auto">
          <a:xfrm>
            <a:off x="1676400" y="838200"/>
            <a:ext cx="4438650" cy="435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53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5400" dirty="0" smtClean="0"/>
              <a:t>Grainger &amp; </a:t>
            </a:r>
            <a:r>
              <a:rPr lang="en-US" altLang="en-US" sz="5400" dirty="0" err="1" smtClean="0"/>
              <a:t>Allisons</a:t>
            </a:r>
            <a:r>
              <a:rPr lang="en-US" altLang="en-US" sz="5400" dirty="0" smtClean="0"/>
              <a:t> </a:t>
            </a:r>
            <a:r>
              <a:rPr lang="en-US" altLang="en-US" sz="5400" dirty="0"/>
              <a:t>textbook of diagnostic imaging 5</a:t>
            </a:r>
            <a:r>
              <a:rPr lang="en-US" altLang="en-US" sz="5400" baseline="30000" dirty="0"/>
              <a:t>th</a:t>
            </a:r>
            <a:r>
              <a:rPr lang="en-US" altLang="en-US" sz="5400" dirty="0"/>
              <a:t> edition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5400" dirty="0" smtClean="0"/>
              <a:t>Textbook </a:t>
            </a:r>
            <a:r>
              <a:rPr lang="en-US" altLang="en-US" sz="5400" dirty="0"/>
              <a:t>of radiology and </a:t>
            </a:r>
            <a:r>
              <a:rPr lang="en-US" altLang="en-US" sz="5400" dirty="0" smtClean="0"/>
              <a:t>imaging Volume 1 7</a:t>
            </a:r>
            <a:r>
              <a:rPr lang="en-US" altLang="en-US" sz="5400" baseline="30000" dirty="0" smtClean="0"/>
              <a:t>th</a:t>
            </a:r>
            <a:r>
              <a:rPr lang="en-US" altLang="en-US" sz="5400" dirty="0" smtClean="0"/>
              <a:t> By </a:t>
            </a:r>
            <a:r>
              <a:rPr lang="en-US" altLang="en-US" sz="5400" dirty="0"/>
              <a:t>David Sutton</a:t>
            </a:r>
          </a:p>
        </p:txBody>
      </p:sp>
    </p:spTree>
    <p:extLst>
      <p:ext uri="{BB962C8B-B14F-4D97-AF65-F5344CB8AC3E}">
        <p14:creationId xmlns:p14="http://schemas.microsoft.com/office/powerpoint/2010/main" val="166598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CHEST RADIOGRAPH:</a:t>
            </a:r>
            <a:br>
              <a:rPr lang="en-US" dirty="0" smtClean="0"/>
            </a:br>
            <a:r>
              <a:rPr lang="en-US" dirty="0" smtClean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Suspected </a:t>
            </a:r>
            <a:r>
              <a:rPr lang="en-US" sz="4800" dirty="0" smtClean="0"/>
              <a:t>CHD</a:t>
            </a:r>
            <a:endParaRPr lang="en-US" sz="4800" dirty="0"/>
          </a:p>
          <a:p>
            <a:r>
              <a:rPr lang="en-US" sz="4800" dirty="0"/>
              <a:t>Cyanosis </a:t>
            </a:r>
          </a:p>
          <a:p>
            <a:r>
              <a:rPr lang="en-US" sz="4800" dirty="0"/>
              <a:t>Cardiac failure</a:t>
            </a:r>
          </a:p>
          <a:p>
            <a:r>
              <a:rPr lang="en-US" sz="4800" dirty="0"/>
              <a:t>Failure to thrive</a:t>
            </a:r>
          </a:p>
          <a:p>
            <a:r>
              <a:rPr lang="en-US" sz="4800" dirty="0"/>
              <a:t>Difficult in feeding in the neonatal period</a:t>
            </a:r>
          </a:p>
          <a:p>
            <a:r>
              <a:rPr lang="en-US" sz="4800" dirty="0"/>
              <a:t>Fainting </a:t>
            </a:r>
            <a:r>
              <a:rPr lang="en-US" sz="4800" dirty="0" smtClean="0"/>
              <a:t>spells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4358561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487</TotalTime>
  <Words>2742</Words>
  <Application>Microsoft Office PowerPoint</Application>
  <PresentationFormat>Widescreen</PresentationFormat>
  <Paragraphs>400</Paragraphs>
  <Slides>81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Agency FB</vt:lpstr>
      <vt:lpstr>Algerian</vt:lpstr>
      <vt:lpstr>Arial</vt:lpstr>
      <vt:lpstr>Calibri</vt:lpstr>
      <vt:lpstr>Century Gothic</vt:lpstr>
      <vt:lpstr>Wingdings</vt:lpstr>
      <vt:lpstr>Wingdings 3</vt:lpstr>
      <vt:lpstr>Wisp</vt:lpstr>
      <vt:lpstr>CARDIOVASCULAR IMAGING</vt:lpstr>
      <vt:lpstr>OUTLINE</vt:lpstr>
      <vt:lpstr>INTRODUCTION</vt:lpstr>
      <vt:lpstr>EMBRYOLOGY</vt:lpstr>
      <vt:lpstr>Adult derivatives of the primitive heart</vt:lpstr>
      <vt:lpstr>NORMAL FETAL CIRCULATION</vt:lpstr>
      <vt:lpstr>PowerPoint Presentation</vt:lpstr>
      <vt:lpstr>CHD IMAGING MODALITIES</vt:lpstr>
      <vt:lpstr>CHEST RADIOGRAPH: INDICATIONS</vt:lpstr>
      <vt:lpstr>CHEST RADIOGRAPH CONT.</vt:lpstr>
      <vt:lpstr>CHEST RADIOGRAPH ALLOWS ASSESSMENT OF:</vt:lpstr>
      <vt:lpstr>PowerPoint Presentation</vt:lpstr>
      <vt:lpstr>PowerPoint Presentation</vt:lpstr>
      <vt:lpstr>CARDIAC SIZE MEASUREMENT</vt:lpstr>
      <vt:lpstr>ECHOCARDIOGRAPHY</vt:lpstr>
      <vt:lpstr>TYPES OF ECHOCARDIOGRAPHY</vt:lpstr>
      <vt:lpstr>Contrast echocardiography</vt:lpstr>
      <vt:lpstr>INDICATIONS</vt:lpstr>
      <vt:lpstr>Doppler echocardiography</vt:lpstr>
      <vt:lpstr>PowerPoint Presentation</vt:lpstr>
      <vt:lpstr>PowerPoint Presentation</vt:lpstr>
      <vt:lpstr>CLINICAL APPLICATIONS OF ECHOCARDIOGRAPHY</vt:lpstr>
      <vt:lpstr>ANGIO- CARDIOGRAPHY</vt:lpstr>
      <vt:lpstr>CONT.</vt:lpstr>
      <vt:lpstr>EQUIPMENT</vt:lpstr>
      <vt:lpstr>COMPLICATIONS</vt:lpstr>
      <vt:lpstr>PowerPoint Presentation</vt:lpstr>
      <vt:lpstr>PowerPoint Presentation</vt:lpstr>
      <vt:lpstr>PowerPoint Presentation</vt:lpstr>
      <vt:lpstr>CARDIAC MRI</vt:lpstr>
      <vt:lpstr>CLINICAL APPLICATIONS</vt:lpstr>
      <vt:lpstr>Pulse sequences used</vt:lpstr>
      <vt:lpstr>C/MRI –cont’d</vt:lpstr>
      <vt:lpstr>GADOLINIUM AS CONTRAST IS USED IN:</vt:lpstr>
      <vt:lpstr>TRANSVERSE IMAGE THROUGH VENTRICLES AT AV LEVEL</vt:lpstr>
      <vt:lpstr>OBLIQUE AXIAL IMAGE OF THE HEART – TURBO S. E. IMAGE </vt:lpstr>
      <vt:lpstr>CARDIAC CT</vt:lpstr>
      <vt:lpstr>PowerPoint Presentation</vt:lpstr>
      <vt:lpstr>PowerPoint Presentation</vt:lpstr>
      <vt:lpstr>PowerPoint Presentation</vt:lpstr>
      <vt:lpstr>PowerPoint Presentation</vt:lpstr>
      <vt:lpstr>CARDIAC SCINTIGRAPHY</vt:lpstr>
      <vt:lpstr>PERFUSION STUDIES</vt:lpstr>
      <vt:lpstr>TECHNIQUE</vt:lpstr>
      <vt:lpstr>PERFUSION SCANS</vt:lpstr>
      <vt:lpstr>CONT.</vt:lpstr>
      <vt:lpstr>PowerPoint Presentation</vt:lpstr>
      <vt:lpstr>PowerPoint Presentation</vt:lpstr>
      <vt:lpstr>PowerPoint Presentation</vt:lpstr>
      <vt:lpstr>PowerPoint Presentation</vt:lpstr>
      <vt:lpstr>CLINICAL APPLICATIONS OF RADIONUCLIDE IMAGING (RNI)</vt:lpstr>
      <vt:lpstr>Viscero- atrial situs solitus, isolated dextrocardia. </vt:lpstr>
      <vt:lpstr>Situs ambiguous- central cardiac apex, transverse liver.</vt:lpstr>
      <vt:lpstr>SITUS INVERSUS</vt:lpstr>
      <vt:lpstr>CHD HAS AN INCIDENCE OF 6- 8 PER 1000 BIRTHS</vt:lpstr>
      <vt:lpstr>RISK FACTORS OF CHD</vt:lpstr>
      <vt:lpstr>Patent Ductus Arteriosus</vt:lpstr>
      <vt:lpstr>Patent Ductus Arteriosus</vt:lpstr>
      <vt:lpstr>CXR</vt:lpstr>
      <vt:lpstr>2D + Color Doppler Echo (PDA)</vt:lpstr>
      <vt:lpstr>Secundum ASD - accounts for 80%</vt:lpstr>
      <vt:lpstr>SECUNDUM ASD</vt:lpstr>
      <vt:lpstr>ASD BEFORE EISENMENGER</vt:lpstr>
      <vt:lpstr>COMPLICATIONS OF ASD</vt:lpstr>
      <vt:lpstr>VSDS</vt:lpstr>
      <vt:lpstr>ANATOMY</vt:lpstr>
      <vt:lpstr>CONGENITAL CYANOTIC HEART DISEASE</vt:lpstr>
      <vt:lpstr>TETRALOGY OF FALLOT</vt:lpstr>
      <vt:lpstr>CONT</vt:lpstr>
      <vt:lpstr>PowerPoint Presentation</vt:lpstr>
      <vt:lpstr>RADIOLOGY</vt:lpstr>
      <vt:lpstr>PowerPoint Presentation</vt:lpstr>
      <vt:lpstr>PowerPoint Presentation</vt:lpstr>
      <vt:lpstr>Ebstein anomaly</vt:lpstr>
      <vt:lpstr>CONT.</vt:lpstr>
      <vt:lpstr>PowerPoint Presentation</vt:lpstr>
      <vt:lpstr>IMAGING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</dc:title>
  <dc:creator>CARTA</dc:creator>
  <cp:lastModifiedBy>Effie Naila</cp:lastModifiedBy>
  <cp:revision>38</cp:revision>
  <dcterms:created xsi:type="dcterms:W3CDTF">2016-11-04T10:13:40Z</dcterms:created>
  <dcterms:modified xsi:type="dcterms:W3CDTF">2017-05-10T12:42:58Z</dcterms:modified>
</cp:coreProperties>
</file>