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3" r:id="rId9"/>
    <p:sldId id="29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F7D61-5387-4033-B164-F3DA527767AF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7618E-7A6E-4496-9A45-9596589D8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3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91C7941-A19F-496B-87B8-DA34597AF083}" type="slidenum">
              <a:rPr lang="en-US" sz="1200" smtClean="0"/>
              <a:pPr/>
              <a:t>2</a:t>
            </a:fld>
            <a:endParaRPr lang="en-US" sz="1200" smtClean="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59577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7D53EE2-CE2F-4196-8F8A-AA04199BAAB6}" type="slidenum">
              <a:rPr lang="en-US" sz="1200" smtClean="0"/>
              <a:pPr/>
              <a:t>11</a:t>
            </a:fld>
            <a:endParaRPr lang="en-US" sz="1200" smtClean="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924909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0A6D38-6473-42B9-9BFC-07CA77EEBE3D}" type="slidenum">
              <a:rPr lang="en-US" sz="1200" smtClean="0"/>
              <a:pPr/>
              <a:t>12</a:t>
            </a:fld>
            <a:endParaRPr lang="en-US" sz="1200" smtClean="0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53489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F9F7CCD-2072-40EA-AF70-912EF09005AB}" type="slidenum">
              <a:rPr lang="en-US" sz="1200" smtClean="0"/>
              <a:pPr/>
              <a:t>13</a:t>
            </a:fld>
            <a:endParaRPr lang="en-US" sz="1200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9507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E5EEF7F-24D6-4274-A247-83A25EFB8DB8}" type="slidenum">
              <a:rPr lang="en-US" sz="1200" smtClean="0"/>
              <a:pPr/>
              <a:t>14</a:t>
            </a:fld>
            <a:endParaRPr lang="en-US" sz="1200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803257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F6ED825-F83D-4721-B320-5524844F6205}" type="slidenum">
              <a:rPr lang="en-US" sz="1200" smtClean="0"/>
              <a:pPr/>
              <a:t>17</a:t>
            </a:fld>
            <a:endParaRPr lang="en-US" sz="1200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729971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54A0415-7BF5-46BD-9548-1EF12CD65B97}" type="slidenum">
              <a:rPr lang="en-US" sz="1200" smtClean="0"/>
              <a:pPr/>
              <a:t>18</a:t>
            </a:fld>
            <a:endParaRPr lang="en-US" sz="1200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526444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3220D6-0938-4FD3-8654-D08EC96A3540}" type="slidenum">
              <a:rPr lang="en-US" sz="1200" smtClean="0"/>
              <a:pPr/>
              <a:t>19</a:t>
            </a:fld>
            <a:endParaRPr lang="en-US" sz="1200" smtClean="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07196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E71169C-6E9A-4618-A979-1EC0657F69A6}" type="slidenum">
              <a:rPr lang="en-US" sz="1200" smtClean="0"/>
              <a:pPr/>
              <a:t>20</a:t>
            </a:fld>
            <a:endParaRPr lang="en-US" sz="1200" smtClean="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231740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2773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2751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F48688A-7BD4-43FA-959C-C409D118E773}" type="slidenum">
              <a:rPr lang="en-US" sz="1200" smtClean="0"/>
              <a:pPr/>
              <a:t>3</a:t>
            </a:fld>
            <a:endParaRPr lang="en-US" sz="1200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73873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4838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58438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20502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8855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12199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23729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618E-7A6E-4496-9A45-9596589D82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9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627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9326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1806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97FD1A9-65A6-4704-B6FE-3DB4E0DFB0C3}" type="slidenum">
              <a:rPr lang="en-US" sz="1200" smtClean="0"/>
              <a:pPr/>
              <a:t>4</a:t>
            </a:fld>
            <a:endParaRPr lang="en-US" sz="1200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42176900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49798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49300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7113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2723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68519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287CEC-2756-4F8E-A15E-4BE759670A34}" type="slidenum">
              <a:rPr lang="en-US" sz="1200" smtClean="0"/>
              <a:pPr/>
              <a:t>38</a:t>
            </a:fld>
            <a:endParaRPr lang="en-US" sz="1200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928423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01C079-5C54-474E-BAD1-002C1ED10D27}" type="slidenum">
              <a:rPr lang="en-US" sz="1200" smtClean="0"/>
              <a:pPr/>
              <a:t>5</a:t>
            </a:fld>
            <a:endParaRPr lang="en-US" sz="1200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316604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008BD9-3E05-4A10-A10A-56AA930B61A4}" type="slidenum">
              <a:rPr lang="en-US" sz="1200" smtClean="0"/>
              <a:pPr/>
              <a:t>6</a:t>
            </a:fld>
            <a:endParaRPr lang="en-US" sz="1200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144176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E678C0-3695-4279-BE62-5763FDBA8722}" type="slidenum">
              <a:rPr lang="en-US" sz="1200" smtClean="0"/>
              <a:pPr/>
              <a:t>7</a:t>
            </a:fld>
            <a:endParaRPr lang="en-US" sz="1200" smtClean="0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55593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618E-7A6E-4496-9A45-9596589D8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35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7ABF6B-0E7D-4A33-AE8A-67156DE28172}" type="slidenum">
              <a:rPr lang="en-US" sz="1200" smtClean="0"/>
              <a:pPr/>
              <a:t>9</a:t>
            </a:fld>
            <a:endParaRPr lang="en-US" sz="1200" smtClean="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475621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7950E2-58DD-444D-9BEA-821DEACA8697}" type="slidenum">
              <a:rPr lang="en-US" sz="1200" smtClean="0"/>
              <a:pPr/>
              <a:t>10</a:t>
            </a:fld>
            <a:endParaRPr lang="en-US" sz="1200" smtClean="0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439769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5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86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44291-02AC-4075-A146-4666B8BE2B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0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61D2F9-10BC-4CB7-912F-F634397D4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4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6ABCD-B154-4467-AB61-E4E75A588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8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3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9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5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3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8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8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36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99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580F2-D88C-4606-B0BC-E0A53823BBAB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D7D03-BCF7-49CE-9B32-884E3BEEF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IMAGING OF THE SPINE AND SPINAL CORD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Dr</a:t>
            </a:r>
            <a:r>
              <a:rPr lang="en-US" dirty="0" smtClean="0">
                <a:solidFill>
                  <a:schemeClr val="tx1"/>
                </a:solidFill>
              </a:rPr>
              <a:t> N.M. </a:t>
            </a:r>
            <a:r>
              <a:rPr lang="en-US" dirty="0" err="1" smtClean="0">
                <a:solidFill>
                  <a:schemeClr val="tx1"/>
                </a:solidFill>
              </a:rPr>
              <a:t>Kimani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Lecturer DIRM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Level 4: 15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en-US" dirty="0" smtClean="0">
                <a:solidFill>
                  <a:schemeClr val="tx1"/>
                </a:solidFill>
              </a:rPr>
              <a:t>ec 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3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3887787" cy="1057275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myelography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8611" name="Picture 8" descr="DSC00008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8559" r="30632" b="7939"/>
          <a:stretch>
            <a:fillRect/>
          </a:stretch>
        </p:blipFill>
        <p:spPr>
          <a:xfrm>
            <a:off x="365125" y="1484313"/>
            <a:ext cx="3702050" cy="4176712"/>
          </a:xfrm>
        </p:spPr>
      </p:pic>
      <p:pic>
        <p:nvPicPr>
          <p:cNvPr id="68612" name="Picture 10" descr="DSC0000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0" t="1089" r="15817" b="1379"/>
          <a:stretch>
            <a:fillRect/>
          </a:stretch>
        </p:blipFill>
        <p:spPr>
          <a:xfrm>
            <a:off x="4248150" y="549275"/>
            <a:ext cx="3781425" cy="3887788"/>
          </a:xfrm>
        </p:spPr>
      </p:pic>
      <p:pic>
        <p:nvPicPr>
          <p:cNvPr id="2" name="Picture 9" descr="DSC0000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2" t="24754" r="18596" b="26797"/>
          <a:stretch>
            <a:fillRect/>
          </a:stretch>
        </p:blipFill>
        <p:spPr>
          <a:xfrm>
            <a:off x="4500563" y="2997200"/>
            <a:ext cx="3376612" cy="3095625"/>
          </a:xfrm>
        </p:spPr>
      </p:pic>
    </p:spTree>
    <p:extLst>
      <p:ext uri="{BB962C8B-B14F-4D97-AF65-F5344CB8AC3E}">
        <p14:creationId xmlns:p14="http://schemas.microsoft.com/office/powerpoint/2010/main" val="5112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8444" y="720725"/>
            <a:ext cx="7920038" cy="6165850"/>
          </a:xfrm>
        </p:spPr>
        <p:txBody>
          <a:bodyPr/>
          <a:lstStyle/>
          <a:p>
            <a:pPr algn="l">
              <a:defRPr/>
            </a:pPr>
            <a:endParaRPr lang="en-US" dirty="0" smtClean="0"/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Gives valuable additional  information to plain   </a:t>
            </a:r>
          </a:p>
          <a:p>
            <a:pPr algn="l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 film.</a:t>
            </a:r>
          </a:p>
          <a:p>
            <a:pPr algn="l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special value in identification of fractures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Identification of fractures with bone fragments in  </a:t>
            </a:r>
          </a:p>
          <a:p>
            <a:pPr algn="l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the spinal canal.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endParaRPr lang="en-US" sz="24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Gives best informative about the degree of     ligamentous tears and fracture dislocations.</a:t>
            </a:r>
          </a:p>
          <a:p>
            <a:pPr algn="l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 algn="l"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Reformatted images gives valuable information about dislocations</a:t>
            </a:r>
          </a:p>
          <a:p>
            <a:pPr algn="l">
              <a:defRPr/>
            </a:pP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799" y="228600"/>
            <a:ext cx="6410325" cy="936625"/>
          </a:xfrm>
        </p:spPr>
        <p:txBody>
          <a:bodyPr>
            <a:normAutofit fontScale="9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u="sng" dirty="0">
                <a:solidFill>
                  <a:srgbClr val="FF0000"/>
                </a:solidFill>
                <a:ea typeface="+mn-ea"/>
                <a:cs typeface="+mn-cs"/>
              </a:rPr>
              <a:t>Computerized </a:t>
            </a:r>
            <a:r>
              <a:rPr lang="en-US" sz="3200" u="sng" dirty="0" smtClean="0">
                <a:solidFill>
                  <a:srgbClr val="FF0000"/>
                </a:solidFill>
                <a:ea typeface="+mn-ea"/>
                <a:cs typeface="+mn-cs"/>
              </a:rPr>
              <a:t>Tomography(CT)</a:t>
            </a:r>
            <a:r>
              <a:rPr lang="en-US" sz="3200" u="sng" dirty="0">
                <a:solidFill>
                  <a:srgbClr val="FFFF00"/>
                </a:solidFill>
                <a:ea typeface="+mn-ea"/>
                <a:cs typeface="+mn-cs"/>
              </a:rPr>
              <a:t/>
            </a:r>
            <a:br>
              <a:rPr lang="en-US" sz="3200" u="sng" dirty="0">
                <a:solidFill>
                  <a:srgbClr val="FFFF00"/>
                </a:solidFill>
                <a:ea typeface="+mn-ea"/>
                <a:cs typeface="+mn-cs"/>
              </a:rPr>
            </a:br>
            <a:endParaRPr lang="en-GB" dirty="0" smtClean="0"/>
          </a:p>
        </p:txBody>
      </p:sp>
      <p:pic>
        <p:nvPicPr>
          <p:cNvPr id="69636" name="Picture 11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1" t="27580" b="11829"/>
          <a:stretch>
            <a:fillRect/>
          </a:stretch>
        </p:blipFill>
        <p:spPr bwMode="auto">
          <a:xfrm>
            <a:off x="7097212" y="533400"/>
            <a:ext cx="29527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ATLAS_FIG0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3112" y="457200"/>
            <a:ext cx="4583112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21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ChangeArrowheads="1"/>
          </p:cNvSpPr>
          <p:nvPr/>
        </p:nvSpPr>
        <p:spPr bwMode="auto">
          <a:xfrm>
            <a:off x="0" y="3333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4400" dirty="0">
                <a:solidFill>
                  <a:srgbClr val="FF0000"/>
                </a:solidFill>
              </a:rPr>
              <a:t>CT </a:t>
            </a:r>
            <a:r>
              <a:rPr lang="en-GB" sz="4400" dirty="0" err="1">
                <a:solidFill>
                  <a:srgbClr val="FF0000"/>
                </a:solidFill>
              </a:rPr>
              <a:t>Myelogram</a:t>
            </a:r>
            <a:r>
              <a:rPr lang="en-GB" sz="4400" dirty="0">
                <a:solidFill>
                  <a:srgbClr val="FF0000"/>
                </a:solidFill>
              </a:rPr>
              <a:t>-Normal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70659" name="Picture 5" descr="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17052" r="32996" b="1372"/>
          <a:stretch>
            <a:fillRect/>
          </a:stretch>
        </p:blipFill>
        <p:spPr bwMode="auto">
          <a:xfrm>
            <a:off x="4787900" y="1484313"/>
            <a:ext cx="34575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6"/>
          <p:cNvSpPr>
            <a:spLocks noChangeArrowheads="1"/>
          </p:cNvSpPr>
          <p:nvPr/>
        </p:nvSpPr>
        <p:spPr bwMode="auto">
          <a:xfrm>
            <a:off x="250825" y="1844675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/>
              <a:t>Digital x-ray of the spine –A, B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dirty="0"/>
          </a:p>
        </p:txBody>
      </p:sp>
      <p:pic>
        <p:nvPicPr>
          <p:cNvPr id="80903" name="Picture 7" descr="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7" t="17970" r="65761" b="30392"/>
          <a:stretch>
            <a:fillRect/>
          </a:stretch>
        </p:blipFill>
        <p:spPr bwMode="auto">
          <a:xfrm>
            <a:off x="5940425" y="1196975"/>
            <a:ext cx="21717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70518" r="66203" b="1372"/>
          <a:stretch>
            <a:fillRect/>
          </a:stretch>
        </p:blipFill>
        <p:spPr bwMode="auto">
          <a:xfrm>
            <a:off x="4427538" y="2205038"/>
            <a:ext cx="305593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D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7" t="18260" r="34378" b="60043"/>
          <a:stretch>
            <a:fillRect/>
          </a:stretch>
        </p:blipFill>
        <p:spPr bwMode="auto">
          <a:xfrm>
            <a:off x="3760788" y="2895600"/>
            <a:ext cx="29464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9" descr="Cervical_Spine_Fig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1" y="3150500"/>
            <a:ext cx="338455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" descr="Thoracic_Spine_Fig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6175" y="5055394"/>
            <a:ext cx="287972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1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533900" cy="874713"/>
          </a:xfrm>
        </p:spPr>
        <p:txBody>
          <a:bodyPr/>
          <a:lstStyle/>
          <a:p>
            <a:r>
              <a:rPr lang="en-US" sz="3200" smtClean="0"/>
              <a:t>Traumatic spondylosis</a:t>
            </a:r>
          </a:p>
        </p:txBody>
      </p:sp>
      <p:sp>
        <p:nvSpPr>
          <p:cNvPr id="71683" name="Rectangle 9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smtClean="0"/>
              <a:t>Hangman’s fracture of C2</a:t>
            </a:r>
          </a:p>
          <a:p>
            <a:r>
              <a:rPr lang="en-US" sz="2800" smtClean="0"/>
              <a:t>Anterior displacement of C1-C2 body complex</a:t>
            </a:r>
          </a:p>
          <a:p>
            <a:r>
              <a:rPr lang="en-US" sz="2800" smtClean="0"/>
              <a:t>Axial NECT shows the fracture extends thro the pedicle and inferior C2 body</a:t>
            </a:r>
          </a:p>
          <a:p>
            <a:endParaRPr lang="en-US" sz="2800" smtClean="0"/>
          </a:p>
        </p:txBody>
      </p:sp>
      <p:pic>
        <p:nvPicPr>
          <p:cNvPr id="71684" name="Picture 7" descr="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485" r="44458" b="12854"/>
          <a:stretch>
            <a:fillRect/>
          </a:stretch>
        </p:blipFill>
        <p:spPr>
          <a:xfrm>
            <a:off x="5580063" y="260350"/>
            <a:ext cx="2808287" cy="3168650"/>
          </a:xfrm>
        </p:spPr>
      </p:pic>
      <p:pic>
        <p:nvPicPr>
          <p:cNvPr id="71685" name="Picture 11" descr="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1" t="27580" b="11829"/>
          <a:stretch>
            <a:fillRect/>
          </a:stretch>
        </p:blipFill>
        <p:spPr>
          <a:xfrm>
            <a:off x="5364163" y="3644900"/>
            <a:ext cx="2952750" cy="2592388"/>
          </a:xfrm>
        </p:spPr>
      </p:pic>
      <p:pic>
        <p:nvPicPr>
          <p:cNvPr id="64520" name="Picture 8" descr="ATLAS_FIG01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941888"/>
            <a:ext cx="3097212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5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5326063" cy="1090613"/>
          </a:xfrm>
        </p:spPr>
        <p:txBody>
          <a:bodyPr/>
          <a:lstStyle/>
          <a:p>
            <a:r>
              <a:rPr lang="en-US" smtClean="0"/>
              <a:t>CT Reformats</a:t>
            </a:r>
          </a:p>
        </p:txBody>
      </p:sp>
      <p:sp>
        <p:nvSpPr>
          <p:cNvPr id="7270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20938"/>
            <a:ext cx="4716463" cy="2808287"/>
          </a:xfrm>
        </p:spPr>
        <p:txBody>
          <a:bodyPr/>
          <a:lstStyle/>
          <a:p>
            <a:r>
              <a:rPr lang="en-US" sz="2800" smtClean="0"/>
              <a:t>Degenerative Disc Disease</a:t>
            </a:r>
            <a:br>
              <a:rPr lang="en-US" sz="2800" smtClean="0"/>
            </a:br>
            <a:r>
              <a:rPr lang="en-US" sz="1800" smtClean="0"/>
              <a:t>-Loss of disc height</a:t>
            </a:r>
            <a:br>
              <a:rPr lang="en-US" sz="1800" smtClean="0"/>
            </a:br>
            <a:r>
              <a:rPr lang="en-US" sz="1800" smtClean="0"/>
              <a:t>-Vacuum phenomena</a:t>
            </a:r>
            <a:br>
              <a:rPr lang="en-US" sz="1800" smtClean="0"/>
            </a:br>
            <a:r>
              <a:rPr lang="en-US" sz="1800" smtClean="0"/>
              <a:t>-Osteophytes</a:t>
            </a:r>
            <a:br>
              <a:rPr lang="en-US" sz="1800" smtClean="0"/>
            </a:br>
            <a:r>
              <a:rPr lang="en-US" sz="1800" smtClean="0"/>
              <a:t>-facet subluxation</a:t>
            </a:r>
          </a:p>
        </p:txBody>
      </p:sp>
      <p:pic>
        <p:nvPicPr>
          <p:cNvPr id="72708" name="Picture 7" descr="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26738" r="3773" b="13994"/>
          <a:stretch>
            <a:fillRect/>
          </a:stretch>
        </p:blipFill>
        <p:spPr>
          <a:xfrm>
            <a:off x="4572000" y="2636838"/>
            <a:ext cx="4356100" cy="3267075"/>
          </a:xfrm>
        </p:spPr>
      </p:pic>
      <p:pic>
        <p:nvPicPr>
          <p:cNvPr id="7270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8913"/>
            <a:ext cx="3462338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3694112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16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73731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3732" name="Picture 2" descr="Figure 1. Cervical spine CT demonstrates normal alignment without fracture in a patient who experienced a minor hyperflexion injury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981075"/>
            <a:ext cx="3752850" cy="4957763"/>
          </a:xfrm>
          <a:noFill/>
        </p:spPr>
      </p:pic>
    </p:spTree>
    <p:extLst>
      <p:ext uri="{BB962C8B-B14F-4D97-AF65-F5344CB8AC3E}">
        <p14:creationId xmlns:p14="http://schemas.microsoft.com/office/powerpoint/2010/main" val="9606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3933825"/>
            <a:ext cx="7342188" cy="2162175"/>
          </a:xfrm>
        </p:spPr>
        <p:txBody>
          <a:bodyPr/>
          <a:lstStyle/>
          <a:p>
            <a:r>
              <a:rPr lang="en-US" sz="1800" smtClean="0"/>
              <a:t>A CT scan-degenerative changes</a:t>
            </a:r>
          </a:p>
          <a:p>
            <a:r>
              <a:rPr lang="en-US" sz="1800" smtClean="0"/>
              <a:t>B subtle prevertebral soft tissue swelling</a:t>
            </a:r>
          </a:p>
          <a:p>
            <a:r>
              <a:rPr lang="en-US" sz="1800" smtClean="0"/>
              <a:t>C. MR prevertebral effusion</a:t>
            </a:r>
          </a:p>
          <a:p>
            <a:pPr>
              <a:buFontTx/>
              <a:buNone/>
            </a:pPr>
            <a:r>
              <a:rPr lang="en-US" sz="1800" smtClean="0"/>
              <a:t>          spinal cord signal abmormality</a:t>
            </a:r>
          </a:p>
        </p:txBody>
      </p:sp>
      <p:pic>
        <p:nvPicPr>
          <p:cNvPr id="74756" name="Picture 4" descr="Figure 4. Three lateral views of the cervical spine in a patient who incurred a hyperextension injury as a result of falling down stairs. A) Lateral image from a CT scan shows multilevel degenerative change with large osteophytes extending into the central canal. No fracture was noted. B) Subtle pre-vertebral soft tissue swelling is noted. C) An MRI was obtained because the patient had neurologic symptoms, This shows a large prevertebral effusion related to ligamentous injury (arrows). The spinal cord signal abnormality (arrowhead) is consistent with the injur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8913"/>
            <a:ext cx="7261225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98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200"/>
          </a:xfrm>
        </p:spPr>
        <p:txBody>
          <a:bodyPr>
            <a:normAutofit fontScale="90000"/>
          </a:bodyPr>
          <a:lstStyle/>
          <a:p>
            <a:endParaRPr lang="en-GB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4763" y="295275"/>
            <a:ext cx="6480176" cy="6096000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u="sng" dirty="0" smtClean="0">
                <a:solidFill>
                  <a:srgbClr val="FF0000"/>
                </a:solidFill>
              </a:rPr>
              <a:t>Magnetic Resonance Image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endParaRPr lang="en-US" dirty="0" smtClean="0"/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sz="2800" dirty="0" smtClean="0">
                <a:solidFill>
                  <a:schemeClr val="tx1"/>
                </a:solidFill>
              </a:rPr>
              <a:t>Gives additional information about soft tissue: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   -cord contusion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           -traumatic disc </a:t>
            </a:r>
            <a:r>
              <a:rPr lang="en-US" sz="2800" dirty="0" err="1" smtClean="0">
                <a:solidFill>
                  <a:schemeClr val="tx1"/>
                </a:solidFill>
              </a:rPr>
              <a:t>herniations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-</a:t>
            </a:r>
            <a:r>
              <a:rPr lang="en-US" sz="2800" dirty="0" smtClean="0">
                <a:solidFill>
                  <a:schemeClr val="tx1"/>
                </a:solidFill>
              </a:rPr>
              <a:t>Evaluation of post traumatic changes</a:t>
            </a:r>
          </a:p>
          <a:p>
            <a:pPr algn="l"/>
            <a:r>
              <a:rPr lang="en-US" sz="2800" dirty="0" smtClean="0">
                <a:solidFill>
                  <a:schemeClr val="tx1"/>
                </a:solidFill>
              </a:rPr>
              <a:t>                               e.g. cyst formation.</a:t>
            </a:r>
          </a:p>
          <a:p>
            <a:pPr algn="l"/>
            <a:r>
              <a:rPr lang="en-US" sz="2800" i="1" dirty="0" smtClean="0">
                <a:solidFill>
                  <a:schemeClr val="tx1"/>
                </a:solidFill>
              </a:rPr>
              <a:t>-Non-invasive</a:t>
            </a:r>
          </a:p>
          <a:p>
            <a:pPr algn="l"/>
            <a:r>
              <a:rPr lang="en-US" sz="2800" i="1" dirty="0" smtClean="0">
                <a:solidFill>
                  <a:schemeClr val="tx1"/>
                </a:solidFill>
              </a:rPr>
              <a:t>-gives details about bone marrow.</a:t>
            </a:r>
          </a:p>
          <a:p>
            <a:pPr algn="l"/>
            <a:endParaRPr lang="en-US" i="1" dirty="0" smtClean="0"/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88913"/>
            <a:ext cx="3425825" cy="631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93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graphicFrame>
        <p:nvGraphicFramePr>
          <p:cNvPr id="76803" name="Object 8"/>
          <p:cNvGraphicFramePr>
            <a:graphicFrameLocks noGrp="1" noChangeAspect="1"/>
          </p:cNvGraphicFramePr>
          <p:nvPr>
            <p:ph sz="half" idx="3"/>
          </p:nvPr>
        </p:nvGraphicFramePr>
        <p:xfrm>
          <a:off x="4648200" y="2133600"/>
          <a:ext cx="38100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Photo Editor Photo" r:id="rId4" imgW="4877481" imgH="4877481" progId="MSPhotoEd.3">
                  <p:embed/>
                </p:oleObj>
              </mc:Choice>
              <mc:Fallback>
                <p:oleObj name="Photo Editor Photo" r:id="rId4" imgW="4877481" imgH="48774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33600"/>
                        <a:ext cx="38100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6804" name="Picture 9" descr="Dr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6163" r="13161"/>
          <a:stretch>
            <a:fillRect/>
          </a:stretch>
        </p:blipFill>
        <p:spPr>
          <a:xfrm>
            <a:off x="1476375" y="1268413"/>
            <a:ext cx="3024188" cy="2693987"/>
          </a:xfrm>
        </p:spPr>
      </p:pic>
      <p:pic>
        <p:nvPicPr>
          <p:cNvPr id="76805" name="Picture 9" descr="ATLAS_FIG01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8425" y="4114800"/>
            <a:ext cx="2033588" cy="2482850"/>
          </a:xfrm>
        </p:spPr>
      </p:pic>
    </p:spTree>
    <p:extLst>
      <p:ext uri="{BB962C8B-B14F-4D97-AF65-F5344CB8AC3E}">
        <p14:creationId xmlns:p14="http://schemas.microsoft.com/office/powerpoint/2010/main" val="4905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7782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smtClean="0"/>
              <a:t>Metastases</a:t>
            </a:r>
          </a:p>
          <a:p>
            <a:r>
              <a:rPr lang="en-US" sz="2800" smtClean="0"/>
              <a:t>Cord compression</a:t>
            </a:r>
          </a:p>
          <a:p>
            <a:endParaRPr lang="en-US" sz="2800" smtClean="0"/>
          </a:p>
          <a:p>
            <a:endParaRPr lang="en-US" sz="2800" smtClean="0"/>
          </a:p>
        </p:txBody>
      </p:sp>
      <p:sp>
        <p:nvSpPr>
          <p:cNvPr id="77828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endParaRPr lang="en-GB" sz="2400" smtClean="0"/>
          </a:p>
        </p:txBody>
      </p:sp>
      <p:pic>
        <p:nvPicPr>
          <p:cNvPr id="77829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1700213"/>
            <a:ext cx="3252787" cy="4184650"/>
          </a:xfrm>
          <a:noFill/>
        </p:spPr>
      </p:pic>
    </p:spTree>
    <p:extLst>
      <p:ext uri="{BB962C8B-B14F-4D97-AF65-F5344CB8AC3E}">
        <p14:creationId xmlns:p14="http://schemas.microsoft.com/office/powerpoint/2010/main" val="14605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15888"/>
            <a:ext cx="5543550" cy="6453187"/>
          </a:xfrm>
        </p:spPr>
        <p:txBody>
          <a:bodyPr>
            <a:normAutofit lnSpcReduction="10000"/>
          </a:bodyPr>
          <a:lstStyle/>
          <a:p>
            <a:pPr algn="l"/>
            <a:endParaRPr lang="en-US" u="sng" dirty="0" smtClean="0">
              <a:solidFill>
                <a:schemeClr val="folHlink"/>
              </a:solidFill>
            </a:endParaRPr>
          </a:p>
          <a:p>
            <a:r>
              <a:rPr lang="en-US" sz="3600" u="sng" dirty="0" smtClean="0">
                <a:solidFill>
                  <a:srgbClr val="FF0000"/>
                </a:solidFill>
              </a:rPr>
              <a:t>SPINE/SPINAL CORD</a:t>
            </a:r>
            <a:endParaRPr lang="en-US" sz="3600" dirty="0" smtClean="0">
              <a:solidFill>
                <a:srgbClr val="FF0000"/>
              </a:solidFill>
            </a:endParaRPr>
          </a:p>
          <a:p>
            <a:pPr algn="l"/>
            <a:endParaRPr lang="en-US" sz="3600" dirty="0" smtClean="0"/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Functions</a:t>
            </a:r>
          </a:p>
          <a:p>
            <a:pPr algn="l"/>
            <a:r>
              <a:rPr lang="en-US" dirty="0" smtClean="0"/>
              <a:t>	</a:t>
            </a:r>
            <a:r>
              <a:rPr lang="en-US" dirty="0" smtClean="0">
                <a:solidFill>
                  <a:schemeClr val="tx1"/>
                </a:solidFill>
              </a:rPr>
              <a:t>-Protection of spinal canal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	-Weight bearing 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	- Motion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Anatomy</a:t>
            </a:r>
          </a:p>
          <a:p>
            <a:pPr algn="l"/>
            <a:r>
              <a:rPr lang="en-US" dirty="0" smtClean="0"/>
              <a:t>	</a:t>
            </a:r>
            <a:r>
              <a:rPr lang="en-US" dirty="0" smtClean="0">
                <a:solidFill>
                  <a:schemeClr val="tx1"/>
                </a:solidFill>
              </a:rPr>
              <a:t>-Vertebrae---24 vertebrae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	-Facet joints , discs and ligaments.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1950"/>
            <a:ext cx="3429000" cy="63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6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4763" cy="4114800"/>
          </a:xfrm>
        </p:spPr>
        <p:txBody>
          <a:bodyPr/>
          <a:lstStyle/>
          <a:p>
            <a:r>
              <a:rPr lang="en-US" sz="2800" smtClean="0"/>
              <a:t>Post contrast T1,T2wi MR</a:t>
            </a:r>
          </a:p>
          <a:p>
            <a:pPr>
              <a:buFontTx/>
              <a:buNone/>
            </a:pPr>
            <a:r>
              <a:rPr lang="en-US" sz="2800" smtClean="0"/>
              <a:t>   Enhancing well demarcated intradural mass mid thoracic spine  </a:t>
            </a:r>
          </a:p>
          <a:p>
            <a:pPr>
              <a:buFontTx/>
              <a:buNone/>
            </a:pPr>
            <a:r>
              <a:rPr lang="en-US" sz="2800" smtClean="0"/>
              <a:t>     Typical meningioma</a:t>
            </a:r>
          </a:p>
        </p:txBody>
      </p:sp>
      <p:pic>
        <p:nvPicPr>
          <p:cNvPr id="78852" name="Picture 4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8" t="10535" r="14632" b="8963"/>
          <a:stretch>
            <a:fillRect/>
          </a:stretch>
        </p:blipFill>
        <p:spPr>
          <a:xfrm>
            <a:off x="4643438" y="2051050"/>
            <a:ext cx="3598862" cy="3363913"/>
          </a:xfrm>
        </p:spPr>
      </p:pic>
    </p:spTree>
    <p:extLst>
      <p:ext uri="{BB962C8B-B14F-4D97-AF65-F5344CB8AC3E}">
        <p14:creationId xmlns:p14="http://schemas.microsoft.com/office/powerpoint/2010/main" val="27522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3309938" cy="3962400"/>
          </a:xfrm>
        </p:spPr>
        <p:txBody>
          <a:bodyPr/>
          <a:lstStyle/>
          <a:p>
            <a:r>
              <a:rPr lang="en-GB" smtClean="0"/>
              <a:t>Tethered cord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765175"/>
            <a:ext cx="2349500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2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3" descr="C:\Users\Public\Pictures\Sample Pictures\For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4463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"/>
            <a:ext cx="26670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5257800" cy="1036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Spinal  Trauma-Images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990600" y="1447800"/>
            <a:ext cx="4495800" cy="4800600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en-US" dirty="0" smtClean="0"/>
              <a:t>A) Plain radiograph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-Wedge fracture of C5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B) T1WI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-compression fracture of C5  </a:t>
            </a:r>
            <a:r>
              <a:rPr lang="en-US" sz="2400" dirty="0" smtClean="0"/>
              <a:t>(arrow head)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 C6 slightly wedged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-C5, C6 vertebral bodies show low signal intensity (bone marrow edema)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C)T2Wi cervical spine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- Anterior compression fracture of C5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-Prevertebral swelling </a:t>
            </a:r>
            <a:r>
              <a:rPr lang="en-US" sz="1900" dirty="0" smtClean="0"/>
              <a:t>(open arrows)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-Spinal cord edema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-bone marrow edema- hyper intensities of vertebral bodies C5 C6</a:t>
            </a:r>
          </a:p>
          <a:p>
            <a:pPr>
              <a:buFontTx/>
              <a:buNone/>
              <a:defRPr/>
            </a:pPr>
            <a:r>
              <a:rPr lang="en-US" dirty="0" smtClean="0"/>
              <a:t>  D) T1WI midline sagittal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   -slight anterior displacement of C4 on C5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   -anterior disc herniation</a:t>
            </a:r>
          </a:p>
          <a:p>
            <a:pPr>
              <a:buFontTx/>
              <a:buNone/>
              <a:defRPr/>
            </a:pPr>
            <a:r>
              <a:rPr lang="en-US" dirty="0" smtClean="0"/>
              <a:t>          -disruption of anterior longitudinal ligament </a:t>
            </a:r>
            <a:r>
              <a:rPr lang="en-US" sz="2300" dirty="0" smtClean="0"/>
              <a:t>(arrow head)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sz="22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2414588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2447925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5146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53670"/>
      </p:ext>
    </p:extLst>
  </p:cSld>
  <p:clrMapOvr>
    <a:masterClrMapping/>
  </p:clrMapOvr>
  <p:transition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2286000"/>
            <a:ext cx="3673475" cy="1371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Trans axial CT</a:t>
            </a:r>
          </a:p>
          <a:p>
            <a:pPr>
              <a:defRPr/>
            </a:pPr>
            <a:r>
              <a:rPr lang="en-US" sz="1900" dirty="0" smtClean="0">
                <a:solidFill>
                  <a:schemeClr val="tx1"/>
                </a:solidFill>
              </a:rPr>
              <a:t>Fracture of anterior and posterior arches of C1 --variation of Jefferson fracture</a:t>
            </a:r>
            <a:endParaRPr lang="en-US" sz="1900" dirty="0">
              <a:solidFill>
                <a:schemeClr val="tx1"/>
              </a:solidFill>
            </a:endParaRPr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304006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8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2286000"/>
            <a:ext cx="3673475" cy="1371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/>
              <a:t>Trans axial CT</a:t>
            </a:r>
          </a:p>
          <a:p>
            <a:pPr>
              <a:defRPr/>
            </a:pPr>
            <a:r>
              <a:rPr lang="en-US" sz="1900" dirty="0" smtClean="0"/>
              <a:t>Fracture of anterior and posterior arches of C1 --variation of Jefferson fracture</a:t>
            </a:r>
            <a:endParaRPr lang="en-US" sz="1900" dirty="0"/>
          </a:p>
        </p:txBody>
      </p:sp>
      <p:pic>
        <p:nvPicPr>
          <p:cNvPr id="829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19400"/>
            <a:ext cx="304006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18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643563" cy="1285875"/>
          </a:xfrm>
        </p:spPr>
        <p:txBody>
          <a:bodyPr/>
          <a:lstStyle/>
          <a:p>
            <a:r>
              <a:rPr lang="en-US" smtClean="0"/>
              <a:t>Thoracic spine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447800"/>
            <a:ext cx="2928938" cy="2362200"/>
          </a:xfrm>
        </p:spPr>
      </p:pic>
      <p:sp>
        <p:nvSpPr>
          <p:cNvPr id="83972" name="Content Placeholder 5"/>
          <p:cNvSpPr>
            <a:spLocks noGrp="1"/>
          </p:cNvSpPr>
          <p:nvPr>
            <p:ph sz="half" idx="2"/>
          </p:nvPr>
        </p:nvSpPr>
        <p:spPr>
          <a:xfrm>
            <a:off x="5334000" y="152400"/>
            <a:ext cx="3524250" cy="4054475"/>
          </a:xfrm>
        </p:spPr>
        <p:txBody>
          <a:bodyPr/>
          <a:lstStyle/>
          <a:p>
            <a:r>
              <a:rPr lang="en-US" sz="1800" smtClean="0"/>
              <a:t>Thoracic spine compression #</a:t>
            </a:r>
          </a:p>
          <a:p>
            <a:r>
              <a:rPr lang="en-US" sz="1800" smtClean="0"/>
              <a:t>A) axial CT</a:t>
            </a:r>
          </a:p>
          <a:p>
            <a:pPr>
              <a:buFontTx/>
              <a:buNone/>
            </a:pPr>
            <a:r>
              <a:rPr lang="en-US" sz="1800" smtClean="0"/>
              <a:t>     -compression # involving the anterior aspect of T7</a:t>
            </a:r>
          </a:p>
          <a:p>
            <a:pPr>
              <a:buFontTx/>
              <a:buNone/>
            </a:pPr>
            <a:r>
              <a:rPr lang="en-US" sz="1800" smtClean="0"/>
              <a:t>   -posterior margin of the body appears intact</a:t>
            </a:r>
          </a:p>
          <a:p>
            <a:endParaRPr lang="en-US" sz="1800" smtClean="0"/>
          </a:p>
          <a:p>
            <a:r>
              <a:rPr lang="en-US" sz="1800" smtClean="0"/>
              <a:t>B) T1WI of same patient </a:t>
            </a:r>
          </a:p>
          <a:p>
            <a:pPr>
              <a:buFontTx/>
              <a:buNone/>
            </a:pPr>
            <a:r>
              <a:rPr lang="en-US" sz="1800" smtClean="0"/>
              <a:t>  -wedged T7</a:t>
            </a:r>
          </a:p>
          <a:p>
            <a:pPr>
              <a:buFontTx/>
              <a:buNone/>
            </a:pPr>
            <a:r>
              <a:rPr lang="en-US" sz="1800" smtClean="0"/>
              <a:t>  -posterior margin displaced  producing spinal cord compression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438400"/>
            <a:ext cx="23622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Box 6"/>
          <p:cNvSpPr txBox="1">
            <a:spLocks noChangeArrowheads="1"/>
          </p:cNvSpPr>
          <p:nvPr/>
        </p:nvSpPr>
        <p:spPr bwMode="auto">
          <a:xfrm>
            <a:off x="2971800" y="4648200"/>
            <a:ext cx="6172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/>
              <a:t>Thoracic spine stabilized by rid cage, musculature, and steeply oriented facet joints.</a:t>
            </a:r>
          </a:p>
          <a:p>
            <a:r>
              <a:rPr lang="en-US" sz="1400"/>
              <a:t> -#s uncommon ,occur in severe trauma</a:t>
            </a:r>
          </a:p>
          <a:p>
            <a:r>
              <a:rPr lang="en-US" sz="1400"/>
              <a:t>- Plain film evaluation difficult due to superimposition of shoulder girdle, ribs</a:t>
            </a:r>
          </a:p>
          <a:p>
            <a:r>
              <a:rPr lang="en-US" sz="1400"/>
              <a:t> -CT valuable</a:t>
            </a:r>
          </a:p>
        </p:txBody>
      </p:sp>
    </p:spTree>
    <p:extLst>
      <p:ext uri="{BB962C8B-B14F-4D97-AF65-F5344CB8AC3E}">
        <p14:creationId xmlns:p14="http://schemas.microsoft.com/office/powerpoint/2010/main" val="12682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ctrTitle"/>
          </p:nvPr>
        </p:nvSpPr>
        <p:spPr>
          <a:xfrm>
            <a:off x="228600" y="266700"/>
            <a:ext cx="6130925" cy="1143000"/>
          </a:xfrm>
        </p:spPr>
        <p:txBody>
          <a:bodyPr/>
          <a:lstStyle/>
          <a:p>
            <a:r>
              <a:rPr lang="en-US" dirty="0" smtClean="0"/>
              <a:t>Lumbar spine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1600200"/>
            <a:ext cx="5105400" cy="4191000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T1WI 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Facet joint separated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Inhomogeneous marrow signal L1 </a:t>
            </a:r>
          </a:p>
          <a:p>
            <a:pPr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T2WI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-Disruption of posterior ligament complex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-Widening of Interspinous  space 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-Disruption of the Interspinous ligament(long arrows)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-Wedging of L1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-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899" y="2628900"/>
            <a:ext cx="2143125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3" descr="C:\Program Files\Microsoft Office\MEDIA\CAGCAT10\j029524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-152400"/>
            <a:ext cx="199231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12420"/>
            <a:ext cx="2057400" cy="349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8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8118475" cy="304800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86019" name="Subtitle 2"/>
          <p:cNvSpPr>
            <a:spLocks noGrp="1"/>
          </p:cNvSpPr>
          <p:nvPr>
            <p:ph type="subTitle" idx="1"/>
          </p:nvPr>
        </p:nvSpPr>
        <p:spPr>
          <a:xfrm>
            <a:off x="1371600" y="1828800"/>
            <a:ext cx="4038600" cy="4191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T2WI sagittal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Fracture/dislocation with posterior displacement of L1 on T12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-</a:t>
            </a:r>
            <a:r>
              <a:rPr lang="en-US" sz="2200" dirty="0" err="1" smtClean="0">
                <a:solidFill>
                  <a:schemeClr val="tx1"/>
                </a:solidFill>
              </a:rPr>
              <a:t>Interspinous</a:t>
            </a:r>
            <a:r>
              <a:rPr lang="en-US" sz="2200" dirty="0" smtClean="0">
                <a:solidFill>
                  <a:schemeClr val="tx1"/>
                </a:solidFill>
              </a:rPr>
              <a:t>  hematoma </a:t>
            </a:r>
            <a:r>
              <a:rPr lang="en-US" sz="1400" dirty="0" smtClean="0">
                <a:solidFill>
                  <a:schemeClr val="tx1"/>
                </a:solidFill>
              </a:rPr>
              <a:t>(h)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-Total disc disruption 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-compression of </a:t>
            </a:r>
            <a:r>
              <a:rPr lang="en-US" sz="2200" dirty="0" err="1" smtClean="0">
                <a:solidFill>
                  <a:schemeClr val="tx1"/>
                </a:solidFill>
              </a:rPr>
              <a:t>cauda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aquina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(arrow heads)</a:t>
            </a:r>
          </a:p>
          <a:p>
            <a:r>
              <a:rPr lang="en-US" sz="2200" dirty="0" smtClean="0">
                <a:solidFill>
                  <a:schemeClr val="tx1"/>
                </a:solidFill>
              </a:rPr>
              <a:t>Edema of </a:t>
            </a:r>
            <a:r>
              <a:rPr lang="en-US" sz="2200" dirty="0" err="1" smtClean="0">
                <a:solidFill>
                  <a:schemeClr val="tx1"/>
                </a:solidFill>
              </a:rPr>
              <a:t>conus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</a:rPr>
              <a:t>medullaris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(open arrow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227263"/>
            <a:ext cx="22098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2" descr="C:\Program Files\Microsoft Office\MEDIA\CAGCAT10\j030052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952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6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4799013" cy="58213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FF0000"/>
                </a:solidFill>
              </a:rPr>
              <a:t>INFECTIONS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1400" dirty="0" smtClean="0">
                <a:solidFill>
                  <a:schemeClr val="tx1"/>
                </a:solidFill>
              </a:rPr>
              <a:t>A . T1WI</a:t>
            </a:r>
            <a:r>
              <a:rPr lang="en-US" sz="4000" dirty="0" smtClean="0">
                <a:solidFill>
                  <a:schemeClr val="tx1"/>
                </a:solidFill>
              </a:rPr>
              <a:t/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   </a:t>
            </a:r>
            <a:r>
              <a:rPr lang="en-US" sz="1100" dirty="0" smtClean="0">
                <a:solidFill>
                  <a:schemeClr val="tx1"/>
                </a:solidFill>
              </a:rPr>
              <a:t>L4/L5 </a:t>
            </a:r>
            <a:r>
              <a:rPr lang="en-US" sz="1100" dirty="0" err="1" smtClean="0">
                <a:solidFill>
                  <a:schemeClr val="tx1"/>
                </a:solidFill>
              </a:rPr>
              <a:t>discitis</a:t>
            </a:r>
            <a:r>
              <a:rPr lang="en-US" sz="1100" dirty="0" smtClean="0">
                <a:solidFill>
                  <a:schemeClr val="tx1"/>
                </a:solidFill>
              </a:rPr>
              <a:t> osteomyelitis(staphylococcus)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- Low signal L4,L5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-Indistinct inferior L4 and superior L5 end  plates 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-Hypo intense L4/L5 disc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B. Spin echo T2WI</a:t>
            </a: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- High signal intensity L4/L5 disc .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- High signal intensity epidural abscess (small arrow)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C. T1WI </a:t>
            </a:r>
            <a:r>
              <a:rPr lang="en-US" sz="1100" dirty="0" smtClean="0">
                <a:solidFill>
                  <a:schemeClr val="tx1"/>
                </a:solidFill>
              </a:rPr>
              <a:t>with contrast 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-Enhancement of L4,L5 bodies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D.  Epidural abscess at C7-T1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 -High signal intensity of T1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 -Intact disc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E.   Axial T1WI </a:t>
            </a: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     -Abscess.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Axial CT</a:t>
            </a:r>
            <a:r>
              <a:rPr lang="en-US" sz="1100" dirty="0" smtClean="0">
                <a:solidFill>
                  <a:schemeClr val="tx1"/>
                </a:solidFill>
              </a:rPr>
              <a:t/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-TB affecting  L1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-destruction of </a:t>
            </a:r>
            <a:r>
              <a:rPr lang="en-US" sz="1100" dirty="0" err="1" smtClean="0">
                <a:solidFill>
                  <a:schemeClr val="tx1"/>
                </a:solidFill>
              </a:rPr>
              <a:t>rt</a:t>
            </a:r>
            <a:r>
              <a:rPr lang="en-US" sz="1100" dirty="0" smtClean="0">
                <a:solidFill>
                  <a:schemeClr val="tx1"/>
                </a:solidFill>
              </a:rPr>
              <a:t> side of vertebral body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- extension of abscess into </a:t>
            </a:r>
            <a:r>
              <a:rPr lang="en-US" sz="1100" dirty="0" err="1" smtClean="0">
                <a:solidFill>
                  <a:schemeClr val="tx1"/>
                </a:solidFill>
              </a:rPr>
              <a:t>rt</a:t>
            </a:r>
            <a:r>
              <a:rPr lang="en-US" sz="1100" dirty="0" smtClean="0">
                <a:solidFill>
                  <a:schemeClr val="tx1"/>
                </a:solidFill>
              </a:rPr>
              <a:t> psoas muscle and </a:t>
            </a:r>
            <a:r>
              <a:rPr lang="en-US" sz="1100" dirty="0" err="1" smtClean="0">
                <a:solidFill>
                  <a:schemeClr val="tx1"/>
                </a:solidFill>
              </a:rPr>
              <a:t>Prevertebral</a:t>
            </a:r>
            <a:r>
              <a:rPr lang="en-US" sz="1100" dirty="0" smtClean="0">
                <a:solidFill>
                  <a:schemeClr val="tx1"/>
                </a:solidFill>
              </a:rPr>
              <a:t> space.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-Erosion of posterior aspect of vertebral body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-Extension of infection into the epidural space</a:t>
            </a:r>
            <a:br>
              <a:rPr lang="en-US" sz="1100" dirty="0" smtClean="0">
                <a:solidFill>
                  <a:schemeClr val="tx1"/>
                </a:solidFill>
              </a:rPr>
            </a:br>
            <a:r>
              <a:rPr lang="en-US" sz="1100" dirty="0" smtClean="0">
                <a:solidFill>
                  <a:schemeClr val="tx1"/>
                </a:solidFill>
              </a:rPr>
              <a:t>     - compression of the </a:t>
            </a:r>
            <a:r>
              <a:rPr lang="en-US" sz="1100" dirty="0" err="1" smtClean="0">
                <a:solidFill>
                  <a:schemeClr val="tx1"/>
                </a:solidFill>
              </a:rPr>
              <a:t>thecal</a:t>
            </a:r>
            <a:r>
              <a:rPr lang="en-US" sz="1100" dirty="0" smtClean="0">
                <a:solidFill>
                  <a:schemeClr val="tx1"/>
                </a:solidFill>
              </a:rPr>
              <a:t> sac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545" y="152400"/>
            <a:ext cx="306785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533400"/>
            <a:ext cx="249713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115" y="262362"/>
            <a:ext cx="3285885" cy="324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45" y="1294606"/>
            <a:ext cx="2958392" cy="293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59" y="2764234"/>
            <a:ext cx="3139089" cy="284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268" y="4267200"/>
            <a:ext cx="33337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3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6" descr="http://ts4.mm.bing.net/th?id=I.4840922793837743&amp;pid=1.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6250"/>
            <a:ext cx="7924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2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609600"/>
            <a:ext cx="8458200" cy="58674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u="sng" dirty="0" smtClean="0">
                <a:solidFill>
                  <a:srgbClr val="FF0000"/>
                </a:solidFill>
              </a:rPr>
              <a:t>Why image?</a:t>
            </a:r>
            <a:endParaRPr lang="en-US" u="sng" dirty="0" smtClean="0">
              <a:solidFill>
                <a:srgbClr val="FF0000"/>
              </a:solidFill>
            </a:endParaRPr>
          </a:p>
          <a:p>
            <a:pPr algn="l"/>
            <a:endParaRPr lang="en-US" dirty="0" smtClean="0"/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Trauma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Degenerative disease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Disc herniation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Spinal stenosis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Inflammatory diseases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Spinal </a:t>
            </a:r>
            <a:r>
              <a:rPr lang="en-US" dirty="0" err="1" smtClean="0">
                <a:solidFill>
                  <a:schemeClr val="tx1"/>
                </a:solidFill>
              </a:rPr>
              <a:t>tumours</a:t>
            </a:r>
            <a:endParaRPr lang="en-US" dirty="0" smtClean="0">
              <a:solidFill>
                <a:schemeClr val="tx1"/>
              </a:solidFill>
            </a:endParaRP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Congenital spinal malformation.</a:t>
            </a: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Spinal vascular abnormalities.</a:t>
            </a:r>
          </a:p>
        </p:txBody>
      </p:sp>
    </p:spTree>
    <p:extLst>
      <p:ext uri="{BB962C8B-B14F-4D97-AF65-F5344CB8AC3E}">
        <p14:creationId xmlns:p14="http://schemas.microsoft.com/office/powerpoint/2010/main" val="301613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4330700" cy="11620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Degenerative  disease</a:t>
            </a:r>
          </a:p>
        </p:txBody>
      </p:sp>
      <p:sp>
        <p:nvSpPr>
          <p:cNvPr id="88067" name="Text Placeholder 5"/>
          <p:cNvSpPr>
            <a:spLocks noGrp="1"/>
          </p:cNvSpPr>
          <p:nvPr>
            <p:ph type="body" idx="2"/>
          </p:nvPr>
        </p:nvSpPr>
        <p:spPr>
          <a:xfrm>
            <a:off x="4724400" y="1447800"/>
            <a:ext cx="3962400" cy="4495800"/>
          </a:xfrm>
        </p:spPr>
        <p:txBody>
          <a:bodyPr/>
          <a:lstStyle/>
          <a:p>
            <a:endParaRPr lang="en-GB" dirty="0" smtClean="0"/>
          </a:p>
        </p:txBody>
      </p:sp>
      <p:sp>
        <p:nvSpPr>
          <p:cNvPr id="88068" name="Content Placeholder 4"/>
          <p:cNvSpPr>
            <a:spLocks noGrp="1"/>
          </p:cNvSpPr>
          <p:nvPr>
            <p:ph sz="half" idx="1"/>
          </p:nvPr>
        </p:nvSpPr>
        <p:spPr>
          <a:xfrm>
            <a:off x="304800" y="1752600"/>
            <a:ext cx="3657600" cy="40687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Disc </a:t>
            </a:r>
          </a:p>
          <a:p>
            <a:r>
              <a:rPr lang="en-US" sz="2800" dirty="0" err="1" smtClean="0"/>
              <a:t>Spondylosis</a:t>
            </a:r>
            <a:endParaRPr lang="en-US" sz="2800" dirty="0" smtClean="0"/>
          </a:p>
          <a:p>
            <a:r>
              <a:rPr lang="en-US" sz="2800" dirty="0" err="1" smtClean="0"/>
              <a:t>Spondylolisthesis</a:t>
            </a:r>
            <a:r>
              <a:rPr lang="en-US" sz="2800" dirty="0" smtClean="0"/>
              <a:t>/</a:t>
            </a:r>
            <a:r>
              <a:rPr lang="en-US" sz="2800" dirty="0" err="1" smtClean="0"/>
              <a:t>spondylosis</a:t>
            </a:r>
            <a:endParaRPr lang="en-US" sz="2800" dirty="0" smtClean="0"/>
          </a:p>
          <a:p>
            <a:r>
              <a:rPr lang="en-US" sz="2800" dirty="0" smtClean="0"/>
              <a:t>Facet joint disease</a:t>
            </a:r>
          </a:p>
          <a:p>
            <a:r>
              <a:rPr lang="en-US" sz="2800" dirty="0" smtClean="0"/>
              <a:t>Spinal stenosis.</a:t>
            </a:r>
          </a:p>
        </p:txBody>
      </p:sp>
      <p:pic>
        <p:nvPicPr>
          <p:cNvPr id="88069" name="Picture 10" descr="spine condi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3946"/>
            <a:ext cx="4267200" cy="56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0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>
          <a:xfrm>
            <a:off x="2124075" y="631825"/>
            <a:ext cx="4279900" cy="6049963"/>
          </a:xfrm>
        </p:spPr>
        <p:txBody>
          <a:bodyPr/>
          <a:lstStyle/>
          <a:p>
            <a:r>
              <a:rPr lang="en-US" sz="2000" smtClean="0"/>
              <a:t> </a:t>
            </a:r>
            <a:r>
              <a:rPr lang="en-US" sz="2000" smtClean="0">
                <a:solidFill>
                  <a:srgbClr val="00B050"/>
                </a:solidFill>
              </a:rPr>
              <a:t>DISC HERNIATION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A.</a:t>
            </a:r>
            <a:r>
              <a:rPr lang="en-US" smtClean="0"/>
              <a:t> </a:t>
            </a:r>
            <a:r>
              <a:rPr lang="en-US" sz="2000" smtClean="0"/>
              <a:t>CT myelogram.</a:t>
            </a:r>
            <a:br>
              <a:rPr lang="en-US" sz="2000" smtClean="0"/>
            </a:br>
            <a:r>
              <a:rPr lang="en-US" sz="2000" smtClean="0"/>
              <a:t>          -Herniated disc H</a:t>
            </a:r>
            <a:br>
              <a:rPr lang="en-US" sz="2000" smtClean="0"/>
            </a:br>
            <a:r>
              <a:rPr lang="en-US" sz="2000" smtClean="0"/>
              <a:t>          -contrast filled thecal sac indented by the herniated disc </a:t>
            </a:r>
            <a:br>
              <a:rPr lang="en-US" sz="2000" smtClean="0"/>
            </a:br>
            <a:r>
              <a:rPr lang="en-US" sz="2000" smtClean="0"/>
              <a:t>          -S1 Nerve root compressed</a:t>
            </a:r>
            <a:br>
              <a:rPr lang="en-US" sz="2000" smtClean="0"/>
            </a:br>
            <a:r>
              <a:rPr lang="en-US" sz="2000" smtClean="0"/>
              <a:t>B. T1WI</a:t>
            </a:r>
            <a:br>
              <a:rPr lang="en-US" sz="2000" smtClean="0"/>
            </a:br>
            <a:r>
              <a:rPr lang="en-US" sz="2000" smtClean="0"/>
              <a:t>      -Right foraminal/extraforaminal disc herniation at L4/L5</a:t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 T1WI</a:t>
            </a:r>
            <a:br>
              <a:rPr lang="en-US" sz="2000" smtClean="0"/>
            </a:br>
            <a:r>
              <a:rPr lang="en-US" sz="2000" smtClean="0"/>
              <a:t>      -Mid sagittal</a:t>
            </a:r>
            <a:br>
              <a:rPr lang="en-US" sz="2000" smtClean="0"/>
            </a:br>
            <a:r>
              <a:rPr lang="en-US" sz="2000" smtClean="0"/>
              <a:t>      -large herniated disc at C4-C5</a:t>
            </a:r>
            <a:br>
              <a:rPr lang="en-US" sz="2000" smtClean="0"/>
            </a:br>
            <a:r>
              <a:rPr lang="en-US" sz="2000" smtClean="0"/>
              <a:t>      -No significant indentation of the spinal cord </a:t>
            </a:r>
            <a:br>
              <a:rPr lang="en-US" sz="2000" smtClean="0"/>
            </a:b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D.CT  myelogram thoracic spine</a:t>
            </a:r>
            <a:br>
              <a:rPr lang="en-US" sz="2000" smtClean="0"/>
            </a:br>
            <a:r>
              <a:rPr lang="en-US" sz="2000" smtClean="0"/>
              <a:t>     - partially calcified disc herniation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509588"/>
            <a:ext cx="2884488" cy="263525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836613"/>
            <a:ext cx="304006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1349375"/>
            <a:ext cx="266700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5" y="3657600"/>
            <a:ext cx="25050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0"/>
            <a:ext cx="2743200" cy="214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096" name="Picture 9" descr="http://www.infocusdiagnostics.com/images/mri1/mri2_img_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609850"/>
            <a:ext cx="2332037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61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524000" y="87313"/>
            <a:ext cx="4127500" cy="1038225"/>
          </a:xfrm>
        </p:spPr>
        <p:txBody>
          <a:bodyPr/>
          <a:lstStyle/>
          <a:p>
            <a:r>
              <a:rPr lang="en-US" sz="2000" smtClean="0"/>
              <a:t>Spondylolisthesis and spondylolysis</a:t>
            </a:r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>
          <a:xfrm>
            <a:off x="2411413" y="1341438"/>
            <a:ext cx="2755900" cy="4191000"/>
          </a:xfrm>
        </p:spPr>
        <p:txBody>
          <a:bodyPr/>
          <a:lstStyle/>
          <a:p>
            <a:r>
              <a:rPr lang="en-US" sz="1400" smtClean="0"/>
              <a:t>Displacement of a vertebra in relation to an adjacent vertebra</a:t>
            </a:r>
          </a:p>
          <a:p>
            <a:r>
              <a:rPr lang="en-US" sz="1400" smtClean="0"/>
              <a:t>Malalignment of the spinal column</a:t>
            </a:r>
          </a:p>
          <a:p>
            <a:r>
              <a:rPr lang="en-US" sz="1400" smtClean="0"/>
              <a:t>Can be;</a:t>
            </a:r>
          </a:p>
          <a:p>
            <a:pPr>
              <a:buFontTx/>
              <a:buNone/>
            </a:pPr>
            <a:r>
              <a:rPr lang="en-US" sz="1400" smtClean="0"/>
              <a:t>       -anterior-anterolisthesis</a:t>
            </a:r>
          </a:p>
          <a:p>
            <a:pPr>
              <a:buFontTx/>
              <a:buNone/>
            </a:pPr>
            <a:r>
              <a:rPr lang="en-US" sz="1400" smtClean="0"/>
              <a:t>       -posterior-retrolisthesis</a:t>
            </a:r>
          </a:p>
          <a:p>
            <a:r>
              <a:rPr lang="en-US" sz="1400" smtClean="0"/>
              <a:t>Can result from</a:t>
            </a:r>
          </a:p>
          <a:p>
            <a:pPr>
              <a:buFontTx/>
              <a:buNone/>
            </a:pPr>
            <a:r>
              <a:rPr lang="en-US" sz="1400" smtClean="0"/>
              <a:t>      -trauma,</a:t>
            </a:r>
          </a:p>
          <a:p>
            <a:pPr>
              <a:buFontTx/>
              <a:buNone/>
            </a:pPr>
            <a:r>
              <a:rPr lang="en-US" sz="1400" smtClean="0"/>
              <a:t>     -congenital or acquired fibrous defect of the pars interarticularis</a:t>
            </a:r>
          </a:p>
          <a:p>
            <a:pPr>
              <a:buFontTx/>
              <a:buNone/>
            </a:pPr>
            <a:r>
              <a:rPr lang="en-US" sz="1400" smtClean="0"/>
              <a:t>Axial CT at L5</a:t>
            </a:r>
          </a:p>
          <a:p>
            <a:pPr>
              <a:buFontTx/>
              <a:buNone/>
            </a:pPr>
            <a:r>
              <a:rPr lang="en-US" sz="1400" smtClean="0"/>
              <a:t>     Bilateral lucent defects</a:t>
            </a:r>
            <a:r>
              <a:rPr lang="en-US" sz="1100" smtClean="0"/>
              <a:t>(arrowheads</a:t>
            </a:r>
            <a:r>
              <a:rPr lang="en-US" sz="1400" smtClean="0"/>
              <a:t>) involving the pars interarticularis</a:t>
            </a:r>
          </a:p>
        </p:txBody>
      </p:sp>
      <p:pic>
        <p:nvPicPr>
          <p:cNvPr id="901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404813"/>
            <a:ext cx="329088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6" descr="http://images.radiopaedia.org/images/14984874/1c42e318fe96f9efd2befbe6a77ab9_thum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25"/>
            <a:ext cx="195897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8" descr="http://images.radiopaedia.org/images/4092009/8ddb0422f1b694c63891f9deda56aa_thum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4021138"/>
            <a:ext cx="2181225" cy="217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10" descr="http://images.radiopaedia.org/images/580226/7a9e0a26a3b8674a9e87debe55efa4_thum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3740150"/>
            <a:ext cx="2089150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0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1435100" y="609600"/>
            <a:ext cx="2832100" cy="609600"/>
          </a:xfrm>
        </p:spPr>
        <p:txBody>
          <a:bodyPr/>
          <a:lstStyle/>
          <a:p>
            <a:r>
              <a:rPr lang="en-US" sz="2000" smtClean="0"/>
              <a:t>Facet joint disease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2755900" cy="4419600"/>
          </a:xfrm>
        </p:spPr>
        <p:txBody>
          <a:bodyPr/>
          <a:lstStyle/>
          <a:p>
            <a:pPr lvl="2">
              <a:buFontTx/>
              <a:buNone/>
            </a:pPr>
            <a:r>
              <a:rPr lang="en-US" smtClean="0">
                <a:solidFill>
                  <a:srgbClr val="00B050"/>
                </a:solidFill>
              </a:rPr>
              <a:t>Synovial cyst</a:t>
            </a:r>
          </a:p>
          <a:p>
            <a:pPr lvl="2">
              <a:buFontTx/>
              <a:buNone/>
            </a:pPr>
            <a:r>
              <a:rPr lang="en-US" sz="1600" smtClean="0"/>
              <a:t>A. axial CT l4/5</a:t>
            </a:r>
          </a:p>
          <a:p>
            <a:pPr>
              <a:buFontTx/>
              <a:buNone/>
            </a:pPr>
            <a:r>
              <a:rPr lang="en-US" sz="1600" smtClean="0"/>
              <a:t>- </a:t>
            </a:r>
            <a:r>
              <a:rPr lang="en-US" sz="1400" smtClean="0"/>
              <a:t>mass compressing the thecal sac</a:t>
            </a:r>
          </a:p>
          <a:p>
            <a:pPr>
              <a:buFontTx/>
              <a:buNone/>
            </a:pPr>
            <a:r>
              <a:rPr lang="en-US" sz="1400" smtClean="0"/>
              <a:t>-degenerated left facet joint</a:t>
            </a:r>
          </a:p>
          <a:p>
            <a:pPr>
              <a:buFontTx/>
              <a:buNone/>
            </a:pPr>
            <a:r>
              <a:rPr lang="en-US" sz="1400" smtClean="0"/>
              <a:t>  -gas in the facet joint</a:t>
            </a:r>
          </a:p>
          <a:p>
            <a:pPr>
              <a:buFontTx/>
              <a:buNone/>
            </a:pPr>
            <a:endParaRPr lang="en-US" sz="1400" smtClean="0"/>
          </a:p>
          <a:p>
            <a:pPr>
              <a:buFontTx/>
              <a:buNone/>
            </a:pPr>
            <a:r>
              <a:rPr lang="en-US" sz="1400" smtClean="0"/>
              <a:t>B. Post contrast T1WI axial</a:t>
            </a:r>
          </a:p>
          <a:p>
            <a:pPr>
              <a:buFontTx/>
              <a:buNone/>
            </a:pPr>
            <a:r>
              <a:rPr lang="en-US" sz="1400" smtClean="0"/>
              <a:t>     -cyst with peripheral enhancement =&gt;?granulation tissue</a:t>
            </a:r>
          </a:p>
          <a:p>
            <a:pPr>
              <a:buFontTx/>
              <a:buNone/>
            </a:pPr>
            <a:endParaRPr lang="en-US" sz="1400" smtClean="0"/>
          </a:p>
          <a:p>
            <a:pPr>
              <a:buFontTx/>
              <a:buNone/>
            </a:pPr>
            <a:r>
              <a:rPr lang="en-US" sz="1400" smtClean="0"/>
              <a:t>C. Mid sagittal T1WI (contrast)</a:t>
            </a:r>
          </a:p>
          <a:p>
            <a:pPr>
              <a:buFontTx/>
              <a:buNone/>
            </a:pPr>
            <a:r>
              <a:rPr lang="en-US" sz="1400" smtClean="0"/>
              <a:t>   - cyst  surrounded by enhancing granulation tissue</a:t>
            </a:r>
          </a:p>
          <a:p>
            <a:pPr>
              <a:buFontTx/>
              <a:buNone/>
            </a:pPr>
            <a:r>
              <a:rPr lang="en-US" sz="1400" smtClean="0"/>
              <a:t>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1143000"/>
            <a:ext cx="20764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752600"/>
            <a:ext cx="233203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0"/>
            <a:ext cx="21224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55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2527300" cy="808038"/>
          </a:xfrm>
        </p:spPr>
        <p:txBody>
          <a:bodyPr/>
          <a:lstStyle/>
          <a:p>
            <a:r>
              <a:rPr lang="en-US" sz="2000" smtClean="0"/>
              <a:t>Spinal stenosis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1371600" y="1066800"/>
            <a:ext cx="2679700" cy="4191000"/>
          </a:xfrm>
        </p:spPr>
        <p:txBody>
          <a:bodyPr/>
          <a:lstStyle/>
          <a:p>
            <a:pPr lvl="1"/>
            <a:r>
              <a:rPr lang="en-US" sz="2000" smtClean="0"/>
              <a:t>A  &amp; B</a:t>
            </a:r>
          </a:p>
          <a:p>
            <a:pPr>
              <a:buFontTx/>
              <a:buNone/>
            </a:pPr>
            <a:r>
              <a:rPr lang="en-US" sz="1600" smtClean="0"/>
              <a:t>   Ossified posterior longitudinal ligament (OPLL) on CT , MR</a:t>
            </a:r>
          </a:p>
          <a:p>
            <a:r>
              <a:rPr lang="en-US" sz="1600" smtClean="0"/>
              <a:t>Sagittal T2W MR </a:t>
            </a:r>
          </a:p>
          <a:p>
            <a:pPr>
              <a:buFontTx/>
              <a:buNone/>
            </a:pPr>
            <a:r>
              <a:rPr lang="en-US" sz="1600" smtClean="0"/>
              <a:t> -ossified PLL C2-C7</a:t>
            </a:r>
          </a:p>
          <a:p>
            <a:pPr>
              <a:buFontTx/>
              <a:buNone/>
            </a:pPr>
            <a:r>
              <a:rPr lang="en-US" sz="1600" smtClean="0"/>
              <a:t>  -spinal stenosis at C3/4</a:t>
            </a:r>
          </a:p>
          <a:p>
            <a:pPr>
              <a:buFontTx/>
              <a:buNone/>
            </a:pPr>
            <a:r>
              <a:rPr lang="en-US" sz="1600" smtClean="0"/>
              <a:t>  and C6/7</a:t>
            </a:r>
          </a:p>
          <a:p>
            <a:r>
              <a:rPr lang="en-US" sz="1600" smtClean="0"/>
              <a:t>Axial CT</a:t>
            </a:r>
          </a:p>
          <a:p>
            <a:pPr>
              <a:buFont typeface="Wingdings" pitchFamily="2" charset="2"/>
              <a:buChar char="ü"/>
            </a:pPr>
            <a:r>
              <a:rPr lang="en-US" sz="1600" smtClean="0"/>
              <a:t>  - heavily calcified ligamentum flavum (F)</a:t>
            </a:r>
          </a:p>
          <a:p>
            <a:pPr>
              <a:buFont typeface="Wingdings" pitchFamily="2" charset="2"/>
              <a:buChar char="ü"/>
            </a:pPr>
            <a:r>
              <a:rPr lang="en-US" sz="1600" smtClean="0"/>
              <a:t>    -significant narrowing of the spinal canal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85800"/>
            <a:ext cx="26749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0"/>
            <a:ext cx="27701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85800"/>
            <a:ext cx="2416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275113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16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Tumors and tumor like lesions----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>
          <a:xfrm>
            <a:off x="1524000" y="1447800"/>
            <a:ext cx="3365500" cy="3733800"/>
          </a:xfrm>
        </p:spPr>
        <p:txBody>
          <a:bodyPr/>
          <a:lstStyle/>
          <a:p>
            <a:r>
              <a:rPr lang="en-US" sz="1400" smtClean="0"/>
              <a:t>Haemangioma</a:t>
            </a:r>
          </a:p>
          <a:p>
            <a:pPr>
              <a:buFontTx/>
              <a:buNone/>
            </a:pPr>
            <a:r>
              <a:rPr lang="en-US" sz="1400" smtClean="0"/>
              <a:t>    -10% of all autopsies</a:t>
            </a:r>
          </a:p>
          <a:p>
            <a:pPr>
              <a:buFontTx/>
              <a:buNone/>
            </a:pPr>
            <a:r>
              <a:rPr lang="en-US" sz="1400" smtClean="0"/>
              <a:t>    -predominantly in women</a:t>
            </a:r>
          </a:p>
          <a:p>
            <a:pPr>
              <a:buFontTx/>
              <a:buNone/>
            </a:pPr>
            <a:r>
              <a:rPr lang="en-US" sz="1400" smtClean="0"/>
              <a:t>    -thoracic/lumbar regions</a:t>
            </a:r>
          </a:p>
          <a:p>
            <a:pPr>
              <a:buFontTx/>
              <a:buNone/>
            </a:pPr>
            <a:r>
              <a:rPr lang="en-US" sz="1400" smtClean="0"/>
              <a:t> </a:t>
            </a:r>
          </a:p>
          <a:p>
            <a:r>
              <a:rPr lang="en-US" sz="1400" smtClean="0"/>
              <a:t>  </a:t>
            </a:r>
            <a:r>
              <a:rPr lang="en-US" sz="1400" smtClean="0">
                <a:solidFill>
                  <a:srgbClr val="00B050"/>
                </a:solidFill>
              </a:rPr>
              <a:t>CT</a:t>
            </a:r>
            <a:r>
              <a:rPr lang="en-US" sz="1400" smtClean="0"/>
              <a:t>-low attenuation with thick bone    striations (polka dot pattern)</a:t>
            </a:r>
          </a:p>
          <a:p>
            <a:pPr>
              <a:buFontTx/>
              <a:buNone/>
            </a:pPr>
            <a:r>
              <a:rPr lang="en-US" sz="1400" smtClean="0"/>
              <a:t>        -no cortical bone destruction</a:t>
            </a:r>
          </a:p>
          <a:p>
            <a:pPr>
              <a:buFontTx/>
              <a:buNone/>
            </a:pPr>
            <a:r>
              <a:rPr lang="en-US" sz="1400" smtClean="0"/>
              <a:t>       -calcification of soft tissue  extension</a:t>
            </a:r>
          </a:p>
          <a:p>
            <a:pPr>
              <a:buFontTx/>
              <a:buNone/>
            </a:pPr>
            <a:endParaRPr lang="en-US" sz="1400" smtClean="0">
              <a:solidFill>
                <a:srgbClr val="00B0F0"/>
              </a:solidFill>
            </a:endParaRPr>
          </a:p>
          <a:p>
            <a:r>
              <a:rPr lang="en-US" sz="1400" smtClean="0">
                <a:solidFill>
                  <a:srgbClr val="00B0F0"/>
                </a:solidFill>
              </a:rPr>
              <a:t>MR</a:t>
            </a:r>
            <a:r>
              <a:rPr lang="en-US" sz="1400" smtClean="0"/>
              <a:t> – High signal on T1 &amp; T2</a:t>
            </a:r>
          </a:p>
          <a:p>
            <a:pPr>
              <a:buFontTx/>
              <a:buNone/>
            </a:pPr>
            <a:r>
              <a:rPr lang="en-US" sz="1400" smtClean="0"/>
              <a:t>       - ddx focal fatty replacement</a:t>
            </a:r>
          </a:p>
          <a:p>
            <a:pPr>
              <a:buFontTx/>
              <a:buNone/>
            </a:pPr>
            <a:r>
              <a:rPr lang="en-US" sz="1400" smtClean="0"/>
              <a:t>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066800"/>
            <a:ext cx="2508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287972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81600" y="304800"/>
            <a:ext cx="3778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/>
              <a:t>Vertebral body haemangioma</a:t>
            </a:r>
          </a:p>
          <a:p>
            <a:r>
              <a:rPr lang="en-US" sz="1200"/>
              <a:t>-high signal intensity rt side </a:t>
            </a:r>
          </a:p>
          <a:p>
            <a:r>
              <a:rPr lang="en-US" sz="1200"/>
              <a:t>-multiple small areas of low signal—bone trabeculae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10200" y="4572000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Rt parasagittal T1Wi showing the haemangioma</a:t>
            </a:r>
          </a:p>
        </p:txBody>
      </p:sp>
    </p:spTree>
    <p:extLst>
      <p:ext uri="{BB962C8B-B14F-4D97-AF65-F5344CB8AC3E}">
        <p14:creationId xmlns:p14="http://schemas.microsoft.com/office/powerpoint/2010/main" val="142136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1435100" y="1828800"/>
            <a:ext cx="2908300" cy="4419600"/>
          </a:xfrm>
        </p:spPr>
        <p:txBody>
          <a:bodyPr/>
          <a:lstStyle/>
          <a:p>
            <a:endParaRPr lang="en-US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n-US" smtClean="0">
                <a:solidFill>
                  <a:srgbClr val="FFFF00"/>
                </a:solidFill>
              </a:rPr>
              <a:t>Aneurysmal bone cyst</a:t>
            </a:r>
          </a:p>
          <a:p>
            <a:r>
              <a:rPr lang="en-US" smtClean="0"/>
              <a:t>Axial CT L4</a:t>
            </a:r>
          </a:p>
          <a:p>
            <a:pPr>
              <a:buFontTx/>
              <a:buNone/>
            </a:pPr>
            <a:r>
              <a:rPr lang="en-US" smtClean="0"/>
              <a:t>  </a:t>
            </a:r>
            <a:r>
              <a:rPr lang="en-US" sz="1900" smtClean="0"/>
              <a:t>- erosion of vertebral body, pedicle,</a:t>
            </a:r>
          </a:p>
          <a:p>
            <a:pPr>
              <a:buFontTx/>
              <a:buNone/>
            </a:pPr>
            <a:r>
              <a:rPr lang="en-US" sz="1900" smtClean="0"/>
              <a:t>transverse process.</a:t>
            </a:r>
          </a:p>
          <a:p>
            <a:pPr>
              <a:buFontTx/>
              <a:buNone/>
            </a:pPr>
            <a:r>
              <a:rPr lang="en-US" sz="1900" smtClean="0"/>
              <a:t>  -blood/fluid levels</a:t>
            </a:r>
          </a:p>
          <a:p>
            <a:pPr>
              <a:buFontTx/>
              <a:buNone/>
            </a:pPr>
            <a:r>
              <a:rPr lang="en-US" sz="1900" smtClean="0"/>
              <a:t>  - Well defined margins</a:t>
            </a:r>
          </a:p>
        </p:txBody>
      </p:sp>
      <p:pic>
        <p:nvPicPr>
          <p:cNvPr id="942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05000"/>
            <a:ext cx="35052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27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Secondary tumors (mets)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100" y="1828800"/>
            <a:ext cx="3213100" cy="4419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1400" dirty="0" smtClean="0"/>
              <a:t>Axial CT Bone window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-Sclerotic mets from bronchogenic carcinoid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-narrowed spinal canal</a:t>
            </a:r>
          </a:p>
          <a:p>
            <a:pPr>
              <a:defRPr/>
            </a:pPr>
            <a:endParaRPr lang="en-US" sz="1400" dirty="0" smtClean="0"/>
          </a:p>
          <a:p>
            <a:pPr>
              <a:defRPr/>
            </a:pPr>
            <a:r>
              <a:rPr lang="en-US" sz="1400" dirty="0" smtClean="0"/>
              <a:t>Breast metastasis T1WI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 - multiple areas of low signal intensity in the bone marrow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- spinal cord is normal</a:t>
            </a:r>
          </a:p>
          <a:p>
            <a:pPr>
              <a:defRPr/>
            </a:pPr>
            <a:endParaRPr lang="en-US" sz="1400" dirty="0" smtClean="0"/>
          </a:p>
          <a:p>
            <a:pPr>
              <a:defRPr/>
            </a:pPr>
            <a:r>
              <a:rPr lang="en-US" sz="1400" dirty="0" smtClean="0"/>
              <a:t>MR T1WI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 -Breast cancer mets mid thoracic vertebra(B)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-Involvement of posterior elements (P)</a:t>
            </a:r>
          </a:p>
          <a:p>
            <a:pPr>
              <a:buFontTx/>
              <a:buChar char="-"/>
              <a:defRPr/>
            </a:pPr>
            <a:r>
              <a:rPr lang="en-US" sz="1400" dirty="0" smtClean="0"/>
              <a:t>-spinal cord compression(arrow) by tumor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     </a:t>
            </a:r>
          </a:p>
          <a:p>
            <a:pPr>
              <a:buFontTx/>
              <a:buNone/>
              <a:defRPr/>
            </a:pPr>
            <a:r>
              <a:rPr lang="en-US" sz="1400" dirty="0" smtClean="0"/>
              <a:t>  </a:t>
            </a:r>
            <a:endParaRPr lang="en-US" sz="1400" dirty="0"/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304800"/>
            <a:ext cx="24415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20081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048000"/>
            <a:ext cx="20574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igarette_smo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628775"/>
            <a:ext cx="5327650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773238"/>
            <a:ext cx="6985000" cy="4319587"/>
          </a:xfrm>
        </p:spPr>
        <p:txBody>
          <a:bodyPr/>
          <a:lstStyle/>
          <a:p>
            <a:r>
              <a:rPr lang="en-US" sz="9600" smtClean="0"/>
              <a:t>Avoid bad habits     ….</a:t>
            </a:r>
          </a:p>
        </p:txBody>
      </p:sp>
      <p:sp>
        <p:nvSpPr>
          <p:cNvPr id="96260" name="TextBox 4"/>
          <p:cNvSpPr txBox="1">
            <a:spLocks noChangeArrowheads="1"/>
          </p:cNvSpPr>
          <p:nvPr/>
        </p:nvSpPr>
        <p:spPr bwMode="auto">
          <a:xfrm>
            <a:off x="1692275" y="476250"/>
            <a:ext cx="287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THE   END</a:t>
            </a:r>
          </a:p>
        </p:txBody>
      </p:sp>
    </p:spTree>
    <p:extLst>
      <p:ext uri="{BB962C8B-B14F-4D97-AF65-F5344CB8AC3E}">
        <p14:creationId xmlns:p14="http://schemas.microsoft.com/office/powerpoint/2010/main" val="6053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077200" cy="203200"/>
          </a:xfrm>
        </p:spPr>
        <p:txBody>
          <a:bodyPr>
            <a:normAutofit fontScale="90000"/>
          </a:bodyPr>
          <a:lstStyle/>
          <a:p>
            <a:endParaRPr lang="en-GB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81000"/>
            <a:ext cx="8839200" cy="6019800"/>
          </a:xfrm>
        </p:spPr>
        <p:txBody>
          <a:bodyPr/>
          <a:lstStyle/>
          <a:p>
            <a:pPr algn="l"/>
            <a:r>
              <a:rPr lang="en-US" u="sng" dirty="0" smtClean="0">
                <a:solidFill>
                  <a:srgbClr val="FF0000"/>
                </a:solidFill>
              </a:rPr>
              <a:t>Modalities</a:t>
            </a:r>
            <a:endParaRPr lang="en-US" dirty="0" smtClean="0">
              <a:solidFill>
                <a:srgbClr val="FF0000"/>
              </a:solidFill>
            </a:endParaRPr>
          </a:p>
          <a:p>
            <a:pPr algn="l"/>
            <a:endParaRPr lang="en-US" dirty="0" smtClean="0"/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Plain radiography</a:t>
            </a: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Computerized tomography</a:t>
            </a:r>
          </a:p>
          <a:p>
            <a:pPr lvl="1" algn="l">
              <a:buFontTx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Myelography</a:t>
            </a:r>
            <a:endParaRPr lang="en-US" dirty="0" smtClean="0">
              <a:solidFill>
                <a:schemeClr val="tx1"/>
              </a:solidFill>
            </a:endParaRP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Magnetic resonance</a:t>
            </a: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Radionuclide imaging</a:t>
            </a: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Ultrasonography</a:t>
            </a:r>
          </a:p>
          <a:p>
            <a:pPr lvl="1"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Miscellaneous -discography</a:t>
            </a:r>
          </a:p>
        </p:txBody>
      </p:sp>
    </p:spTree>
    <p:extLst>
      <p:ext uri="{BB962C8B-B14F-4D97-AF65-F5344CB8AC3E}">
        <p14:creationId xmlns:p14="http://schemas.microsoft.com/office/powerpoint/2010/main" val="189527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4" y="454025"/>
            <a:ext cx="6014245" cy="53371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u="sng" dirty="0" smtClean="0">
                <a:solidFill>
                  <a:srgbClr val="FF0000"/>
                </a:solidFill>
              </a:rPr>
              <a:t>Plain film(X-Ray)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Most important in spinal trauma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-Available in any  hospital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-Can be performed without moving the patient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-Gives best information about dislocation.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- Important structures such as facet joints in the  cervical spine are well shown.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 - Can be performed in provocation allowing 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       evaluation of instability.</a:t>
            </a:r>
            <a:r>
              <a:rPr lang="en-US" sz="2400" i="1" dirty="0" smtClean="0"/>
              <a:t> </a:t>
            </a:r>
            <a:endParaRPr lang="en-US" sz="2400" dirty="0" smtClean="0"/>
          </a:p>
        </p:txBody>
      </p:sp>
      <p:pic>
        <p:nvPicPr>
          <p:cNvPr id="64515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804" r="61002" b="804"/>
          <a:stretch>
            <a:fillRect/>
          </a:stretch>
        </p:blipFill>
        <p:spPr>
          <a:xfrm>
            <a:off x="6164296" y="29368"/>
            <a:ext cx="2979703" cy="3166270"/>
          </a:xfrm>
          <a:noFill/>
        </p:spPr>
      </p:pic>
      <p:pic>
        <p:nvPicPr>
          <p:cNvPr id="64516" name="Picture 11" descr="ANKYLOSING_SPONDYLITIS_FIG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7" y="3195637"/>
            <a:ext cx="2395537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6" descr="Abdominal_Cavity_Fig01"/>
          <p:cNvPicPr>
            <a:picLocks noChangeAspect="1" noChangeArrowheads="1"/>
          </p:cNvPicPr>
          <p:nvPr/>
        </p:nvPicPr>
        <p:blipFill>
          <a:blip r:embed="rId5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3" r="24017" b="13702"/>
          <a:stretch>
            <a:fillRect/>
          </a:stretch>
        </p:blipFill>
        <p:spPr bwMode="auto">
          <a:xfrm>
            <a:off x="9688547" y="2336005"/>
            <a:ext cx="19939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Thoracic_Spine_Fig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3364" y="990600"/>
            <a:ext cx="3024188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 descr="Bone_Maturation_Fig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5457" y="1612503"/>
            <a:ext cx="1946275" cy="589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4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4462463" cy="87471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Trauma</a:t>
            </a:r>
          </a:p>
        </p:txBody>
      </p:sp>
      <p:sp>
        <p:nvSpPr>
          <p:cNvPr id="655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457200"/>
            <a:ext cx="6400800" cy="6248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Traumatic lesions differ on the kind  and extent  of trauma 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Distinction is drawn from spinal fractures  with and without neurological features –important for therapy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Spinal cord injury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-concussion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-Spinal contusion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             -Torn spinal cord 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Fractures and dislocations with /without neurological symptoms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Hemorrhage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             -epidural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                     - subdural (rare)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Root avulsion injury </a:t>
            </a:r>
            <a:r>
              <a:rPr lang="en-US" sz="2400" dirty="0"/>
              <a:t>.</a:t>
            </a: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</p:txBody>
      </p:sp>
      <p:pic>
        <p:nvPicPr>
          <p:cNvPr id="65540" name="Picture 7" descr="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9" t="19426" r="11400" b="29245"/>
          <a:stretch>
            <a:fillRect/>
          </a:stretch>
        </p:blipFill>
        <p:spPr>
          <a:xfrm>
            <a:off x="7385050" y="304800"/>
            <a:ext cx="2768600" cy="3124200"/>
          </a:xfrm>
        </p:spPr>
      </p:pic>
      <p:pic>
        <p:nvPicPr>
          <p:cNvPr id="65541" name="Picture 8" descr="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15605" r="51118" b="32483"/>
          <a:stretch>
            <a:fillRect/>
          </a:stretch>
        </p:blipFill>
        <p:spPr>
          <a:xfrm>
            <a:off x="6248400" y="3505200"/>
            <a:ext cx="2520950" cy="3024188"/>
          </a:xfrm>
        </p:spPr>
      </p:pic>
    </p:spTree>
    <p:extLst>
      <p:ext uri="{BB962C8B-B14F-4D97-AF65-F5344CB8AC3E}">
        <p14:creationId xmlns:p14="http://schemas.microsoft.com/office/powerpoint/2010/main" val="19656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765175"/>
            <a:ext cx="3744913" cy="113188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Tumors</a:t>
            </a:r>
          </a:p>
        </p:txBody>
      </p:sp>
      <p:sp>
        <p:nvSpPr>
          <p:cNvPr id="6656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smtClean="0"/>
              <a:t>Plain film radiograph</a:t>
            </a:r>
          </a:p>
          <a:p>
            <a:pPr>
              <a:buFontTx/>
              <a:buNone/>
            </a:pPr>
            <a:r>
              <a:rPr lang="en-US" sz="2800" smtClean="0"/>
              <a:t>  -Osteogenic sarcoma</a:t>
            </a:r>
          </a:p>
          <a:p>
            <a:pPr>
              <a:buFontTx/>
              <a:buNone/>
            </a:pPr>
            <a:r>
              <a:rPr lang="en-US" sz="2800" smtClean="0"/>
              <a:t>  -sunburst tumor</a:t>
            </a:r>
          </a:p>
          <a:p>
            <a:pPr>
              <a:buFontTx/>
              <a:buNone/>
            </a:pPr>
            <a:r>
              <a:rPr lang="en-US" sz="2800" smtClean="0"/>
              <a:t> -soft tissue mass</a:t>
            </a:r>
          </a:p>
          <a:p>
            <a:pPr>
              <a:buFontTx/>
              <a:buNone/>
            </a:pPr>
            <a:r>
              <a:rPr lang="en-US" sz="2800" smtClean="0"/>
              <a:t>  </a:t>
            </a:r>
          </a:p>
          <a:p>
            <a:endParaRPr lang="en-US" sz="2800" smtClean="0"/>
          </a:p>
        </p:txBody>
      </p:sp>
      <p:pic>
        <p:nvPicPr>
          <p:cNvPr id="66564" name="Picture 7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4" t="1994" r="10403" b="8963"/>
          <a:stretch>
            <a:fillRect/>
          </a:stretch>
        </p:blipFill>
        <p:spPr>
          <a:xfrm>
            <a:off x="4787900" y="1557338"/>
            <a:ext cx="3600450" cy="4679950"/>
          </a:xfrm>
        </p:spPr>
      </p:pic>
    </p:spTree>
    <p:extLst>
      <p:ext uri="{BB962C8B-B14F-4D97-AF65-F5344CB8AC3E}">
        <p14:creationId xmlns:p14="http://schemas.microsoft.com/office/powerpoint/2010/main" val="130964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49" y="228600"/>
            <a:ext cx="66294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MYELOGRAPHY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DSC0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10535" r="11320" b="26573"/>
          <a:stretch>
            <a:fillRect/>
          </a:stretch>
        </p:blipFill>
        <p:spPr>
          <a:xfrm>
            <a:off x="4458048" y="-1791494"/>
            <a:ext cx="3231725" cy="2883694"/>
          </a:xfrm>
          <a:prstGeom prst="rect">
            <a:avLst/>
          </a:prstGeom>
        </p:spPr>
      </p:pic>
      <p:pic>
        <p:nvPicPr>
          <p:cNvPr id="6" name="Picture 5" descr="F:\Vol_II\Cervical_Spine_Fig07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9954" y="1286255"/>
            <a:ext cx="2880360" cy="534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Vol_II\Cervical_Spine_Fig05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989" y="-2133600"/>
            <a:ext cx="3741467" cy="52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14712" y="274638"/>
            <a:ext cx="2232025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C1/C2 puncture</a:t>
            </a: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7619998" y="990600"/>
            <a:ext cx="310725" cy="1670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4" descr="F:\Vol_II\Cervical_Spine_Fig06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536" y="3276600"/>
            <a:ext cx="2590800" cy="47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67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3741737" cy="1595437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Myelography</a:t>
            </a:r>
            <a:endParaRPr lang="en-US" dirty="0" smtClean="0">
              <a:solidFill>
                <a:srgbClr val="FF0000"/>
              </a:solidFill>
            </a:endParaRPr>
          </a:p>
        </p:txBody>
      </p:sp>
      <p:graphicFrame>
        <p:nvGraphicFramePr>
          <p:cNvPr id="67587" name="Object 3"/>
          <p:cNvGraphicFramePr>
            <a:graphicFrameLocks noGrp="1" noChangeAspect="1"/>
          </p:cNvGraphicFramePr>
          <p:nvPr>
            <p:ph type="body" sz="half" idx="1"/>
            <p:extLst>
              <p:ext uri="{D42A27DB-BD31-4B8C-83A1-F6EECF244321}">
                <p14:modId xmlns:p14="http://schemas.microsoft.com/office/powerpoint/2010/main" val="568059650"/>
              </p:ext>
            </p:extLst>
          </p:nvPr>
        </p:nvGraphicFramePr>
        <p:xfrm>
          <a:off x="228600" y="1903412"/>
          <a:ext cx="381000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Photo Editor Photo" r:id="rId4" imgW="10971429" imgH="8228571" progId="MSPhotoEd.3">
                  <p:embed/>
                </p:oleObj>
              </mc:Choice>
              <mc:Fallback>
                <p:oleObj name="Photo Editor Photo" r:id="rId4" imgW="10971429" imgH="8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03412"/>
                        <a:ext cx="381000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7588" name="Picture 8" descr="DSC000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10535" r="11320" b="26573"/>
          <a:stretch>
            <a:fillRect/>
          </a:stretch>
        </p:blipFill>
        <p:spPr>
          <a:xfrm>
            <a:off x="4114800" y="675481"/>
            <a:ext cx="3231725" cy="2883694"/>
          </a:xfrm>
        </p:spPr>
      </p:pic>
      <p:sp>
        <p:nvSpPr>
          <p:cNvPr id="67589" name="Line 10"/>
          <p:cNvSpPr>
            <a:spLocks noChangeShapeType="1"/>
          </p:cNvSpPr>
          <p:nvPr/>
        </p:nvSpPr>
        <p:spPr bwMode="auto">
          <a:xfrm flipH="1">
            <a:off x="6474619" y="981868"/>
            <a:ext cx="1008062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0" name="Rectangle 11"/>
          <p:cNvSpPr>
            <a:spLocks noChangeArrowheads="1"/>
          </p:cNvSpPr>
          <p:nvPr/>
        </p:nvSpPr>
        <p:spPr bwMode="auto">
          <a:xfrm>
            <a:off x="6978650" y="549275"/>
            <a:ext cx="2232025" cy="865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C1/C2 puncture</a:t>
            </a:r>
          </a:p>
        </p:txBody>
      </p:sp>
      <p:pic>
        <p:nvPicPr>
          <p:cNvPr id="7180" name="Picture 12" descr="Lumbar Myelogr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b="2798"/>
          <a:stretch>
            <a:fillRect/>
          </a:stretch>
        </p:blipFill>
        <p:spPr bwMode="auto">
          <a:xfrm>
            <a:off x="5040312" y="1981200"/>
            <a:ext cx="387667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DSC000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9" t="1089" r="22032"/>
          <a:stretch>
            <a:fillRect/>
          </a:stretch>
        </p:blipFill>
        <p:spPr>
          <a:xfrm>
            <a:off x="457200" y="3352800"/>
            <a:ext cx="3482975" cy="4176713"/>
          </a:xfrm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228600" y="5907087"/>
            <a:ext cx="649287" cy="7302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494882" y="5638800"/>
            <a:ext cx="576262" cy="7143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3581400" y="4571999"/>
            <a:ext cx="503238" cy="1428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1085</Words>
  <Application>Microsoft Office PowerPoint</Application>
  <PresentationFormat>On-screen Show (4:3)</PresentationFormat>
  <Paragraphs>264</Paragraphs>
  <Slides>38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Office Theme</vt:lpstr>
      <vt:lpstr>Photo Editor Photo</vt:lpstr>
      <vt:lpstr>IMAGING OF THE SPINE AND SPINAL CORD</vt:lpstr>
      <vt:lpstr>PowerPoint Presentation</vt:lpstr>
      <vt:lpstr>PowerPoint Presentation</vt:lpstr>
      <vt:lpstr>PowerPoint Presentation</vt:lpstr>
      <vt:lpstr>PowerPoint Presentation</vt:lpstr>
      <vt:lpstr>Trauma</vt:lpstr>
      <vt:lpstr>Tumors</vt:lpstr>
      <vt:lpstr>MYELOGRAPHY</vt:lpstr>
      <vt:lpstr>Myelography</vt:lpstr>
      <vt:lpstr>myelography</vt:lpstr>
      <vt:lpstr>Computerized Tomography(CT) </vt:lpstr>
      <vt:lpstr>PowerPoint Presentation</vt:lpstr>
      <vt:lpstr>Traumatic spondylosis</vt:lpstr>
      <vt:lpstr>CT Reformats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Spinal  Trauma-Images</vt:lpstr>
      <vt:lpstr>PowerPoint Presentation</vt:lpstr>
      <vt:lpstr>PowerPoint Presentation</vt:lpstr>
      <vt:lpstr>Thoracic spine</vt:lpstr>
      <vt:lpstr>Lumbar spine</vt:lpstr>
      <vt:lpstr>PowerPoint Presentation</vt:lpstr>
      <vt:lpstr>INFECTIONS A . T1WI    L4/L5 discitis osteomyelitis(staphylococcus)         - Low signal L4,L5         -Indistinct inferior L4 and superior L5 end  plates           -Hypo intense L4/L5 disc  B. Spin echo T2WI          - High signal intensity L4/L5 disc .           - High signal intensity epidural abscess (small arrow)  C. T1WI with contrast            -Enhancement of L4,L5 bodies  D.  Epidural abscess at C7-T1            -High signal intensity of T1            -Intact disc E.   Axial T1WI            -Abscess.  Axial CT    -TB affecting  L1      -destruction of rt side of vertebral body      - extension of abscess into rt psoas muscle and Prevertebral space.     -Erosion of posterior aspect of vertebral body      -Extension of infection into the epidural space      - compression of the thecal sac</vt:lpstr>
      <vt:lpstr>PowerPoint Presentation</vt:lpstr>
      <vt:lpstr>Degenerative  disease</vt:lpstr>
      <vt:lpstr> DISC HERNIATION A. CT myelogram.           -Herniated disc H           -contrast filled thecal sac indented by the herniated disc            -S1 Nerve root compressed B. T1WI       -Right foraminal/extraforaminal disc herniation at L4/L5   T1WI       -Mid sagittal       -large herniated disc at C4-C5       -No significant indentation of the spinal cord   D.CT  myelogram thoracic spine      - partially calcified disc herniation</vt:lpstr>
      <vt:lpstr>Spondylolisthesis and spondylolysis</vt:lpstr>
      <vt:lpstr>Facet joint disease</vt:lpstr>
      <vt:lpstr>Spinal stenosis</vt:lpstr>
      <vt:lpstr>Tumors and tumor like lesions----</vt:lpstr>
      <vt:lpstr>PowerPoint Presentation</vt:lpstr>
      <vt:lpstr>Secondary tumors (mets)</vt:lpstr>
      <vt:lpstr>Avoid bad habits     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IMAGING OF THE SPINE AND SPINAL CORD</dc:title>
  <dc:creator>mary-yvonne</dc:creator>
  <cp:lastModifiedBy>Griffine</cp:lastModifiedBy>
  <cp:revision>18</cp:revision>
  <dcterms:created xsi:type="dcterms:W3CDTF">2016-12-14T06:50:22Z</dcterms:created>
  <dcterms:modified xsi:type="dcterms:W3CDTF">2018-08-02T18:15:14Z</dcterms:modified>
</cp:coreProperties>
</file>