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4"/>
  </p:notesMasterIdLst>
  <p:sldIdLst>
    <p:sldId id="256" r:id="rId2"/>
    <p:sldId id="257" r:id="rId3"/>
    <p:sldId id="258" r:id="rId4"/>
    <p:sldId id="260" r:id="rId5"/>
    <p:sldId id="325" r:id="rId6"/>
    <p:sldId id="263" r:id="rId7"/>
    <p:sldId id="264" r:id="rId8"/>
    <p:sldId id="326" r:id="rId9"/>
    <p:sldId id="265" r:id="rId10"/>
    <p:sldId id="267" r:id="rId11"/>
    <p:sldId id="269" r:id="rId12"/>
    <p:sldId id="270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323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34" r:id="rId66"/>
    <p:sldId id="336" r:id="rId67"/>
    <p:sldId id="337" r:id="rId68"/>
    <p:sldId id="317" r:id="rId69"/>
    <p:sldId id="318" r:id="rId70"/>
    <p:sldId id="319" r:id="rId71"/>
    <p:sldId id="320" r:id="rId72"/>
    <p:sldId id="322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7218B-39C8-4AE1-873C-F475218C5B6B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DF745-EE62-4EAB-8153-AEC80F9D67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23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DF745-EE62-4EAB-8153-AEC80F9D676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2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08311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50098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740537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732915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66434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059340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869270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3996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904638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4518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201300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558F99-987B-473D-879A-FB6C6245BCE7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CD22E0A-2CD9-4621-B501-7CC8AD164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79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wmf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600" dirty="0">
                <a:latin typeface="Bauhaus 93" pitchFamily="82" charset="0"/>
              </a:rPr>
              <a:t>GIT IMAGING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85184"/>
            <a:ext cx="6400800" cy="55361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haroni" pitchFamily="2" charset="-79"/>
                <a:cs typeface="Aharoni" pitchFamily="2" charset="-79"/>
              </a:rPr>
              <a:t>Dr. T. </a:t>
            </a:r>
            <a:r>
              <a:rPr lang="en-US" sz="3200" dirty="0" err="1">
                <a:latin typeface="Aharoni" pitchFamily="2" charset="-79"/>
                <a:cs typeface="Aharoni" pitchFamily="2" charset="-79"/>
              </a:rPr>
              <a:t>Musila</a:t>
            </a:r>
            <a:r>
              <a:rPr lang="en-US" sz="3200" dirty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3200" dirty="0" err="1">
                <a:latin typeface="Aharoni" pitchFamily="2" charset="-79"/>
                <a:cs typeface="Aharoni" pitchFamily="2" charset="-79"/>
              </a:rPr>
              <a:t>Mutala</a:t>
            </a:r>
            <a:endParaRPr lang="en-US" sz="3200" dirty="0">
              <a:latin typeface="Aharoni" pitchFamily="2" charset="-79"/>
              <a:cs typeface="Aharoni" pitchFamily="2" charset="-79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202935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Abdominal x-ray: systematic approach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Bookman Old Style" pitchFamily="18" charset="0"/>
              </a:rPr>
              <a:t>Check the patient details</a:t>
            </a:r>
          </a:p>
          <a:p>
            <a:pPr>
              <a:defRPr/>
            </a:pPr>
            <a:r>
              <a:rPr lang="en-US" dirty="0">
                <a:latin typeface="Bookman Old Style" pitchFamily="18" charset="0"/>
              </a:rPr>
              <a:t>Assess quality (including presence of artifacts).</a:t>
            </a:r>
          </a:p>
          <a:p>
            <a:pPr>
              <a:defRPr/>
            </a:pPr>
            <a:r>
              <a:rPr lang="en-US" dirty="0">
                <a:latin typeface="Bookman Old Style" pitchFamily="18" charset="0"/>
              </a:rPr>
              <a:t>Bowel gas </a:t>
            </a:r>
          </a:p>
          <a:p>
            <a:pPr>
              <a:defRPr/>
            </a:pPr>
            <a:r>
              <a:rPr lang="en-US" dirty="0">
                <a:latin typeface="Bookman Old Style" pitchFamily="18" charset="0"/>
              </a:rPr>
              <a:t>Soft tissues</a:t>
            </a:r>
          </a:p>
          <a:p>
            <a:pPr>
              <a:defRPr/>
            </a:pPr>
            <a:r>
              <a:rPr lang="en-US" dirty="0">
                <a:latin typeface="Bookman Old Style" pitchFamily="18" charset="0"/>
              </a:rPr>
              <a:t>Bones </a:t>
            </a:r>
          </a:p>
          <a:p>
            <a:pPr>
              <a:defRPr/>
            </a:pPr>
            <a:r>
              <a:rPr lang="en-US" dirty="0">
                <a:latin typeface="Bookman Old Style" pitchFamily="18" charset="0"/>
              </a:rPr>
              <a:t>Abnormal calcifications 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871895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AXR – Air Distribution </a:t>
            </a:r>
            <a:br>
              <a:rPr lang="en-US" b="1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sz="4000" b="1" dirty="0">
                <a:latin typeface="Bookman Old Style" pitchFamily="18" charset="0"/>
              </a:rPr>
              <a:t>Intra-luminal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b="1" dirty="0">
                <a:latin typeface="Bookman Old Style" pitchFamily="18" charset="0"/>
              </a:rPr>
              <a:t>Normal 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Bookman Old Style" pitchFamily="18" charset="0"/>
              </a:rPr>
              <a:t>Gastric bubble (erect film)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Bookman Old Style" pitchFamily="18" charset="0"/>
              </a:rPr>
              <a:t>Large bowel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Bookman Old Style" pitchFamily="18" charset="0"/>
              </a:rPr>
              <a:t>Very minimal or non-detectable in small bowel</a:t>
            </a:r>
            <a:r>
              <a:rPr lang="en-US" sz="2400" dirty="0">
                <a:latin typeface="Bookman Old Style" pitchFamily="18" charset="0"/>
              </a:rPr>
              <a:t>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b="1" dirty="0">
                <a:latin typeface="Bookman Old Style" pitchFamily="18" charset="0"/>
              </a:rPr>
              <a:t>Check for abnormalities 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Bookman Old Style" pitchFamily="18" charset="0"/>
              </a:rPr>
              <a:t>Size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Bookman Old Style" pitchFamily="18" charset="0"/>
              </a:rPr>
              <a:t>Distribution: peripheral – large bowel, central – small bowel </a:t>
            </a: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  <a:defRPr/>
            </a:pPr>
            <a:r>
              <a:rPr lang="en-US" sz="4000" b="1" dirty="0">
                <a:latin typeface="Bookman Old Style" pitchFamily="18" charset="0"/>
              </a:rPr>
              <a:t>Extra-luminal</a:t>
            </a:r>
          </a:p>
          <a:p>
            <a:pPr>
              <a:defRPr/>
            </a:pPr>
            <a:r>
              <a:rPr lang="en-US" b="1" dirty="0">
                <a:latin typeface="Bookman Old Style" pitchFamily="18" charset="0"/>
              </a:rPr>
              <a:t>Always abnormal</a:t>
            </a:r>
          </a:p>
          <a:p>
            <a:pPr>
              <a:defRPr/>
            </a:pPr>
            <a:r>
              <a:rPr lang="en-US" b="1" dirty="0">
                <a:latin typeface="Bookman Old Style" pitchFamily="18" charset="0"/>
              </a:rPr>
              <a:t>Key areas to look at</a:t>
            </a:r>
          </a:p>
          <a:p>
            <a:pPr>
              <a:buFont typeface="Wingdings" pitchFamily="2" charset="2"/>
              <a:buAutoNum type="arabicPeriod"/>
              <a:defRPr/>
            </a:pPr>
            <a:r>
              <a:rPr lang="en-US" dirty="0" err="1">
                <a:latin typeface="Bookman Old Style" pitchFamily="18" charset="0"/>
              </a:rPr>
              <a:t>Subdiaphragmatic</a:t>
            </a:r>
            <a:r>
              <a:rPr lang="en-US" dirty="0">
                <a:latin typeface="Bookman Old Style" pitchFamily="18" charset="0"/>
              </a:rPr>
              <a:t> (erect film)</a:t>
            </a:r>
          </a:p>
          <a:p>
            <a:pPr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Bowel wall</a:t>
            </a:r>
          </a:p>
          <a:p>
            <a:pPr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Liver – </a:t>
            </a:r>
            <a:r>
              <a:rPr lang="en-US" dirty="0" err="1">
                <a:latin typeface="Bookman Old Style" pitchFamily="18" charset="0"/>
              </a:rPr>
              <a:t>portovenous</a:t>
            </a:r>
            <a:r>
              <a:rPr lang="en-US" dirty="0">
                <a:latin typeface="Bookman Old Style" pitchFamily="18" charset="0"/>
              </a:rPr>
              <a:t>, biliary.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201633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AXR – Air Distribution </a:t>
            </a:r>
            <a:br>
              <a:rPr lang="en-US" b="1" dirty="0"/>
            </a:b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2824163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55776" y="5589240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Normal findings </a:t>
            </a:r>
          </a:p>
        </p:txBody>
      </p:sp>
    </p:spTree>
    <p:extLst>
      <p:ext uri="{BB962C8B-B14F-4D97-AF65-F5344CB8AC3E}">
        <p14:creationId xmlns:p14="http://schemas.microsoft.com/office/powerpoint/2010/main" val="4207127568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PrintScreen Files\ScreenShot00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5" t="50000" r="42076" b="12915"/>
          <a:stretch/>
        </p:blipFill>
        <p:spPr bwMode="auto">
          <a:xfrm>
            <a:off x="251520" y="1484784"/>
            <a:ext cx="3758272" cy="28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AXR – Air Distribution </a:t>
            </a:r>
            <a:br>
              <a:rPr lang="en-US" b="1" dirty="0"/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472514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Stomach </a:t>
            </a:r>
          </a:p>
        </p:txBody>
      </p:sp>
      <p:pic>
        <p:nvPicPr>
          <p:cNvPr id="5123" name="Picture 3" descr="C:\Users\user\Documents\PrintScreen Files\ScreenShot004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4" t="44205" r="41970" b="17604"/>
          <a:stretch/>
        </p:blipFill>
        <p:spPr bwMode="auto">
          <a:xfrm>
            <a:off x="4237359" y="1484784"/>
            <a:ext cx="3946983" cy="28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4008" y="4653136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Small bowel </a:t>
            </a:r>
          </a:p>
        </p:txBody>
      </p:sp>
    </p:spTree>
    <p:extLst>
      <p:ext uri="{BB962C8B-B14F-4D97-AF65-F5344CB8AC3E}">
        <p14:creationId xmlns:p14="http://schemas.microsoft.com/office/powerpoint/2010/main" val="2877252973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AXR – Air Distribution </a:t>
            </a:r>
            <a:br>
              <a:rPr lang="en-US" b="1" dirty="0"/>
            </a:b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t="39484" r="42104" b="25379"/>
          <a:stretch/>
        </p:blipFill>
        <p:spPr bwMode="auto">
          <a:xfrm>
            <a:off x="338500" y="1988840"/>
            <a:ext cx="4399558" cy="300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301208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Large bowel </a:t>
            </a:r>
          </a:p>
        </p:txBody>
      </p:sp>
    </p:spTree>
    <p:extLst>
      <p:ext uri="{BB962C8B-B14F-4D97-AF65-F5344CB8AC3E}">
        <p14:creationId xmlns:p14="http://schemas.microsoft.com/office/powerpoint/2010/main" val="2744868636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AXR- SOFT TISSUES</a:t>
            </a:r>
          </a:p>
        </p:txBody>
      </p:sp>
      <p:pic>
        <p:nvPicPr>
          <p:cNvPr id="7170" name="Picture 2" descr="C:\Users\user\Documents\PrintScreen Files\ScreenShot006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3" t="43398" r="41932" b="8893"/>
          <a:stretch/>
        </p:blipFill>
        <p:spPr bwMode="auto">
          <a:xfrm>
            <a:off x="423107" y="2204864"/>
            <a:ext cx="3201639" cy="295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34028" r="41992" b="31944"/>
          <a:stretch/>
        </p:blipFill>
        <p:spPr bwMode="auto">
          <a:xfrm>
            <a:off x="4572000" y="2675454"/>
            <a:ext cx="392268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107" y="5301208"/>
            <a:ext cx="371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Liver: Note the surgical clip within the gall bladder fossa from previous surgery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0032" y="5301208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Lung bases: vascular  markings </a:t>
            </a:r>
            <a:r>
              <a:rPr lang="en-GB"/>
              <a:t>are visible.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784472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AXR- SOFT TISSUES</a:t>
            </a:r>
          </a:p>
        </p:txBody>
      </p:sp>
      <p:pic>
        <p:nvPicPr>
          <p:cNvPr id="8194" name="Picture 2" descr="C:\Users\user\Documents\PrintScreen Files\ScreenShot008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5" t="29384" r="41970" b="17257"/>
          <a:stretch/>
        </p:blipFill>
        <p:spPr bwMode="auto">
          <a:xfrm>
            <a:off x="464510" y="1844824"/>
            <a:ext cx="334291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cuments\PrintScreen Files\ScreenShot009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5" t="39625" r="41970" b="28845"/>
          <a:stretch/>
        </p:blipFill>
        <p:spPr bwMode="auto">
          <a:xfrm>
            <a:off x="4139952" y="2060848"/>
            <a:ext cx="424293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445224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Psoas muscles shadows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0032" y="4941168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Left kidney </a:t>
            </a:r>
          </a:p>
        </p:txBody>
      </p:sp>
    </p:spTree>
    <p:extLst>
      <p:ext uri="{BB962C8B-B14F-4D97-AF65-F5344CB8AC3E}">
        <p14:creationId xmlns:p14="http://schemas.microsoft.com/office/powerpoint/2010/main" val="4136818275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AXR- SOFT TISSUES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2" t="37784" r="41992" b="24432"/>
          <a:stretch/>
        </p:blipFill>
        <p:spPr bwMode="auto">
          <a:xfrm>
            <a:off x="179512" y="2348880"/>
            <a:ext cx="3889829" cy="276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301208"/>
            <a:ext cx="337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Spleen, left kidney and psoas muscle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8" t="40057" r="41907" b="33239"/>
          <a:stretch/>
        </p:blipFill>
        <p:spPr bwMode="auto">
          <a:xfrm>
            <a:off x="3996198" y="2434727"/>
            <a:ext cx="5147802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5301208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Urinary bladder </a:t>
            </a:r>
          </a:p>
        </p:txBody>
      </p:sp>
    </p:spTree>
    <p:extLst>
      <p:ext uri="{BB962C8B-B14F-4D97-AF65-F5344CB8AC3E}">
        <p14:creationId xmlns:p14="http://schemas.microsoft.com/office/powerpoint/2010/main" val="1071835896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AXR – BONES </a:t>
            </a:r>
          </a:p>
        </p:txBody>
      </p:sp>
      <p:pic>
        <p:nvPicPr>
          <p:cNvPr id="10242" name="Picture 2" descr="C:\Users\user\Documents\PrintScreen Files\ScreenShot01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27497" r="42121" b="21299"/>
          <a:stretch/>
        </p:blipFill>
        <p:spPr bwMode="auto">
          <a:xfrm>
            <a:off x="610423" y="1772816"/>
            <a:ext cx="31850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ocuments\PrintScreen Files\ScreenShot013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3" t="35583" r="42273" b="33426"/>
          <a:stretch/>
        </p:blipFill>
        <p:spPr bwMode="auto">
          <a:xfrm>
            <a:off x="4283968" y="2166585"/>
            <a:ext cx="3943865" cy="23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83131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AXR – ARTIFACTS AND CALCIFICATIONS </a:t>
            </a:r>
          </a:p>
        </p:txBody>
      </p:sp>
      <p:pic>
        <p:nvPicPr>
          <p:cNvPr id="11267" name="Picture 3" descr="C:\Users\user\Documents\PrintScreen Files\ScreenShot014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39625" r="42121" b="26958"/>
          <a:stretch/>
        </p:blipFill>
        <p:spPr bwMode="auto">
          <a:xfrm>
            <a:off x="267199" y="2276872"/>
            <a:ext cx="366021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 t="28175" r="41881" b="9091"/>
          <a:stretch/>
        </p:blipFill>
        <p:spPr bwMode="auto">
          <a:xfrm>
            <a:off x="4909267" y="1556792"/>
            <a:ext cx="3889829" cy="458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581988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/>
              <a:t>Describe the modalities available for GIT imaging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Discuss the indications, contraindications and patient preparation for each of the modalities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Highlight the limitations of the described imaging modalities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Present examples of pathological processes as demonstrated in each of the modalities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Bring out a decision making protocol for imaging in acute abdomen setting</a:t>
            </a:r>
          </a:p>
        </p:txBody>
      </p:sp>
    </p:spTree>
    <p:extLst>
      <p:ext uri="{BB962C8B-B14F-4D97-AF65-F5344CB8AC3E}">
        <p14:creationId xmlns:p14="http://schemas.microsoft.com/office/powerpoint/2010/main" val="41912006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AXR – abnormal Air Distribution – Intraluminal</a:t>
            </a:r>
            <a:br>
              <a:rPr lang="en-US" b="1" dirty="0"/>
            </a:br>
            <a:endParaRPr lang="en-GB" dirty="0"/>
          </a:p>
        </p:txBody>
      </p:sp>
      <p:pic>
        <p:nvPicPr>
          <p:cNvPr id="6" name="Picture 4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2279"/>
            <a:ext cx="30035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1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24" y="1713241"/>
            <a:ext cx="31559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9792" y="5733256"/>
            <a:ext cx="250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Small bowel obstruction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573325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Supine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8104" y="5589240"/>
            <a:ext cx="72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Erect </a:t>
            </a:r>
          </a:p>
        </p:txBody>
      </p:sp>
    </p:spTree>
    <p:extLst>
      <p:ext uri="{BB962C8B-B14F-4D97-AF65-F5344CB8AC3E}">
        <p14:creationId xmlns:p14="http://schemas.microsoft.com/office/powerpoint/2010/main" val="1726978947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AXR – abnormal Air Distribution -intraluminal</a:t>
            </a:r>
            <a:br>
              <a:rPr lang="en-US" b="1" dirty="0"/>
            </a:b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458470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23728" y="6381328"/>
            <a:ext cx="33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Large bowel obstruction – supine </a:t>
            </a:r>
          </a:p>
        </p:txBody>
      </p:sp>
    </p:spTree>
    <p:extLst>
      <p:ext uri="{BB962C8B-B14F-4D97-AF65-F5344CB8AC3E}">
        <p14:creationId xmlns:p14="http://schemas.microsoft.com/office/powerpoint/2010/main" val="1943482936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AXR – Air Distribution – intraluminal abnormal</a:t>
            </a:r>
            <a:br>
              <a:rPr lang="en-US" b="1" dirty="0"/>
            </a:b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787"/>
            <a:ext cx="306705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90705"/>
            <a:ext cx="3246438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56" y="1833346"/>
            <a:ext cx="2695944" cy="379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5877272"/>
            <a:ext cx="15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Paralytic ileus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3888" y="5877272"/>
            <a:ext cx="180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Sigmoid volvulus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4248" y="6061938"/>
            <a:ext cx="120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meteorism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967498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ABNORMAL INTRALUMINAL AIR PATTERN: LOCALISATION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19977"/>
          <a:stretch>
            <a:fillRect/>
          </a:stretch>
        </p:blipFill>
        <p:spPr bwMode="auto">
          <a:xfrm>
            <a:off x="755576" y="2132856"/>
            <a:ext cx="755283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626351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AXR – ABNORMAL Air Distribution - </a:t>
            </a:r>
            <a:r>
              <a:rPr lang="en-US" b="1" dirty="0" err="1"/>
              <a:t>extraluminal</a:t>
            </a:r>
            <a:r>
              <a:rPr lang="en-US" b="1" dirty="0"/>
              <a:t/>
            </a:r>
            <a:br>
              <a:rPr lang="en-US" b="1" dirty="0"/>
            </a:br>
            <a:endParaRPr lang="en-GB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34340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600200"/>
            <a:ext cx="46101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5733256"/>
            <a:ext cx="254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Air under the diaphragm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5" y="544522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Rigler’s</a:t>
            </a:r>
            <a:r>
              <a:rPr lang="en-US" dirty="0"/>
              <a:t> sign – Double wall sign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1800" y="6381328"/>
            <a:ext cx="4926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Pneumoperitoneum</a:t>
            </a:r>
            <a:r>
              <a:rPr lang="en-US" dirty="0"/>
              <a:t> – secondary to perforated gut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963555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AXR – ABNORMAL Air Distribution - </a:t>
            </a:r>
            <a:r>
              <a:rPr lang="en-US" b="1" dirty="0" err="1"/>
              <a:t>extraluminal</a:t>
            </a:r>
            <a:r>
              <a:rPr lang="en-US" b="1" dirty="0"/>
              <a:t/>
            </a:r>
            <a:br>
              <a:rPr lang="en-US" b="1" dirty="0"/>
            </a:br>
            <a:endParaRPr lang="en-GB" dirty="0"/>
          </a:p>
        </p:txBody>
      </p:sp>
      <p:pic>
        <p:nvPicPr>
          <p:cNvPr id="3" name="Picture 4" descr="Untitled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87705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5805264"/>
            <a:ext cx="4107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Pneumoperitoneum</a:t>
            </a:r>
            <a:r>
              <a:rPr lang="en-US" dirty="0"/>
              <a:t> – Lt lateral decubitus view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928494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AXR – ABNORMAL Air Distribution – INTRAMURAL </a:t>
            </a:r>
            <a:br>
              <a:rPr lang="en-US" b="1" dirty="0"/>
            </a:b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0386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84835"/>
            <a:ext cx="4127640" cy="33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27784" y="6093296"/>
            <a:ext cx="249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Pneumatosis</a:t>
            </a:r>
            <a:r>
              <a:rPr lang="en-US" dirty="0"/>
              <a:t> </a:t>
            </a:r>
            <a:r>
              <a:rPr lang="en-US" dirty="0" err="1"/>
              <a:t>intestinalis</a:t>
            </a:r>
            <a:r>
              <a:rPr lang="en-US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179906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>
                <a:latin typeface="Arial Black" pitchFamily="34" charset="0"/>
              </a:rPr>
              <a:t>Air shall only be kept within the bowel for it to be considered normal </a:t>
            </a:r>
          </a:p>
        </p:txBody>
      </p:sp>
      <p:pic>
        <p:nvPicPr>
          <p:cNvPr id="4100" name="Picture 4" descr="http://us.123rf.com/400wm/400/400/imagehitevo/imagehitevo1007/imagehitevo100700111/7356043-man-pinching-nose-and-making-a-fa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2863" y="1844824"/>
            <a:ext cx="2543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12648" y="2924944"/>
            <a:ext cx="2971800" cy="2790056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Arial Black" pitchFamily="34" charset="0"/>
              </a:rPr>
              <a:t>And in the right proportions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38" y="2924944"/>
            <a:ext cx="3417962" cy="345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0846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8"/>
          <p:cNvSpPr txBox="1">
            <a:spLocks noChangeArrowheads="1"/>
          </p:cNvSpPr>
          <p:nvPr/>
        </p:nvSpPr>
        <p:spPr bwMode="auto">
          <a:xfrm>
            <a:off x="2727325" y="601663"/>
            <a:ext cx="51482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800" b="1" dirty="0"/>
              <a:t>GIT Contrast Radiography </a:t>
            </a:r>
          </a:p>
        </p:txBody>
      </p:sp>
      <p:sp>
        <p:nvSpPr>
          <p:cNvPr id="24579" name="AutoShape 1029"/>
          <p:cNvSpPr>
            <a:spLocks noChangeArrowheads="1"/>
          </p:cNvSpPr>
          <p:nvPr/>
        </p:nvSpPr>
        <p:spPr bwMode="auto">
          <a:xfrm>
            <a:off x="2743200" y="1295400"/>
            <a:ext cx="3200400" cy="6858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GIT Contrast</a:t>
            </a:r>
          </a:p>
        </p:txBody>
      </p:sp>
      <p:sp>
        <p:nvSpPr>
          <p:cNvPr id="24580" name="AutoShape 1030"/>
          <p:cNvSpPr>
            <a:spLocks noChangeArrowheads="1"/>
          </p:cNvSpPr>
          <p:nvPr/>
        </p:nvSpPr>
        <p:spPr bwMode="auto">
          <a:xfrm>
            <a:off x="1905000" y="2895600"/>
            <a:ext cx="2057400" cy="8382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/>
              <a:t>Positive </a:t>
            </a:r>
          </a:p>
        </p:txBody>
      </p:sp>
      <p:sp>
        <p:nvSpPr>
          <p:cNvPr id="27653" name="AutoShape 1031"/>
          <p:cNvSpPr>
            <a:spLocks noChangeArrowheads="1"/>
          </p:cNvSpPr>
          <p:nvPr/>
        </p:nvSpPr>
        <p:spPr bwMode="auto">
          <a:xfrm>
            <a:off x="5410200" y="2895600"/>
            <a:ext cx="1600200" cy="8382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Negative </a:t>
            </a:r>
          </a:p>
        </p:txBody>
      </p:sp>
      <p:sp>
        <p:nvSpPr>
          <p:cNvPr id="24582" name="AutoShape 1032"/>
          <p:cNvSpPr>
            <a:spLocks noChangeArrowheads="1"/>
          </p:cNvSpPr>
          <p:nvPr/>
        </p:nvSpPr>
        <p:spPr bwMode="auto">
          <a:xfrm>
            <a:off x="1524000" y="4495800"/>
            <a:ext cx="2895600" cy="6858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buFontTx/>
              <a:buAutoNum type="arabicPeriod"/>
            </a:pPr>
            <a:r>
              <a:rPr lang="en-US" sz="2400" dirty="0"/>
              <a:t>Barium</a:t>
            </a:r>
          </a:p>
          <a:p>
            <a:pPr marL="342900" indent="-342900" algn="ctr">
              <a:buFontTx/>
              <a:buAutoNum type="arabicPeriod"/>
            </a:pPr>
            <a:r>
              <a:rPr lang="en-US" sz="2400" dirty="0"/>
              <a:t>Water soluble (iodine)</a:t>
            </a:r>
          </a:p>
        </p:txBody>
      </p:sp>
      <p:sp>
        <p:nvSpPr>
          <p:cNvPr id="27655" name="AutoShape 1033"/>
          <p:cNvSpPr>
            <a:spLocks noChangeArrowheads="1"/>
          </p:cNvSpPr>
          <p:nvPr/>
        </p:nvSpPr>
        <p:spPr bwMode="auto">
          <a:xfrm>
            <a:off x="5638800" y="4267200"/>
            <a:ext cx="1828800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Air </a:t>
            </a:r>
          </a:p>
        </p:txBody>
      </p:sp>
      <p:sp>
        <p:nvSpPr>
          <p:cNvPr id="24584" name="Line 1034"/>
          <p:cNvSpPr>
            <a:spLocks noChangeShapeType="1"/>
          </p:cNvSpPr>
          <p:nvPr/>
        </p:nvSpPr>
        <p:spPr bwMode="auto">
          <a:xfrm>
            <a:off x="4419600" y="1981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5" name="Line 1035"/>
          <p:cNvSpPr>
            <a:spLocks noChangeShapeType="1"/>
          </p:cNvSpPr>
          <p:nvPr/>
        </p:nvSpPr>
        <p:spPr bwMode="auto">
          <a:xfrm>
            <a:off x="3352800" y="22860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6" name="Line 1036"/>
          <p:cNvSpPr>
            <a:spLocks noChangeShapeType="1"/>
          </p:cNvSpPr>
          <p:nvPr/>
        </p:nvSpPr>
        <p:spPr bwMode="auto">
          <a:xfrm>
            <a:off x="3352800" y="2286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7" name="Line 1037"/>
          <p:cNvSpPr>
            <a:spLocks noChangeShapeType="1"/>
          </p:cNvSpPr>
          <p:nvPr/>
        </p:nvSpPr>
        <p:spPr bwMode="auto">
          <a:xfrm>
            <a:off x="5867400" y="2286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8" name="Line 1038"/>
          <p:cNvSpPr>
            <a:spLocks noChangeShapeType="1"/>
          </p:cNvSpPr>
          <p:nvPr/>
        </p:nvSpPr>
        <p:spPr bwMode="auto">
          <a:xfrm>
            <a:off x="3124200" y="3733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9" name="Line 1039"/>
          <p:cNvSpPr>
            <a:spLocks noChangeShapeType="1"/>
          </p:cNvSpPr>
          <p:nvPr/>
        </p:nvSpPr>
        <p:spPr bwMode="auto">
          <a:xfrm>
            <a:off x="6477000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733800" y="5257800"/>
            <a:ext cx="297180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Double</a:t>
            </a:r>
            <a:r>
              <a:rPr lang="en-US" dirty="0"/>
              <a:t> </a:t>
            </a:r>
            <a:r>
              <a:rPr lang="en-US" sz="2400" dirty="0">
                <a:solidFill>
                  <a:schemeClr val="bg1"/>
                </a:solidFill>
              </a:rPr>
              <a:t>Contrast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419600" y="5029200"/>
            <a:ext cx="304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5334000" y="48768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187252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/>
          </p:cNvSpPr>
          <p:nvPr>
            <p:ph type="subTitle" idx="1"/>
          </p:nvPr>
        </p:nvSpPr>
        <p:spPr bwMode="auto">
          <a:xfrm>
            <a:off x="1219200" y="1844824"/>
            <a:ext cx="6400800" cy="3793976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just" eaLnBrk="1" hangingPunct="1">
              <a:buFont typeface="Arial" pitchFamily="34" charset="0"/>
              <a:buChar char="•"/>
              <a:defRPr/>
            </a:pPr>
            <a:r>
              <a:rPr lang="en-US" sz="2400" dirty="0" err="1">
                <a:latin typeface="Bookman Old Style" pitchFamily="18" charset="0"/>
              </a:rPr>
              <a:t>Sialography</a:t>
            </a:r>
            <a:endParaRPr lang="en-US" sz="2400" dirty="0">
              <a:latin typeface="Bookman Old Style" pitchFamily="18" charset="0"/>
            </a:endParaRPr>
          </a:p>
          <a:p>
            <a:pPr marL="342900" indent="-342900" algn="just" eaLnBrk="1" hangingPunct="1">
              <a:buFont typeface="Arial" pitchFamily="34" charset="0"/>
              <a:buChar char="•"/>
              <a:defRPr/>
            </a:pPr>
            <a:r>
              <a:rPr lang="en-US" sz="2400" dirty="0" err="1">
                <a:latin typeface="Bookman Old Style" pitchFamily="18" charset="0"/>
              </a:rPr>
              <a:t>Ba</a:t>
            </a:r>
            <a:r>
              <a:rPr lang="en-US" sz="2400" dirty="0">
                <a:latin typeface="Bookman Old Style" pitchFamily="18" charset="0"/>
              </a:rPr>
              <a:t>. Swallow</a:t>
            </a:r>
          </a:p>
          <a:p>
            <a:pPr marL="342900" indent="-342900" algn="just" eaLnBrk="1" hangingPunct="1">
              <a:buFont typeface="Arial" pitchFamily="34" charset="0"/>
              <a:buChar char="•"/>
              <a:defRPr/>
            </a:pPr>
            <a:r>
              <a:rPr lang="en-US" sz="2400" dirty="0" err="1">
                <a:latin typeface="Bookman Old Style" pitchFamily="18" charset="0"/>
              </a:rPr>
              <a:t>Ba</a:t>
            </a:r>
            <a:r>
              <a:rPr lang="en-US" sz="2400" dirty="0">
                <a:latin typeface="Bookman Old Style" pitchFamily="18" charset="0"/>
              </a:rPr>
              <a:t>. Meal</a:t>
            </a:r>
          </a:p>
          <a:p>
            <a:pPr marL="342900" indent="-342900" algn="just" eaLnBrk="1" hangingPunct="1">
              <a:buFont typeface="Arial" pitchFamily="34" charset="0"/>
              <a:buChar char="•"/>
              <a:defRPr/>
            </a:pPr>
            <a:r>
              <a:rPr lang="en-US" sz="2400" dirty="0" err="1">
                <a:latin typeface="Bookman Old Style" pitchFamily="18" charset="0"/>
              </a:rPr>
              <a:t>Ba</a:t>
            </a:r>
            <a:r>
              <a:rPr lang="en-US" sz="2400" dirty="0">
                <a:latin typeface="Bookman Old Style" pitchFamily="18" charset="0"/>
              </a:rPr>
              <a:t>. meal follow through</a:t>
            </a:r>
          </a:p>
          <a:p>
            <a:pPr marL="342900" indent="-342900" algn="just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latin typeface="Bookman Old Style" pitchFamily="18" charset="0"/>
              </a:rPr>
              <a:t>Small Bowel Enema (</a:t>
            </a:r>
            <a:r>
              <a:rPr lang="en-US" sz="2400" dirty="0" err="1">
                <a:latin typeface="Bookman Old Style" pitchFamily="18" charset="0"/>
              </a:rPr>
              <a:t>Enteroclysis</a:t>
            </a:r>
            <a:r>
              <a:rPr lang="en-US" sz="2400" dirty="0">
                <a:latin typeface="Bookman Old Style" pitchFamily="18" charset="0"/>
              </a:rPr>
              <a:t>)</a:t>
            </a:r>
          </a:p>
          <a:p>
            <a:pPr marL="342900" indent="-342900" algn="just" eaLnBrk="1" hangingPunct="1">
              <a:buFont typeface="Arial" pitchFamily="34" charset="0"/>
              <a:buChar char="•"/>
              <a:defRPr/>
            </a:pPr>
            <a:r>
              <a:rPr lang="en-US" sz="2400" dirty="0" err="1">
                <a:latin typeface="Bookman Old Style" pitchFamily="18" charset="0"/>
              </a:rPr>
              <a:t>Ba</a:t>
            </a:r>
            <a:r>
              <a:rPr lang="en-US" sz="2400" dirty="0">
                <a:latin typeface="Bookman Old Style" pitchFamily="18" charset="0"/>
              </a:rPr>
              <a:t>. Enema</a:t>
            </a:r>
          </a:p>
          <a:p>
            <a:pPr marL="342900" indent="-342900" algn="just" eaLnBrk="1" hangingPunct="1">
              <a:buFont typeface="Arial" pitchFamily="34" charset="0"/>
              <a:buChar char="•"/>
              <a:defRPr/>
            </a:pPr>
            <a:r>
              <a:rPr lang="en-US" sz="2400" dirty="0" err="1">
                <a:latin typeface="Bookman Old Style" pitchFamily="18" charset="0"/>
              </a:rPr>
              <a:t>Colostrogram</a:t>
            </a:r>
            <a:r>
              <a:rPr lang="en-US" sz="2400" dirty="0">
                <a:latin typeface="Bookman Old Style" pitchFamily="18" charset="0"/>
              </a:rPr>
              <a:t>, </a:t>
            </a:r>
            <a:r>
              <a:rPr lang="en-US" sz="2400" dirty="0" err="1">
                <a:latin typeface="Bookman Old Style" pitchFamily="18" charset="0"/>
              </a:rPr>
              <a:t>Sinogram</a:t>
            </a:r>
            <a:r>
              <a:rPr lang="en-US" sz="2400" dirty="0">
                <a:latin typeface="Bookman Old Style" pitchFamily="18" charset="0"/>
              </a:rPr>
              <a:t>, </a:t>
            </a:r>
            <a:r>
              <a:rPr lang="en-US" sz="2400" dirty="0" err="1">
                <a:latin typeface="Bookman Old Style" pitchFamily="18" charset="0"/>
              </a:rPr>
              <a:t>Fistulogram</a:t>
            </a:r>
            <a:endParaRPr lang="en-US" sz="2400" dirty="0">
              <a:latin typeface="Bookman Old Style" pitchFamily="18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52600" y="304800"/>
            <a:ext cx="69580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800" b="1"/>
              <a:t>GIT Contrast Radiography </a:t>
            </a:r>
          </a:p>
          <a:p>
            <a:pPr eaLnBrk="1" hangingPunct="1"/>
            <a:r>
              <a:rPr lang="en-US" sz="2800" b="1"/>
              <a:t>– </a:t>
            </a:r>
            <a:r>
              <a:rPr lang="en-US" sz="2800" b="1">
                <a:cs typeface="Arial" charset="0"/>
              </a:rPr>
              <a:t>Modalities </a:t>
            </a:r>
          </a:p>
        </p:txBody>
      </p:sp>
    </p:spTree>
    <p:extLst>
      <p:ext uri="{BB962C8B-B14F-4D97-AF65-F5344CB8AC3E}">
        <p14:creationId xmlns:p14="http://schemas.microsoft.com/office/powerpoint/2010/main" val="1755474838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16632"/>
            <a:ext cx="7924800" cy="10801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ANATOMICAL DIVISIONS</a:t>
            </a:r>
            <a:br>
              <a:rPr lang="en-US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764704"/>
            <a:ext cx="3733800" cy="4950296"/>
          </a:xfrm>
        </p:spPr>
        <p:txBody>
          <a:bodyPr>
            <a:noAutofit/>
          </a:bodyPr>
          <a:lstStyle/>
          <a:p>
            <a:pPr marL="381000" indent="-381000">
              <a:lnSpc>
                <a:spcPct val="90000"/>
              </a:lnSpc>
              <a:buNone/>
              <a:defRPr/>
            </a:pPr>
            <a:r>
              <a:rPr lang="en-US" sz="2400" b="1" dirty="0">
                <a:latin typeface="Bookman Old Style" pitchFamily="18" charset="0"/>
              </a:rPr>
              <a:t>Fore-gut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n-US" sz="2400" dirty="0">
                <a:latin typeface="Bookman Old Style" pitchFamily="18" charset="0"/>
              </a:rPr>
              <a:t>Oral cavity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n-US" sz="2400" dirty="0">
                <a:latin typeface="Bookman Old Style" pitchFamily="18" charset="0"/>
              </a:rPr>
              <a:t>Pharynx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n-US" sz="2400" dirty="0" err="1">
                <a:latin typeface="Bookman Old Style" pitchFamily="18" charset="0"/>
              </a:rPr>
              <a:t>Oesophagus</a:t>
            </a:r>
            <a:endParaRPr lang="en-US" sz="2400" dirty="0">
              <a:latin typeface="Bookman Old Style" pitchFamily="18" charset="0"/>
            </a:endParaRPr>
          </a:p>
          <a:p>
            <a:pPr marL="381000" indent="-381000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n-US" sz="2400" dirty="0">
                <a:latin typeface="Bookman Old Style" pitchFamily="18" charset="0"/>
              </a:rPr>
              <a:t>Stomach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n-US" sz="2400" dirty="0">
                <a:latin typeface="Bookman Old Style" pitchFamily="18" charset="0"/>
              </a:rPr>
              <a:t>Part of duodenum</a:t>
            </a:r>
          </a:p>
          <a:p>
            <a:pPr marL="381000" indent="-381000">
              <a:lnSpc>
                <a:spcPct val="90000"/>
              </a:lnSpc>
              <a:buNone/>
              <a:defRPr/>
            </a:pPr>
            <a:r>
              <a:rPr lang="en-US" sz="2400" b="1" dirty="0">
                <a:latin typeface="Bookman Old Style" pitchFamily="18" charset="0"/>
              </a:rPr>
              <a:t>2. Mid-gut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n-US" sz="2400" dirty="0">
                <a:latin typeface="Bookman Old Style" pitchFamily="18" charset="0"/>
              </a:rPr>
              <a:t>Part of duodenum</a:t>
            </a:r>
          </a:p>
          <a:p>
            <a:pPr marL="381000" indent="-381000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n-US" sz="2400" dirty="0">
                <a:latin typeface="Bookman Old Style" pitchFamily="18" charset="0"/>
              </a:rPr>
              <a:t>Small bowel – </a:t>
            </a:r>
            <a:r>
              <a:rPr lang="en-US" sz="2400" dirty="0" err="1">
                <a:latin typeface="Bookman Old Style" pitchFamily="18" charset="0"/>
              </a:rPr>
              <a:t>jejunum,ileum</a:t>
            </a:r>
            <a:endParaRPr lang="en-US" sz="2400" dirty="0">
              <a:latin typeface="Bookman Old Style" pitchFamily="18" charset="0"/>
            </a:endParaRPr>
          </a:p>
          <a:p>
            <a:pPr marL="381000" indent="-381000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n-US" sz="2400" dirty="0">
                <a:latin typeface="Bookman Old Style" pitchFamily="18" charset="0"/>
              </a:rPr>
              <a:t>Part of large bowel- caecum, ascending, mid-transverse colon</a:t>
            </a:r>
          </a:p>
          <a:p>
            <a:pPr marL="381000" indent="-381000">
              <a:lnSpc>
                <a:spcPct val="90000"/>
              </a:lnSpc>
              <a:buNone/>
              <a:defRPr/>
            </a:pPr>
            <a:endParaRPr lang="en-US" sz="1600" dirty="0">
              <a:latin typeface="Bookman Old Style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1196752"/>
            <a:ext cx="3733800" cy="45182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b="1" dirty="0">
                <a:latin typeface="Bookman Old Style" pitchFamily="18" charset="0"/>
              </a:rPr>
              <a:t>3. Hind-gut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>
                <a:latin typeface="Bookman Old Style" pitchFamily="18" charset="0"/>
              </a:rPr>
              <a:t>     Mid-transverse, descending , sigmoid colon, rectum, anus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b="1" dirty="0">
                <a:latin typeface="Bookman Old Style" pitchFamily="18" charset="0"/>
              </a:rPr>
              <a:t>4. Accessory organs/tissues</a:t>
            </a:r>
          </a:p>
          <a:p>
            <a:pPr>
              <a:lnSpc>
                <a:spcPct val="90000"/>
              </a:lnSpc>
              <a:buFont typeface="Wingdings" pitchFamily="2" charset="2"/>
              <a:buChar char="¨"/>
              <a:defRPr/>
            </a:pPr>
            <a:r>
              <a:rPr lang="en-US" dirty="0">
                <a:latin typeface="Bookman Old Style" pitchFamily="18" charset="0"/>
              </a:rPr>
              <a:t>Salivary glands</a:t>
            </a:r>
          </a:p>
          <a:p>
            <a:pPr>
              <a:lnSpc>
                <a:spcPct val="90000"/>
              </a:lnSpc>
              <a:buFont typeface="Wingdings" pitchFamily="2" charset="2"/>
              <a:buChar char="¨"/>
              <a:defRPr/>
            </a:pPr>
            <a:r>
              <a:rPr lang="en-US" dirty="0">
                <a:latin typeface="Bookman Old Style" pitchFamily="18" charset="0"/>
              </a:rPr>
              <a:t>Liver</a:t>
            </a:r>
          </a:p>
          <a:p>
            <a:pPr>
              <a:lnSpc>
                <a:spcPct val="90000"/>
              </a:lnSpc>
              <a:buFont typeface="Wingdings" pitchFamily="2" charset="2"/>
              <a:buChar char="¨"/>
              <a:defRPr/>
            </a:pPr>
            <a:r>
              <a:rPr lang="en-US" dirty="0">
                <a:latin typeface="Bookman Old Style" pitchFamily="18" charset="0"/>
              </a:rPr>
              <a:t>Gall bladder</a:t>
            </a:r>
          </a:p>
          <a:p>
            <a:pPr>
              <a:lnSpc>
                <a:spcPct val="90000"/>
              </a:lnSpc>
              <a:buFont typeface="Wingdings" pitchFamily="2" charset="2"/>
              <a:buChar char="¨"/>
              <a:defRPr/>
            </a:pPr>
            <a:r>
              <a:rPr lang="en-US" dirty="0">
                <a:latin typeface="Bookman Old Style" pitchFamily="18" charset="0"/>
              </a:rPr>
              <a:t>Pancreas</a:t>
            </a:r>
          </a:p>
          <a:p>
            <a:pPr>
              <a:lnSpc>
                <a:spcPct val="90000"/>
              </a:lnSpc>
              <a:buFont typeface="Wingdings" pitchFamily="2" charset="2"/>
              <a:buChar char="¨"/>
              <a:defRPr/>
            </a:pPr>
            <a:r>
              <a:rPr lang="en-US" dirty="0">
                <a:latin typeface="Bookman Old Style" pitchFamily="18" charset="0"/>
              </a:rPr>
              <a:t>Vascular structures</a:t>
            </a:r>
          </a:p>
          <a:p>
            <a:pPr>
              <a:lnSpc>
                <a:spcPct val="90000"/>
              </a:lnSpc>
              <a:buFont typeface="Wingdings" pitchFamily="2" charset="2"/>
              <a:buChar char="¨"/>
              <a:defRPr/>
            </a:pPr>
            <a:r>
              <a:rPr lang="en-US" dirty="0">
                <a:latin typeface="Bookman Old Style" pitchFamily="18" charset="0"/>
              </a:rPr>
              <a:t>Neural structures</a:t>
            </a:r>
          </a:p>
          <a:p>
            <a:pPr>
              <a:lnSpc>
                <a:spcPct val="90000"/>
              </a:lnSpc>
              <a:buFont typeface="Wingdings" pitchFamily="2" charset="2"/>
              <a:buChar char="¨"/>
              <a:defRPr/>
            </a:pPr>
            <a:r>
              <a:rPr lang="en-US" dirty="0">
                <a:latin typeface="Bookman Old Style" pitchFamily="18" charset="0"/>
              </a:rPr>
              <a:t>Lymphatic system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175423"/>
      </p:ext>
    </p:extLst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4419600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362200" y="228600"/>
            <a:ext cx="5105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800" b="1"/>
              <a:t>GIT Contrast Radiography</a:t>
            </a:r>
          </a:p>
          <a:p>
            <a:pPr eaLnBrk="1" hangingPunct="1"/>
            <a:r>
              <a:rPr lang="en-US" sz="2800" b="1"/>
              <a:t>- Sialography </a:t>
            </a:r>
            <a:r>
              <a:rPr lang="en-US"/>
              <a:t> 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889125" y="5373688"/>
            <a:ext cx="1579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Sialography 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394325" y="1219200"/>
            <a:ext cx="35972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en-US" sz="2000" b="1" u="sng"/>
          </a:p>
          <a:p>
            <a:pPr eaLnBrk="1" hangingPunct="1">
              <a:buFontTx/>
              <a:buChar char="•"/>
            </a:pPr>
            <a:r>
              <a:rPr lang="en-US"/>
              <a:t> Cannulation of major salivary gland ducts  </a:t>
            </a:r>
          </a:p>
          <a:p>
            <a:pPr eaLnBrk="1" hangingPunct="1">
              <a:buFontTx/>
              <a:buChar char="•"/>
            </a:pPr>
            <a:r>
              <a:rPr lang="en-US"/>
              <a:t>Water soluble contrast media is used </a:t>
            </a:r>
          </a:p>
          <a:p>
            <a:pPr eaLnBrk="1" hangingPunct="1">
              <a:buFontTx/>
              <a:buChar char="•"/>
            </a:pPr>
            <a:r>
              <a:rPr lang="en-US"/>
              <a:t>Demonstrates luminal anatomy and pathology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INDICATIONS</a:t>
            </a:r>
          </a:p>
          <a:p>
            <a:pPr eaLnBrk="1" hangingPunct="1">
              <a:buFontTx/>
              <a:buAutoNum type="arabicPeriod"/>
            </a:pPr>
            <a:r>
              <a:rPr lang="en-US"/>
              <a:t>Pain</a:t>
            </a:r>
          </a:p>
          <a:p>
            <a:pPr eaLnBrk="1" hangingPunct="1">
              <a:buFontTx/>
              <a:buAutoNum type="arabicPeriod"/>
            </a:pPr>
            <a:r>
              <a:rPr lang="en-US"/>
              <a:t>Swelling</a:t>
            </a:r>
          </a:p>
          <a:p>
            <a:pPr eaLnBrk="1" hangingPunct="1">
              <a:buFontTx/>
              <a:buAutoNum type="arabicPeriod"/>
            </a:pPr>
            <a:r>
              <a:rPr lang="en-US"/>
              <a:t>Sjogren’s syndrome</a:t>
            </a:r>
          </a:p>
          <a:p>
            <a:pPr eaLnBrk="1" hangingPunct="1">
              <a:buFontTx/>
              <a:buAutoNum type="arabicPeriod"/>
            </a:pPr>
            <a:r>
              <a:rPr lang="en-US"/>
              <a:t>Sicca</a:t>
            </a:r>
          </a:p>
          <a:p>
            <a:pPr eaLnBrk="1" hangingPunct="1">
              <a:buFontTx/>
              <a:buAutoNum type="arabicPeriod"/>
            </a:pPr>
            <a:r>
              <a:rPr lang="en-US"/>
              <a:t>Post-traumatic, post-operative strictures, cysts, fistulas</a:t>
            </a:r>
          </a:p>
          <a:p>
            <a:pPr eaLnBrk="1" hangingPunct="1"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86199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60525" y="0"/>
            <a:ext cx="5027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800" b="1"/>
              <a:t>GIT Contrast Radiography</a:t>
            </a:r>
          </a:p>
          <a:p>
            <a:pPr eaLnBrk="1" hangingPunct="1"/>
            <a:r>
              <a:rPr lang="en-US" sz="2800" b="1"/>
              <a:t>- </a:t>
            </a:r>
            <a:r>
              <a:rPr lang="en-US" sz="2800" b="1">
                <a:cs typeface="Arial" charset="0"/>
              </a:rPr>
              <a:t>Barium Swallow</a:t>
            </a:r>
            <a:r>
              <a:rPr lang="en-US" sz="2800" b="1"/>
              <a:t> 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914400" y="838200"/>
            <a:ext cx="8077200" cy="427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200" b="1" u="sng" dirty="0">
                <a:latin typeface="Arial" charset="0"/>
                <a:cs typeface="Arial" charset="0"/>
              </a:rPr>
              <a:t>Indications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 dirty="0">
                <a:latin typeface="Arial" charset="0"/>
                <a:cs typeface="Arial" charset="0"/>
              </a:rPr>
              <a:t>Dysphagia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 dirty="0">
                <a:latin typeface="Arial" charset="0"/>
                <a:cs typeface="Arial" charset="0"/>
              </a:rPr>
              <a:t>Pain on swallowing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endParaRPr lang="en-US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 dirty="0">
                <a:latin typeface="Arial" charset="0"/>
                <a:cs typeface="Arial" charset="0"/>
              </a:rPr>
              <a:t>Hematemesis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 dirty="0">
                <a:latin typeface="Arial" charset="0"/>
                <a:cs typeface="Arial" charset="0"/>
              </a:rPr>
              <a:t>Assessment of </a:t>
            </a:r>
            <a:r>
              <a:rPr lang="en-US" sz="2000" dirty="0" err="1">
                <a:latin typeface="Arial" charset="0"/>
                <a:cs typeface="Arial" charset="0"/>
              </a:rPr>
              <a:t>tracheo-oesophageal</a:t>
            </a:r>
            <a:r>
              <a:rPr lang="en-US" sz="2000" dirty="0">
                <a:latin typeface="Arial" charset="0"/>
                <a:cs typeface="Arial" charset="0"/>
              </a:rPr>
              <a:t> fistula(where plain films not diagnostic)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2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 dirty="0">
                <a:latin typeface="Arial" charset="0"/>
                <a:cs typeface="Arial" charset="0"/>
              </a:rPr>
              <a:t>Follow up following </a:t>
            </a:r>
            <a:r>
              <a:rPr lang="en-US" sz="2000" dirty="0" err="1">
                <a:latin typeface="Arial" charset="0"/>
                <a:cs typeface="Arial" charset="0"/>
              </a:rPr>
              <a:t>oesophageal</a:t>
            </a:r>
            <a:r>
              <a:rPr lang="en-US" sz="2000" dirty="0">
                <a:latin typeface="Arial" charset="0"/>
                <a:cs typeface="Arial" charset="0"/>
              </a:rPr>
              <a:t> surgery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endParaRPr lang="en-US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000" dirty="0">
                <a:latin typeface="Arial" charset="0"/>
                <a:cs typeface="Arial" charset="0"/>
              </a:rPr>
              <a:t>NB: In assessment of perforation, water soluble contrast is used instead of barium. </a:t>
            </a:r>
          </a:p>
        </p:txBody>
      </p:sp>
    </p:spTree>
    <p:extLst>
      <p:ext uri="{BB962C8B-B14F-4D97-AF65-F5344CB8AC3E}">
        <p14:creationId xmlns:p14="http://schemas.microsoft.com/office/powerpoint/2010/main" val="1888942825"/>
      </p:ext>
    </p:extLst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119978"/>
              </p:ext>
            </p:extLst>
          </p:nvPr>
        </p:nvGraphicFramePr>
        <p:xfrm>
          <a:off x="344487" y="1160463"/>
          <a:ext cx="4760913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Image" r:id="rId3" imgW="2642286" imgH="2916571" progId="Photoshop.Image.7">
                  <p:embed/>
                </p:oleObj>
              </mc:Choice>
              <mc:Fallback>
                <p:oleObj name="Image" r:id="rId3" imgW="2642286" imgH="291657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7" y="1160463"/>
                        <a:ext cx="4760913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2117725" y="573088"/>
            <a:ext cx="1235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1295400" y="0"/>
            <a:ext cx="7620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- </a:t>
            </a:r>
            <a:r>
              <a:rPr lang="en-US" sz="2800" b="1">
                <a:cs typeface="Arial" charset="0"/>
              </a:rPr>
              <a:t>Barium Swallow</a:t>
            </a:r>
            <a:r>
              <a:rPr lang="en-US" sz="2800" b="1"/>
              <a:t> 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5868143" y="4535488"/>
            <a:ext cx="24482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Normal findings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5" y="602128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Physiological constrictions may be seen – </a:t>
            </a:r>
            <a:r>
              <a:rPr lang="en-GB" dirty="0" err="1"/>
              <a:t>cricopharyngeus</a:t>
            </a:r>
            <a:r>
              <a:rPr lang="en-GB" dirty="0"/>
              <a:t> muscle, aortic arch, left main bronchus, left atrium and </a:t>
            </a:r>
            <a:r>
              <a:rPr lang="en-GB" dirty="0" err="1"/>
              <a:t>gastroesophageal</a:t>
            </a:r>
            <a:r>
              <a:rPr lang="en-GB" dirty="0"/>
              <a:t> junction. </a:t>
            </a:r>
          </a:p>
        </p:txBody>
      </p:sp>
    </p:spTree>
    <p:extLst>
      <p:ext uri="{BB962C8B-B14F-4D97-AF65-F5344CB8AC3E}">
        <p14:creationId xmlns:p14="http://schemas.microsoft.com/office/powerpoint/2010/main" val="1381782546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4"/>
          <p:cNvGraphicFramePr>
            <a:graphicFrameLocks noChangeAspect="1"/>
          </p:cNvGraphicFramePr>
          <p:nvPr/>
        </p:nvGraphicFramePr>
        <p:xfrm>
          <a:off x="457200" y="1371600"/>
          <a:ext cx="2595563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Image" r:id="rId3" imgW="1947676" imgH="3168402" progId="Photoshop.Image.7">
                  <p:embed/>
                </p:oleObj>
              </mc:Choice>
              <mc:Fallback>
                <p:oleObj name="Image" r:id="rId3" imgW="1947676" imgH="316840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71600"/>
                        <a:ext cx="2595563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9" name="Picture 4" descr="Untitled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4648200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286000" y="0"/>
            <a:ext cx="5562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- </a:t>
            </a:r>
            <a:r>
              <a:rPr lang="en-US" sz="2800" b="1">
                <a:cs typeface="Arial" charset="0"/>
              </a:rPr>
              <a:t>Barium Swallow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41325" y="5257800"/>
            <a:ext cx="1338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dirty="0"/>
              <a:t>Achalasia (seen on single contrast) 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632325" y="5373688"/>
            <a:ext cx="41881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dirty="0" err="1"/>
              <a:t>Oesophageal</a:t>
            </a:r>
            <a:r>
              <a:rPr lang="en-US" dirty="0"/>
              <a:t> webs (seen on double contrast)</a:t>
            </a:r>
          </a:p>
        </p:txBody>
      </p:sp>
    </p:spTree>
    <p:extLst>
      <p:ext uri="{BB962C8B-B14F-4D97-AF65-F5344CB8AC3E}">
        <p14:creationId xmlns:p14="http://schemas.microsoft.com/office/powerpoint/2010/main" val="3673721712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Untitled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63"/>
          <a:stretch>
            <a:fillRect/>
          </a:stretch>
        </p:blipFill>
        <p:spPr bwMode="auto">
          <a:xfrm>
            <a:off x="762000" y="1066800"/>
            <a:ext cx="2362200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27209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2286000" y="0"/>
            <a:ext cx="62484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- </a:t>
            </a:r>
            <a:r>
              <a:rPr lang="en-US" sz="2800" b="1">
                <a:cs typeface="Arial" charset="0"/>
              </a:rPr>
              <a:t>Barium Swallow</a:t>
            </a: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898525" y="5068888"/>
            <a:ext cx="36014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dirty="0" err="1"/>
              <a:t>Oesophageal</a:t>
            </a:r>
            <a:r>
              <a:rPr lang="en-US" dirty="0"/>
              <a:t> candidiasis  (on double contrast)</a:t>
            </a: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5165725" y="5754688"/>
            <a:ext cx="37224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dirty="0"/>
              <a:t>Hiatal hernia  (double contrast)</a:t>
            </a:r>
          </a:p>
        </p:txBody>
      </p:sp>
    </p:spTree>
    <p:extLst>
      <p:ext uri="{BB962C8B-B14F-4D97-AF65-F5344CB8AC3E}">
        <p14:creationId xmlns:p14="http://schemas.microsoft.com/office/powerpoint/2010/main" val="221093147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Untitled-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2464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611561" y="5791200"/>
            <a:ext cx="23364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dirty="0"/>
              <a:t>Ca. </a:t>
            </a:r>
            <a:r>
              <a:rPr lang="en-US" dirty="0" err="1"/>
              <a:t>oesophagus</a:t>
            </a:r>
            <a:r>
              <a:rPr lang="en-US" dirty="0"/>
              <a:t>  (double contrast)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5241925" y="5754688"/>
            <a:ext cx="3902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dirty="0" err="1"/>
              <a:t>Oesophageal</a:t>
            </a:r>
            <a:r>
              <a:rPr lang="en-US" dirty="0"/>
              <a:t> varices (double contrast) </a:t>
            </a: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914400" y="0"/>
            <a:ext cx="7543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- </a:t>
            </a:r>
            <a:r>
              <a:rPr lang="en-US" sz="2800" b="1">
                <a:cs typeface="Arial" charset="0"/>
              </a:rPr>
              <a:t>Barium Swallow</a:t>
            </a:r>
          </a:p>
        </p:txBody>
      </p:sp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30527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225234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286000" y="0"/>
            <a:ext cx="6477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- </a:t>
            </a:r>
            <a:r>
              <a:rPr lang="en-US" sz="2800" b="1">
                <a:cs typeface="Arial" charset="0"/>
              </a:rPr>
              <a:t>Barium Meal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14400" y="1628775"/>
            <a:ext cx="80010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000">
                <a:cs typeface="Arial" charset="0"/>
              </a:rPr>
              <a:t>Double contrast is an examination of choice in adults. Single contrast is used in children and very ill adults</a:t>
            </a:r>
            <a:r>
              <a:rPr lang="en-US" sz="2000">
                <a:latin typeface="Arial" charset="0"/>
                <a:cs typeface="Arial" charset="0"/>
              </a:rPr>
              <a:t>.</a:t>
            </a:r>
          </a:p>
          <a:p>
            <a:pPr eaLnBrk="1" hangingPunct="1"/>
            <a:endParaRPr lang="en-US" sz="2000"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b="1">
                <a:cs typeface="Arial" charset="0"/>
              </a:rPr>
              <a:t>INDICATIONS</a:t>
            </a:r>
            <a:r>
              <a:rPr lang="en-US" sz="200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sz="2000">
                <a:cs typeface="Arial" charset="0"/>
              </a:rPr>
              <a:t>dyspepsia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sz="2000">
                <a:cs typeface="Arial" charset="0"/>
              </a:rPr>
              <a:t>weight loss.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sz="2000">
                <a:cs typeface="Arial" charset="0"/>
              </a:rPr>
              <a:t>Follow up after surgery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sz="2000">
                <a:cs typeface="Arial" charset="0"/>
              </a:rPr>
              <a:t>suspected gastrointestinal bleeding or unexplained iron deficiency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sz="2000">
                <a:cs typeface="Arial" charset="0"/>
              </a:rPr>
              <a:t>partial obstruction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33486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286000" y="0"/>
            <a:ext cx="6324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- </a:t>
            </a:r>
            <a:r>
              <a:rPr lang="en-US" sz="2800" b="1">
                <a:cs typeface="Arial" charset="0"/>
              </a:rPr>
              <a:t>Barium Meal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193925" y="1944688"/>
            <a:ext cx="3216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981200" y="1752600"/>
            <a:ext cx="414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700" b="1" u="sng">
                <a:latin typeface="Arial" charset="0"/>
                <a:cs typeface="Arial" charset="0"/>
              </a:rPr>
              <a:t>Contraindications</a:t>
            </a:r>
          </a:p>
          <a:p>
            <a:endParaRPr lang="en-US" sz="2700" b="1" u="sng">
              <a:latin typeface="Arial" charset="0"/>
              <a:cs typeface="Arial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117725" y="2935288"/>
            <a:ext cx="3902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936750" y="2286000"/>
            <a:ext cx="52705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700" dirty="0">
                <a:latin typeface="Arial" charset="0"/>
                <a:cs typeface="Arial" charset="0"/>
              </a:rPr>
              <a:t>Complete large bowel obstruction</a:t>
            </a:r>
          </a:p>
          <a:p>
            <a:pPr>
              <a:buFontTx/>
              <a:buChar char="•"/>
            </a:pPr>
            <a:r>
              <a:rPr lang="en-US" sz="2700" dirty="0">
                <a:latin typeface="Arial" charset="0"/>
                <a:cs typeface="Arial" charset="0"/>
              </a:rPr>
              <a:t>Suspected perforation (there is up to 50% mortality if barium leaks into the peritoneum).  </a:t>
            </a:r>
          </a:p>
        </p:txBody>
      </p:sp>
    </p:spTree>
    <p:extLst>
      <p:ext uri="{BB962C8B-B14F-4D97-AF65-F5344CB8AC3E}">
        <p14:creationId xmlns:p14="http://schemas.microsoft.com/office/powerpoint/2010/main" val="2883116666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%5Cphotowise%5Cimages%5Cabdomen%5Cimage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5105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003925" y="0"/>
            <a:ext cx="2871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400" b="1"/>
              <a:t>Normal Ba. Meal </a:t>
            </a:r>
          </a:p>
          <a:p>
            <a:pPr eaLnBrk="1" hangingPunct="1"/>
            <a:r>
              <a:rPr lang="en-US" sz="2400" b="1"/>
              <a:t>(Double contrast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3217397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3624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143000"/>
            <a:ext cx="4371975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86000" y="0"/>
            <a:ext cx="5562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 dirty="0"/>
              <a:t>- </a:t>
            </a:r>
            <a:r>
              <a:rPr lang="en-US" sz="2800" b="1" dirty="0">
                <a:cs typeface="Arial" charset="0"/>
              </a:rPr>
              <a:t>Barium Meal (Double Contrast)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651125" y="5297488"/>
            <a:ext cx="180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Stomach ulcer</a:t>
            </a:r>
          </a:p>
        </p:txBody>
      </p:sp>
    </p:spTree>
    <p:extLst>
      <p:ext uri="{BB962C8B-B14F-4D97-AF65-F5344CB8AC3E}">
        <p14:creationId xmlns:p14="http://schemas.microsoft.com/office/powerpoint/2010/main" val="2323813454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charset="0"/>
              </a:rPr>
              <a:t>GIT PATHOLOGY </a:t>
            </a:r>
            <a:br>
              <a:rPr lang="en-US" b="1" dirty="0">
                <a:latin typeface="Arial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Congenital anomalies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Inflammation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Obstruction 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Neoplasia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Trauma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Motility disorders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Vascular 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Metabolic  </a:t>
            </a:r>
          </a:p>
          <a:p>
            <a:pPr marL="381000" indent="-381000">
              <a:buNone/>
              <a:defRPr/>
            </a:pPr>
            <a:endParaRPr lang="en-US" dirty="0">
              <a:latin typeface="Bookman Old Style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33195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44958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286000" y="0"/>
            <a:ext cx="5943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- </a:t>
            </a:r>
            <a:r>
              <a:rPr lang="en-US" sz="2800" b="1">
                <a:cs typeface="Arial" charset="0"/>
              </a:rPr>
              <a:t>Barium Meal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851525" y="2706688"/>
            <a:ext cx="1993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Duodenal Ulcer </a:t>
            </a:r>
          </a:p>
        </p:txBody>
      </p:sp>
    </p:spTree>
    <p:extLst>
      <p:ext uri="{BB962C8B-B14F-4D97-AF65-F5344CB8AC3E}">
        <p14:creationId xmlns:p14="http://schemas.microsoft.com/office/powerpoint/2010/main" val="230080365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286000" y="0"/>
            <a:ext cx="6400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- </a:t>
            </a:r>
            <a:r>
              <a:rPr lang="en-US" sz="2800" b="1">
                <a:cs typeface="Arial" charset="0"/>
              </a:rPr>
              <a:t>Barium Meal Follow Through 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965325" y="1628775"/>
            <a:ext cx="5516563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3100" b="1" u="sng">
                <a:latin typeface="Arial" charset="0"/>
                <a:cs typeface="Arial" charset="0"/>
              </a:rPr>
              <a:t>Indications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Pain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Diarrhoea e.g. malabsorption syndromes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Bleeding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Partial obstruction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endParaRPr lang="en-US" sz="2000"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3100" b="1" u="sng">
                <a:latin typeface="Arial" charset="0"/>
                <a:cs typeface="Arial" charset="0"/>
              </a:rPr>
              <a:t>Contraindications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>
                <a:cs typeface="Arial" charset="0"/>
              </a:rPr>
              <a:t>As  for Ba meal</a:t>
            </a:r>
          </a:p>
        </p:txBody>
      </p:sp>
    </p:spTree>
    <p:extLst>
      <p:ext uri="{BB962C8B-B14F-4D97-AF65-F5344CB8AC3E}">
        <p14:creationId xmlns:p14="http://schemas.microsoft.com/office/powerpoint/2010/main" val="2790872703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00074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0465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286000" y="0"/>
            <a:ext cx="6400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- </a:t>
            </a:r>
            <a:r>
              <a:rPr lang="en-US" sz="2800" b="1">
                <a:cs typeface="Arial" charset="0"/>
              </a:rPr>
              <a:t>Barium Meal Follow Through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143000" y="6088063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Normal </a:t>
            </a:r>
          </a:p>
        </p:txBody>
      </p:sp>
      <p:graphicFrame>
        <p:nvGraphicFramePr>
          <p:cNvPr id="38917" name="Object 4"/>
          <p:cNvGraphicFramePr>
            <a:graphicFrameLocks noChangeAspect="1"/>
          </p:cNvGraphicFramePr>
          <p:nvPr/>
        </p:nvGraphicFramePr>
        <p:xfrm>
          <a:off x="4495800" y="1371600"/>
          <a:ext cx="4648200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Image" r:id="rId4" imgW="1851429" imgH="1490475" progId="Photoshop.Image.7">
                  <p:embed/>
                </p:oleObj>
              </mc:Choice>
              <mc:Fallback>
                <p:oleObj name="Image" r:id="rId4" imgW="1851429" imgH="149047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371600"/>
                        <a:ext cx="4648200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851525" y="5221288"/>
            <a:ext cx="1404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dirty="0" err="1"/>
              <a:t>Ascariasis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9327324"/>
      </p:ext>
    </p:extLst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066800" y="0"/>
            <a:ext cx="7239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 dirty="0"/>
              <a:t>- </a:t>
            </a:r>
            <a:r>
              <a:rPr lang="en-US" sz="2800" b="1" dirty="0">
                <a:cs typeface="Arial" charset="0"/>
              </a:rPr>
              <a:t>Small Bowel Enema (</a:t>
            </a:r>
            <a:r>
              <a:rPr lang="en-US" sz="2800" b="1" dirty="0" err="1">
                <a:cs typeface="Arial" charset="0"/>
              </a:rPr>
              <a:t>Enteroclysis</a:t>
            </a:r>
            <a:r>
              <a:rPr lang="en-US" sz="2800" b="1" dirty="0">
                <a:cs typeface="Arial" charset="0"/>
              </a:rPr>
              <a:t>) 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914400" y="1781175"/>
            <a:ext cx="7239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Gives better visualization of small bowel than that achieved by barium meal follow through.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However it has the disadvantage of being unpleasant to the patient due to intubation and time consuming to the radiologist</a:t>
            </a:r>
            <a:r>
              <a:rPr lang="en-US" sz="310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3100" b="1" u="sng">
                <a:latin typeface="Arial" charset="0"/>
                <a:cs typeface="Arial" charset="0"/>
              </a:rPr>
              <a:t>Indication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Same as for Barium meal follow through</a:t>
            </a:r>
          </a:p>
        </p:txBody>
      </p:sp>
    </p:spTree>
    <p:extLst>
      <p:ext uri="{BB962C8B-B14F-4D97-AF65-F5344CB8AC3E}">
        <p14:creationId xmlns:p14="http://schemas.microsoft.com/office/powerpoint/2010/main" val="3599874261"/>
      </p:ext>
    </p:extLst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143000" y="0"/>
            <a:ext cx="77724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 dirty="0"/>
              <a:t>- </a:t>
            </a:r>
            <a:r>
              <a:rPr lang="en-US" sz="2800" b="1" dirty="0">
                <a:cs typeface="Arial" charset="0"/>
              </a:rPr>
              <a:t>Small Bowel Enema (</a:t>
            </a:r>
            <a:r>
              <a:rPr lang="en-US" sz="2800" b="1" dirty="0" err="1">
                <a:cs typeface="Arial" charset="0"/>
              </a:rPr>
              <a:t>Enteroclysis</a:t>
            </a:r>
            <a:r>
              <a:rPr lang="en-US" sz="2800" b="1" dirty="0">
                <a:cs typeface="Arial" charset="0"/>
              </a:rPr>
              <a:t>)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38322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775325" y="2859088"/>
            <a:ext cx="1071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Normal </a:t>
            </a:r>
          </a:p>
        </p:txBody>
      </p:sp>
    </p:spTree>
    <p:extLst>
      <p:ext uri="{BB962C8B-B14F-4D97-AF65-F5344CB8AC3E}">
        <p14:creationId xmlns:p14="http://schemas.microsoft.com/office/powerpoint/2010/main" val="4104878053"/>
      </p:ext>
    </p:extLst>
  </p:cSld>
  <p:clrMapOvr>
    <a:masterClrMapping/>
  </p:clrMapOvr>
  <p:transition spd="slow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041525" y="152400"/>
            <a:ext cx="5027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 eaLnBrk="1" hangingPunct="1"/>
            <a:r>
              <a:rPr lang="en-US" sz="2800" b="1">
                <a:cs typeface="Arial" charset="0"/>
              </a:rPr>
              <a:t>- Ba Enema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14400" y="1552575"/>
            <a:ext cx="7467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000" dirty="0">
                <a:cs typeface="Arial" charset="0"/>
              </a:rPr>
              <a:t>Examination of the large bowel. </a:t>
            </a:r>
          </a:p>
          <a:p>
            <a:pPr eaLnBrk="1" hangingPunct="1"/>
            <a:r>
              <a:rPr lang="en-US" sz="2000" dirty="0">
                <a:cs typeface="Arial" charset="0"/>
              </a:rPr>
              <a:t>It is currently getting replaced by CT </a:t>
            </a:r>
            <a:r>
              <a:rPr lang="en-US" sz="2000" dirty="0" err="1">
                <a:cs typeface="Arial" charset="0"/>
              </a:rPr>
              <a:t>colonography</a:t>
            </a:r>
            <a:r>
              <a:rPr lang="en-US" sz="2000" dirty="0">
                <a:cs typeface="Arial" charset="0"/>
              </a:rPr>
              <a:t>.</a:t>
            </a:r>
          </a:p>
          <a:p>
            <a:pPr eaLnBrk="1" hangingPunct="1"/>
            <a:r>
              <a:rPr lang="en-US" sz="2000" dirty="0">
                <a:cs typeface="Arial" charset="0"/>
              </a:rPr>
              <a:t>Two methods commonly used.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AutoNum type="romanLcPeriod"/>
            </a:pPr>
            <a:r>
              <a:rPr lang="en-US" sz="2000" dirty="0">
                <a:cs typeface="Arial" charset="0"/>
              </a:rPr>
              <a:t>Double contrast: This is examination of choice to demonstrate mucosal pattern.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dirty="0"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AutoNum type="romanLcPeriod" startAt="2"/>
            </a:pPr>
            <a:r>
              <a:rPr lang="en-US" sz="2000" dirty="0">
                <a:cs typeface="Arial" charset="0"/>
              </a:rPr>
              <a:t>Single contrast: This is used in children since it is not usually necessary to demonstrate mucosal pattern. It can also be used to reduce an intussusception</a:t>
            </a:r>
          </a:p>
        </p:txBody>
      </p:sp>
    </p:spTree>
    <p:extLst>
      <p:ext uri="{BB962C8B-B14F-4D97-AF65-F5344CB8AC3E}">
        <p14:creationId xmlns:p14="http://schemas.microsoft.com/office/powerpoint/2010/main" val="2890502863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660525" y="296863"/>
            <a:ext cx="50276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 eaLnBrk="1" hangingPunct="1"/>
            <a:r>
              <a:rPr lang="en-US" sz="2800" b="1">
                <a:cs typeface="Arial" charset="0"/>
              </a:rPr>
              <a:t>- Ba Enema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62000" y="1295400"/>
            <a:ext cx="43434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400" b="1" u="sng">
                <a:cs typeface="Arial" charset="0"/>
              </a:rPr>
              <a:t>Indications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Change in bowel habits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Unexplained abdominal pain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Melena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>
                <a:cs typeface="Arial" charset="0"/>
              </a:rPr>
              <a:t>Obstruction e.g. intussusception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400" b="1" u="sng"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>
              <a:cs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b="1" u="sng">
              <a:cs typeface="Arial" charset="0"/>
            </a:endParaRPr>
          </a:p>
        </p:txBody>
      </p:sp>
      <p:sp>
        <p:nvSpPr>
          <p:cNvPr id="43012" name="Rectangle 4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effectLst/>
              <a:latin typeface="Bookman Old Style" pitchFamily="18" charset="0"/>
            </a:endParaRPr>
          </a:p>
        </p:txBody>
      </p:sp>
      <p:sp>
        <p:nvSpPr>
          <p:cNvPr id="101381" name="Rectangle 5"/>
          <p:cNvSpPr>
            <a:spLocks noGrp="1"/>
          </p:cNvSpPr>
          <p:nvPr>
            <p:ph type="subTitle" idx="1"/>
          </p:nvPr>
        </p:nvSpPr>
        <p:spPr bwMode="auto">
          <a:xfrm rot="10800000">
            <a:off x="1996302" y="1835727"/>
            <a:ext cx="3124200" cy="45450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sz="1800" dirty="0">
              <a:latin typeface="Bookman Old Style" pitchFamily="18" charset="0"/>
            </a:endParaRPr>
          </a:p>
        </p:txBody>
      </p:sp>
      <p:sp>
        <p:nvSpPr>
          <p:cNvPr id="101382" name="Rectangle 6"/>
          <p:cNvSpPr>
            <a:spLocks noGrp="1"/>
          </p:cNvSpPr>
          <p:nvPr>
            <p:ph type="body" sz="half" idx="4294967295"/>
          </p:nvPr>
        </p:nvSpPr>
        <p:spPr bwMode="auto">
          <a:xfrm>
            <a:off x="6019800" y="1828800"/>
            <a:ext cx="3124200" cy="45450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>
                <a:solidFill>
                  <a:schemeClr val="tx1"/>
                </a:solidFill>
                <a:latin typeface="Bookman Old Style" pitchFamily="18" charset="0"/>
                <a:cs typeface="Arial" pitchFamily="34" charset="0"/>
              </a:rPr>
              <a:t>Contraindications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5257800" y="2163763"/>
            <a:ext cx="35052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 dirty="0">
                <a:cs typeface="Arial" charset="0"/>
              </a:rPr>
              <a:t>Toxic </a:t>
            </a:r>
            <a:r>
              <a:rPr lang="en-US" sz="2000" dirty="0" err="1">
                <a:cs typeface="Arial" charset="0"/>
              </a:rPr>
              <a:t>megacolon</a:t>
            </a:r>
            <a:endParaRPr lang="en-US" sz="20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 dirty="0">
                <a:cs typeface="Arial" charset="0"/>
              </a:rPr>
              <a:t>Pseudomembranous colitis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2000" dirty="0">
                <a:cs typeface="Arial" charset="0"/>
              </a:rPr>
              <a:t>Rectal biopsy within previous 3 days</a:t>
            </a:r>
          </a:p>
        </p:txBody>
      </p:sp>
    </p:spTree>
    <p:extLst>
      <p:ext uri="{BB962C8B-B14F-4D97-AF65-F5344CB8AC3E}">
        <p14:creationId xmlns:p14="http://schemas.microsoft.com/office/powerpoint/2010/main" val="2241199029"/>
      </p:ext>
    </p:extLst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286000" y="0"/>
            <a:ext cx="6400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>
                <a:cs typeface="Arial" charset="0"/>
              </a:rPr>
              <a:t>- Ba Enema</a:t>
            </a:r>
          </a:p>
        </p:txBody>
      </p:sp>
      <p:pic>
        <p:nvPicPr>
          <p:cNvPr id="44035" name="Picture 3" descr="00007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4186238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003925" y="2706688"/>
            <a:ext cx="1071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Normal </a:t>
            </a:r>
          </a:p>
        </p:txBody>
      </p:sp>
    </p:spTree>
    <p:extLst>
      <p:ext uri="{BB962C8B-B14F-4D97-AF65-F5344CB8AC3E}">
        <p14:creationId xmlns:p14="http://schemas.microsoft.com/office/powerpoint/2010/main" val="2600074469"/>
      </p:ext>
    </p:extLst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286000" y="0"/>
            <a:ext cx="5943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>
                <a:cs typeface="Arial" charset="0"/>
              </a:rPr>
              <a:t>- Ba Enema</a:t>
            </a:r>
          </a:p>
        </p:txBody>
      </p:sp>
      <p:pic>
        <p:nvPicPr>
          <p:cNvPr id="45059" name="Picture 4" descr="Untitled-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0035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81000" y="6172200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Ca. colon (ascending portion) </a:t>
            </a:r>
          </a:p>
        </p:txBody>
      </p:sp>
      <p:pic>
        <p:nvPicPr>
          <p:cNvPr id="45061" name="Picture 4" descr="Untitled-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19"/>
          <a:stretch>
            <a:fillRect/>
          </a:stretch>
        </p:blipFill>
        <p:spPr bwMode="auto">
          <a:xfrm>
            <a:off x="3048000" y="1600200"/>
            <a:ext cx="36576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733800" y="5297488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Colonic polyp</a:t>
            </a:r>
          </a:p>
        </p:txBody>
      </p:sp>
    </p:spTree>
    <p:extLst>
      <p:ext uri="{BB962C8B-B14F-4D97-AF65-F5344CB8AC3E}">
        <p14:creationId xmlns:p14="http://schemas.microsoft.com/office/powerpoint/2010/main" val="4130010789"/>
      </p:ext>
    </p:extLst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1"/>
          <a:stretch>
            <a:fillRect/>
          </a:stretch>
        </p:blipFill>
        <p:spPr bwMode="auto">
          <a:xfrm>
            <a:off x="990600" y="1524000"/>
            <a:ext cx="441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286000" y="0"/>
            <a:ext cx="6096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GIT Contrast Radiography</a:t>
            </a:r>
          </a:p>
          <a:p>
            <a:pPr>
              <a:spcBef>
                <a:spcPct val="50000"/>
              </a:spcBef>
            </a:pPr>
            <a:r>
              <a:rPr lang="en-US" sz="2800" b="1">
                <a:cs typeface="Arial" charset="0"/>
              </a:rPr>
              <a:t>- Ba Enema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622925" y="4535488"/>
            <a:ext cx="2100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Ulcerative colitis </a:t>
            </a:r>
          </a:p>
        </p:txBody>
      </p:sp>
    </p:spTree>
    <p:extLst>
      <p:ext uri="{BB962C8B-B14F-4D97-AF65-F5344CB8AC3E}">
        <p14:creationId xmlns:p14="http://schemas.microsoft.com/office/powerpoint/2010/main" val="514162366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r="459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124744"/>
            <a:ext cx="3818384" cy="3828255"/>
          </a:xfrm>
        </p:spPr>
        <p:txBody>
          <a:bodyPr>
            <a:noAutofit/>
          </a:bodyPr>
          <a:lstStyle/>
          <a:p>
            <a:r>
              <a:rPr lang="en-GB" sz="2000" dirty="0">
                <a:latin typeface="Aharoni" pitchFamily="2" charset="-79"/>
                <a:cs typeface="Aharoni" pitchFamily="2" charset="-79"/>
              </a:rPr>
              <a:t>There are pathological conditions that you cannot see on imaging despite their presence, due to </a:t>
            </a:r>
          </a:p>
          <a:p>
            <a:pPr marL="400050" indent="-400050">
              <a:buFont typeface="+mj-lt"/>
              <a:buAutoNum type="romanLcPeriod"/>
            </a:pPr>
            <a:r>
              <a:rPr lang="en-GB" sz="2000" dirty="0">
                <a:latin typeface="Aharoni" pitchFamily="2" charset="-79"/>
                <a:cs typeface="Aharoni" pitchFamily="2" charset="-79"/>
              </a:rPr>
              <a:t>Wrong imaging modality / technique</a:t>
            </a:r>
          </a:p>
          <a:p>
            <a:pPr marL="400050" indent="-400050">
              <a:buFont typeface="+mj-lt"/>
              <a:buAutoNum type="romanLcPeriod"/>
            </a:pPr>
            <a:r>
              <a:rPr lang="en-GB" sz="2000" dirty="0">
                <a:latin typeface="Aharoni" pitchFamily="2" charset="-79"/>
                <a:cs typeface="Aharoni" pitchFamily="2" charset="-79"/>
              </a:rPr>
              <a:t>Disease is only microscopic and has not induced any visible anatomical change, </a:t>
            </a:r>
            <a:r>
              <a:rPr lang="en-GB" sz="2000" i="1" dirty="0">
                <a:latin typeface="Aharoni" pitchFamily="2" charset="-79"/>
                <a:cs typeface="Aharoni" pitchFamily="2" charset="-79"/>
              </a:rPr>
              <a:t>unless the imaging method is functional</a:t>
            </a:r>
            <a:r>
              <a:rPr lang="en-GB" sz="2000" dirty="0">
                <a:latin typeface="Aharoni" pitchFamily="2" charset="-79"/>
                <a:cs typeface="Aharoni" pitchFamily="2" charset="-79"/>
              </a:rPr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077867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117725" y="601663"/>
            <a:ext cx="5172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800" b="1"/>
              <a:t>Ultrasound in GIT Imaging</a:t>
            </a:r>
            <a:r>
              <a:rPr lang="en-US"/>
              <a:t> 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812925" y="1792288"/>
            <a:ext cx="64166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Though of limited value in imaging the GIT, for the reason that gas produces poor sound penetration, it can be useful in the following areas</a:t>
            </a:r>
          </a:p>
          <a:p>
            <a:pPr eaLnBrk="1" hangingPunct="1"/>
            <a:endParaRPr lang="en-US"/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AutoNum type="arabicPeriod"/>
            </a:pPr>
            <a:r>
              <a:rPr lang="en-US">
                <a:cs typeface="Arial" charset="0"/>
              </a:rPr>
              <a:t>Suspected masses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AutoNum type="arabicPeriod"/>
            </a:pPr>
            <a:r>
              <a:rPr lang="en-US">
                <a:cs typeface="Arial" charset="0"/>
              </a:rPr>
              <a:t>Suspected peritoneal fluid collections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AutoNum type="arabicPeriod"/>
            </a:pPr>
            <a:r>
              <a:rPr lang="en-US">
                <a:cs typeface="Arial" charset="0"/>
              </a:rPr>
              <a:t>Suspected calculus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AutoNum type="arabicPeriod"/>
            </a:pPr>
            <a:r>
              <a:rPr lang="en-US">
                <a:cs typeface="Arial" charset="0"/>
              </a:rPr>
              <a:t>Suspected inflammatory conditions like appendicitis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AutoNum type="arabicPeriod"/>
            </a:pPr>
            <a:r>
              <a:rPr lang="en-US">
                <a:cs typeface="Arial" charset="0"/>
              </a:rPr>
              <a:t>Suspected intusussception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AutoNum type="arabicPeriod"/>
            </a:pPr>
            <a:r>
              <a:rPr lang="en-US">
                <a:cs typeface="Arial" charset="0"/>
              </a:rPr>
              <a:t>Suspected hernias 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AutoNum type="arabicPeriod"/>
            </a:pPr>
            <a:r>
              <a:rPr lang="en-US">
                <a:cs typeface="Arial" charset="0"/>
              </a:rPr>
              <a:t> The jaundiced patient</a:t>
            </a:r>
          </a:p>
        </p:txBody>
      </p:sp>
    </p:spTree>
    <p:extLst>
      <p:ext uri="{BB962C8B-B14F-4D97-AF65-F5344CB8AC3E}">
        <p14:creationId xmlns:p14="http://schemas.microsoft.com/office/powerpoint/2010/main" val="1686051829"/>
      </p:ext>
    </p:extLst>
  </p:cSld>
  <p:clrMapOvr>
    <a:masterClrMapping/>
  </p:clrMapOvr>
  <p:transition spd="slow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8674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81000" y="5715000"/>
            <a:ext cx="9677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1- retromandibular v. 2 – ECA  3- mandible 4 – parotid gland</a:t>
            </a:r>
          </a:p>
          <a:p>
            <a:pPr>
              <a:spcBef>
                <a:spcPct val="50000"/>
              </a:spcBef>
            </a:pPr>
            <a:r>
              <a:rPr lang="en-US"/>
              <a:t>5 – masseter M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355725" y="192088"/>
            <a:ext cx="611187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800" b="1"/>
              <a:t>Ultrasound in GIT Imaging</a:t>
            </a:r>
          </a:p>
          <a:p>
            <a:pPr eaLnBrk="1" hangingPunct="1"/>
            <a:r>
              <a:rPr lang="en-US" sz="2800" b="1"/>
              <a:t>- Salivary Glands </a:t>
            </a:r>
            <a:r>
              <a:rPr lang="en-US"/>
              <a:t> </a:t>
            </a:r>
          </a:p>
          <a:p>
            <a:pPr eaLnBrk="1" hangingPunct="1"/>
            <a:endParaRPr lang="en-US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918325" y="2782888"/>
            <a:ext cx="1747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Parotid gland </a:t>
            </a:r>
          </a:p>
        </p:txBody>
      </p:sp>
    </p:spTree>
    <p:extLst>
      <p:ext uri="{BB962C8B-B14F-4D97-AF65-F5344CB8AC3E}">
        <p14:creationId xmlns:p14="http://schemas.microsoft.com/office/powerpoint/2010/main" val="225614009"/>
      </p:ext>
    </p:extLst>
  </p:cSld>
  <p:clrMapOvr>
    <a:masterClrMapping/>
  </p:clrMapOvr>
  <p:transition spd="slow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82775"/>
            <a:ext cx="34861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022475" y="0"/>
            <a:ext cx="50990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Ultrasound in GIT Imaging</a:t>
            </a:r>
          </a:p>
          <a:p>
            <a:r>
              <a:rPr lang="en-US" sz="2800" b="1"/>
              <a:t>- Oesophagus 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5105400" y="2133600"/>
            <a:ext cx="3216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Endoluminal ultrasound demonstrating intramural involvement from Ca. oesophagus</a:t>
            </a:r>
          </a:p>
        </p:txBody>
      </p:sp>
    </p:spTree>
    <p:extLst>
      <p:ext uri="{BB962C8B-B14F-4D97-AF65-F5344CB8AC3E}">
        <p14:creationId xmlns:p14="http://schemas.microsoft.com/office/powerpoint/2010/main" val="1939407608"/>
      </p:ext>
    </p:extLst>
  </p:cSld>
  <p:clrMapOvr>
    <a:masterClrMapping/>
  </p:clrMapOvr>
  <p:transition spd="slow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022475" y="228600"/>
            <a:ext cx="5099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Ultrasound in GIT Imaging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27527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0"/>
            <a:ext cx="28130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31432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0" y="4992688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Hypertrophic pyloric stenosis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3413125" y="5373688"/>
            <a:ext cx="1982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Intussusception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384925" y="5145088"/>
            <a:ext cx="1636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Appendicitis </a:t>
            </a:r>
          </a:p>
        </p:txBody>
      </p:sp>
    </p:spTree>
    <p:extLst>
      <p:ext uri="{BB962C8B-B14F-4D97-AF65-F5344CB8AC3E}">
        <p14:creationId xmlns:p14="http://schemas.microsoft.com/office/powerpoint/2010/main" val="2987198678"/>
      </p:ext>
    </p:extLst>
  </p:cSld>
  <p:clrMapOvr>
    <a:masterClrMapping/>
  </p:clrMapOvr>
  <p:transition spd="slow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022475" y="152400"/>
            <a:ext cx="5099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Ultrasound in GIT Imaging</a:t>
            </a:r>
          </a:p>
        </p:txBody>
      </p:sp>
      <p:pic>
        <p:nvPicPr>
          <p:cNvPr id="51203" name="Picture 3" descr="E:\RAWFILES\AAAAH.C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5919" r="18512" b="14621"/>
          <a:stretch>
            <a:fillRect/>
          </a:stretch>
        </p:blipFill>
        <p:spPr bwMode="auto">
          <a:xfrm>
            <a:off x="533400" y="1828800"/>
            <a:ext cx="4803775" cy="3430588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E:\RAWFILES\AAABT.C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t="6656" r="22215" b="14621"/>
          <a:stretch>
            <a:fillRect/>
          </a:stretch>
        </p:blipFill>
        <p:spPr bwMode="auto">
          <a:xfrm>
            <a:off x="5105400" y="1981200"/>
            <a:ext cx="4267200" cy="3089275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5589240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Fluid filled stomach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6176" y="5445224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Gas filled stomach </a:t>
            </a:r>
          </a:p>
        </p:txBody>
      </p:sp>
    </p:spTree>
    <p:extLst>
      <p:ext uri="{BB962C8B-B14F-4D97-AF65-F5344CB8AC3E}">
        <p14:creationId xmlns:p14="http://schemas.microsoft.com/office/powerpoint/2010/main" val="369957431"/>
      </p:ext>
    </p:extLst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9530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2022475" y="0"/>
            <a:ext cx="5099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Ultrasound in GIT Imaging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33400" y="5715000"/>
            <a:ext cx="2286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Liver metastases from colonic cancer </a:t>
            </a:r>
          </a:p>
        </p:txBody>
      </p:sp>
      <p:pic>
        <p:nvPicPr>
          <p:cNvPr id="52229" name="Picture 11" descr="Untitled-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7"/>
          <a:stretch>
            <a:fillRect/>
          </a:stretch>
        </p:blipFill>
        <p:spPr bwMode="auto">
          <a:xfrm>
            <a:off x="5181600" y="1981200"/>
            <a:ext cx="29146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927725" y="567848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Gallbladder calculi</a:t>
            </a:r>
          </a:p>
        </p:txBody>
      </p:sp>
    </p:spTree>
    <p:extLst>
      <p:ext uri="{BB962C8B-B14F-4D97-AF65-F5344CB8AC3E}">
        <p14:creationId xmlns:p14="http://schemas.microsoft.com/office/powerpoint/2010/main" val="2105309979"/>
      </p:ext>
    </p:extLst>
  </p:cSld>
  <p:clrMapOvr>
    <a:masterClrMapping/>
  </p:clrMapOvr>
  <p:transition spd="slow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/>
          <a:stretch>
            <a:fillRect/>
          </a:stretch>
        </p:blipFill>
        <p:spPr bwMode="auto">
          <a:xfrm>
            <a:off x="152400" y="990600"/>
            <a:ext cx="399891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48529"/>
      </p:ext>
    </p:extLst>
  </p:cSld>
  <p:clrMapOvr>
    <a:masterClrMapping/>
  </p:clrMapOvr>
  <p:transition spd="slow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62000" y="677863"/>
            <a:ext cx="85613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800" b="1"/>
              <a:t>Computerised Tomography (CT) in GIT</a:t>
            </a:r>
            <a:r>
              <a:rPr lang="en-US"/>
              <a:t> 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812925" y="1828800"/>
            <a:ext cx="565467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n-US" dirty="0"/>
          </a:p>
          <a:p>
            <a:pPr eaLnBrk="1" hangingPunct="1">
              <a:buFontTx/>
              <a:buAutoNum type="arabicPeriod"/>
            </a:pPr>
            <a:r>
              <a:rPr lang="en-US" dirty="0"/>
              <a:t>Gaining popularity as investigation of choice in acute abdomen and trauma </a:t>
            </a:r>
          </a:p>
          <a:p>
            <a:pPr eaLnBrk="1" hangingPunct="1">
              <a:buFontTx/>
              <a:buAutoNum type="arabicPeriod"/>
            </a:pPr>
            <a:r>
              <a:rPr lang="en-US" dirty="0"/>
              <a:t>Complement other radiological studies of the GIT to determine the extent of disease</a:t>
            </a:r>
          </a:p>
          <a:p>
            <a:pPr eaLnBrk="1" hangingPunct="1">
              <a:buFontTx/>
              <a:buAutoNum type="arabicPeriod"/>
            </a:pPr>
            <a:r>
              <a:rPr lang="en-US" dirty="0" err="1"/>
              <a:t>Evaluatethe</a:t>
            </a:r>
            <a:r>
              <a:rPr lang="en-US" dirty="0"/>
              <a:t> mesentery, adjacent solid organs, the peritoneal cavity, and the </a:t>
            </a:r>
            <a:r>
              <a:rPr lang="en-US" dirty="0" err="1"/>
              <a:t>retroperitoneum</a:t>
            </a:r>
            <a:endParaRPr lang="en-US" dirty="0"/>
          </a:p>
          <a:p>
            <a:pPr eaLnBrk="1" hangingPunct="1">
              <a:buFontTx/>
              <a:buAutoNum type="arabicPeriod"/>
            </a:pPr>
            <a:r>
              <a:rPr lang="en-US" dirty="0"/>
              <a:t>Stage malignancies and evaluate for recurrence </a:t>
            </a:r>
          </a:p>
          <a:p>
            <a:pPr eaLnBrk="1" hangingPunct="1">
              <a:buFontTx/>
              <a:buAutoNum type="arabicPeriod"/>
            </a:pPr>
            <a:r>
              <a:rPr lang="en-US" dirty="0"/>
              <a:t>CT </a:t>
            </a:r>
            <a:r>
              <a:rPr lang="en-US" dirty="0" err="1"/>
              <a:t>enteroclysis</a:t>
            </a:r>
            <a:r>
              <a:rPr lang="en-US" dirty="0"/>
              <a:t> to evaluate the small bowel</a:t>
            </a:r>
          </a:p>
          <a:p>
            <a:pPr eaLnBrk="1" hangingPunct="1">
              <a:buFontTx/>
              <a:buAutoNum type="arabicPeriod"/>
            </a:pPr>
            <a:r>
              <a:rPr lang="en-US" dirty="0"/>
              <a:t>Virtual endoscopy – CT </a:t>
            </a:r>
            <a:r>
              <a:rPr lang="en-US" dirty="0" err="1"/>
              <a:t>Colonography</a:t>
            </a:r>
            <a:r>
              <a:rPr lang="en-US" dirty="0"/>
              <a:t>  has largely replaced Ba enema as the imaging modality of choice in large bowel disease. It is also incorporated as a screening tool for colorectal carcinoma in high </a:t>
            </a:r>
            <a:r>
              <a:rPr lang="en-US"/>
              <a:t>risk groups. </a:t>
            </a:r>
            <a:endParaRPr lang="en-US" dirty="0"/>
          </a:p>
          <a:p>
            <a:pPr marL="0" indent="0" eaLnBrk="1" hangingPunct="1"/>
            <a:r>
              <a:rPr lang="en-US" dirty="0"/>
              <a:t>   </a:t>
            </a:r>
          </a:p>
          <a:p>
            <a:pPr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97480"/>
      </p:ext>
    </p:extLst>
  </p:cSld>
  <p:clrMapOvr>
    <a:masterClrMapping/>
  </p:clrMapOvr>
  <p:transition spd="slow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865188" y="304800"/>
            <a:ext cx="7413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Computerised Tomography (CT) in GIT</a:t>
            </a:r>
            <a:r>
              <a:rPr lang="en-US"/>
              <a:t> </a:t>
            </a: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1355725" y="1639888"/>
            <a:ext cx="65690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400"/>
              <a:t>Take note of the following: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>
              <a:buFontTx/>
              <a:buAutoNum type="arabicPeriod"/>
            </a:pPr>
            <a:r>
              <a:rPr lang="en-US" sz="2400"/>
              <a:t>CT is relatively expensive and unavailable</a:t>
            </a:r>
          </a:p>
          <a:p>
            <a:pPr eaLnBrk="1" hangingPunct="1">
              <a:buFontTx/>
              <a:buAutoNum type="arabicPeriod"/>
            </a:pPr>
            <a:r>
              <a:rPr lang="en-US" sz="2400"/>
              <a:t>Caution has to be taken since it gives high radiation dose to the patient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973184"/>
      </p:ext>
    </p:extLst>
  </p:cSld>
  <p:clrMapOvr>
    <a:masterClrMapping/>
  </p:clrMapOvr>
  <p:transition spd="slow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7719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865188" y="381000"/>
            <a:ext cx="7413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Computerised Tomography (CT) in GIT</a:t>
            </a:r>
            <a:r>
              <a:rPr lang="en-US"/>
              <a:t> 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5434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746125" y="5221288"/>
            <a:ext cx="2168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Normal appendix 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394325" y="5221288"/>
            <a:ext cx="2324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Acute appendicitis </a:t>
            </a:r>
          </a:p>
        </p:txBody>
      </p:sp>
    </p:spTree>
    <p:extLst>
      <p:ext uri="{BB962C8B-B14F-4D97-AF65-F5344CB8AC3E}">
        <p14:creationId xmlns:p14="http://schemas.microsoft.com/office/powerpoint/2010/main" val="1691082667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charset="0"/>
              </a:rPr>
              <a:t>MODES OF GIT IMAGING</a:t>
            </a:r>
            <a:r>
              <a:rPr lang="en-US" dirty="0">
                <a:latin typeface="Arial" charset="0"/>
              </a:rPr>
              <a:t> </a:t>
            </a:r>
            <a:br>
              <a:rPr lang="en-US" dirty="0">
                <a:latin typeface="Arial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Plain radiography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Contrast radiography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Ultrasound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CT Scan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MRI Scan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Radionuclide imaging (Nuclear Medicine)</a:t>
            </a:r>
          </a:p>
          <a:p>
            <a:pPr marL="381000" indent="-381000">
              <a:buFont typeface="Wingdings" pitchFamily="2" charset="2"/>
              <a:buAutoNum type="arabicPeriod"/>
              <a:defRPr/>
            </a:pPr>
            <a:r>
              <a:rPr lang="en-US" dirty="0">
                <a:latin typeface="Bookman Old Style" pitchFamily="18" charset="0"/>
              </a:rPr>
              <a:t>Angiography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766036"/>
      </p:ext>
    </p:extLst>
  </p:cSld>
  <p:clrMapOvr>
    <a:masterClrMapping/>
  </p:clrMapOvr>
  <p:transition spd="slow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958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901700" y="228600"/>
            <a:ext cx="734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Computerised Tomography (CT) in GIT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33400" y="5326063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Caecal malignant tumour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419600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851525" y="5145088"/>
            <a:ext cx="2835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Metastatic liver lesions from Ca.colon  </a:t>
            </a:r>
          </a:p>
        </p:txBody>
      </p:sp>
    </p:spTree>
    <p:extLst>
      <p:ext uri="{BB962C8B-B14F-4D97-AF65-F5344CB8AC3E}">
        <p14:creationId xmlns:p14="http://schemas.microsoft.com/office/powerpoint/2010/main" val="1508395310"/>
      </p:ext>
    </p:extLst>
  </p:cSld>
  <p:clrMapOvr>
    <a:masterClrMapping/>
  </p:clrMapOvr>
  <p:transition spd="slow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901700" y="434975"/>
            <a:ext cx="734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Computerised Tomography (CT) in GIT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4186238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622925" y="2401888"/>
            <a:ext cx="3140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CT (virtual) colonoscopy) reveals a polyp </a:t>
            </a:r>
          </a:p>
        </p:txBody>
      </p:sp>
    </p:spTree>
    <p:extLst>
      <p:ext uri="{BB962C8B-B14F-4D97-AF65-F5344CB8AC3E}">
        <p14:creationId xmlns:p14="http://schemas.microsoft.com/office/powerpoint/2010/main" val="384470906"/>
      </p:ext>
    </p:extLst>
  </p:cSld>
  <p:clrMapOvr>
    <a:masterClrMapping/>
  </p:clrMapOvr>
  <p:transition spd="slow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81025" y="0"/>
            <a:ext cx="79835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Magnetic Resonance Imaging (MRI) in GIT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524000" y="1325563"/>
            <a:ext cx="61722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/>
              <a:t>Though more expensive and less available compared to the modalities we have already discussed it has these main advantages</a:t>
            </a:r>
          </a:p>
          <a:p>
            <a:pPr marL="342900" indent="-342900">
              <a:spcBef>
                <a:spcPct val="50000"/>
              </a:spcBef>
            </a:pPr>
            <a:endParaRPr lang="en-US" sz="2000"/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000"/>
              <a:t>Excellent soft tissue contrast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000"/>
              <a:t>Non- ionising radiation 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000"/>
              <a:t>Multi- sequential multi-planar capabilities 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endParaRPr lang="en-US" sz="2000"/>
          </a:p>
          <a:p>
            <a:pPr marL="342900" indent="-342900">
              <a:spcBef>
                <a:spcPct val="50000"/>
              </a:spcBef>
            </a:pPr>
            <a:r>
              <a:rPr lang="en-US" sz="2000"/>
              <a:t>Its application includes the same as CT except that it is not used in acute setting.  </a:t>
            </a:r>
          </a:p>
        </p:txBody>
      </p:sp>
    </p:spTree>
    <p:extLst>
      <p:ext uri="{BB962C8B-B14F-4D97-AF65-F5344CB8AC3E}">
        <p14:creationId xmlns:p14="http://schemas.microsoft.com/office/powerpoint/2010/main" val="2476846076"/>
      </p:ext>
    </p:extLst>
  </p:cSld>
  <p:clrMapOvr>
    <a:masterClrMapping/>
  </p:clrMapOvr>
  <p:transition spd="slow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2672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407193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81025" y="0"/>
            <a:ext cx="79835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Magnetic Resonance Imaging (MRI) in GIT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898525" y="5297488"/>
            <a:ext cx="268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Small bowel - FISP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241925" y="5562600"/>
            <a:ext cx="2536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Small bowel - FLASH</a:t>
            </a:r>
          </a:p>
        </p:txBody>
      </p:sp>
    </p:spTree>
    <p:extLst>
      <p:ext uri="{BB962C8B-B14F-4D97-AF65-F5344CB8AC3E}">
        <p14:creationId xmlns:p14="http://schemas.microsoft.com/office/powerpoint/2010/main" val="2506624930"/>
      </p:ext>
    </p:extLst>
  </p:cSld>
  <p:clrMapOvr>
    <a:masterClrMapping/>
  </p:clrMapOvr>
  <p:transition spd="slow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472440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581025" y="0"/>
            <a:ext cx="79835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Magnetic Resonance Imaging (MRI) in GIT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927725" y="2859088"/>
            <a:ext cx="2606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Hepatocellular carcinoma</a:t>
            </a:r>
          </a:p>
        </p:txBody>
      </p:sp>
    </p:spTree>
    <p:extLst>
      <p:ext uri="{BB962C8B-B14F-4D97-AF65-F5344CB8AC3E}">
        <p14:creationId xmlns:p14="http://schemas.microsoft.com/office/powerpoint/2010/main" val="757304566"/>
      </p:ext>
    </p:extLst>
  </p:cSld>
  <p:clrMapOvr>
    <a:masterClrMapping/>
  </p:clrMapOvr>
  <p:transition spd="slow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Increasing Role of </a:t>
            </a:r>
            <a:r>
              <a:rPr lang="en-GB" dirty="0" err="1"/>
              <a:t>mri</a:t>
            </a:r>
            <a:r>
              <a:rPr lang="en-GB" dirty="0"/>
              <a:t> in rectal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Paradigm shift has taken place in imaging of rectal carcinoma with High Resolution MRI taking centre stage in tumour staging. </a:t>
            </a:r>
          </a:p>
          <a:p>
            <a:r>
              <a:rPr lang="en-GB" sz="2800" dirty="0"/>
              <a:t>Excellent anatomical depiction can be attained with this modality influencing surgical decision making since the introduction of total </a:t>
            </a:r>
            <a:r>
              <a:rPr lang="en-GB" sz="2800" dirty="0" err="1"/>
              <a:t>mesorectal</a:t>
            </a:r>
            <a:r>
              <a:rPr lang="en-GB" sz="2800" dirty="0"/>
              <a:t> excision (TME) as standard surgical procedure. The </a:t>
            </a:r>
            <a:r>
              <a:rPr lang="en-GB" sz="2800" dirty="0" err="1"/>
              <a:t>mesorectal</a:t>
            </a:r>
            <a:r>
              <a:rPr lang="en-GB" sz="2800" dirty="0"/>
              <a:t> fascia determines the potential circumferential resection margin (CRM).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566035"/>
      </p:ext>
    </p:extLst>
  </p:cSld>
  <p:clrMapOvr>
    <a:masterClrMapping/>
  </p:clrMapOvr>
  <p:transition spd="slow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1624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7488"/>
            <a:ext cx="3131815" cy="382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509120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Normal anatomy: Axial Turbo SE T2W image shows the </a:t>
            </a:r>
            <a:r>
              <a:rPr lang="en-GB" dirty="0" err="1"/>
              <a:t>mesorectal</a:t>
            </a:r>
            <a:r>
              <a:rPr lang="en-GB" dirty="0"/>
              <a:t> fat (*), the </a:t>
            </a:r>
            <a:r>
              <a:rPr lang="en-GB" dirty="0" err="1"/>
              <a:t>mesorectal</a:t>
            </a:r>
            <a:r>
              <a:rPr lang="en-GB" dirty="0"/>
              <a:t> fascia (white arrows) and confluence of </a:t>
            </a:r>
            <a:r>
              <a:rPr lang="en-GB" dirty="0" err="1"/>
              <a:t>Denovillier’s</a:t>
            </a:r>
            <a:r>
              <a:rPr lang="en-GB" dirty="0"/>
              <a:t> and </a:t>
            </a:r>
            <a:r>
              <a:rPr lang="en-GB" dirty="0" err="1"/>
              <a:t>mesorectal</a:t>
            </a:r>
            <a:r>
              <a:rPr lang="en-GB" dirty="0"/>
              <a:t> fasciae (black arrows).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20073" y="450912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Sagittal turbo SE T2W image demonstrates  the normal anatomy</a:t>
            </a:r>
          </a:p>
        </p:txBody>
      </p:sp>
    </p:spTree>
    <p:extLst>
      <p:ext uri="{BB962C8B-B14F-4D97-AF65-F5344CB8AC3E}">
        <p14:creationId xmlns:p14="http://schemas.microsoft.com/office/powerpoint/2010/main" val="1724941648"/>
      </p:ext>
    </p:extLst>
  </p:cSld>
  <p:clrMapOvr>
    <a:masterClrMapping/>
  </p:clrMapOvr>
  <p:transition spd="slow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744416" cy="311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67" y="1591810"/>
            <a:ext cx="3303265" cy="304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67353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032" y="467353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253" y="5517232"/>
            <a:ext cx="817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driver of the paradigm shift as demonstrated in this rectal tumour  on CT (A) and HRMRI (B).  The MR image confidently puts it as stage 1 tumour since the </a:t>
            </a:r>
            <a:r>
              <a:rPr lang="en-GB" dirty="0" err="1"/>
              <a:t>mscularis</a:t>
            </a:r>
            <a:r>
              <a:rPr lang="en-GB" dirty="0"/>
              <a:t> </a:t>
            </a:r>
            <a:r>
              <a:rPr lang="en-GB" dirty="0" err="1"/>
              <a:t>propria</a:t>
            </a:r>
            <a:r>
              <a:rPr lang="en-GB" dirty="0"/>
              <a:t> is intact.</a:t>
            </a:r>
          </a:p>
        </p:txBody>
      </p:sp>
    </p:spTree>
    <p:extLst>
      <p:ext uri="{BB962C8B-B14F-4D97-AF65-F5344CB8AC3E}">
        <p14:creationId xmlns:p14="http://schemas.microsoft.com/office/powerpoint/2010/main" val="2168277563"/>
      </p:ext>
    </p:extLst>
  </p:cSld>
  <p:clrMapOvr>
    <a:masterClrMapping/>
  </p:clrMapOvr>
  <p:transition spd="slow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7638"/>
            <a:ext cx="71628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1127125" y="373063"/>
            <a:ext cx="549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800" b="1"/>
              <a:t>Radionuclide Imaging in GIT</a:t>
            </a:r>
          </a:p>
        </p:txBody>
      </p:sp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2651125" y="5297488"/>
            <a:ext cx="2603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Salivary gland tumor </a:t>
            </a:r>
          </a:p>
        </p:txBody>
      </p:sp>
    </p:spTree>
    <p:extLst>
      <p:ext uri="{BB962C8B-B14F-4D97-AF65-F5344CB8AC3E}">
        <p14:creationId xmlns:p14="http://schemas.microsoft.com/office/powerpoint/2010/main" val="3000138331"/>
      </p:ext>
    </p:extLst>
  </p:cSld>
  <p:clrMapOvr>
    <a:masterClrMapping/>
  </p:clrMapOvr>
  <p:transition spd="slow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822450" y="304800"/>
            <a:ext cx="549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Radionuclide Imaging in GIT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3328988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752600"/>
            <a:ext cx="27035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203325" y="6059488"/>
            <a:ext cx="1338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Achalasia 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5699125" y="5221288"/>
            <a:ext cx="2692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Meckel’s diverticulum </a:t>
            </a:r>
          </a:p>
        </p:txBody>
      </p:sp>
    </p:spTree>
    <p:extLst>
      <p:ext uri="{BB962C8B-B14F-4D97-AF65-F5344CB8AC3E}">
        <p14:creationId xmlns:p14="http://schemas.microsoft.com/office/powerpoint/2010/main" val="1841421043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charset="0"/>
              </a:rPr>
              <a:t>PLAIN RADIOGRAPHY</a:t>
            </a:r>
            <a:r>
              <a:rPr lang="en-US" dirty="0">
                <a:latin typeface="Arial" charset="0"/>
              </a:rPr>
              <a:t> </a:t>
            </a:r>
            <a:br>
              <a:rPr lang="en-US" dirty="0">
                <a:latin typeface="Arial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Bookman Old Style" pitchFamily="18" charset="0"/>
              </a:rPr>
              <a:t>Plain radiographs are frequently still the first investigation in the </a:t>
            </a:r>
            <a:r>
              <a:rPr lang="en-US" b="1" dirty="0">
                <a:solidFill>
                  <a:srgbClr val="C00000"/>
                </a:solidFill>
                <a:latin typeface="Bookman Old Style" pitchFamily="18" charset="0"/>
              </a:rPr>
              <a:t>acute abdomen</a:t>
            </a:r>
          </a:p>
          <a:p>
            <a:pPr>
              <a:defRPr/>
            </a:pPr>
            <a:r>
              <a:rPr lang="en-US" dirty="0">
                <a:latin typeface="Bookman Old Style" pitchFamily="18" charset="0"/>
              </a:rPr>
              <a:t>For non-acute situations, the relatively small yield of information from a plain radiograph does not justify the radiation dose that it entails, unless it is on follow up basis</a:t>
            </a:r>
          </a:p>
          <a:p>
            <a:pPr>
              <a:defRPr/>
            </a:pPr>
            <a:r>
              <a:rPr lang="en-US" dirty="0">
                <a:latin typeface="Bookman Old Style" pitchFamily="18" charset="0"/>
              </a:rPr>
              <a:t>Plain radiographic findings must corroborate with clinical findings: sometimes even obvious signs can be non-specific generating a plethora of differential diagnoses. A good example is the presence of air-fluid levels which may be benign or a pointer to obstruction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949922"/>
      </p:ext>
    </p:extLst>
  </p:cSld>
  <p:clrMapOvr>
    <a:masterClrMapping/>
  </p:clrMapOvr>
  <p:transition spd="slow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377666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431925" y="373063"/>
            <a:ext cx="37830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2800" b="1"/>
              <a:t>Angiography in GIT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241925" y="4764088"/>
            <a:ext cx="31400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/>
              <a:t>Right colic artery extravasation of contrast demonstrating point of hemorrhage </a:t>
            </a:r>
          </a:p>
        </p:txBody>
      </p:sp>
    </p:spTree>
    <p:extLst>
      <p:ext uri="{BB962C8B-B14F-4D97-AF65-F5344CB8AC3E}">
        <p14:creationId xmlns:p14="http://schemas.microsoft.com/office/powerpoint/2010/main" val="927571223"/>
      </p:ext>
    </p:extLst>
  </p:cSld>
  <p:clrMapOvr>
    <a:masterClrMapping/>
  </p:clrMapOvr>
  <p:transition spd="slow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>
            <a:fillRect/>
          </a:stretch>
        </p:blipFill>
        <p:spPr bwMode="auto">
          <a:xfrm>
            <a:off x="152400" y="1981200"/>
            <a:ext cx="94488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508125" y="400050"/>
            <a:ext cx="5487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3200" b="1"/>
              <a:t>ACUTE Decision Making </a:t>
            </a:r>
          </a:p>
        </p:txBody>
      </p:sp>
    </p:spTree>
    <p:extLst>
      <p:ext uri="{BB962C8B-B14F-4D97-AF65-F5344CB8AC3E}">
        <p14:creationId xmlns:p14="http://schemas.microsoft.com/office/powerpoint/2010/main" val="315415473"/>
      </p:ext>
    </p:extLst>
  </p:cSld>
  <p:clrMapOvr>
    <a:masterClrMapping/>
  </p:clrMapOvr>
  <p:transition spd="slow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3635896" y="2559050"/>
            <a:ext cx="4746104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chemeClr val="tx2"/>
                </a:solidFill>
                <a:latin typeface="JI-Beasts" pitchFamily="2" charset="0"/>
              </a:rPr>
              <a:t>Thank you</a:t>
            </a:r>
          </a:p>
          <a:p>
            <a:pPr eaLnBrk="1" hangingPunct="1"/>
            <a:endParaRPr lang="en-US" sz="4800" dirty="0">
              <a:latin typeface="JI-Beasts" pitchFamily="2" charset="0"/>
            </a:endParaRPr>
          </a:p>
          <a:p>
            <a:pPr eaLnBrk="1" hangingPunct="1"/>
            <a:r>
              <a:rPr lang="en-US" sz="1600" dirty="0">
                <a:solidFill>
                  <a:schemeClr val="tx2"/>
                </a:solidFill>
                <a:latin typeface="Blackadder ITC" pitchFamily="82" charset="0"/>
              </a:rPr>
              <a:t>                                                  </a:t>
            </a:r>
            <a:r>
              <a:rPr lang="en-US" i="1" dirty="0" err="1">
                <a:solidFill>
                  <a:schemeClr val="tx2"/>
                </a:solidFill>
                <a:latin typeface="Blackadder ITC" pitchFamily="82" charset="0"/>
              </a:rPr>
              <a:t>Musila</a:t>
            </a:r>
            <a:r>
              <a:rPr lang="en-US" i="1" dirty="0">
                <a:solidFill>
                  <a:schemeClr val="tx2"/>
                </a:solidFill>
                <a:latin typeface="Blackadder ITC" pitchFamily="82" charset="0"/>
              </a:rPr>
              <a:t> </a:t>
            </a:r>
            <a:r>
              <a:rPr lang="en-US" i="1" dirty="0" err="1">
                <a:solidFill>
                  <a:schemeClr val="tx2"/>
                </a:solidFill>
                <a:latin typeface="Blackadder ITC" pitchFamily="82" charset="0"/>
              </a:rPr>
              <a:t>Mutala</a:t>
            </a:r>
            <a:r>
              <a:rPr lang="en-US" sz="4400" dirty="0">
                <a:solidFill>
                  <a:schemeClr val="tx2"/>
                </a:solidFill>
                <a:latin typeface="Blackadder ITC" pitchFamily="82" charset="0"/>
              </a:rPr>
              <a:t>    </a:t>
            </a:r>
          </a:p>
          <a:p>
            <a:pPr eaLnBrk="1" hangingPunct="1"/>
            <a:r>
              <a:rPr lang="en-US" sz="4800" dirty="0">
                <a:latin typeface="JI-Beasts" pitchFamily="2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148263"/>
            <a:ext cx="4981081" cy="373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2348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</a:rPr>
              <a:t>PLAIN RADIOGRAPHY:</a:t>
            </a:r>
            <a:r>
              <a:rPr lang="en-US" dirty="0">
                <a:latin typeface="Arial" charset="0"/>
              </a:rPr>
              <a:t> 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projections</a:t>
            </a:r>
            <a:endParaRPr lang="en-GB" dirty="0"/>
          </a:p>
        </p:txBody>
      </p:sp>
      <p:pic>
        <p:nvPicPr>
          <p:cNvPr id="4098" name="Picture 2" descr="C:\Users\user\Documents\PrintScreen Files\ScreenShot00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9" t="35582" r="41970" b="19951"/>
          <a:stretch/>
        </p:blipFill>
        <p:spPr bwMode="auto">
          <a:xfrm>
            <a:off x="274519" y="2132856"/>
            <a:ext cx="364753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cuments\PrintScreen Files\ScreenShot002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9" t="35044" r="41818" b="19412"/>
          <a:stretch/>
        </p:blipFill>
        <p:spPr bwMode="auto">
          <a:xfrm>
            <a:off x="4255871" y="2167492"/>
            <a:ext cx="3463022" cy="29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733564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AXR -The densities </a:t>
            </a:r>
            <a:br>
              <a:rPr lang="en-US" b="1" dirty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0513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2137064"/>
            <a:ext cx="1295400" cy="990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1" y="3244334"/>
            <a:ext cx="647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charset="0"/>
              </a:rPr>
              <a:t>Air 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5082" y="4005064"/>
            <a:ext cx="1524000" cy="11430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553200" y="1787949"/>
            <a:ext cx="1905000" cy="1219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781800" y="4114800"/>
            <a:ext cx="1828800" cy="1066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5536" y="5517232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Fat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800" y="3244334"/>
            <a:ext cx="1564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Soft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C00000"/>
                </a:solidFill>
              </a:rPr>
              <a:t>tissues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1800" y="5445224"/>
            <a:ext cx="264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Calcified structures </a:t>
            </a:r>
          </a:p>
        </p:txBody>
      </p:sp>
    </p:spTree>
    <p:extLst>
      <p:ext uri="{BB962C8B-B14F-4D97-AF65-F5344CB8AC3E}">
        <p14:creationId xmlns:p14="http://schemas.microsoft.com/office/powerpoint/2010/main" val="1958903642"/>
      </p:ext>
    </p:extLst>
  </p:cSld>
  <p:clrMapOvr>
    <a:masterClrMapping/>
  </p:clrMapOvr>
  <p:transition spd="slow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1145</TotalTime>
  <Words>1656</Words>
  <Application>Microsoft Office PowerPoint</Application>
  <PresentationFormat>On-screen Show (4:3)</PresentationFormat>
  <Paragraphs>349</Paragraphs>
  <Slides>72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Aharoni</vt:lpstr>
      <vt:lpstr>Arial</vt:lpstr>
      <vt:lpstr>Arial Black</vt:lpstr>
      <vt:lpstr>Bauhaus 93</vt:lpstr>
      <vt:lpstr>Blackadder ITC</vt:lpstr>
      <vt:lpstr>Bookman Old Style</vt:lpstr>
      <vt:lpstr>Calibri</vt:lpstr>
      <vt:lpstr>Cambria</vt:lpstr>
      <vt:lpstr>JI-Beasts</vt:lpstr>
      <vt:lpstr>Wingdings</vt:lpstr>
      <vt:lpstr>Wood Type</vt:lpstr>
      <vt:lpstr>Image</vt:lpstr>
      <vt:lpstr>GIT IMAGING</vt:lpstr>
      <vt:lpstr>OBJECTIVES</vt:lpstr>
      <vt:lpstr>ANATOMICAL DIVISIONS </vt:lpstr>
      <vt:lpstr>GIT PATHOLOGY  </vt:lpstr>
      <vt:lpstr>PowerPoint Presentation</vt:lpstr>
      <vt:lpstr>MODES OF GIT IMAGING  </vt:lpstr>
      <vt:lpstr>PLAIN RADIOGRAPHY  </vt:lpstr>
      <vt:lpstr>PLAIN RADIOGRAPHY:  projections</vt:lpstr>
      <vt:lpstr>AXR -The densities  </vt:lpstr>
      <vt:lpstr>Abdominal x-ray: systematic approach </vt:lpstr>
      <vt:lpstr>AXR – Air Distribution  </vt:lpstr>
      <vt:lpstr>AXR – Air Distribution  </vt:lpstr>
      <vt:lpstr>AXR – Air Distribution  </vt:lpstr>
      <vt:lpstr>AXR – Air Distribution  </vt:lpstr>
      <vt:lpstr>AXR- SOFT TISSUES</vt:lpstr>
      <vt:lpstr>AXR- SOFT TISSUES</vt:lpstr>
      <vt:lpstr>AXR- SOFT TISSUES</vt:lpstr>
      <vt:lpstr>AXR – BONES </vt:lpstr>
      <vt:lpstr>AXR – ARTIFACTS AND CALCIFICATIONS </vt:lpstr>
      <vt:lpstr>AXR – abnormal Air Distribution – Intraluminal </vt:lpstr>
      <vt:lpstr>AXR – abnormal Air Distribution -intraluminal </vt:lpstr>
      <vt:lpstr>AXR – Air Distribution – intraluminal abnormal </vt:lpstr>
      <vt:lpstr>ABNORMAL INTRALUMINAL AIR PATTERN: LOCALISATION </vt:lpstr>
      <vt:lpstr>AXR – ABNORMAL Air Distribution - extraluminal </vt:lpstr>
      <vt:lpstr>AXR – ABNORMAL Air Distribution - extraluminal </vt:lpstr>
      <vt:lpstr>AXR – ABNORMAL Air Distribution – INTRAMURAL  </vt:lpstr>
      <vt:lpstr>Air shall only be kept within the bowel for it to be considered normal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Increasing Role of mri in rectal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 IMAGING</dc:title>
  <dc:creator>user</dc:creator>
  <cp:lastModifiedBy>Griffine</cp:lastModifiedBy>
  <cp:revision>119</cp:revision>
  <dcterms:created xsi:type="dcterms:W3CDTF">2012-06-27T13:14:25Z</dcterms:created>
  <dcterms:modified xsi:type="dcterms:W3CDTF">2018-08-03T04:19:42Z</dcterms:modified>
</cp:coreProperties>
</file>