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FD4339-ED69-41E8-880B-2733E0F4CD02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C5F271-5303-4135-88E6-3E8635F48B82}">
      <dgm:prSet phldrT="[Text]" custT="1"/>
      <dgm:spPr/>
      <dgm:t>
        <a:bodyPr/>
        <a:lstStyle/>
        <a:p>
          <a:r>
            <a:rPr lang="en-US" sz="1800" dirty="0" smtClean="0">
              <a:latin typeface="Comic Sans MS" panose="030F0702030302020204" pitchFamily="66" charset="0"/>
            </a:rPr>
            <a:t>GIT CONTRAST</a:t>
          </a:r>
          <a:endParaRPr lang="en-US" sz="1800" dirty="0">
            <a:latin typeface="Comic Sans MS" panose="030F0702030302020204" pitchFamily="66" charset="0"/>
          </a:endParaRPr>
        </a:p>
      </dgm:t>
    </dgm:pt>
    <dgm:pt modelId="{05FA940C-65C5-4BF0-ABF7-20927BF923F4}" type="parTrans" cxnId="{DAB24146-F0BD-46A0-8B18-204B1F3E244A}">
      <dgm:prSet/>
      <dgm:spPr/>
      <dgm:t>
        <a:bodyPr/>
        <a:lstStyle/>
        <a:p>
          <a:endParaRPr lang="en-US"/>
        </a:p>
      </dgm:t>
    </dgm:pt>
    <dgm:pt modelId="{BF121BBF-A4B5-47DB-B71C-0704D8BAF301}" type="sibTrans" cxnId="{DAB24146-F0BD-46A0-8B18-204B1F3E244A}">
      <dgm:prSet/>
      <dgm:spPr/>
      <dgm:t>
        <a:bodyPr/>
        <a:lstStyle/>
        <a:p>
          <a:endParaRPr lang="en-US"/>
        </a:p>
      </dgm:t>
    </dgm:pt>
    <dgm:pt modelId="{F3B2EED2-8570-470E-90DA-EBBD8A678063}">
      <dgm:prSet phldrT="[Text]"/>
      <dgm:spPr/>
      <dgm:t>
        <a:bodyPr/>
        <a:lstStyle/>
        <a:p>
          <a:r>
            <a:rPr lang="en-US" dirty="0" smtClean="0">
              <a:latin typeface="Comic Sans MS" panose="030F0702030302020204" pitchFamily="66" charset="0"/>
            </a:rPr>
            <a:t>POSITIVE CONTRAST STUDY (high density)</a:t>
          </a:r>
          <a:endParaRPr lang="en-US" dirty="0">
            <a:latin typeface="Comic Sans MS" panose="030F0702030302020204" pitchFamily="66" charset="0"/>
          </a:endParaRPr>
        </a:p>
      </dgm:t>
    </dgm:pt>
    <dgm:pt modelId="{EEE2CC86-7B78-4BFC-BD2B-A0410FA5127A}" type="parTrans" cxnId="{336DEE99-E8ED-4008-912D-FFD49F6CA911}">
      <dgm:prSet/>
      <dgm:spPr/>
      <dgm:t>
        <a:bodyPr/>
        <a:lstStyle/>
        <a:p>
          <a:endParaRPr lang="en-US"/>
        </a:p>
      </dgm:t>
    </dgm:pt>
    <dgm:pt modelId="{34031437-999E-49D2-8329-46EA628590E4}" type="sibTrans" cxnId="{336DEE99-E8ED-4008-912D-FFD49F6CA911}">
      <dgm:prSet/>
      <dgm:spPr/>
      <dgm:t>
        <a:bodyPr/>
        <a:lstStyle/>
        <a:p>
          <a:endParaRPr lang="en-US"/>
        </a:p>
      </dgm:t>
    </dgm:pt>
    <dgm:pt modelId="{F84BED55-82F2-412D-8495-F1A523607A4F}">
      <dgm:prSet phldrT="[Text]"/>
      <dgm:spPr/>
      <dgm:t>
        <a:bodyPr/>
        <a:lstStyle/>
        <a:p>
          <a:r>
            <a:rPr lang="en-US" dirty="0" smtClean="0">
              <a:latin typeface="Comic Sans MS" panose="030F0702030302020204" pitchFamily="66" charset="0"/>
            </a:rPr>
            <a:t>1. BARIUM</a:t>
          </a:r>
        </a:p>
        <a:p>
          <a:r>
            <a:rPr lang="en-US" dirty="0" smtClean="0">
              <a:latin typeface="Comic Sans MS" panose="030F0702030302020204" pitchFamily="66" charset="0"/>
            </a:rPr>
            <a:t>2. WATER SOLUBLE (IODINE)</a:t>
          </a:r>
          <a:endParaRPr lang="en-US" dirty="0">
            <a:latin typeface="Comic Sans MS" panose="030F0702030302020204" pitchFamily="66" charset="0"/>
          </a:endParaRPr>
        </a:p>
      </dgm:t>
    </dgm:pt>
    <dgm:pt modelId="{F749D299-EAD1-4EDB-93E8-5BCB04B5F2A9}" type="parTrans" cxnId="{724E6B80-8FE0-47FD-88D0-DA7665E97703}">
      <dgm:prSet/>
      <dgm:spPr/>
      <dgm:t>
        <a:bodyPr/>
        <a:lstStyle/>
        <a:p>
          <a:endParaRPr lang="en-US"/>
        </a:p>
      </dgm:t>
    </dgm:pt>
    <dgm:pt modelId="{A2D90727-AE97-43A0-9069-71E39DE59D23}" type="sibTrans" cxnId="{724E6B80-8FE0-47FD-88D0-DA7665E97703}">
      <dgm:prSet/>
      <dgm:spPr/>
      <dgm:t>
        <a:bodyPr/>
        <a:lstStyle/>
        <a:p>
          <a:endParaRPr lang="en-US"/>
        </a:p>
      </dgm:t>
    </dgm:pt>
    <dgm:pt modelId="{A992786A-C51A-4250-B880-07492ABBF34E}">
      <dgm:prSet phldrT="[Text]"/>
      <dgm:spPr/>
      <dgm:t>
        <a:bodyPr/>
        <a:lstStyle/>
        <a:p>
          <a:r>
            <a:rPr lang="en-US" dirty="0" smtClean="0">
              <a:latin typeface="Comic Sans MS" panose="030F0702030302020204" pitchFamily="66" charset="0"/>
            </a:rPr>
            <a:t>NEGATIVE CONTRAST STUDY (low density)</a:t>
          </a:r>
          <a:endParaRPr lang="en-US" dirty="0">
            <a:latin typeface="Comic Sans MS" panose="030F0702030302020204" pitchFamily="66" charset="0"/>
          </a:endParaRPr>
        </a:p>
      </dgm:t>
    </dgm:pt>
    <dgm:pt modelId="{C518A683-338C-4856-854E-12BA69BF8409}" type="parTrans" cxnId="{128D9E10-27E7-4A26-9B3D-FF73000497AF}">
      <dgm:prSet/>
      <dgm:spPr/>
      <dgm:t>
        <a:bodyPr/>
        <a:lstStyle/>
        <a:p>
          <a:endParaRPr lang="en-US"/>
        </a:p>
      </dgm:t>
    </dgm:pt>
    <dgm:pt modelId="{11502AB7-8F60-463A-9EB9-21E860214FD3}" type="sibTrans" cxnId="{128D9E10-27E7-4A26-9B3D-FF73000497AF}">
      <dgm:prSet/>
      <dgm:spPr/>
      <dgm:t>
        <a:bodyPr/>
        <a:lstStyle/>
        <a:p>
          <a:endParaRPr lang="en-US"/>
        </a:p>
      </dgm:t>
    </dgm:pt>
    <dgm:pt modelId="{B86F9EC4-73CC-41B5-BA78-DFFE457B118B}">
      <dgm:prSet phldrT="[Text]"/>
      <dgm:spPr/>
      <dgm:t>
        <a:bodyPr/>
        <a:lstStyle/>
        <a:p>
          <a:r>
            <a:rPr lang="en-US" dirty="0" smtClean="0">
              <a:latin typeface="Comic Sans MS" panose="030F0702030302020204" pitchFamily="66" charset="0"/>
            </a:rPr>
            <a:t>AIR</a:t>
          </a:r>
          <a:endParaRPr lang="en-US" dirty="0">
            <a:latin typeface="Comic Sans MS" panose="030F0702030302020204" pitchFamily="66" charset="0"/>
          </a:endParaRPr>
        </a:p>
      </dgm:t>
    </dgm:pt>
    <dgm:pt modelId="{B3EA76EB-99E9-41AA-8527-0C86D830B4DF}" type="parTrans" cxnId="{574E1B92-1C40-45B6-B474-9F259F7E0415}">
      <dgm:prSet/>
      <dgm:spPr/>
      <dgm:t>
        <a:bodyPr/>
        <a:lstStyle/>
        <a:p>
          <a:endParaRPr lang="en-US"/>
        </a:p>
      </dgm:t>
    </dgm:pt>
    <dgm:pt modelId="{0A517AF8-6E47-40A2-81A4-360978CCF44F}" type="sibTrans" cxnId="{574E1B92-1C40-45B6-B474-9F259F7E0415}">
      <dgm:prSet/>
      <dgm:spPr/>
      <dgm:t>
        <a:bodyPr/>
        <a:lstStyle/>
        <a:p>
          <a:endParaRPr lang="en-US"/>
        </a:p>
      </dgm:t>
    </dgm:pt>
    <dgm:pt modelId="{EC4CBC7D-48CA-42A1-AE61-CC04EFBD661E}" type="pres">
      <dgm:prSet presAssocID="{D9FD4339-ED69-41E8-880B-2733E0F4CD0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F61E3DD-B6AF-4C11-BBE1-57771AF66AF2}" type="pres">
      <dgm:prSet presAssocID="{36C5F271-5303-4135-88E6-3E8635F48B82}" presName="root1" presStyleCnt="0"/>
      <dgm:spPr/>
    </dgm:pt>
    <dgm:pt modelId="{B29E5EFE-FFF5-41DF-A437-02F8687260EB}" type="pres">
      <dgm:prSet presAssocID="{36C5F271-5303-4135-88E6-3E8635F48B82}" presName="LevelOneTextNode" presStyleLbl="node0" presStyleIdx="0" presStyleCnt="1">
        <dgm:presLayoutVars>
          <dgm:chPref val="3"/>
        </dgm:presLayoutVars>
      </dgm:prSet>
      <dgm:spPr/>
    </dgm:pt>
    <dgm:pt modelId="{6B374404-85C4-4CB1-B3BF-15103D4C3195}" type="pres">
      <dgm:prSet presAssocID="{36C5F271-5303-4135-88E6-3E8635F48B82}" presName="level2hierChild" presStyleCnt="0"/>
      <dgm:spPr/>
    </dgm:pt>
    <dgm:pt modelId="{9E577879-DFC4-4B0D-A36B-730CC1633D1C}" type="pres">
      <dgm:prSet presAssocID="{EEE2CC86-7B78-4BFC-BD2B-A0410FA5127A}" presName="conn2-1" presStyleLbl="parChTrans1D2" presStyleIdx="0" presStyleCnt="2"/>
      <dgm:spPr/>
    </dgm:pt>
    <dgm:pt modelId="{79D0ACA8-E913-4168-9396-1989A6AB04C8}" type="pres">
      <dgm:prSet presAssocID="{EEE2CC86-7B78-4BFC-BD2B-A0410FA5127A}" presName="connTx" presStyleLbl="parChTrans1D2" presStyleIdx="0" presStyleCnt="2"/>
      <dgm:spPr/>
    </dgm:pt>
    <dgm:pt modelId="{A378AE40-E735-49B8-9D30-2F8306D8FBDD}" type="pres">
      <dgm:prSet presAssocID="{F3B2EED2-8570-470E-90DA-EBBD8A678063}" presName="root2" presStyleCnt="0"/>
      <dgm:spPr/>
    </dgm:pt>
    <dgm:pt modelId="{7176498F-5C76-4482-8EBD-40818895C20D}" type="pres">
      <dgm:prSet presAssocID="{F3B2EED2-8570-470E-90DA-EBBD8A678063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60B06E-D9B2-4352-9F3F-E6B359DD6AB4}" type="pres">
      <dgm:prSet presAssocID="{F3B2EED2-8570-470E-90DA-EBBD8A678063}" presName="level3hierChild" presStyleCnt="0"/>
      <dgm:spPr/>
    </dgm:pt>
    <dgm:pt modelId="{1E8C1FF9-3DF9-4652-ACF2-2CB684508688}" type="pres">
      <dgm:prSet presAssocID="{F749D299-EAD1-4EDB-93E8-5BCB04B5F2A9}" presName="conn2-1" presStyleLbl="parChTrans1D3" presStyleIdx="0" presStyleCnt="2"/>
      <dgm:spPr/>
    </dgm:pt>
    <dgm:pt modelId="{6D950155-2E77-478D-9E68-3EFCE8998114}" type="pres">
      <dgm:prSet presAssocID="{F749D299-EAD1-4EDB-93E8-5BCB04B5F2A9}" presName="connTx" presStyleLbl="parChTrans1D3" presStyleIdx="0" presStyleCnt="2"/>
      <dgm:spPr/>
    </dgm:pt>
    <dgm:pt modelId="{EE1EC944-BD80-451A-BCB5-2342567FB119}" type="pres">
      <dgm:prSet presAssocID="{F84BED55-82F2-412D-8495-F1A523607A4F}" presName="root2" presStyleCnt="0"/>
      <dgm:spPr/>
    </dgm:pt>
    <dgm:pt modelId="{987E8F7B-465F-445E-A57F-D7104DD86342}" type="pres">
      <dgm:prSet presAssocID="{F84BED55-82F2-412D-8495-F1A523607A4F}" presName="LevelTwoTextNode" presStyleLbl="node3" presStyleIdx="0" presStyleCnt="2">
        <dgm:presLayoutVars>
          <dgm:chPref val="3"/>
        </dgm:presLayoutVars>
      </dgm:prSet>
      <dgm:spPr/>
    </dgm:pt>
    <dgm:pt modelId="{374D30CE-E010-4532-9DF6-1AF9F7AC250B}" type="pres">
      <dgm:prSet presAssocID="{F84BED55-82F2-412D-8495-F1A523607A4F}" presName="level3hierChild" presStyleCnt="0"/>
      <dgm:spPr/>
    </dgm:pt>
    <dgm:pt modelId="{E516053B-7233-4691-BE75-A559A8887797}" type="pres">
      <dgm:prSet presAssocID="{C518A683-338C-4856-854E-12BA69BF8409}" presName="conn2-1" presStyleLbl="parChTrans1D2" presStyleIdx="1" presStyleCnt="2"/>
      <dgm:spPr/>
    </dgm:pt>
    <dgm:pt modelId="{1221054F-5C88-4F0F-9D51-A271AD8063DC}" type="pres">
      <dgm:prSet presAssocID="{C518A683-338C-4856-854E-12BA69BF8409}" presName="connTx" presStyleLbl="parChTrans1D2" presStyleIdx="1" presStyleCnt="2"/>
      <dgm:spPr/>
    </dgm:pt>
    <dgm:pt modelId="{D1B52128-9410-4843-B1B2-B3D35953334C}" type="pres">
      <dgm:prSet presAssocID="{A992786A-C51A-4250-B880-07492ABBF34E}" presName="root2" presStyleCnt="0"/>
      <dgm:spPr/>
    </dgm:pt>
    <dgm:pt modelId="{D499B8CE-6B79-48D9-B227-8CE7137E006C}" type="pres">
      <dgm:prSet presAssocID="{A992786A-C51A-4250-B880-07492ABBF34E}" presName="LevelTwoTextNode" presStyleLbl="node2" presStyleIdx="1" presStyleCnt="2">
        <dgm:presLayoutVars>
          <dgm:chPref val="3"/>
        </dgm:presLayoutVars>
      </dgm:prSet>
      <dgm:spPr/>
    </dgm:pt>
    <dgm:pt modelId="{B8598227-16AC-4379-87DE-CBF93380B860}" type="pres">
      <dgm:prSet presAssocID="{A992786A-C51A-4250-B880-07492ABBF34E}" presName="level3hierChild" presStyleCnt="0"/>
      <dgm:spPr/>
    </dgm:pt>
    <dgm:pt modelId="{FD07AC6A-A8F3-440E-A30E-C22271CCD691}" type="pres">
      <dgm:prSet presAssocID="{B3EA76EB-99E9-41AA-8527-0C86D830B4DF}" presName="conn2-1" presStyleLbl="parChTrans1D3" presStyleIdx="1" presStyleCnt="2"/>
      <dgm:spPr/>
    </dgm:pt>
    <dgm:pt modelId="{CD7D9A98-8F2B-482B-8AC4-CA9210A3F060}" type="pres">
      <dgm:prSet presAssocID="{B3EA76EB-99E9-41AA-8527-0C86D830B4DF}" presName="connTx" presStyleLbl="parChTrans1D3" presStyleIdx="1" presStyleCnt="2"/>
      <dgm:spPr/>
    </dgm:pt>
    <dgm:pt modelId="{930DA562-A63B-48A4-A476-7D9260142F3F}" type="pres">
      <dgm:prSet presAssocID="{B86F9EC4-73CC-41B5-BA78-DFFE457B118B}" presName="root2" presStyleCnt="0"/>
      <dgm:spPr/>
    </dgm:pt>
    <dgm:pt modelId="{8B8D15F9-04AE-4AC0-A219-B3BFFEEB81F2}" type="pres">
      <dgm:prSet presAssocID="{B86F9EC4-73CC-41B5-BA78-DFFE457B118B}" presName="LevelTwoTextNode" presStyleLbl="node3" presStyleIdx="1" presStyleCnt="2">
        <dgm:presLayoutVars>
          <dgm:chPref val="3"/>
        </dgm:presLayoutVars>
      </dgm:prSet>
      <dgm:spPr/>
    </dgm:pt>
    <dgm:pt modelId="{56C9A49B-6021-4DC8-809C-0E52D72F2C92}" type="pres">
      <dgm:prSet presAssocID="{B86F9EC4-73CC-41B5-BA78-DFFE457B118B}" presName="level3hierChild" presStyleCnt="0"/>
      <dgm:spPr/>
    </dgm:pt>
  </dgm:ptLst>
  <dgm:cxnLst>
    <dgm:cxn modelId="{DA5CAA8A-5CFE-4B9F-B709-F227205A14E0}" type="presOf" srcId="{F84BED55-82F2-412D-8495-F1A523607A4F}" destId="{987E8F7B-465F-445E-A57F-D7104DD86342}" srcOrd="0" destOrd="0" presId="urn:microsoft.com/office/officeart/2005/8/layout/hierarchy2"/>
    <dgm:cxn modelId="{574E1B92-1C40-45B6-B474-9F259F7E0415}" srcId="{A992786A-C51A-4250-B880-07492ABBF34E}" destId="{B86F9EC4-73CC-41B5-BA78-DFFE457B118B}" srcOrd="0" destOrd="0" parTransId="{B3EA76EB-99E9-41AA-8527-0C86D830B4DF}" sibTransId="{0A517AF8-6E47-40A2-81A4-360978CCF44F}"/>
    <dgm:cxn modelId="{82604704-16EA-4A9A-8A52-ED81B3C62801}" type="presOf" srcId="{F749D299-EAD1-4EDB-93E8-5BCB04B5F2A9}" destId="{6D950155-2E77-478D-9E68-3EFCE8998114}" srcOrd="1" destOrd="0" presId="urn:microsoft.com/office/officeart/2005/8/layout/hierarchy2"/>
    <dgm:cxn modelId="{D93A097F-CE6F-4F56-8F51-0EB46846DA89}" type="presOf" srcId="{EEE2CC86-7B78-4BFC-BD2B-A0410FA5127A}" destId="{9E577879-DFC4-4B0D-A36B-730CC1633D1C}" srcOrd="0" destOrd="0" presId="urn:microsoft.com/office/officeart/2005/8/layout/hierarchy2"/>
    <dgm:cxn modelId="{2C4FBB3F-7BD3-462A-BB58-5E8518DE5930}" type="presOf" srcId="{F749D299-EAD1-4EDB-93E8-5BCB04B5F2A9}" destId="{1E8C1FF9-3DF9-4652-ACF2-2CB684508688}" srcOrd="0" destOrd="0" presId="urn:microsoft.com/office/officeart/2005/8/layout/hierarchy2"/>
    <dgm:cxn modelId="{1EB76ADE-1EE8-4AEB-8958-8D64E7CAE9D7}" type="presOf" srcId="{A992786A-C51A-4250-B880-07492ABBF34E}" destId="{D499B8CE-6B79-48D9-B227-8CE7137E006C}" srcOrd="0" destOrd="0" presId="urn:microsoft.com/office/officeart/2005/8/layout/hierarchy2"/>
    <dgm:cxn modelId="{664E592B-08C2-4F7D-BFBC-396A7794659E}" type="presOf" srcId="{C518A683-338C-4856-854E-12BA69BF8409}" destId="{1221054F-5C88-4F0F-9D51-A271AD8063DC}" srcOrd="1" destOrd="0" presId="urn:microsoft.com/office/officeart/2005/8/layout/hierarchy2"/>
    <dgm:cxn modelId="{082E7EE9-EA91-4E03-B988-924651FFE1F8}" type="presOf" srcId="{B86F9EC4-73CC-41B5-BA78-DFFE457B118B}" destId="{8B8D15F9-04AE-4AC0-A219-B3BFFEEB81F2}" srcOrd="0" destOrd="0" presId="urn:microsoft.com/office/officeart/2005/8/layout/hierarchy2"/>
    <dgm:cxn modelId="{DAB24146-F0BD-46A0-8B18-204B1F3E244A}" srcId="{D9FD4339-ED69-41E8-880B-2733E0F4CD02}" destId="{36C5F271-5303-4135-88E6-3E8635F48B82}" srcOrd="0" destOrd="0" parTransId="{05FA940C-65C5-4BF0-ABF7-20927BF923F4}" sibTransId="{BF121BBF-A4B5-47DB-B71C-0704D8BAF301}"/>
    <dgm:cxn modelId="{128D9E10-27E7-4A26-9B3D-FF73000497AF}" srcId="{36C5F271-5303-4135-88E6-3E8635F48B82}" destId="{A992786A-C51A-4250-B880-07492ABBF34E}" srcOrd="1" destOrd="0" parTransId="{C518A683-338C-4856-854E-12BA69BF8409}" sibTransId="{11502AB7-8F60-463A-9EB9-21E860214FD3}"/>
    <dgm:cxn modelId="{9CCA8464-C65F-4CF2-B086-86E9DA40CA0F}" type="presOf" srcId="{36C5F271-5303-4135-88E6-3E8635F48B82}" destId="{B29E5EFE-FFF5-41DF-A437-02F8687260EB}" srcOrd="0" destOrd="0" presId="urn:microsoft.com/office/officeart/2005/8/layout/hierarchy2"/>
    <dgm:cxn modelId="{336DEE99-E8ED-4008-912D-FFD49F6CA911}" srcId="{36C5F271-5303-4135-88E6-3E8635F48B82}" destId="{F3B2EED2-8570-470E-90DA-EBBD8A678063}" srcOrd="0" destOrd="0" parTransId="{EEE2CC86-7B78-4BFC-BD2B-A0410FA5127A}" sibTransId="{34031437-999E-49D2-8329-46EA628590E4}"/>
    <dgm:cxn modelId="{D850BBD9-85CE-4D62-BCCF-4E19FBD48ACE}" type="presOf" srcId="{D9FD4339-ED69-41E8-880B-2733E0F4CD02}" destId="{EC4CBC7D-48CA-42A1-AE61-CC04EFBD661E}" srcOrd="0" destOrd="0" presId="urn:microsoft.com/office/officeart/2005/8/layout/hierarchy2"/>
    <dgm:cxn modelId="{F3A15CA3-9227-4AF3-8CA7-29C5297CDB7A}" type="presOf" srcId="{F3B2EED2-8570-470E-90DA-EBBD8A678063}" destId="{7176498F-5C76-4482-8EBD-40818895C20D}" srcOrd="0" destOrd="0" presId="urn:microsoft.com/office/officeart/2005/8/layout/hierarchy2"/>
    <dgm:cxn modelId="{5C02A774-C71E-4AAA-8A99-414D0AFB5482}" type="presOf" srcId="{C518A683-338C-4856-854E-12BA69BF8409}" destId="{E516053B-7233-4691-BE75-A559A8887797}" srcOrd="0" destOrd="0" presId="urn:microsoft.com/office/officeart/2005/8/layout/hierarchy2"/>
    <dgm:cxn modelId="{E30C37BB-800F-44AA-9282-02DE77A8CE48}" type="presOf" srcId="{B3EA76EB-99E9-41AA-8527-0C86D830B4DF}" destId="{FD07AC6A-A8F3-440E-A30E-C22271CCD691}" srcOrd="0" destOrd="0" presId="urn:microsoft.com/office/officeart/2005/8/layout/hierarchy2"/>
    <dgm:cxn modelId="{B0510CBF-075C-4359-AD0A-658E28773050}" type="presOf" srcId="{EEE2CC86-7B78-4BFC-BD2B-A0410FA5127A}" destId="{79D0ACA8-E913-4168-9396-1989A6AB04C8}" srcOrd="1" destOrd="0" presId="urn:microsoft.com/office/officeart/2005/8/layout/hierarchy2"/>
    <dgm:cxn modelId="{724E6B80-8FE0-47FD-88D0-DA7665E97703}" srcId="{F3B2EED2-8570-470E-90DA-EBBD8A678063}" destId="{F84BED55-82F2-412D-8495-F1A523607A4F}" srcOrd="0" destOrd="0" parTransId="{F749D299-EAD1-4EDB-93E8-5BCB04B5F2A9}" sibTransId="{A2D90727-AE97-43A0-9069-71E39DE59D23}"/>
    <dgm:cxn modelId="{0BC404FA-BF0B-44D0-9E2C-2589207B8D97}" type="presOf" srcId="{B3EA76EB-99E9-41AA-8527-0C86D830B4DF}" destId="{CD7D9A98-8F2B-482B-8AC4-CA9210A3F060}" srcOrd="1" destOrd="0" presId="urn:microsoft.com/office/officeart/2005/8/layout/hierarchy2"/>
    <dgm:cxn modelId="{ECE0BB01-231E-41B5-B329-7A06B2EFE8FC}" type="presParOf" srcId="{EC4CBC7D-48CA-42A1-AE61-CC04EFBD661E}" destId="{EF61E3DD-B6AF-4C11-BBE1-57771AF66AF2}" srcOrd="0" destOrd="0" presId="urn:microsoft.com/office/officeart/2005/8/layout/hierarchy2"/>
    <dgm:cxn modelId="{3D193833-15FB-4970-8875-1433B140808A}" type="presParOf" srcId="{EF61E3DD-B6AF-4C11-BBE1-57771AF66AF2}" destId="{B29E5EFE-FFF5-41DF-A437-02F8687260EB}" srcOrd="0" destOrd="0" presId="urn:microsoft.com/office/officeart/2005/8/layout/hierarchy2"/>
    <dgm:cxn modelId="{EC60E3A2-C38D-4AB3-A0E8-8EBDE12A1833}" type="presParOf" srcId="{EF61E3DD-B6AF-4C11-BBE1-57771AF66AF2}" destId="{6B374404-85C4-4CB1-B3BF-15103D4C3195}" srcOrd="1" destOrd="0" presId="urn:microsoft.com/office/officeart/2005/8/layout/hierarchy2"/>
    <dgm:cxn modelId="{A3D88239-ACD9-4794-998A-8DC1A918B818}" type="presParOf" srcId="{6B374404-85C4-4CB1-B3BF-15103D4C3195}" destId="{9E577879-DFC4-4B0D-A36B-730CC1633D1C}" srcOrd="0" destOrd="0" presId="urn:microsoft.com/office/officeart/2005/8/layout/hierarchy2"/>
    <dgm:cxn modelId="{DF4D0081-61E6-48F1-90E5-131F6E219C93}" type="presParOf" srcId="{9E577879-DFC4-4B0D-A36B-730CC1633D1C}" destId="{79D0ACA8-E913-4168-9396-1989A6AB04C8}" srcOrd="0" destOrd="0" presId="urn:microsoft.com/office/officeart/2005/8/layout/hierarchy2"/>
    <dgm:cxn modelId="{B36836E6-2057-44E8-8E7E-D539AF523573}" type="presParOf" srcId="{6B374404-85C4-4CB1-B3BF-15103D4C3195}" destId="{A378AE40-E735-49B8-9D30-2F8306D8FBDD}" srcOrd="1" destOrd="0" presId="urn:microsoft.com/office/officeart/2005/8/layout/hierarchy2"/>
    <dgm:cxn modelId="{95A70FC2-CB0E-4C73-9432-F1DEE9C8F571}" type="presParOf" srcId="{A378AE40-E735-49B8-9D30-2F8306D8FBDD}" destId="{7176498F-5C76-4482-8EBD-40818895C20D}" srcOrd="0" destOrd="0" presId="urn:microsoft.com/office/officeart/2005/8/layout/hierarchy2"/>
    <dgm:cxn modelId="{1BC9C24E-82DA-4ADC-AEF8-1DB980BAA6BB}" type="presParOf" srcId="{A378AE40-E735-49B8-9D30-2F8306D8FBDD}" destId="{8260B06E-D9B2-4352-9F3F-E6B359DD6AB4}" srcOrd="1" destOrd="0" presId="urn:microsoft.com/office/officeart/2005/8/layout/hierarchy2"/>
    <dgm:cxn modelId="{D5B455AE-AD2D-46DC-8C79-4901EB5A2CC2}" type="presParOf" srcId="{8260B06E-D9B2-4352-9F3F-E6B359DD6AB4}" destId="{1E8C1FF9-3DF9-4652-ACF2-2CB684508688}" srcOrd="0" destOrd="0" presId="urn:microsoft.com/office/officeart/2005/8/layout/hierarchy2"/>
    <dgm:cxn modelId="{E0823E9E-D58A-4584-A03B-EE5269A75297}" type="presParOf" srcId="{1E8C1FF9-3DF9-4652-ACF2-2CB684508688}" destId="{6D950155-2E77-478D-9E68-3EFCE8998114}" srcOrd="0" destOrd="0" presId="urn:microsoft.com/office/officeart/2005/8/layout/hierarchy2"/>
    <dgm:cxn modelId="{097C13B8-DC25-4E1F-81E1-74DCBCC66B2E}" type="presParOf" srcId="{8260B06E-D9B2-4352-9F3F-E6B359DD6AB4}" destId="{EE1EC944-BD80-451A-BCB5-2342567FB119}" srcOrd="1" destOrd="0" presId="urn:microsoft.com/office/officeart/2005/8/layout/hierarchy2"/>
    <dgm:cxn modelId="{8EA2CCE3-1B5E-434D-8492-F7458602CD1C}" type="presParOf" srcId="{EE1EC944-BD80-451A-BCB5-2342567FB119}" destId="{987E8F7B-465F-445E-A57F-D7104DD86342}" srcOrd="0" destOrd="0" presId="urn:microsoft.com/office/officeart/2005/8/layout/hierarchy2"/>
    <dgm:cxn modelId="{3A4EB03E-AA60-4742-AE3B-30EF1AF2C9A3}" type="presParOf" srcId="{EE1EC944-BD80-451A-BCB5-2342567FB119}" destId="{374D30CE-E010-4532-9DF6-1AF9F7AC250B}" srcOrd="1" destOrd="0" presId="urn:microsoft.com/office/officeart/2005/8/layout/hierarchy2"/>
    <dgm:cxn modelId="{3A48ACA8-5154-4239-B06C-F889316DB9FD}" type="presParOf" srcId="{6B374404-85C4-4CB1-B3BF-15103D4C3195}" destId="{E516053B-7233-4691-BE75-A559A8887797}" srcOrd="2" destOrd="0" presId="urn:microsoft.com/office/officeart/2005/8/layout/hierarchy2"/>
    <dgm:cxn modelId="{3DC29946-FC2C-4BA2-965C-E9F822E5033C}" type="presParOf" srcId="{E516053B-7233-4691-BE75-A559A8887797}" destId="{1221054F-5C88-4F0F-9D51-A271AD8063DC}" srcOrd="0" destOrd="0" presId="urn:microsoft.com/office/officeart/2005/8/layout/hierarchy2"/>
    <dgm:cxn modelId="{B02E00C9-4B31-4486-8A87-6971BA4F82E9}" type="presParOf" srcId="{6B374404-85C4-4CB1-B3BF-15103D4C3195}" destId="{D1B52128-9410-4843-B1B2-B3D35953334C}" srcOrd="3" destOrd="0" presId="urn:microsoft.com/office/officeart/2005/8/layout/hierarchy2"/>
    <dgm:cxn modelId="{A31546D6-6235-4CB6-BC89-966A9501D2D8}" type="presParOf" srcId="{D1B52128-9410-4843-B1B2-B3D35953334C}" destId="{D499B8CE-6B79-48D9-B227-8CE7137E006C}" srcOrd="0" destOrd="0" presId="urn:microsoft.com/office/officeart/2005/8/layout/hierarchy2"/>
    <dgm:cxn modelId="{3D260CCB-45D7-476E-8E3B-769272DFD7ED}" type="presParOf" srcId="{D1B52128-9410-4843-B1B2-B3D35953334C}" destId="{B8598227-16AC-4379-87DE-CBF93380B860}" srcOrd="1" destOrd="0" presId="urn:microsoft.com/office/officeart/2005/8/layout/hierarchy2"/>
    <dgm:cxn modelId="{DFED7CA0-89FB-4D50-9237-EF1556A570E8}" type="presParOf" srcId="{B8598227-16AC-4379-87DE-CBF93380B860}" destId="{FD07AC6A-A8F3-440E-A30E-C22271CCD691}" srcOrd="0" destOrd="0" presId="urn:microsoft.com/office/officeart/2005/8/layout/hierarchy2"/>
    <dgm:cxn modelId="{F879BB9B-20B3-4AC0-B671-3B8F2DD715E7}" type="presParOf" srcId="{FD07AC6A-A8F3-440E-A30E-C22271CCD691}" destId="{CD7D9A98-8F2B-482B-8AC4-CA9210A3F060}" srcOrd="0" destOrd="0" presId="urn:microsoft.com/office/officeart/2005/8/layout/hierarchy2"/>
    <dgm:cxn modelId="{DDFC89C8-3828-4DD7-95C1-862F5687E7A7}" type="presParOf" srcId="{B8598227-16AC-4379-87DE-CBF93380B860}" destId="{930DA562-A63B-48A4-A476-7D9260142F3F}" srcOrd="1" destOrd="0" presId="urn:microsoft.com/office/officeart/2005/8/layout/hierarchy2"/>
    <dgm:cxn modelId="{C4A25918-2D72-48F2-A9D1-67ADB74328A9}" type="presParOf" srcId="{930DA562-A63B-48A4-A476-7D9260142F3F}" destId="{8B8D15F9-04AE-4AC0-A219-B3BFFEEB81F2}" srcOrd="0" destOrd="0" presId="urn:microsoft.com/office/officeart/2005/8/layout/hierarchy2"/>
    <dgm:cxn modelId="{CD8910AD-74AC-43C9-812D-405D1868571F}" type="presParOf" srcId="{930DA562-A63B-48A4-A476-7D9260142F3F}" destId="{56C9A49B-6021-4DC8-809C-0E52D72F2C9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E5EFE-FFF5-41DF-A437-02F8687260EB}">
      <dsp:nvSpPr>
        <dsp:cNvPr id="0" name=""/>
        <dsp:cNvSpPr/>
      </dsp:nvSpPr>
      <dsp:spPr>
        <a:xfrm>
          <a:off x="2270" y="2041443"/>
          <a:ext cx="1997401" cy="9987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omic Sans MS" panose="030F0702030302020204" pitchFamily="66" charset="0"/>
            </a:rPr>
            <a:t>GIT CONTRAST</a:t>
          </a:r>
          <a:endParaRPr lang="en-US" sz="1800" kern="1200" dirty="0">
            <a:latin typeface="Comic Sans MS" panose="030F0702030302020204" pitchFamily="66" charset="0"/>
          </a:endParaRPr>
        </a:p>
      </dsp:txBody>
      <dsp:txXfrm>
        <a:off x="31521" y="2070694"/>
        <a:ext cx="1938899" cy="940198"/>
      </dsp:txXfrm>
    </dsp:sp>
    <dsp:sp modelId="{9E577879-DFC4-4B0D-A36B-730CC1633D1C}">
      <dsp:nvSpPr>
        <dsp:cNvPr id="0" name=""/>
        <dsp:cNvSpPr/>
      </dsp:nvSpPr>
      <dsp:spPr>
        <a:xfrm rot="19457599">
          <a:off x="1907190" y="2235979"/>
          <a:ext cx="983922" cy="35375"/>
        </a:xfrm>
        <a:custGeom>
          <a:avLst/>
          <a:gdLst/>
          <a:ahLst/>
          <a:cxnLst/>
          <a:rect l="0" t="0" r="0" b="0"/>
          <a:pathLst>
            <a:path>
              <a:moveTo>
                <a:pt x="0" y="17687"/>
              </a:moveTo>
              <a:lnTo>
                <a:pt x="983922" y="17687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74553" y="2229069"/>
        <a:ext cx="49196" cy="49196"/>
      </dsp:txXfrm>
    </dsp:sp>
    <dsp:sp modelId="{7176498F-5C76-4482-8EBD-40818895C20D}">
      <dsp:nvSpPr>
        <dsp:cNvPr id="0" name=""/>
        <dsp:cNvSpPr/>
      </dsp:nvSpPr>
      <dsp:spPr>
        <a:xfrm>
          <a:off x="2798631" y="1467190"/>
          <a:ext cx="1997401" cy="9987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Comic Sans MS" panose="030F0702030302020204" pitchFamily="66" charset="0"/>
            </a:rPr>
            <a:t>POSITIVE CONTRAST STUDY (high density)</a:t>
          </a:r>
          <a:endParaRPr lang="en-US" sz="1500" kern="1200" dirty="0">
            <a:latin typeface="Comic Sans MS" panose="030F0702030302020204" pitchFamily="66" charset="0"/>
          </a:endParaRPr>
        </a:p>
      </dsp:txBody>
      <dsp:txXfrm>
        <a:off x="2827882" y="1496441"/>
        <a:ext cx="1938899" cy="940198"/>
      </dsp:txXfrm>
    </dsp:sp>
    <dsp:sp modelId="{1E8C1FF9-3DF9-4652-ACF2-2CB684508688}">
      <dsp:nvSpPr>
        <dsp:cNvPr id="0" name=""/>
        <dsp:cNvSpPr/>
      </dsp:nvSpPr>
      <dsp:spPr>
        <a:xfrm>
          <a:off x="4796033" y="1948852"/>
          <a:ext cx="798960" cy="35375"/>
        </a:xfrm>
        <a:custGeom>
          <a:avLst/>
          <a:gdLst/>
          <a:ahLst/>
          <a:cxnLst/>
          <a:rect l="0" t="0" r="0" b="0"/>
          <a:pathLst>
            <a:path>
              <a:moveTo>
                <a:pt x="0" y="17687"/>
              </a:moveTo>
              <a:lnTo>
                <a:pt x="798960" y="17687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75539" y="1946566"/>
        <a:ext cx="39948" cy="39948"/>
      </dsp:txXfrm>
    </dsp:sp>
    <dsp:sp modelId="{987E8F7B-465F-445E-A57F-D7104DD86342}">
      <dsp:nvSpPr>
        <dsp:cNvPr id="0" name=""/>
        <dsp:cNvSpPr/>
      </dsp:nvSpPr>
      <dsp:spPr>
        <a:xfrm>
          <a:off x="5594993" y="1467190"/>
          <a:ext cx="1997401" cy="9987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Comic Sans MS" panose="030F0702030302020204" pitchFamily="66" charset="0"/>
            </a:rPr>
            <a:t>1. BARIUM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Comic Sans MS" panose="030F0702030302020204" pitchFamily="66" charset="0"/>
            </a:rPr>
            <a:t>2. WATER SOLUBLE (IODINE)</a:t>
          </a:r>
          <a:endParaRPr lang="en-US" sz="1500" kern="1200" dirty="0">
            <a:latin typeface="Comic Sans MS" panose="030F0702030302020204" pitchFamily="66" charset="0"/>
          </a:endParaRPr>
        </a:p>
      </dsp:txBody>
      <dsp:txXfrm>
        <a:off x="5624244" y="1496441"/>
        <a:ext cx="1938899" cy="940198"/>
      </dsp:txXfrm>
    </dsp:sp>
    <dsp:sp modelId="{E516053B-7233-4691-BE75-A559A8887797}">
      <dsp:nvSpPr>
        <dsp:cNvPr id="0" name=""/>
        <dsp:cNvSpPr/>
      </dsp:nvSpPr>
      <dsp:spPr>
        <a:xfrm rot="2142401">
          <a:off x="1907190" y="2810231"/>
          <a:ext cx="983922" cy="35375"/>
        </a:xfrm>
        <a:custGeom>
          <a:avLst/>
          <a:gdLst/>
          <a:ahLst/>
          <a:cxnLst/>
          <a:rect l="0" t="0" r="0" b="0"/>
          <a:pathLst>
            <a:path>
              <a:moveTo>
                <a:pt x="0" y="17687"/>
              </a:moveTo>
              <a:lnTo>
                <a:pt x="983922" y="17687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74553" y="2803321"/>
        <a:ext cx="49196" cy="49196"/>
      </dsp:txXfrm>
    </dsp:sp>
    <dsp:sp modelId="{D499B8CE-6B79-48D9-B227-8CE7137E006C}">
      <dsp:nvSpPr>
        <dsp:cNvPr id="0" name=""/>
        <dsp:cNvSpPr/>
      </dsp:nvSpPr>
      <dsp:spPr>
        <a:xfrm>
          <a:off x="2798631" y="2615696"/>
          <a:ext cx="1997401" cy="9987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Comic Sans MS" panose="030F0702030302020204" pitchFamily="66" charset="0"/>
            </a:rPr>
            <a:t>NEGATIVE CONTRAST STUDY (low density)</a:t>
          </a:r>
          <a:endParaRPr lang="en-US" sz="1500" kern="1200" dirty="0">
            <a:latin typeface="Comic Sans MS" panose="030F0702030302020204" pitchFamily="66" charset="0"/>
          </a:endParaRPr>
        </a:p>
      </dsp:txBody>
      <dsp:txXfrm>
        <a:off x="2827882" y="2644947"/>
        <a:ext cx="1938899" cy="940198"/>
      </dsp:txXfrm>
    </dsp:sp>
    <dsp:sp modelId="{FD07AC6A-A8F3-440E-A30E-C22271CCD691}">
      <dsp:nvSpPr>
        <dsp:cNvPr id="0" name=""/>
        <dsp:cNvSpPr/>
      </dsp:nvSpPr>
      <dsp:spPr>
        <a:xfrm>
          <a:off x="4796033" y="3097358"/>
          <a:ext cx="798960" cy="35375"/>
        </a:xfrm>
        <a:custGeom>
          <a:avLst/>
          <a:gdLst/>
          <a:ahLst/>
          <a:cxnLst/>
          <a:rect l="0" t="0" r="0" b="0"/>
          <a:pathLst>
            <a:path>
              <a:moveTo>
                <a:pt x="0" y="17687"/>
              </a:moveTo>
              <a:lnTo>
                <a:pt x="798960" y="17687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75539" y="3095072"/>
        <a:ext cx="39948" cy="39948"/>
      </dsp:txXfrm>
    </dsp:sp>
    <dsp:sp modelId="{8B8D15F9-04AE-4AC0-A219-B3BFFEEB81F2}">
      <dsp:nvSpPr>
        <dsp:cNvPr id="0" name=""/>
        <dsp:cNvSpPr/>
      </dsp:nvSpPr>
      <dsp:spPr>
        <a:xfrm>
          <a:off x="5594993" y="2615696"/>
          <a:ext cx="1997401" cy="9987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Comic Sans MS" panose="030F0702030302020204" pitchFamily="66" charset="0"/>
            </a:rPr>
            <a:t>AIR</a:t>
          </a:r>
          <a:endParaRPr lang="en-US" sz="1500" kern="1200" dirty="0">
            <a:latin typeface="Comic Sans MS" panose="030F0702030302020204" pitchFamily="66" charset="0"/>
          </a:endParaRPr>
        </a:p>
      </dsp:txBody>
      <dsp:txXfrm>
        <a:off x="5624244" y="2644947"/>
        <a:ext cx="1938899" cy="940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ctr">
              <a:defRPr sz="4800" b="1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1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65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4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45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84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73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36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44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7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8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35" y="77986"/>
            <a:ext cx="12130390" cy="1456267"/>
          </a:xfrm>
        </p:spPr>
        <p:txBody>
          <a:bodyPr/>
          <a:lstStyle>
            <a:lvl1pPr algn="ctr">
              <a:defRPr u="sng">
                <a:latin typeface="Algerian" panose="04020705040A02060702" pitchFamily="8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35" y="1678413"/>
            <a:ext cx="12133565" cy="5080733"/>
          </a:xfrm>
        </p:spPr>
        <p:txBody>
          <a:bodyPr anchor="ctr">
            <a:normAutofit/>
          </a:bodyPr>
          <a:lstStyle>
            <a:lvl1pPr>
              <a:defRPr sz="2400">
                <a:latin typeface="Comic Sans MS" panose="030F0702030302020204" pitchFamily="66" charset="0"/>
              </a:defRPr>
            </a:lvl1pPr>
            <a:lvl2pPr>
              <a:defRPr sz="2400">
                <a:latin typeface="Comic Sans MS" panose="030F0702030302020204" pitchFamily="66" charset="0"/>
              </a:defRPr>
            </a:lvl2pPr>
            <a:lvl3pPr>
              <a:defRPr sz="2400">
                <a:latin typeface="Comic Sans MS" panose="030F0702030302020204" pitchFamily="66" charset="0"/>
              </a:defRPr>
            </a:lvl3pPr>
            <a:lvl4pPr>
              <a:defRPr sz="2400">
                <a:latin typeface="Comic Sans MS" panose="030F0702030302020204" pitchFamily="66" charset="0"/>
              </a:defRPr>
            </a:lvl4pPr>
            <a:lvl5pPr>
              <a:defRPr sz="2400"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6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69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10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2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3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8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2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4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887C368-C66F-4F27-B581-98F76A2C72F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888DE65-3E30-472B-ABDE-8862783B4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91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>
                <a:latin typeface="Algerian" panose="04020705040A02060702" pitchFamily="82" charset="0"/>
              </a:rPr>
              <a:t>GIT IMAGING</a:t>
            </a:r>
            <a:endParaRPr lang="en-US" sz="88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Algerian" panose="04020705040A02060702" pitchFamily="82" charset="0"/>
              </a:rPr>
              <a:t>BY DR. T. MUSILA MUTALA</a:t>
            </a:r>
            <a:endParaRPr lang="en-US" sz="44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886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ABDOMINAL X – RAY: SYSTEMIC APPROACH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Check the patient details</a:t>
            </a:r>
          </a:p>
          <a:p>
            <a:r>
              <a:rPr lang="en-US" sz="4000" dirty="0" smtClean="0"/>
              <a:t>Assess quality (including presence of artefacts)</a:t>
            </a:r>
          </a:p>
          <a:p>
            <a:r>
              <a:rPr lang="en-US" sz="4000" dirty="0" smtClean="0"/>
              <a:t>Bowel gas</a:t>
            </a:r>
          </a:p>
          <a:p>
            <a:r>
              <a:rPr lang="en-US" sz="4000" dirty="0" smtClean="0"/>
              <a:t>Soft tissues</a:t>
            </a:r>
          </a:p>
          <a:p>
            <a:r>
              <a:rPr lang="en-US" sz="4000" dirty="0" smtClean="0"/>
              <a:t>Bones</a:t>
            </a:r>
          </a:p>
          <a:p>
            <a:r>
              <a:rPr lang="en-US" sz="4000" dirty="0" smtClean="0"/>
              <a:t>Abnormal calcifications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97511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AXR: AIR DISTRIBUTION (INTRALUMINAL)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Normal</a:t>
            </a:r>
          </a:p>
          <a:p>
            <a:pPr lvl="1"/>
            <a:r>
              <a:rPr lang="en-US" dirty="0" smtClean="0"/>
              <a:t>Gastric bubble (erect film)</a:t>
            </a:r>
          </a:p>
          <a:p>
            <a:pPr lvl="1"/>
            <a:r>
              <a:rPr lang="en-US" dirty="0" smtClean="0"/>
              <a:t>Large bowel</a:t>
            </a:r>
          </a:p>
          <a:p>
            <a:pPr lvl="1"/>
            <a:r>
              <a:rPr lang="en-US" dirty="0" smtClean="0"/>
              <a:t>Very minimal or non – detectable in small bowel</a:t>
            </a:r>
          </a:p>
          <a:p>
            <a:r>
              <a:rPr lang="en-US" dirty="0" smtClean="0"/>
              <a:t>Check for abnormalities</a:t>
            </a:r>
          </a:p>
          <a:p>
            <a:pPr lvl="1"/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Distribution: </a:t>
            </a:r>
          </a:p>
          <a:p>
            <a:pPr lvl="2"/>
            <a:r>
              <a:rPr lang="en-US" dirty="0" smtClean="0"/>
              <a:t>Peripheral, </a:t>
            </a:r>
            <a:r>
              <a:rPr lang="en-US" dirty="0" err="1" smtClean="0"/>
              <a:t>taenia</a:t>
            </a:r>
            <a:r>
              <a:rPr lang="en-US" dirty="0" smtClean="0"/>
              <a:t> coli markings that do not go the entire circumference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Large bowel</a:t>
            </a:r>
          </a:p>
          <a:p>
            <a:pPr lvl="2"/>
            <a:r>
              <a:rPr lang="en-US" dirty="0" smtClean="0"/>
              <a:t>Central, </a:t>
            </a:r>
            <a:r>
              <a:rPr lang="en-US" dirty="0" err="1" smtClean="0"/>
              <a:t>valvulae</a:t>
            </a:r>
            <a:r>
              <a:rPr lang="en-US" dirty="0" smtClean="0"/>
              <a:t> </a:t>
            </a:r>
            <a:r>
              <a:rPr lang="en-US" dirty="0" err="1" smtClean="0"/>
              <a:t>conniventes</a:t>
            </a:r>
            <a:r>
              <a:rPr lang="en-US" dirty="0" smtClean="0"/>
              <a:t> throughout the circumference </a:t>
            </a:r>
            <a:r>
              <a:rPr lang="en-US" dirty="0" smtClean="0">
                <a:sym typeface="Wingdings" panose="05000000000000000000" pitchFamily="2" charset="2"/>
              </a:rPr>
              <a:t> small bowel</a:t>
            </a:r>
          </a:p>
        </p:txBody>
      </p:sp>
    </p:spTree>
    <p:extLst>
      <p:ext uri="{BB962C8B-B14F-4D97-AF65-F5344CB8AC3E}">
        <p14:creationId xmlns:p14="http://schemas.microsoft.com/office/powerpoint/2010/main" val="28463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AXR: AIR DISTRIBUTION </a:t>
            </a:r>
            <a:r>
              <a:rPr lang="en-US" sz="4800" dirty="0" smtClean="0"/>
              <a:t>(EXTRALUMINAL</a:t>
            </a:r>
            <a:r>
              <a:rPr lang="en-US" sz="48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ym typeface="Wingdings" panose="05000000000000000000" pitchFamily="2" charset="2"/>
              </a:rPr>
              <a:t>Always abnormal</a:t>
            </a:r>
          </a:p>
          <a:p>
            <a:r>
              <a:rPr lang="en-US" sz="4000" dirty="0">
                <a:sym typeface="Wingdings" panose="05000000000000000000" pitchFamily="2" charset="2"/>
              </a:rPr>
              <a:t>Key areas to look at</a:t>
            </a:r>
          </a:p>
          <a:p>
            <a:pPr lvl="1"/>
            <a:r>
              <a:rPr lang="en-US" sz="4000" dirty="0">
                <a:sym typeface="Wingdings" panose="05000000000000000000" pitchFamily="2" charset="2"/>
              </a:rPr>
              <a:t>Sub – diaphragmatic (erect film)</a:t>
            </a:r>
          </a:p>
          <a:p>
            <a:pPr lvl="1"/>
            <a:r>
              <a:rPr lang="en-US" sz="4000" dirty="0">
                <a:sym typeface="Wingdings" panose="05000000000000000000" pitchFamily="2" charset="2"/>
              </a:rPr>
              <a:t>Bowel wall</a:t>
            </a:r>
          </a:p>
          <a:p>
            <a:pPr lvl="1"/>
            <a:r>
              <a:rPr lang="en-US" sz="4000" dirty="0">
                <a:sym typeface="Wingdings" panose="05000000000000000000" pitchFamily="2" charset="2"/>
              </a:rPr>
              <a:t>Liver (from the portal system or the bile duct)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4312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VARIOUS ABDOMINAL CONDITIONS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Paralytic ileus</a:t>
            </a:r>
          </a:p>
          <a:p>
            <a:r>
              <a:rPr lang="en-US" dirty="0" smtClean="0"/>
              <a:t>Sigmoid volvulus</a:t>
            </a:r>
          </a:p>
          <a:p>
            <a:r>
              <a:rPr lang="en-US" dirty="0" err="1" smtClean="0"/>
              <a:t>Meteorism</a:t>
            </a:r>
            <a:r>
              <a:rPr lang="en-US" dirty="0" smtClean="0"/>
              <a:t>: dilatation of the bowel tending towards a hexagonal shape (</a:t>
            </a:r>
            <a:r>
              <a:rPr lang="en-US" dirty="0" err="1" smtClean="0"/>
              <a:t>aerophagy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010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8153840"/>
              </p:ext>
            </p:extLst>
          </p:nvPr>
        </p:nvGraphicFramePr>
        <p:xfrm>
          <a:off x="58738" y="1677988"/>
          <a:ext cx="12133263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4421"/>
                <a:gridCol w="4044421"/>
                <a:gridCol w="40444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FEATURE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SMALL BOWEL OBSTRUCTION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LARGE BOWEL OBSTRUCTION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BOWEL DIAMETER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&gt;3 AND &lt;5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&gt;5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POSITION OF LOOPS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CENTRAL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PERIPHERAL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NUMBER OF LOOPS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MANY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FEW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FLUID LEVELS (ON ERECT FILM)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MANY, SHORT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FEW, LONG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BOWEL MARKINGS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VALVULAE</a:t>
                      </a:r>
                      <a:r>
                        <a:rPr lang="en-US" sz="2800" baseline="0" dirty="0" smtClean="0">
                          <a:latin typeface="Comic Sans MS" panose="030F0702030302020204" pitchFamily="66" charset="0"/>
                        </a:rPr>
                        <a:t> (ALL THE WAY ACROSS)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HAUSTRA (PARTIALLY ACROSS)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LARGE BOWEL GAS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NO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mic Sans MS" panose="030F0702030302020204" pitchFamily="66" charset="0"/>
                        </a:rPr>
                        <a:t>YES</a:t>
                      </a:r>
                      <a:endParaRPr lang="en-US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449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PNEUMOPERITONEUM (2</a:t>
            </a:r>
            <a:r>
              <a:rPr lang="en-US" sz="4800" baseline="30000" dirty="0" smtClean="0"/>
              <a:t>0</a:t>
            </a:r>
            <a:r>
              <a:rPr lang="en-US" sz="4800" dirty="0" smtClean="0"/>
              <a:t> TO PERFORATED GUT)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Air under the diaphragm</a:t>
            </a:r>
          </a:p>
          <a:p>
            <a:r>
              <a:rPr lang="en-US" sz="4400" dirty="0" err="1" smtClean="0">
                <a:solidFill>
                  <a:srgbClr val="FF0000"/>
                </a:solidFill>
              </a:rPr>
              <a:t>Rigler’s</a:t>
            </a:r>
            <a:r>
              <a:rPr lang="en-US" sz="4400" dirty="0" smtClean="0">
                <a:solidFill>
                  <a:srgbClr val="FF0000"/>
                </a:solidFill>
              </a:rPr>
              <a:t> sign</a:t>
            </a:r>
            <a:r>
              <a:rPr lang="en-US" sz="4400" dirty="0" smtClean="0"/>
              <a:t>: double wall sign (too beautiful to be true)</a:t>
            </a:r>
          </a:p>
        </p:txBody>
      </p:sp>
    </p:spTree>
    <p:extLst>
      <p:ext uri="{BB962C8B-B14F-4D97-AF65-F5344CB8AC3E}">
        <p14:creationId xmlns:p14="http://schemas.microsoft.com/office/powerpoint/2010/main" val="2871358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PNEUMATOSIS INTESTINALIS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 within the intestinal wall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341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AIR SHALL ONLY BE KEPT IN THE BOWEL FOR IT TO BE CONSIDEREED NORMAL AND IN THE RIGHT PROPORTIONS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41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GIT CONTRAST RADIOGRAPHY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534141"/>
              </p:ext>
            </p:extLst>
          </p:nvPr>
        </p:nvGraphicFramePr>
        <p:xfrm>
          <a:off x="58738" y="1139369"/>
          <a:ext cx="7594665" cy="5081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7665929" y="3056351"/>
            <a:ext cx="764087" cy="576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7665929" y="3632548"/>
            <a:ext cx="764087" cy="613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8141918" y="3032383"/>
            <a:ext cx="27711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smtClean="0">
                <a:latin typeface="Comic Sans MS" panose="030F0702030302020204" pitchFamily="66" charset="0"/>
              </a:rPr>
              <a:t>DOUBLE CONTRAST STUDY</a:t>
            </a:r>
            <a:endParaRPr lang="en-US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898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GIT CONTRAST RADIOGRAPHY - MODALITIES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Sialography</a:t>
            </a:r>
            <a:r>
              <a:rPr lang="en-US" dirty="0" smtClean="0"/>
              <a:t>: </a:t>
            </a:r>
            <a:r>
              <a:rPr lang="en-US" dirty="0"/>
              <a:t>s</a:t>
            </a:r>
            <a:r>
              <a:rPr lang="en-US" dirty="0" smtClean="0"/>
              <a:t>tudy of salivary glands using positive contrast</a:t>
            </a:r>
          </a:p>
          <a:p>
            <a:r>
              <a:rPr lang="en-US" b="1" dirty="0" smtClean="0"/>
              <a:t>Ba. Swallow</a:t>
            </a:r>
            <a:r>
              <a:rPr lang="en-US" dirty="0" smtClean="0"/>
              <a:t>: used to study the esophagus</a:t>
            </a:r>
          </a:p>
          <a:p>
            <a:r>
              <a:rPr lang="en-US" b="1" dirty="0" smtClean="0"/>
              <a:t>Ba. Meal</a:t>
            </a:r>
            <a:r>
              <a:rPr lang="en-US" dirty="0" smtClean="0"/>
              <a:t>: used to study the esophagus, stomach and duodenum</a:t>
            </a:r>
          </a:p>
          <a:p>
            <a:r>
              <a:rPr lang="en-US" b="1" dirty="0" smtClean="0"/>
              <a:t>Ba. Meal follow through</a:t>
            </a:r>
            <a:r>
              <a:rPr lang="en-US" dirty="0" smtClean="0"/>
              <a:t>: </a:t>
            </a:r>
            <a:r>
              <a:rPr lang="en-US" dirty="0"/>
              <a:t>used to study the esophagus, </a:t>
            </a:r>
            <a:r>
              <a:rPr lang="en-US" dirty="0" smtClean="0"/>
              <a:t>stomach, duodenum, jejunum &amp; ileum</a:t>
            </a:r>
          </a:p>
          <a:p>
            <a:r>
              <a:rPr lang="en-US" b="1" dirty="0" smtClean="0"/>
              <a:t>Small bowel enema (</a:t>
            </a:r>
            <a:r>
              <a:rPr lang="en-US" b="1" dirty="0" err="1" smtClean="0"/>
              <a:t>enteroclysis</a:t>
            </a:r>
            <a:r>
              <a:rPr lang="en-US" b="1" dirty="0" smtClean="0"/>
              <a:t>): </a:t>
            </a:r>
            <a:r>
              <a:rPr lang="en-US" dirty="0" smtClean="0"/>
              <a:t>place tube at the </a:t>
            </a:r>
            <a:r>
              <a:rPr lang="en-US" dirty="0" err="1" smtClean="0"/>
              <a:t>duodeno</a:t>
            </a:r>
            <a:r>
              <a:rPr lang="en-US" dirty="0" smtClean="0"/>
              <a:t> – </a:t>
            </a:r>
            <a:r>
              <a:rPr lang="en-US" dirty="0" err="1" smtClean="0"/>
              <a:t>jejunal</a:t>
            </a:r>
            <a:r>
              <a:rPr lang="en-US" dirty="0" smtClean="0"/>
              <a:t> junction and introducing the fluid into the small bowel</a:t>
            </a:r>
          </a:p>
        </p:txBody>
      </p:sp>
    </p:spTree>
    <p:extLst>
      <p:ext uri="{BB962C8B-B14F-4D97-AF65-F5344CB8AC3E}">
        <p14:creationId xmlns:p14="http://schemas.microsoft.com/office/powerpoint/2010/main" val="3767685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OBJECTIVES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Describe the modalities available for GIT imaging</a:t>
            </a:r>
          </a:p>
          <a:p>
            <a:r>
              <a:rPr lang="en-US" sz="3600" dirty="0" smtClean="0"/>
              <a:t>Indications &amp; contraindications and patient preparation for each modality</a:t>
            </a:r>
          </a:p>
          <a:p>
            <a:r>
              <a:rPr lang="en-US" sz="3600" dirty="0" smtClean="0"/>
              <a:t>Limitations of the described imaging modalities</a:t>
            </a:r>
          </a:p>
          <a:p>
            <a:r>
              <a:rPr lang="en-US" sz="3600" dirty="0" smtClean="0"/>
              <a:t>Examples of pathological processes demonstrated in each modality</a:t>
            </a:r>
          </a:p>
          <a:p>
            <a:r>
              <a:rPr lang="en-US" sz="3600" dirty="0" smtClean="0"/>
              <a:t>Bring our a decision making protocol for imaging in acute abdomen setting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659244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CONT.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Barium enema:</a:t>
            </a:r>
            <a:r>
              <a:rPr lang="en-US" dirty="0"/>
              <a:t> introducing fluid in retrograde function into the large bowel</a:t>
            </a:r>
          </a:p>
          <a:p>
            <a:r>
              <a:rPr lang="en-US" b="1" dirty="0" err="1"/>
              <a:t>Fistulography</a:t>
            </a:r>
            <a:r>
              <a:rPr lang="en-US" dirty="0"/>
              <a:t>: introducing contrast into the </a:t>
            </a:r>
            <a:r>
              <a:rPr lang="en-US" dirty="0" smtClean="0"/>
              <a:t>fistula. </a:t>
            </a:r>
            <a:r>
              <a:rPr lang="en-US" b="1" dirty="0" err="1" smtClean="0"/>
              <a:t>Sinography</a:t>
            </a:r>
            <a:r>
              <a:rPr lang="en-US" b="1" dirty="0" smtClean="0"/>
              <a:t>: </a:t>
            </a:r>
            <a:r>
              <a:rPr lang="en-US" dirty="0" err="1" smtClean="0"/>
              <a:t>int</a:t>
            </a:r>
            <a:endParaRPr lang="en-US" dirty="0"/>
          </a:p>
          <a:p>
            <a:pPr lvl="1"/>
            <a:r>
              <a:rPr lang="en-US" dirty="0"/>
              <a:t>Fistula vs. sinus: Sinus is blind – ending while a fistula is connecting to epithelial surfaces</a:t>
            </a:r>
          </a:p>
          <a:p>
            <a:r>
              <a:rPr lang="en-US" dirty="0" err="1"/>
              <a:t>Sinogram</a:t>
            </a:r>
            <a:r>
              <a:rPr lang="en-US" dirty="0"/>
              <a:t> </a:t>
            </a:r>
          </a:p>
          <a:p>
            <a:r>
              <a:rPr lang="en-US" dirty="0" err="1" smtClean="0"/>
              <a:t>Colostography</a:t>
            </a:r>
            <a:r>
              <a:rPr lang="en-US" dirty="0" smtClean="0"/>
              <a:t>: studying the colostomy using contrast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022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SIALOGRAPHY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Cannulation</a:t>
            </a:r>
            <a:r>
              <a:rPr lang="en-US" dirty="0" smtClean="0"/>
              <a:t> of major salivary ducts</a:t>
            </a:r>
          </a:p>
          <a:p>
            <a:r>
              <a:rPr lang="en-US" dirty="0" smtClean="0"/>
              <a:t>Water soluble contrast media is used</a:t>
            </a:r>
          </a:p>
          <a:p>
            <a:r>
              <a:rPr lang="en-US" dirty="0" smtClean="0"/>
              <a:t>Demonstrates luminal anatomy and pathology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09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BARIUM SWALLOW 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Dysphagia</a:t>
            </a:r>
          </a:p>
          <a:p>
            <a:r>
              <a:rPr lang="en-US" dirty="0" smtClean="0"/>
              <a:t>Odynophagia</a:t>
            </a:r>
          </a:p>
          <a:p>
            <a:r>
              <a:rPr lang="en-US" dirty="0" smtClean="0"/>
              <a:t>Hematemesis</a:t>
            </a:r>
          </a:p>
          <a:p>
            <a:r>
              <a:rPr lang="en-US" dirty="0" smtClean="0"/>
              <a:t>Assessment of trachea – esophageal fistula (where lain films not diagnostic)</a:t>
            </a:r>
          </a:p>
          <a:p>
            <a:r>
              <a:rPr lang="en-US" dirty="0" smtClean="0"/>
              <a:t>Follow up of following esophageal surgery</a:t>
            </a:r>
          </a:p>
          <a:p>
            <a:r>
              <a:rPr lang="en-US" dirty="0" smtClean="0"/>
              <a:t>NB: in assessment of perforation, water soluble contrast is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617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Physiological constrictions may be seen</a:t>
            </a:r>
          </a:p>
          <a:p>
            <a:pPr lvl="1"/>
            <a:r>
              <a:rPr lang="en-US" sz="3200" dirty="0" err="1" smtClean="0"/>
              <a:t>Cricopharyngeus</a:t>
            </a:r>
            <a:r>
              <a:rPr lang="en-US" sz="3200" dirty="0" smtClean="0"/>
              <a:t> muscle: at the start of the esophagus</a:t>
            </a:r>
          </a:p>
          <a:p>
            <a:pPr lvl="1"/>
            <a:r>
              <a:rPr lang="en-US" sz="3200" dirty="0" smtClean="0"/>
              <a:t>Aortic arch</a:t>
            </a:r>
          </a:p>
          <a:p>
            <a:pPr lvl="1"/>
            <a:r>
              <a:rPr lang="en-US" sz="3200" dirty="0" smtClean="0"/>
              <a:t>Left main bronchus</a:t>
            </a:r>
          </a:p>
          <a:p>
            <a:pPr lvl="1"/>
            <a:r>
              <a:rPr lang="en-US" sz="3200" dirty="0" smtClean="0"/>
              <a:t>Left atrium </a:t>
            </a:r>
          </a:p>
          <a:p>
            <a:pPr lvl="1"/>
            <a:r>
              <a:rPr lang="en-US" sz="3200" dirty="0" smtClean="0"/>
              <a:t>Gastro - esophageal junction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08702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ABNORMAL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Achalasia (seen on single contrast)</a:t>
            </a:r>
          </a:p>
          <a:p>
            <a:r>
              <a:rPr lang="en-US" sz="2800" dirty="0" smtClean="0"/>
              <a:t>Esophageal webs (seen on double contrast)</a:t>
            </a:r>
          </a:p>
          <a:p>
            <a:r>
              <a:rPr lang="en-US" sz="2800" dirty="0" smtClean="0"/>
              <a:t>Esophageal candidiasis (seen on double contrast)</a:t>
            </a:r>
          </a:p>
          <a:p>
            <a:pPr lvl="1"/>
            <a:r>
              <a:rPr lang="en-US" sz="2800" dirty="0" smtClean="0"/>
              <a:t>Multiple small ulcers will appear mottled</a:t>
            </a:r>
          </a:p>
          <a:p>
            <a:r>
              <a:rPr lang="en-US" sz="2800" dirty="0" smtClean="0"/>
              <a:t>Hiatal hernia (seen on double contrast)</a:t>
            </a:r>
          </a:p>
          <a:p>
            <a:pPr lvl="1"/>
            <a:r>
              <a:rPr lang="en-US" sz="2800" dirty="0" smtClean="0"/>
              <a:t>Know the types***</a:t>
            </a:r>
          </a:p>
          <a:p>
            <a:r>
              <a:rPr lang="en-US" sz="2800" dirty="0" smtClean="0"/>
              <a:t>Esophageal carcinoma (double contrast): irregular strictures</a:t>
            </a:r>
          </a:p>
          <a:p>
            <a:r>
              <a:rPr lang="en-US" sz="2800" dirty="0" err="1" smtClean="0"/>
              <a:t>Esphageal</a:t>
            </a:r>
            <a:r>
              <a:rPr lang="en-US" sz="2800" dirty="0" smtClean="0"/>
              <a:t> </a:t>
            </a:r>
            <a:r>
              <a:rPr lang="en-US" sz="2800" dirty="0" err="1" smtClean="0"/>
              <a:t>varices</a:t>
            </a:r>
            <a:r>
              <a:rPr lang="en-US" sz="2800" dirty="0" smtClean="0"/>
              <a:t> (double contrast): </a:t>
            </a:r>
            <a:r>
              <a:rPr lang="en-US" sz="2800" dirty="0" err="1" smtClean="0"/>
              <a:t>serpiginous</a:t>
            </a:r>
            <a:r>
              <a:rPr lang="en-US" sz="2800" dirty="0" smtClean="0"/>
              <a:t> contrast</a:t>
            </a:r>
          </a:p>
        </p:txBody>
      </p:sp>
    </p:spTree>
    <p:extLst>
      <p:ext uri="{BB962C8B-B14F-4D97-AF65-F5344CB8AC3E}">
        <p14:creationId xmlns:p14="http://schemas.microsoft.com/office/powerpoint/2010/main" val="40197219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BARIUM MEAL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Double contrast examination of choice in adults. Single contrast in children and ill</a:t>
            </a:r>
          </a:p>
          <a:p>
            <a:r>
              <a:rPr lang="en-US" dirty="0" smtClean="0"/>
              <a:t>Indications</a:t>
            </a:r>
          </a:p>
          <a:p>
            <a:pPr lvl="1"/>
            <a:r>
              <a:rPr lang="en-US" dirty="0" smtClean="0"/>
              <a:t>Dyspepsia</a:t>
            </a:r>
          </a:p>
          <a:p>
            <a:pPr lvl="1"/>
            <a:r>
              <a:rPr lang="en-US" dirty="0" smtClean="0"/>
              <a:t>Weight loss</a:t>
            </a:r>
          </a:p>
          <a:p>
            <a:pPr lvl="1"/>
            <a:r>
              <a:rPr lang="en-US" dirty="0" smtClean="0"/>
              <a:t>Follow up after surgery</a:t>
            </a:r>
          </a:p>
          <a:p>
            <a:pPr lvl="1"/>
            <a:r>
              <a:rPr lang="en-US" dirty="0" smtClean="0"/>
              <a:t>Suspected GI bleeding or unexplained iron deficiency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487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CONTRAINDICATIONS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large bowel obstruction</a:t>
            </a:r>
          </a:p>
          <a:p>
            <a:r>
              <a:rPr lang="en-US" dirty="0" smtClean="0"/>
              <a:t>Suspected perforation (50% mortality if barium leaks into the peritoneum)</a:t>
            </a:r>
          </a:p>
          <a:p>
            <a:pPr lvl="1"/>
            <a:r>
              <a:rPr lang="en-US" dirty="0" smtClean="0"/>
              <a:t>Investigation of choice in suspected perforation: plain radiography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5799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Stomach ulcer on barium meal: barium meals pools within the crater of the ulcer with the mucosal folds radiating towards the crater</a:t>
            </a:r>
          </a:p>
          <a:p>
            <a:pPr lvl="1"/>
            <a:r>
              <a:rPr lang="en-US" dirty="0" smtClean="0"/>
              <a:t>Barium meal has some sensitivity in demonstrating stomach ulcers (not as high as endoscopy)	</a:t>
            </a:r>
          </a:p>
          <a:p>
            <a:r>
              <a:rPr lang="en-US" dirty="0" smtClean="0"/>
              <a:t>Duodenal ulcer (pooling)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633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BARIUM MEAL FOLLOW THROUGH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Indications</a:t>
            </a:r>
          </a:p>
          <a:p>
            <a:pPr lvl="1"/>
            <a:r>
              <a:rPr lang="en-US" dirty="0" smtClean="0"/>
              <a:t>Pain</a:t>
            </a:r>
          </a:p>
          <a:p>
            <a:pPr lvl="1"/>
            <a:r>
              <a:rPr lang="en-US" dirty="0" smtClean="0"/>
              <a:t>Suspecting chronic </a:t>
            </a:r>
            <a:r>
              <a:rPr lang="en-US" dirty="0" err="1" smtClean="0"/>
              <a:t>malabsorption</a:t>
            </a:r>
            <a:endParaRPr lang="en-US" dirty="0" smtClean="0"/>
          </a:p>
          <a:p>
            <a:pPr lvl="1"/>
            <a:r>
              <a:rPr lang="en-US" dirty="0" smtClean="0"/>
              <a:t>Reason to think of malignancy</a:t>
            </a:r>
          </a:p>
          <a:p>
            <a:pPr lvl="1"/>
            <a:r>
              <a:rPr lang="en-US" dirty="0" smtClean="0"/>
              <a:t>Bleeding</a:t>
            </a:r>
          </a:p>
          <a:p>
            <a:pPr lvl="1"/>
            <a:r>
              <a:rPr lang="en-US" dirty="0" smtClean="0"/>
              <a:t>Partial obstruction</a:t>
            </a:r>
          </a:p>
          <a:p>
            <a:r>
              <a:rPr lang="en-US" dirty="0" smtClean="0"/>
              <a:t>Contraindications</a:t>
            </a:r>
          </a:p>
          <a:p>
            <a:pPr lvl="1"/>
            <a:r>
              <a:rPr lang="en-US" dirty="0" smtClean="0"/>
              <a:t>As for Ba meal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468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Ascariasis</a:t>
            </a:r>
            <a:r>
              <a:rPr lang="en-US" dirty="0" smtClean="0"/>
              <a:t>: filling defects within the small bowel outlined by the barium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4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ANATOMICAL DIVISIONS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Fore gut: Oral cavity, pharynx, esophagus, stomach, part of duodenum</a:t>
            </a:r>
          </a:p>
          <a:p>
            <a:r>
              <a:rPr lang="en-US" sz="2800" dirty="0" smtClean="0"/>
              <a:t>Mid gut: Part of duodenum, small bowel (jejunum, duodenum), part of large bowel</a:t>
            </a:r>
          </a:p>
          <a:p>
            <a:r>
              <a:rPr lang="en-US" sz="2800" dirty="0" smtClean="0"/>
              <a:t>Hind gut: Mid – transverse, descending, sigmoid colon</a:t>
            </a:r>
          </a:p>
          <a:p>
            <a:r>
              <a:rPr lang="en-US" sz="2800" dirty="0" smtClean="0"/>
              <a:t>Accessory structures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1611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BOWEL ENEMA (ENTEROCLYSISI)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visualization of small bowel than that achieved by barium meal follow through</a:t>
            </a:r>
          </a:p>
          <a:p>
            <a:r>
              <a:rPr lang="en-US" dirty="0" smtClean="0"/>
              <a:t>disadvantage unpleasant to the patient due to intubation and time consuming to the radiologist</a:t>
            </a:r>
          </a:p>
          <a:p>
            <a:r>
              <a:rPr lang="en-US" dirty="0" smtClean="0"/>
              <a:t>Indication: same as for barium meal follow through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2742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BARIUM ENEMA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Examination of large bowel</a:t>
            </a:r>
          </a:p>
          <a:p>
            <a:r>
              <a:rPr lang="en-US" sz="2800" dirty="0" smtClean="0"/>
              <a:t>Currently getting replaced by CT </a:t>
            </a:r>
            <a:r>
              <a:rPr lang="en-US" sz="2800" dirty="0" err="1" smtClean="0"/>
              <a:t>colonography</a:t>
            </a:r>
            <a:endParaRPr lang="en-US" sz="2800" dirty="0" smtClean="0"/>
          </a:p>
          <a:p>
            <a:r>
              <a:rPr lang="en-US" sz="2800" dirty="0" smtClean="0"/>
              <a:t>2 methods:</a:t>
            </a:r>
          </a:p>
          <a:p>
            <a:pPr lvl="1"/>
            <a:r>
              <a:rPr lang="en-US" sz="2800" dirty="0" smtClean="0"/>
              <a:t>Double contrast: examination of choice to demonstrate mucosal pattern</a:t>
            </a:r>
          </a:p>
          <a:p>
            <a:pPr lvl="1"/>
            <a:r>
              <a:rPr lang="en-US" sz="2800" dirty="0" smtClean="0"/>
              <a:t>Single contrast: used in children since. To reduce an intussusception</a:t>
            </a:r>
          </a:p>
          <a:p>
            <a:r>
              <a:rPr lang="en-US" sz="2800" dirty="0" smtClean="0"/>
              <a:t>Contrast introduced per rectal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80363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in bowel habits</a:t>
            </a:r>
          </a:p>
          <a:p>
            <a:r>
              <a:rPr lang="en-US" dirty="0" smtClean="0"/>
              <a:t>Unexplained abdominal pain</a:t>
            </a:r>
          </a:p>
          <a:p>
            <a:r>
              <a:rPr lang="en-US" dirty="0" smtClean="0"/>
              <a:t>Melena</a:t>
            </a:r>
          </a:p>
          <a:p>
            <a:r>
              <a:rPr lang="en-US" dirty="0" err="1" smtClean="0"/>
              <a:t>Onstruction</a:t>
            </a:r>
            <a:r>
              <a:rPr lang="en-US" dirty="0" smtClean="0"/>
              <a:t> e.g. </a:t>
            </a:r>
            <a:r>
              <a:rPr lang="en-US" dirty="0" err="1" smtClean="0"/>
              <a:t>intusussception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514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CONTRAINDICATIONS (high risk of perforation)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Toxic </a:t>
            </a:r>
            <a:r>
              <a:rPr lang="en-US" sz="4400" dirty="0" err="1" smtClean="0"/>
              <a:t>megacolon</a:t>
            </a:r>
            <a:endParaRPr lang="en-US" sz="4400" dirty="0" smtClean="0"/>
          </a:p>
          <a:p>
            <a:r>
              <a:rPr lang="en-US" sz="4400" dirty="0" smtClean="0"/>
              <a:t>Pseudomembranous colitis</a:t>
            </a:r>
          </a:p>
          <a:p>
            <a:r>
              <a:rPr lang="en-US" sz="4400" dirty="0" smtClean="0"/>
              <a:t>Rectal biopsy within previous 3 days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650927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ABNORMAL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Colon cancer (apple core deformity)</a:t>
            </a:r>
          </a:p>
          <a:p>
            <a:r>
              <a:rPr lang="en-US" dirty="0" smtClean="0"/>
              <a:t>Colonic polyp</a:t>
            </a:r>
          </a:p>
          <a:p>
            <a:r>
              <a:rPr lang="en-US" dirty="0" smtClean="0"/>
              <a:t>Ulcerative colitis </a:t>
            </a:r>
          </a:p>
          <a:p>
            <a:pPr lvl="1"/>
            <a:r>
              <a:rPr lang="en-US" dirty="0" smtClean="0"/>
              <a:t>Featureless colon</a:t>
            </a:r>
          </a:p>
          <a:p>
            <a:pPr lvl="1"/>
            <a:r>
              <a:rPr lang="en-US" dirty="0" smtClean="0"/>
              <a:t>Mottling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6956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ULTRASOUND IN GIT IMAGING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value (gas produces poor sound penetration)</a:t>
            </a:r>
          </a:p>
          <a:p>
            <a:pPr lvl="1"/>
            <a:r>
              <a:rPr lang="en-US" dirty="0" smtClean="0"/>
              <a:t>indications</a:t>
            </a:r>
          </a:p>
          <a:p>
            <a:pPr lvl="1"/>
            <a:r>
              <a:rPr lang="en-US" dirty="0" smtClean="0"/>
              <a:t>Suspected mass</a:t>
            </a:r>
          </a:p>
          <a:p>
            <a:pPr lvl="1"/>
            <a:r>
              <a:rPr lang="en-US" dirty="0" smtClean="0"/>
              <a:t>Peritoneal fluid</a:t>
            </a:r>
          </a:p>
          <a:p>
            <a:pPr lvl="1"/>
            <a:r>
              <a:rPr lang="en-US" dirty="0" smtClean="0"/>
              <a:t>Calculus</a:t>
            </a:r>
          </a:p>
          <a:p>
            <a:pPr lvl="1"/>
            <a:r>
              <a:rPr lang="en-US" dirty="0" smtClean="0"/>
              <a:t>Appendicitis</a:t>
            </a:r>
          </a:p>
          <a:p>
            <a:pPr lvl="1"/>
            <a:r>
              <a:rPr lang="en-US" dirty="0" smtClean="0"/>
              <a:t>Intussusception</a:t>
            </a:r>
          </a:p>
          <a:p>
            <a:pPr lvl="1"/>
            <a:r>
              <a:rPr lang="en-US" dirty="0" smtClean="0"/>
              <a:t>Hernia</a:t>
            </a:r>
          </a:p>
          <a:p>
            <a:pPr lvl="1"/>
            <a:r>
              <a:rPr lang="en-US" dirty="0" smtClean="0"/>
              <a:t>Jaundiced patient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7717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Esophageal cancer: </a:t>
            </a:r>
            <a:r>
              <a:rPr lang="en-US" dirty="0" err="1" smtClean="0"/>
              <a:t>hypoechoic</a:t>
            </a:r>
            <a:r>
              <a:rPr lang="en-US" dirty="0" smtClean="0"/>
              <a:t> areas</a:t>
            </a:r>
          </a:p>
          <a:p>
            <a:r>
              <a:rPr lang="en-US" dirty="0" smtClean="0"/>
              <a:t>Hypertrophic pyloric stenosis</a:t>
            </a:r>
          </a:p>
          <a:p>
            <a:r>
              <a:rPr lang="en-US" dirty="0" smtClean="0"/>
              <a:t>Intussusception</a:t>
            </a:r>
          </a:p>
          <a:p>
            <a:r>
              <a:rPr lang="en-US" dirty="0" smtClean="0"/>
              <a:t>Appendicitis</a:t>
            </a:r>
          </a:p>
          <a:p>
            <a:r>
              <a:rPr lang="en-US" dirty="0" smtClean="0"/>
              <a:t>Liver metastases from colonic cancer</a:t>
            </a:r>
          </a:p>
          <a:p>
            <a:r>
              <a:rPr lang="en-US" dirty="0" smtClean="0"/>
              <a:t>Gall bladder cancer</a:t>
            </a:r>
          </a:p>
        </p:txBody>
      </p:sp>
    </p:spTree>
    <p:extLst>
      <p:ext uri="{BB962C8B-B14F-4D97-AF65-F5344CB8AC3E}">
        <p14:creationId xmlns:p14="http://schemas.microsoft.com/office/powerpoint/2010/main" val="8526635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CT scan volume rendering </a:t>
            </a:r>
          </a:p>
          <a:p>
            <a:r>
              <a:rPr lang="en-US" dirty="0" smtClean="0"/>
              <a:t>CT scan virtual endoscopy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7366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35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GIT PATHOLOGY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Congenital anomalies</a:t>
            </a:r>
          </a:p>
          <a:p>
            <a:r>
              <a:rPr lang="en-US" dirty="0" smtClean="0"/>
              <a:t>Inflammation</a:t>
            </a:r>
          </a:p>
          <a:p>
            <a:r>
              <a:rPr lang="en-US" dirty="0" smtClean="0"/>
              <a:t>Obstruction</a:t>
            </a:r>
          </a:p>
          <a:p>
            <a:r>
              <a:rPr lang="en-US" dirty="0" err="1" smtClean="0"/>
              <a:t>Neoplasia</a:t>
            </a:r>
            <a:endParaRPr lang="en-US" dirty="0" smtClean="0"/>
          </a:p>
          <a:p>
            <a:r>
              <a:rPr lang="en-US" dirty="0" smtClean="0"/>
              <a:t>Trauma</a:t>
            </a:r>
          </a:p>
          <a:p>
            <a:r>
              <a:rPr lang="en-US" dirty="0" smtClean="0"/>
              <a:t>Motility disorders</a:t>
            </a:r>
          </a:p>
          <a:p>
            <a:r>
              <a:rPr lang="en-US" dirty="0" smtClean="0"/>
              <a:t>Vascular</a:t>
            </a:r>
          </a:p>
          <a:p>
            <a:r>
              <a:rPr lang="en-US" dirty="0" smtClean="0"/>
              <a:t>metabolic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921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INTRODUCTION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There are pathological conditions that one cannot see on imaging despite their presence due to:</a:t>
            </a:r>
          </a:p>
          <a:p>
            <a:pPr lvl="1"/>
            <a:r>
              <a:rPr lang="en-US" sz="3200" dirty="0" smtClean="0"/>
              <a:t>Wrong imaging modality/ technique</a:t>
            </a:r>
          </a:p>
          <a:p>
            <a:pPr lvl="1"/>
            <a:r>
              <a:rPr lang="en-US" sz="3200" dirty="0" smtClean="0"/>
              <a:t>Disease is only microscopic and has not induced any visible anatomical change unless the imaging method is functional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63644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MODES OF GIT IMAGING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Plain radiography</a:t>
            </a:r>
          </a:p>
          <a:p>
            <a:r>
              <a:rPr lang="en-US" dirty="0" smtClean="0"/>
              <a:t>Contrast radiography</a:t>
            </a:r>
          </a:p>
          <a:p>
            <a:r>
              <a:rPr lang="en-US" dirty="0" smtClean="0"/>
              <a:t>Ultrasound</a:t>
            </a:r>
          </a:p>
          <a:p>
            <a:r>
              <a:rPr lang="en-US" dirty="0" smtClean="0"/>
              <a:t>CT scan</a:t>
            </a:r>
          </a:p>
          <a:p>
            <a:r>
              <a:rPr lang="en-US" dirty="0" smtClean="0"/>
              <a:t>MRI scan</a:t>
            </a:r>
          </a:p>
          <a:p>
            <a:r>
              <a:rPr lang="en-US" dirty="0" smtClean="0"/>
              <a:t>Radionuclide imaging (Nuclear medicine)</a:t>
            </a:r>
          </a:p>
          <a:p>
            <a:r>
              <a:rPr lang="en-US" dirty="0" smtClean="0"/>
              <a:t>Angiography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350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PLAIN RADIOGRAPHY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frequently still the 1</a:t>
            </a:r>
            <a:r>
              <a:rPr lang="en-US" baseline="30000" dirty="0" smtClean="0"/>
              <a:t>st</a:t>
            </a:r>
            <a:r>
              <a:rPr lang="en-US" dirty="0" smtClean="0"/>
              <a:t> investigation in the </a:t>
            </a:r>
            <a:r>
              <a:rPr lang="en-US" u="sng" dirty="0" smtClean="0"/>
              <a:t>acute abdomen</a:t>
            </a:r>
          </a:p>
          <a:p>
            <a:r>
              <a:rPr lang="en-US" dirty="0" smtClean="0"/>
              <a:t>For non – acute situations, the relatively small yield of information from a plain radiograph does not justify the radiation dose that it entails, unless it is on follow up basis</a:t>
            </a:r>
          </a:p>
          <a:p>
            <a:r>
              <a:rPr lang="en-US" dirty="0" smtClean="0"/>
              <a:t>Plain radiographic findings must corroborate </a:t>
            </a:r>
            <a:r>
              <a:rPr lang="en-US" dirty="0"/>
              <a:t>w</a:t>
            </a:r>
            <a:r>
              <a:rPr lang="en-US" dirty="0" smtClean="0"/>
              <a:t>ith clinical findings: sometimes even obvious signs can be non – specific generating a plethora of differential diagnoses. A good example is the presence of air – fluid levels which may be benign or a pointer to intestinal obstruction</a:t>
            </a:r>
          </a:p>
          <a:p>
            <a:pPr lvl="1"/>
            <a:r>
              <a:rPr lang="en-US" dirty="0" smtClean="0"/>
              <a:t>NOTE: normal air fluid levels: </a:t>
            </a:r>
            <a:r>
              <a:rPr lang="en-US" dirty="0" smtClean="0">
                <a:solidFill>
                  <a:srgbClr val="FF0000"/>
                </a:solidFill>
              </a:rPr>
              <a:t>3 - 5</a:t>
            </a:r>
          </a:p>
        </p:txBody>
      </p:sp>
    </p:spTree>
    <p:extLst>
      <p:ext uri="{BB962C8B-B14F-4D97-AF65-F5344CB8AC3E}">
        <p14:creationId xmlns:p14="http://schemas.microsoft.com/office/powerpoint/2010/main" val="1656000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PLAIN RADIOGRAPHY PROJECTIONS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Supine AP projection</a:t>
            </a:r>
          </a:p>
          <a:p>
            <a:pPr lvl="1"/>
            <a:r>
              <a:rPr lang="en-US" sz="3600" dirty="0"/>
              <a:t>Patient lies supine with the source of X rays from </a:t>
            </a:r>
            <a:r>
              <a:rPr lang="en-US" sz="3600" dirty="0" smtClean="0"/>
              <a:t>above</a:t>
            </a:r>
          </a:p>
          <a:p>
            <a:r>
              <a:rPr lang="en-US" sz="3600" dirty="0" smtClean="0"/>
              <a:t>Dorsal decubitus positioning</a:t>
            </a:r>
          </a:p>
          <a:p>
            <a:pPr lvl="1"/>
            <a:r>
              <a:rPr lang="en-US" sz="3600" dirty="0" smtClean="0"/>
              <a:t>Patient lies supine with the source of X rays from the side</a:t>
            </a:r>
          </a:p>
          <a:p>
            <a:pPr lvl="1"/>
            <a:r>
              <a:rPr lang="en-US" sz="3600" dirty="0" smtClean="0"/>
              <a:t>Allows visualization of air – fluid levels</a:t>
            </a:r>
          </a:p>
          <a:p>
            <a:r>
              <a:rPr lang="en-US" sz="3600" dirty="0" smtClean="0"/>
              <a:t>Left – lateral decubitus positioning</a:t>
            </a:r>
          </a:p>
          <a:p>
            <a:pPr lvl="1"/>
            <a:r>
              <a:rPr lang="en-US" sz="3600" dirty="0" smtClean="0"/>
              <a:t>Patient lies on the left side with the source of X rays from the side.</a:t>
            </a:r>
          </a:p>
          <a:p>
            <a:pPr lvl="2"/>
            <a:r>
              <a:rPr lang="en-US" sz="3600" dirty="0" smtClean="0"/>
              <a:t>If patient lies on the right, the stomach will be on the higher plane bringing about confusion about whether or not there is an air – fluid level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40979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THE DENSITIES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Air: </a:t>
            </a:r>
            <a:r>
              <a:rPr lang="en-US" sz="60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very dark</a:t>
            </a: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</a:t>
            </a:r>
            <a:endParaRPr lang="en-US" sz="6000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6000" dirty="0" smtClean="0"/>
              <a:t>Fat: </a:t>
            </a:r>
            <a:r>
              <a:rPr lang="en-US" sz="6000" u="sng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dark grey</a:t>
            </a:r>
            <a:r>
              <a:rPr lang="en-US" sz="6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</a:t>
            </a:r>
            <a:endParaRPr lang="en-US" sz="6000" u="sng" dirty="0" smtClean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6000" dirty="0" smtClean="0"/>
              <a:t>Soft tissues (including water): </a:t>
            </a:r>
            <a:r>
              <a:rPr lang="en-US" sz="6000" u="sng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 grey</a:t>
            </a:r>
            <a:r>
              <a:rPr lang="en-US" sz="6000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</a:t>
            </a:r>
            <a:endParaRPr lang="en-US" sz="6000" u="sng" dirty="0" smtClean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6000" dirty="0" smtClean="0"/>
              <a:t>Calcified structures: </a:t>
            </a:r>
            <a:r>
              <a:rPr lang="en-US" sz="6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white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</a:t>
            </a:r>
            <a:endParaRPr lang="en-US" sz="6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val 3"/>
          <p:cNvSpPr/>
          <p:nvPr/>
        </p:nvSpPr>
        <p:spPr>
          <a:xfrm>
            <a:off x="6814159" y="1812589"/>
            <a:ext cx="1077238" cy="80166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814159" y="2933178"/>
            <a:ext cx="1077238" cy="801666"/>
          </a:xfrm>
          <a:prstGeom prst="ellipse">
            <a:avLst/>
          </a:prstGeom>
          <a:solidFill>
            <a:schemeClr val="bg1">
              <a:lumMod val="85000"/>
              <a:lumOff val="1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225442" y="4851749"/>
            <a:ext cx="1077238" cy="801666"/>
          </a:xfrm>
          <a:prstGeom prst="ellipse">
            <a:avLst/>
          </a:prstGeom>
          <a:solidFill>
            <a:schemeClr val="bg1">
              <a:lumMod val="50000"/>
              <a:lumOff val="50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1111587" y="5818341"/>
            <a:ext cx="1077238" cy="801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93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66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66" id="{41972C1D-FA6A-4069-9F8B-4783C9CBEE01}" vid="{7FF7EB12-961B-421F-9040-C9DF5BBEFB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Theme66</Template>
  <TotalTime>73</TotalTime>
  <Words>1253</Words>
  <Application>Microsoft Office PowerPoint</Application>
  <PresentationFormat>Widescreen</PresentationFormat>
  <Paragraphs>226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Algerian</vt:lpstr>
      <vt:lpstr>Arial</vt:lpstr>
      <vt:lpstr>Calibri</vt:lpstr>
      <vt:lpstr>Calibri Light</vt:lpstr>
      <vt:lpstr>Comic Sans MS</vt:lpstr>
      <vt:lpstr>Wingdings</vt:lpstr>
      <vt:lpstr>Theme66</vt:lpstr>
      <vt:lpstr>GIT IMAGING</vt:lpstr>
      <vt:lpstr>OBJECTIVES</vt:lpstr>
      <vt:lpstr>ANATOMICAL DIVISIONS</vt:lpstr>
      <vt:lpstr>GIT PATHOLOGY</vt:lpstr>
      <vt:lpstr>INTRODUCTION</vt:lpstr>
      <vt:lpstr>MODES OF GIT IMAGING</vt:lpstr>
      <vt:lpstr>PLAIN RADIOGRAPHY</vt:lpstr>
      <vt:lpstr>PLAIN RADIOGRAPHY PROJECTIONS</vt:lpstr>
      <vt:lpstr>THE DENSITIES</vt:lpstr>
      <vt:lpstr>ABDOMINAL X – RAY: SYSTEMIC APPROACH</vt:lpstr>
      <vt:lpstr>AXR: AIR DISTRIBUTION (INTRALUMINAL)</vt:lpstr>
      <vt:lpstr>AXR: AIR DISTRIBUTION (EXTRALUMINAL)</vt:lpstr>
      <vt:lpstr>VARIOUS ABDOMINAL CONDITIONS</vt:lpstr>
      <vt:lpstr>CONT.</vt:lpstr>
      <vt:lpstr>PNEUMOPERITONEUM (20 TO PERFORATED GUT)</vt:lpstr>
      <vt:lpstr>PNEUMATOSIS INTESTINALIS</vt:lpstr>
      <vt:lpstr>PowerPoint Presentation</vt:lpstr>
      <vt:lpstr>GIT CONTRAST RADIOGRAPHY</vt:lpstr>
      <vt:lpstr>GIT CONTRAST RADIOGRAPHY - MODALITIES</vt:lpstr>
      <vt:lpstr>CONT.</vt:lpstr>
      <vt:lpstr>SIALOGRAPHY</vt:lpstr>
      <vt:lpstr>BARIUM SWALLOW INDICATIONS</vt:lpstr>
      <vt:lpstr>NORMAL FINDINGS</vt:lpstr>
      <vt:lpstr>ABNORMAL FINDINGS</vt:lpstr>
      <vt:lpstr>BARIUM MEAL</vt:lpstr>
      <vt:lpstr>CONTRAINDICATIONS</vt:lpstr>
      <vt:lpstr>CONT.</vt:lpstr>
      <vt:lpstr>BARIUM MEAL FOLLOW THROUGH</vt:lpstr>
      <vt:lpstr>CONT.</vt:lpstr>
      <vt:lpstr>SMALL BOWEL ENEMA (ENTEROCLYSISI)</vt:lpstr>
      <vt:lpstr>BARIUM ENEMA</vt:lpstr>
      <vt:lpstr>INDICATIONS</vt:lpstr>
      <vt:lpstr>CONTRAINDICATIONS (high risk of perforation)</vt:lpstr>
      <vt:lpstr>ABNORMAL FINDINGS</vt:lpstr>
      <vt:lpstr>ULTRASOUND IN GIT IMAGING</vt:lpstr>
      <vt:lpstr>CONT.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 IMAGING</dc:title>
  <dc:creator>Effie Naila</dc:creator>
  <cp:lastModifiedBy>Effie Naila</cp:lastModifiedBy>
  <cp:revision>9</cp:revision>
  <dcterms:created xsi:type="dcterms:W3CDTF">2017-03-30T08:06:13Z</dcterms:created>
  <dcterms:modified xsi:type="dcterms:W3CDTF">2017-03-30T09:19:53Z</dcterms:modified>
</cp:coreProperties>
</file>