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1D10-D417-4D77-8D00-DF3848E9C92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C5B2-30E5-4388-989A-313A271CDBC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1D10-D417-4D77-8D00-DF3848E9C92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C5B2-30E5-4388-989A-313A271CDB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1D10-D417-4D77-8D00-DF3848E9C92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C5B2-30E5-4388-989A-313A271CDB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1D10-D417-4D77-8D00-DF3848E9C92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C5B2-30E5-4388-989A-313A271CDB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1D10-D417-4D77-8D00-DF3848E9C92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C5B2-30E5-4388-989A-313A271CDBC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1D10-D417-4D77-8D00-DF3848E9C92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C5B2-30E5-4388-989A-313A271CDB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1D10-D417-4D77-8D00-DF3848E9C92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C5B2-30E5-4388-989A-313A271CDB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1D10-D417-4D77-8D00-DF3848E9C92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C5B2-30E5-4388-989A-313A271CDB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1D10-D417-4D77-8D00-DF3848E9C92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C5B2-30E5-4388-989A-313A271CDB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1D10-D417-4D77-8D00-DF3848E9C92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C5B2-30E5-4388-989A-313A271CDB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1D10-D417-4D77-8D00-DF3848E9C92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717EC5B2-30E5-4388-989A-313A271CDBC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6B1D10-D417-4D77-8D00-DF3848E9C92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7EC5B2-30E5-4388-989A-313A271CDBC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GENITOURINARY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BY: DR. MANGO </a:t>
            </a:r>
          </a:p>
          <a:p>
            <a:r>
              <a:rPr lang="en-US" dirty="0" smtClean="0"/>
              <a:t>DATE: 27</a:t>
            </a:r>
            <a:r>
              <a:rPr lang="en-US" baseline="30000" dirty="0" smtClean="0"/>
              <a:t>TH</a:t>
            </a:r>
            <a:r>
              <a:rPr lang="en-US" dirty="0" smtClean="0"/>
              <a:t>/APRIL/2017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717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HYDRONEPHROSIS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Grossly dilated </a:t>
            </a:r>
            <a:r>
              <a:rPr lang="en-US" dirty="0" err="1" smtClean="0"/>
              <a:t>pericalyceal</a:t>
            </a:r>
            <a:r>
              <a:rPr lang="en-US" dirty="0" smtClean="0"/>
              <a:t> system</a:t>
            </a:r>
          </a:p>
          <a:p>
            <a:r>
              <a:rPr lang="en-US" dirty="0" smtClean="0"/>
              <a:t>Thinned out renal parenchyma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249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Focal </a:t>
            </a:r>
            <a:r>
              <a:rPr lang="en-US" dirty="0" err="1" smtClean="0"/>
              <a:t>hyperechoic</a:t>
            </a:r>
            <a:r>
              <a:rPr lang="en-US" dirty="0" smtClean="0"/>
              <a:t> lesion within </a:t>
            </a:r>
            <a:r>
              <a:rPr lang="en-US" smtClean="0"/>
              <a:t>renal parenchyma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44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Methods of imaging</a:t>
            </a:r>
          </a:p>
          <a:p>
            <a:pPr lvl="1"/>
            <a:r>
              <a:rPr lang="en-US" dirty="0" smtClean="0"/>
              <a:t>Urinary system</a:t>
            </a:r>
          </a:p>
          <a:p>
            <a:pPr lvl="1"/>
            <a:r>
              <a:rPr lang="en-US" dirty="0" smtClean="0"/>
              <a:t>Male and female genital system</a:t>
            </a:r>
          </a:p>
          <a:p>
            <a:r>
              <a:rPr lang="en-US" dirty="0" smtClean="0"/>
              <a:t>Indications</a:t>
            </a:r>
          </a:p>
          <a:p>
            <a:r>
              <a:rPr lang="en-US" dirty="0" smtClean="0"/>
              <a:t>Advantages</a:t>
            </a:r>
          </a:p>
          <a:p>
            <a:r>
              <a:rPr lang="en-US" dirty="0" smtClean="0"/>
              <a:t>Disadvantages</a:t>
            </a:r>
          </a:p>
          <a:p>
            <a:r>
              <a:rPr lang="en-US" dirty="0" smtClean="0"/>
              <a:t>Imaging pathology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212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Plain films (Kidney Ureter &amp; Bladder, KUB)</a:t>
            </a:r>
          </a:p>
          <a:p>
            <a:r>
              <a:rPr lang="en-US" dirty="0" smtClean="0"/>
              <a:t>Ultrasound</a:t>
            </a:r>
          </a:p>
          <a:p>
            <a:r>
              <a:rPr lang="en-US" dirty="0" smtClean="0"/>
              <a:t>Intravenous </a:t>
            </a:r>
            <a:r>
              <a:rPr lang="en-US" dirty="0" err="1" smtClean="0"/>
              <a:t>urogram</a:t>
            </a:r>
            <a:r>
              <a:rPr lang="en-US" dirty="0" smtClean="0"/>
              <a:t> (</a:t>
            </a:r>
            <a:r>
              <a:rPr lang="en-US" dirty="0" err="1" smtClean="0"/>
              <a:t>pyelogram</a:t>
            </a:r>
            <a:r>
              <a:rPr lang="en-US" dirty="0" smtClean="0"/>
              <a:t>) </a:t>
            </a:r>
            <a:r>
              <a:rPr lang="en-US" dirty="0" smtClean="0">
                <a:sym typeface="Wingdings" panose="05000000000000000000" pitchFamily="2" charset="2"/>
              </a:rPr>
              <a:t> IVU, IVP; excretion urography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Micturating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cystogram</a:t>
            </a:r>
            <a:r>
              <a:rPr lang="en-US" dirty="0" smtClean="0">
                <a:sym typeface="Wingdings" panose="05000000000000000000" pitchFamily="2" charset="2"/>
              </a:rPr>
              <a:t> or </a:t>
            </a:r>
            <a:r>
              <a:rPr lang="en-US" dirty="0" err="1" smtClean="0">
                <a:sym typeface="Wingdings" panose="05000000000000000000" pitchFamily="2" charset="2"/>
              </a:rPr>
              <a:t>cystourethrogram</a:t>
            </a:r>
            <a:r>
              <a:rPr lang="en-US" dirty="0" smtClean="0">
                <a:sym typeface="Wingdings" panose="05000000000000000000" pitchFamily="2" charset="2"/>
              </a:rPr>
              <a:t> (MCUG)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Cystogram</a:t>
            </a:r>
            <a:r>
              <a:rPr lang="en-US" dirty="0" smtClean="0">
                <a:sym typeface="Wingdings" panose="05000000000000000000" pitchFamily="2" charset="2"/>
              </a:rPr>
              <a:t> done in a </a:t>
            </a:r>
            <a:r>
              <a:rPr lang="en-US" dirty="0" err="1" smtClean="0">
                <a:sym typeface="Wingdings" panose="05000000000000000000" pitchFamily="2" charset="2"/>
              </a:rPr>
              <a:t>vesicovaginal</a:t>
            </a:r>
            <a:r>
              <a:rPr lang="en-US" dirty="0" smtClean="0">
                <a:sym typeface="Wingdings" panose="05000000000000000000" pitchFamily="2" charset="2"/>
              </a:rPr>
              <a:t> fistula)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Urethrogram</a:t>
            </a:r>
            <a:r>
              <a:rPr lang="en-US" dirty="0" smtClean="0">
                <a:sym typeface="Wingdings" panose="05000000000000000000" pitchFamily="2" charset="2"/>
              </a:rPr>
              <a:t> (ascending </a:t>
            </a:r>
            <a:r>
              <a:rPr lang="en-US" dirty="0" err="1" smtClean="0">
                <a:sym typeface="Wingdings" panose="05000000000000000000" pitchFamily="2" charset="2"/>
              </a:rPr>
              <a:t>urethrogram</a:t>
            </a:r>
            <a:r>
              <a:rPr lang="en-US" dirty="0">
                <a:sym typeface="Wingdings" panose="05000000000000000000" pitchFamily="2" charset="2"/>
              </a:rPr>
              <a:t>)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Retrograde </a:t>
            </a:r>
            <a:r>
              <a:rPr lang="en-US" dirty="0" err="1" smtClean="0">
                <a:sym typeface="Wingdings" panose="05000000000000000000" pitchFamily="2" charset="2"/>
              </a:rPr>
              <a:t>pyelogram</a:t>
            </a:r>
            <a:r>
              <a:rPr lang="en-US" dirty="0" smtClean="0">
                <a:sym typeface="Wingdings" panose="05000000000000000000" pitchFamily="2" charset="2"/>
              </a:rPr>
              <a:t>  for imaging the ureters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Antegrade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pyelogram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Radionuclide studies: static and dynamic scans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Computed tomography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Magnetic resonance imaging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Angiography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067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ULTRASOUND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dirty="0" smtClean="0"/>
              <a:t>Investigation of choice in children (we want to limit radiation)</a:t>
            </a:r>
          </a:p>
          <a:p>
            <a:pPr lvl="1"/>
            <a:r>
              <a:rPr lang="en-US" sz="3600" dirty="0" smtClean="0"/>
              <a:t>NB: in neonates there is a very distinctive </a:t>
            </a:r>
            <a:r>
              <a:rPr lang="en-US" sz="3600" dirty="0" err="1" smtClean="0"/>
              <a:t>cortico</a:t>
            </a:r>
            <a:r>
              <a:rPr lang="en-US" sz="3600" dirty="0" smtClean="0"/>
              <a:t> – medullary differentiation</a:t>
            </a:r>
          </a:p>
          <a:p>
            <a:r>
              <a:rPr lang="en-US" sz="4000" dirty="0" smtClean="0"/>
              <a:t>In adults, depending on indication ultrasound or IVU/CT </a:t>
            </a:r>
            <a:r>
              <a:rPr lang="en-US" sz="4000" dirty="0" err="1" smtClean="0"/>
              <a:t>pyelogram</a:t>
            </a:r>
            <a:r>
              <a:rPr lang="en-US" sz="4000" dirty="0" smtClean="0"/>
              <a:t> may be considered</a:t>
            </a:r>
          </a:p>
          <a:p>
            <a:pPr lvl="1"/>
            <a:r>
              <a:rPr lang="en-US" sz="3700" dirty="0" smtClean="0"/>
              <a:t>Cortex is </a:t>
            </a:r>
            <a:r>
              <a:rPr lang="en-US" sz="3700" dirty="0" err="1" smtClean="0"/>
              <a:t>hypoechoic</a:t>
            </a:r>
            <a:r>
              <a:rPr lang="en-US" sz="3700" dirty="0" smtClean="0"/>
              <a:t> compared to the adjacent liver</a:t>
            </a:r>
          </a:p>
          <a:p>
            <a:pPr lvl="1"/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125319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Assess kidneys in suspected renal pathology:</a:t>
            </a:r>
          </a:p>
          <a:p>
            <a:pPr lvl="1"/>
            <a:r>
              <a:rPr lang="en-US" dirty="0" smtClean="0"/>
              <a:t>Location</a:t>
            </a:r>
          </a:p>
          <a:p>
            <a:pPr lvl="1"/>
            <a:r>
              <a:rPr lang="en-US" dirty="0" smtClean="0"/>
              <a:t>Size</a:t>
            </a:r>
          </a:p>
          <a:p>
            <a:pPr lvl="1"/>
            <a:r>
              <a:rPr lang="en-US" dirty="0" err="1" smtClean="0"/>
              <a:t>Echotexture</a:t>
            </a:r>
            <a:r>
              <a:rPr lang="en-US" dirty="0" smtClean="0"/>
              <a:t>: increased echogenicity e.g. in parenchymal diseases</a:t>
            </a:r>
          </a:p>
          <a:p>
            <a:pPr lvl="1"/>
            <a:r>
              <a:rPr lang="en-US" dirty="0" smtClean="0"/>
              <a:t>Masses</a:t>
            </a:r>
          </a:p>
          <a:p>
            <a:pPr lvl="1"/>
            <a:r>
              <a:rPr lang="en-US" dirty="0" smtClean="0"/>
              <a:t>Cysts</a:t>
            </a:r>
          </a:p>
          <a:p>
            <a:pPr lvl="1"/>
            <a:r>
              <a:rPr lang="en-US" dirty="0" err="1" smtClean="0"/>
              <a:t>Hydronephrosis</a:t>
            </a:r>
            <a:endParaRPr lang="en-US" dirty="0" smtClean="0"/>
          </a:p>
          <a:p>
            <a:pPr lvl="1"/>
            <a:r>
              <a:rPr lang="en-US" dirty="0" smtClean="0"/>
              <a:t>Calcifications</a:t>
            </a:r>
          </a:p>
          <a:p>
            <a:r>
              <a:rPr lang="en-US" dirty="0" smtClean="0"/>
              <a:t>Doppler U/S:  </a:t>
            </a:r>
            <a:r>
              <a:rPr lang="en-US" dirty="0" err="1" smtClean="0"/>
              <a:t>Vacularity</a:t>
            </a:r>
            <a:r>
              <a:rPr lang="en-US" dirty="0" smtClean="0"/>
              <a:t> of the kidney, up to the level of </a:t>
            </a:r>
            <a:r>
              <a:rPr lang="en-US" dirty="0" err="1" smtClean="0"/>
              <a:t>arcuate</a:t>
            </a:r>
            <a:r>
              <a:rPr lang="en-US" dirty="0" smtClean="0"/>
              <a:t> vessels renal masses or suspected vascular lesions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12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Resistive index of renal arteries in suspected renal artery stenosis</a:t>
            </a:r>
          </a:p>
          <a:p>
            <a:r>
              <a:rPr lang="en-US" sz="2800" dirty="0" smtClean="0"/>
              <a:t>U/S guided procedures e.g. percutaneous kidney biopsies, drainage catheter placement</a:t>
            </a:r>
          </a:p>
          <a:p>
            <a:r>
              <a:rPr lang="en-US" sz="2800" dirty="0" smtClean="0"/>
              <a:t>Assess renal transplants: size, structure, vascularity, fluid collections</a:t>
            </a:r>
          </a:p>
          <a:p>
            <a:r>
              <a:rPr lang="en-US" sz="2800" dirty="0" smtClean="0"/>
              <a:t>Obstructive </a:t>
            </a:r>
            <a:r>
              <a:rPr lang="en-US" sz="2800" dirty="0" err="1" smtClean="0"/>
              <a:t>uropathy</a:t>
            </a:r>
            <a:r>
              <a:rPr lang="en-US" sz="2800" dirty="0" smtClean="0"/>
              <a:t>: level obstruction &amp; sometimes the cause of the obstruction</a:t>
            </a:r>
          </a:p>
          <a:p>
            <a:r>
              <a:rPr lang="en-US" sz="2800" dirty="0" smtClean="0"/>
              <a:t>Bladder outline, bladder volume , residual volume</a:t>
            </a:r>
          </a:p>
          <a:p>
            <a:r>
              <a:rPr lang="en-US" sz="2800" dirty="0" smtClean="0"/>
              <a:t>Assess the surrounding structures in the retro - peritoneum/ extra - peritoneum for fluid collections, masses</a:t>
            </a:r>
          </a:p>
          <a:p>
            <a:r>
              <a:rPr lang="en-US" sz="2800" dirty="0" smtClean="0"/>
              <a:t>U/S lithotripsy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1690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U/S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Cheap and readily available</a:t>
            </a:r>
          </a:p>
          <a:p>
            <a:r>
              <a:rPr lang="en-US" sz="3200" dirty="0" smtClean="0"/>
              <a:t>Safe: no danger of contrast reactions, can still assess kidneys in renal failure</a:t>
            </a:r>
          </a:p>
          <a:p>
            <a:r>
              <a:rPr lang="en-US" sz="3200" dirty="0" smtClean="0"/>
              <a:t>No radiation</a:t>
            </a:r>
          </a:p>
          <a:p>
            <a:r>
              <a:rPr lang="en-US" sz="3200" dirty="0" smtClean="0"/>
              <a:t>Can be used in point of care or emergency settings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60091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Ureters cannot be seen unless dilated</a:t>
            </a:r>
          </a:p>
          <a:p>
            <a:r>
              <a:rPr lang="en-US" sz="3600" dirty="0" err="1" smtClean="0"/>
              <a:t>Calyceal</a:t>
            </a:r>
            <a:r>
              <a:rPr lang="en-US" sz="3600" dirty="0" smtClean="0"/>
              <a:t> detail cannot be seen which is necessary for assessment of chronic pyelonephritis, papillary necrosis and TB (Use IVU)</a:t>
            </a:r>
          </a:p>
          <a:p>
            <a:r>
              <a:rPr lang="en-US" sz="3600" dirty="0" err="1" smtClean="0"/>
              <a:t>Uroendothelial</a:t>
            </a:r>
            <a:r>
              <a:rPr lang="en-US" sz="3600" dirty="0" smtClean="0"/>
              <a:t> (transitional cell) tumors of the renal pelvis/ calyces are not visualized until large (do IVU or CT </a:t>
            </a:r>
            <a:r>
              <a:rPr lang="en-US" sz="3600" dirty="0" err="1" smtClean="0"/>
              <a:t>pyleogram</a:t>
            </a:r>
            <a:r>
              <a:rPr lang="en-US" sz="3600" dirty="0" smtClean="0"/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12787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GLOMERULONEPHRITIS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Larger kidney</a:t>
            </a:r>
          </a:p>
          <a:p>
            <a:r>
              <a:rPr lang="en-US" dirty="0" err="1" smtClean="0"/>
              <a:t>Hyperechoic</a:t>
            </a:r>
            <a:endParaRPr lang="en-US" dirty="0" smtClean="0"/>
          </a:p>
          <a:p>
            <a:r>
              <a:rPr lang="en-US" dirty="0" err="1" smtClean="0"/>
              <a:t>Interefered</a:t>
            </a:r>
            <a:r>
              <a:rPr lang="en-US" dirty="0" smtClean="0"/>
              <a:t> </a:t>
            </a:r>
            <a:r>
              <a:rPr lang="en-US" dirty="0" err="1" smtClean="0"/>
              <a:t>corticomedullary</a:t>
            </a:r>
            <a:r>
              <a:rPr lang="en-US" dirty="0" smtClean="0"/>
              <a:t> differentiations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3408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</TotalTime>
  <Words>369</Words>
  <Application>Microsoft Office PowerPoint</Application>
  <PresentationFormat>Custom</PresentationFormat>
  <Paragraphs>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GENITOURINARY SYSTEM</vt:lpstr>
      <vt:lpstr>SCOPE</vt:lpstr>
      <vt:lpstr>METHODS</vt:lpstr>
      <vt:lpstr>ULTRASOUND</vt:lpstr>
      <vt:lpstr>INDICATIONS</vt:lpstr>
      <vt:lpstr>CONT.</vt:lpstr>
      <vt:lpstr>ADVANTAGES OF U/S</vt:lpstr>
      <vt:lpstr>DISADVANTAGES</vt:lpstr>
      <vt:lpstr>ACUTE GLOMERULONEPHRITIS</vt:lpstr>
      <vt:lpstr>HYDRONEPHROSIS</vt:lpstr>
      <vt:lpstr>RCC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GENITOURINARY SYSTEM</dc:title>
  <dc:creator>Effie Naila</dc:creator>
  <cp:lastModifiedBy>Admin</cp:lastModifiedBy>
  <cp:revision>4</cp:revision>
  <dcterms:created xsi:type="dcterms:W3CDTF">2017-04-27T05:52:28Z</dcterms:created>
  <dcterms:modified xsi:type="dcterms:W3CDTF">2018-06-14T05:03:21Z</dcterms:modified>
</cp:coreProperties>
</file>