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3" r:id="rId19"/>
    <p:sldId id="277" r:id="rId20"/>
    <p:sldId id="274" r:id="rId21"/>
    <p:sldId id="276" r:id="rId22"/>
    <p:sldId id="25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8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0501"/>
            <a:ext cx="12192000" cy="5397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5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4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7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8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0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9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5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3F89-FAC5-4DEF-97E0-11649A94D99B}" type="datetimeFigureOut">
              <a:rPr lang="en-US" smtClean="0"/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22E4E-7060-46AE-9E16-CD2C4AB0D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2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 TO RADIATION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DATE: 11/8/2016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80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OF RADIATION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 the occurrence of the deterministic/threshold effects</a:t>
            </a:r>
          </a:p>
          <a:p>
            <a:r>
              <a:rPr lang="en-US" dirty="0" smtClean="0"/>
              <a:t>Limit the probability of occurrence of stochastic/non-threshold effects</a:t>
            </a:r>
          </a:p>
          <a:p>
            <a:endParaRPr lang="en-US" dirty="0"/>
          </a:p>
          <a:p>
            <a:r>
              <a:rPr lang="en-US" dirty="0" smtClean="0"/>
              <a:t>Philosophy radiation protection:</a:t>
            </a:r>
          </a:p>
          <a:p>
            <a:pPr lvl="1"/>
            <a:r>
              <a:rPr lang="en-US" dirty="0" smtClean="0"/>
              <a:t>Justification of practices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Optimization of procedures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Dose limitation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5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RADIATION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Occupational exposure</a:t>
            </a:r>
          </a:p>
          <a:p>
            <a:pPr lvl="1"/>
            <a:r>
              <a:rPr lang="en-US" dirty="0" smtClean="0"/>
              <a:t>Exposure of designated radiation workers in normal courses of their duties</a:t>
            </a:r>
            <a:endParaRPr lang="en-US" dirty="0"/>
          </a:p>
          <a:p>
            <a:pPr lvl="1"/>
            <a:r>
              <a:rPr lang="en-US" dirty="0" smtClean="0"/>
              <a:t>Dose limits for radiation workers apply</a:t>
            </a:r>
            <a:endParaRPr lang="en-US" dirty="0"/>
          </a:p>
          <a:p>
            <a:pPr lvl="1"/>
            <a:r>
              <a:rPr lang="en-US" dirty="0" smtClean="0"/>
              <a:t>Monitoring of radiation doses is required</a:t>
            </a:r>
          </a:p>
          <a:p>
            <a:endParaRPr lang="en-US" dirty="0"/>
          </a:p>
          <a:p>
            <a:r>
              <a:rPr lang="en-US" dirty="0" smtClean="0"/>
              <a:t>Medical exposure</a:t>
            </a:r>
          </a:p>
          <a:p>
            <a:pPr lvl="1"/>
            <a:r>
              <a:rPr lang="en-US" dirty="0" smtClean="0"/>
              <a:t>Exposure of patients during diagnostic or therapeutic procedures, based on medical decisions</a:t>
            </a:r>
          </a:p>
          <a:p>
            <a:pPr lvl="1"/>
            <a:r>
              <a:rPr lang="en-US" dirty="0" smtClean="0"/>
              <a:t>Include exposures from artificial body implants emitting ionizing radiation</a:t>
            </a:r>
          </a:p>
          <a:p>
            <a:pPr lvl="1"/>
            <a:r>
              <a:rPr lang="en-US" dirty="0" smtClean="0"/>
              <a:t>When radiation workers are exposed as patients, that component or exposure is classified as medical exposure</a:t>
            </a:r>
          </a:p>
          <a:p>
            <a:pPr lvl="1"/>
            <a:r>
              <a:rPr lang="en-US" dirty="0" smtClean="0"/>
              <a:t>No dose limits prescribed for medical exposure</a:t>
            </a:r>
          </a:p>
          <a:p>
            <a:pPr lvl="1"/>
            <a:r>
              <a:rPr lang="en-US" dirty="0" smtClean="0"/>
              <a:t>However ALARA principle applies; guidance dose levels should be noted</a:t>
            </a:r>
          </a:p>
          <a:p>
            <a:pPr lvl="1"/>
            <a:r>
              <a:rPr lang="en-US" dirty="0" smtClean="0"/>
              <a:t>Radiation dose monitoring not done on routine basis.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52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</a:t>
            </a:r>
            <a:r>
              <a:rPr lang="en-US" dirty="0" smtClean="0"/>
              <a:t>exposure</a:t>
            </a:r>
          </a:p>
          <a:p>
            <a:pPr lvl="1"/>
            <a:r>
              <a:rPr lang="en-US" dirty="0" smtClean="0"/>
              <a:t>Refers to non-occupational, non-medical exposure of members of the general public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Dose limits for members of the general public apply, for planning purposes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 radiation monitoring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49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PROTECTION OF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Radiation workers are:</a:t>
            </a:r>
          </a:p>
          <a:p>
            <a:pPr lvl="1"/>
            <a:r>
              <a:rPr lang="en-US" dirty="0" smtClean="0"/>
              <a:t>Occupational exposed</a:t>
            </a:r>
          </a:p>
          <a:p>
            <a:pPr lvl="1"/>
            <a:r>
              <a:rPr lang="en-US" dirty="0" smtClean="0"/>
              <a:t>Specially trained</a:t>
            </a:r>
          </a:p>
          <a:p>
            <a:pPr lvl="1"/>
            <a:r>
              <a:rPr lang="en-US" dirty="0" smtClean="0"/>
              <a:t>Subject to prescribed dose limits</a:t>
            </a:r>
          </a:p>
          <a:p>
            <a:pPr lvl="1"/>
            <a:endParaRPr lang="en-US" dirty="0"/>
          </a:p>
          <a:p>
            <a:r>
              <a:rPr lang="en-US" dirty="0" smtClean="0"/>
              <a:t>Strategies:</a:t>
            </a:r>
          </a:p>
          <a:p>
            <a:pPr lvl="1"/>
            <a:r>
              <a:rPr lang="en-US" dirty="0" smtClean="0"/>
              <a:t>Training of personnel</a:t>
            </a:r>
          </a:p>
          <a:p>
            <a:pPr lvl="1"/>
            <a:r>
              <a:rPr lang="en-US" dirty="0" smtClean="0"/>
              <a:t>Planning of radiological facilities</a:t>
            </a:r>
          </a:p>
          <a:p>
            <a:pPr lvl="2"/>
            <a:r>
              <a:rPr lang="en-US" dirty="0" smtClean="0"/>
              <a:t>Facility design e.g. structural shielding</a:t>
            </a:r>
          </a:p>
          <a:p>
            <a:pPr lvl="2"/>
            <a:r>
              <a:rPr lang="en-US" dirty="0" smtClean="0"/>
              <a:t>Equipment selection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17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Minimize time of exposure (dose received is proportional to time)</a:t>
            </a:r>
          </a:p>
          <a:p>
            <a:endParaRPr lang="en-US" dirty="0" smtClean="0"/>
          </a:p>
          <a:p>
            <a:r>
              <a:rPr lang="en-US" dirty="0" smtClean="0"/>
              <a:t>Maximize distance between the source and workers (dose varies inversely as square of distance)</a:t>
            </a:r>
          </a:p>
          <a:p>
            <a:endParaRPr lang="en-US" dirty="0" smtClean="0"/>
          </a:p>
          <a:p>
            <a:r>
              <a:rPr lang="en-US" dirty="0" smtClean="0"/>
              <a:t>Use of physical shielding between source and worker (extent of protection varies with barrier material, barrier thickness and radiation quality). The physical barrier has the following features:</a:t>
            </a:r>
          </a:p>
          <a:p>
            <a:pPr lvl="1"/>
            <a:r>
              <a:rPr lang="en-US" dirty="0" smtClean="0"/>
              <a:t>Z value</a:t>
            </a:r>
            <a:endParaRPr lang="en-US" dirty="0"/>
          </a:p>
          <a:p>
            <a:pPr lvl="1"/>
            <a:r>
              <a:rPr lang="en-US" dirty="0" smtClean="0"/>
              <a:t>Density value</a:t>
            </a:r>
          </a:p>
          <a:p>
            <a:pPr lvl="1"/>
            <a:r>
              <a:rPr lang="en-US" dirty="0" smtClean="0"/>
              <a:t>Thickness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7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PROTECTIVE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 rubber aprons, gloves (minimum lead equivalence is </a:t>
            </a:r>
            <a:r>
              <a:rPr lang="en-US" b="1" dirty="0" smtClean="0"/>
              <a:t>0.25 mm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Thyroid shields</a:t>
            </a:r>
            <a:endParaRPr lang="en-US" dirty="0"/>
          </a:p>
          <a:p>
            <a:r>
              <a:rPr lang="en-US" dirty="0" smtClean="0"/>
              <a:t>Spectacles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MANAGEMENT RESPONSIBILITIES:</a:t>
            </a:r>
          </a:p>
          <a:p>
            <a:r>
              <a:rPr lang="en-US" dirty="0" smtClean="0"/>
              <a:t>Departmental regulations</a:t>
            </a:r>
          </a:p>
          <a:p>
            <a:r>
              <a:rPr lang="en-US" dirty="0" smtClean="0"/>
              <a:t>Personnel monitoring</a:t>
            </a:r>
          </a:p>
          <a:p>
            <a:r>
              <a:rPr lang="en-US" dirty="0" smtClean="0"/>
              <a:t>Quality assurance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5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OF PATIENTS IN X-RAY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X-ray diagnosis contributes largest proportion of artificial exposure to populations</a:t>
            </a:r>
          </a:p>
          <a:p>
            <a:endParaRPr lang="en-US" dirty="0" smtClean="0"/>
          </a:p>
          <a:p>
            <a:r>
              <a:rPr lang="en-US" dirty="0" smtClean="0"/>
              <a:t>Collective doses to populations depend on frequencies of radiological examinations and on mean doses per examination</a:t>
            </a:r>
          </a:p>
          <a:p>
            <a:endParaRPr lang="en-US" dirty="0" smtClean="0"/>
          </a:p>
          <a:p>
            <a:r>
              <a:rPr lang="en-US" dirty="0" smtClean="0"/>
              <a:t>Very wide variation in patient dose are observed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5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OF PATIENT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Clinical </a:t>
            </a:r>
            <a:r>
              <a:rPr lang="en-US" dirty="0"/>
              <a:t>judgment (necessity of examination)</a:t>
            </a:r>
          </a:p>
          <a:p>
            <a:r>
              <a:rPr lang="en-US" dirty="0"/>
              <a:t>Trained personnel</a:t>
            </a:r>
          </a:p>
          <a:p>
            <a:r>
              <a:rPr lang="en-US" dirty="0"/>
              <a:t>Radiological equipment in good condition</a:t>
            </a:r>
          </a:p>
          <a:p>
            <a:pPr lvl="1"/>
            <a:r>
              <a:rPr lang="en-US" dirty="0"/>
              <a:t>Performance specifications</a:t>
            </a:r>
          </a:p>
          <a:p>
            <a:pPr lvl="1"/>
            <a:r>
              <a:rPr lang="en-US" dirty="0"/>
              <a:t>Maintenance</a:t>
            </a:r>
          </a:p>
          <a:p>
            <a:pPr lvl="1"/>
            <a:r>
              <a:rPr lang="en-US" dirty="0"/>
              <a:t>Quality assurance programs</a:t>
            </a:r>
          </a:p>
          <a:p>
            <a:r>
              <a:rPr lang="en-US" dirty="0"/>
              <a:t>Sensitive image receptors</a:t>
            </a:r>
          </a:p>
          <a:p>
            <a:r>
              <a:rPr lang="en-US" dirty="0"/>
              <a:t>Adequate preparation , proper instruction or patient</a:t>
            </a:r>
          </a:p>
          <a:p>
            <a:r>
              <a:rPr lang="en-US" dirty="0"/>
              <a:t>Proper performance of examination</a:t>
            </a:r>
          </a:p>
          <a:p>
            <a:pPr lvl="1"/>
            <a:r>
              <a:rPr lang="en-US" dirty="0"/>
              <a:t>Positioning, views, exposure factors. Limitation of beam size, gonad shielding</a:t>
            </a:r>
          </a:p>
          <a:p>
            <a:pPr lvl="1"/>
            <a:r>
              <a:rPr lang="en-US" dirty="0"/>
              <a:t>Proper film processing practice</a:t>
            </a:r>
          </a:p>
          <a:p>
            <a:pPr lvl="1"/>
            <a:r>
              <a:rPr lang="en-US" dirty="0"/>
              <a:t>Through quality control programs, minimize repeat examinations</a:t>
            </a:r>
          </a:p>
          <a:p>
            <a:pPr lvl="1"/>
            <a:r>
              <a:rPr lang="en-US"/>
              <a:t>Consider </a:t>
            </a:r>
            <a:r>
              <a:rPr lang="en-US" smtClean="0"/>
              <a:t>alternatives </a:t>
            </a:r>
            <a:r>
              <a:rPr lang="en-US"/>
              <a:t>of </a:t>
            </a:r>
            <a:r>
              <a:rPr lang="en-US" smtClean="0"/>
              <a:t>X-rays to use </a:t>
            </a:r>
            <a:r>
              <a:rPr lang="en-US" dirty="0"/>
              <a:t>when appropriate e.g. ultrasound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28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SENSITIVE PATIENT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</a:t>
            </a:r>
          </a:p>
          <a:p>
            <a:r>
              <a:rPr lang="en-US" dirty="0" smtClean="0"/>
              <a:t>Pregnant female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88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Involved institutions should put in place regulations that protect the public from radiation exposure.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0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IONIZING VS. NON-IONIZING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Ionizing radiation include:</a:t>
            </a:r>
          </a:p>
          <a:p>
            <a:pPr lvl="1"/>
            <a:r>
              <a:rPr lang="en-US" dirty="0" smtClean="0"/>
              <a:t>X-rays and gamma rays</a:t>
            </a:r>
          </a:p>
          <a:p>
            <a:pPr lvl="1"/>
            <a:r>
              <a:rPr lang="en-US" dirty="0" smtClean="0"/>
              <a:t>Charged particles (electrons, protons, alpha particles)</a:t>
            </a:r>
          </a:p>
          <a:p>
            <a:pPr lvl="1"/>
            <a:r>
              <a:rPr lang="en-US" dirty="0" smtClean="0"/>
              <a:t>Neutrons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Non-ionizing radiation</a:t>
            </a:r>
          </a:p>
          <a:p>
            <a:pPr lvl="1"/>
            <a:r>
              <a:rPr lang="en-US" dirty="0" smtClean="0"/>
              <a:t>Ultra-sound</a:t>
            </a:r>
          </a:p>
          <a:p>
            <a:pPr lvl="1"/>
            <a:r>
              <a:rPr lang="en-US" dirty="0" smtClean="0"/>
              <a:t>Optical radiation</a:t>
            </a:r>
          </a:p>
          <a:p>
            <a:pPr lvl="1"/>
            <a:r>
              <a:rPr lang="en-US" dirty="0" smtClean="0"/>
              <a:t>Radiofrequency radiation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13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IN DIAGNOSTIC ULTRASOUND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effects observed with animal experimentation using very high intensities of ultrasound</a:t>
            </a:r>
          </a:p>
          <a:p>
            <a:endParaRPr lang="en-US" dirty="0" smtClean="0"/>
          </a:p>
          <a:p>
            <a:r>
              <a:rPr lang="en-US" dirty="0" smtClean="0"/>
              <a:t>Biological effects may be due to:</a:t>
            </a:r>
          </a:p>
          <a:p>
            <a:pPr lvl="1"/>
            <a:r>
              <a:rPr lang="en-US" dirty="0" smtClean="0"/>
              <a:t>Tissue temperature elevation</a:t>
            </a:r>
          </a:p>
          <a:p>
            <a:pPr lvl="1"/>
            <a:r>
              <a:rPr lang="en-US" dirty="0" smtClean="0"/>
              <a:t>Formation of bubbles in liquids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Diagnostic ultrasound employs beam intensities well below the thresholds for observed effects</a:t>
            </a:r>
          </a:p>
          <a:p>
            <a:endParaRPr lang="en-US" dirty="0" smtClean="0"/>
          </a:p>
          <a:p>
            <a:r>
              <a:rPr lang="en-US" dirty="0" smtClean="0"/>
              <a:t>Diagnostic ultrasound is considered to be a safe method of medical imaging, with a wide margin of safety</a:t>
            </a:r>
          </a:p>
        </p:txBody>
      </p:sp>
    </p:spTree>
    <p:extLst>
      <p:ext uri="{BB962C8B-B14F-4D97-AF65-F5344CB8AC3E}">
        <p14:creationId xmlns:p14="http://schemas.microsoft.com/office/powerpoint/2010/main" val="3111277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0614"/>
          </a:xfrm>
        </p:spPr>
        <p:txBody>
          <a:bodyPr/>
          <a:lstStyle/>
          <a:p>
            <a:r>
              <a:rPr lang="en-US" dirty="0" smtClean="0"/>
              <a:t>SAFETY IN MRI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Risk of biological effects considered remote</a:t>
            </a:r>
          </a:p>
          <a:p>
            <a:r>
              <a:rPr lang="en-US" dirty="0" smtClean="0"/>
              <a:t>The environment around powerful magnets presents some risks to patients, relatives and staff</a:t>
            </a:r>
          </a:p>
          <a:p>
            <a:pPr lvl="1"/>
            <a:r>
              <a:rPr lang="en-US" dirty="0" smtClean="0"/>
              <a:t>Attraction of objects into magnet (ferromagnetic missiles)</a:t>
            </a:r>
          </a:p>
          <a:p>
            <a:pPr lvl="1"/>
            <a:r>
              <a:rPr lang="en-US" dirty="0" smtClean="0"/>
              <a:t>Rapid evaporation of cryogens</a:t>
            </a:r>
          </a:p>
          <a:p>
            <a:r>
              <a:rPr lang="en-US" dirty="0" smtClean="0"/>
              <a:t>Restricted access (0.5 </a:t>
            </a:r>
            <a:r>
              <a:rPr lang="en-US" dirty="0" err="1" smtClean="0"/>
              <a:t>mT</a:t>
            </a:r>
            <a:r>
              <a:rPr lang="en-US" dirty="0" smtClean="0"/>
              <a:t>) if necessary, monitor entrants</a:t>
            </a:r>
          </a:p>
          <a:p>
            <a:r>
              <a:rPr lang="en-US" dirty="0" smtClean="0"/>
              <a:t>Warning signs and symbols</a:t>
            </a:r>
          </a:p>
          <a:p>
            <a:r>
              <a:rPr lang="en-US" dirty="0" smtClean="0"/>
              <a:t>Screening of patients</a:t>
            </a:r>
          </a:p>
          <a:p>
            <a:r>
              <a:rPr lang="en-US" dirty="0" smtClean="0"/>
              <a:t>Pre-exam instructions</a:t>
            </a:r>
          </a:p>
          <a:p>
            <a:r>
              <a:rPr lang="en-US" dirty="0" smtClean="0"/>
              <a:t>Design with faraday cage</a:t>
            </a:r>
          </a:p>
          <a:p>
            <a:pPr lvl="1"/>
            <a:r>
              <a:rPr lang="en-US" dirty="0" smtClean="0"/>
              <a:t>Confines high magnetic field to restricted zone</a:t>
            </a:r>
          </a:p>
          <a:p>
            <a:pPr lvl="1"/>
            <a:r>
              <a:rPr lang="en-US" dirty="0" smtClean="0"/>
              <a:t>Keeps out extraneous sources of electromagnetic fields</a:t>
            </a:r>
          </a:p>
          <a:p>
            <a:r>
              <a:rPr lang="en-US" dirty="0" smtClean="0"/>
              <a:t>Design to facilitate escape route in case of cryogen boil-off</a:t>
            </a:r>
          </a:p>
          <a:p>
            <a:r>
              <a:rPr lang="en-US" dirty="0" smtClean="0"/>
              <a:t>Staff awareness and good practice</a:t>
            </a:r>
          </a:p>
          <a:p>
            <a:r>
              <a:rPr lang="en-US" dirty="0" smtClean="0"/>
              <a:t>There should be warning signs and symbols to indicate the presence of magnetic fields.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29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77932"/>
            <a:ext cx="12192000" cy="1115274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TYPED BY DR. E. NAILA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67130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IONIZING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sources include:</a:t>
            </a:r>
          </a:p>
          <a:p>
            <a:pPr lvl="1"/>
            <a:r>
              <a:rPr lang="en-US" dirty="0" smtClean="0"/>
              <a:t>Cosmic radiation from outer space</a:t>
            </a:r>
          </a:p>
          <a:p>
            <a:pPr lvl="1"/>
            <a:r>
              <a:rPr lang="en-US" dirty="0" smtClean="0"/>
              <a:t>Terrestrial radiation in soil, rocks, water ( these sources constitute natural background)</a:t>
            </a:r>
          </a:p>
          <a:p>
            <a:pPr lvl="1"/>
            <a:endParaRPr lang="en-US" dirty="0"/>
          </a:p>
          <a:p>
            <a:r>
              <a:rPr lang="en-US" dirty="0" smtClean="0"/>
              <a:t>Artificial sources</a:t>
            </a:r>
          </a:p>
          <a:p>
            <a:pPr lvl="1"/>
            <a:r>
              <a:rPr lang="en-US" dirty="0" smtClean="0"/>
              <a:t>All man-made radiation</a:t>
            </a:r>
          </a:p>
        </p:txBody>
      </p:sp>
    </p:spTree>
    <p:extLst>
      <p:ext uri="{BB962C8B-B14F-4D97-AF65-F5344CB8AC3E}">
        <p14:creationId xmlns:p14="http://schemas.microsoft.com/office/powerpoint/2010/main" val="22057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OF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important source is </a:t>
            </a:r>
            <a:r>
              <a:rPr lang="en-US" u="sng" dirty="0" smtClean="0"/>
              <a:t>natural background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From artificial sources, medical exposure is most important</a:t>
            </a:r>
          </a:p>
          <a:p>
            <a:r>
              <a:rPr lang="en-US" dirty="0" smtClean="0"/>
              <a:t>Within medical exposure, X-ray diagnosis is the leading contributor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55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MODALITIES OF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exposure/Irradiation – the radiation source is outside the body e.g. X-ray</a:t>
            </a:r>
          </a:p>
          <a:p>
            <a:pPr lvl="1"/>
            <a:r>
              <a:rPr lang="en-US" dirty="0" smtClean="0"/>
              <a:t>There can also be external contamination when radionuclides are spread on the skin</a:t>
            </a:r>
          </a:p>
          <a:p>
            <a:endParaRPr lang="en-US" dirty="0"/>
          </a:p>
          <a:p>
            <a:r>
              <a:rPr lang="en-US" dirty="0" smtClean="0"/>
              <a:t>Internal exposure – the radiation source is inside the body e.g. Nuclear medicine (injection of a radiopharmaceutical)</a:t>
            </a:r>
          </a:p>
          <a:p>
            <a:pPr lvl="1"/>
            <a:r>
              <a:rPr lang="en-US" dirty="0" smtClean="0"/>
              <a:t>This can take place because of inhalation or injection of radionuclides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12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EFFECTS OF IONIZING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 exists for biological effects</a:t>
            </a:r>
          </a:p>
          <a:p>
            <a:r>
              <a:rPr lang="en-US" dirty="0" smtClean="0"/>
              <a:t>Effects at cellular level include:	</a:t>
            </a:r>
          </a:p>
          <a:p>
            <a:pPr lvl="1"/>
            <a:r>
              <a:rPr lang="en-US" dirty="0" smtClean="0"/>
              <a:t>Cell killing</a:t>
            </a:r>
          </a:p>
          <a:p>
            <a:pPr lvl="1"/>
            <a:r>
              <a:rPr lang="en-US" dirty="0" smtClean="0"/>
              <a:t>Mutations</a:t>
            </a:r>
          </a:p>
          <a:p>
            <a:pPr lvl="1"/>
            <a:r>
              <a:rPr lang="en-US" dirty="0" smtClean="0"/>
              <a:t>Loss of proliferative capacity</a:t>
            </a:r>
          </a:p>
          <a:p>
            <a:r>
              <a:rPr lang="en-US" dirty="0" smtClean="0"/>
              <a:t>Cellular effects may affect organ/tissue function</a:t>
            </a:r>
          </a:p>
          <a:p>
            <a:r>
              <a:rPr lang="en-US" dirty="0" smtClean="0"/>
              <a:t>Effects on organism, include possible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9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RADIATION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Acute vs. delayed</a:t>
            </a:r>
          </a:p>
          <a:p>
            <a:endParaRPr lang="en-US" dirty="0" smtClean="0"/>
          </a:p>
          <a:p>
            <a:r>
              <a:rPr lang="en-US" b="1" dirty="0" smtClean="0"/>
              <a:t>Somatic, Hereditary or fetal/embryonic</a:t>
            </a:r>
          </a:p>
          <a:p>
            <a:pPr lvl="1"/>
            <a:r>
              <a:rPr lang="en-US" dirty="0" smtClean="0"/>
              <a:t>Somatic effect occurs in the irradiated person</a:t>
            </a:r>
          </a:p>
          <a:p>
            <a:pPr lvl="1"/>
            <a:r>
              <a:rPr lang="en-US" dirty="0" smtClean="0"/>
              <a:t>Hereditary effects occur in the descendants of the irradiated person.</a:t>
            </a:r>
          </a:p>
          <a:p>
            <a:pPr lvl="1"/>
            <a:r>
              <a:rPr lang="en-US" dirty="0" smtClean="0"/>
              <a:t>Fetal effects occur in the unborn child of an irradiated pregnant mother.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Deterministic vs. Stochastic</a:t>
            </a:r>
          </a:p>
          <a:p>
            <a:pPr lvl="1"/>
            <a:r>
              <a:rPr lang="en-US" dirty="0" smtClean="0"/>
              <a:t>Deterministic effects have a threshold dose below which they do not occur. Severity is dose-dependent</a:t>
            </a:r>
          </a:p>
          <a:p>
            <a:pPr lvl="1"/>
            <a:r>
              <a:rPr lang="en-US" dirty="0" smtClean="0"/>
              <a:t>Stochastic effects have no threshold dose. The probability of occurrence depends on dose. Severity is independent of dose.</a:t>
            </a:r>
          </a:p>
        </p:txBody>
      </p:sp>
    </p:spTree>
    <p:extLst>
      <p:ext uri="{BB962C8B-B14F-4D97-AF65-F5344CB8AC3E}">
        <p14:creationId xmlns:p14="http://schemas.microsoft.com/office/powerpoint/2010/main" val="295231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670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amount of radiation exposure (no matter how little) is completely safe</a:t>
            </a:r>
          </a:p>
          <a:p>
            <a:endParaRPr lang="en-US" dirty="0"/>
          </a:p>
          <a:p>
            <a:r>
              <a:rPr lang="en-US" dirty="0" smtClean="0"/>
              <a:t>Even very low doses of radiation may induce severe health detriment (carcinogenesis and hereditary effects are stochastic)</a:t>
            </a:r>
          </a:p>
          <a:p>
            <a:endParaRPr lang="en-US" dirty="0"/>
          </a:p>
          <a:p>
            <a:r>
              <a:rPr lang="en-US" dirty="0" smtClean="0"/>
              <a:t>All unnecessary exposures to ionizing radiation should be avoided (principle of justification)</a:t>
            </a:r>
          </a:p>
          <a:p>
            <a:endParaRPr lang="en-US" dirty="0"/>
          </a:p>
          <a:p>
            <a:r>
              <a:rPr lang="en-US" dirty="0" smtClean="0"/>
              <a:t>All necessary exposures to radiation should be kept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s 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ow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s 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easonably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chievable (ALARA principle)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8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926</Words>
  <Application>Microsoft Office PowerPoint</Application>
  <PresentationFormat>Widescreen</PresentationFormat>
  <Paragraphs>167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INTRODUCTION  TO RADIATION SAFETY</vt:lpstr>
      <vt:lpstr>IONIZING VS. NON-IONIZING RADIATION</vt:lpstr>
      <vt:lpstr>SOURCES OF IONIZING RADIATION</vt:lpstr>
      <vt:lpstr>EXPOSURE OF POPULATIONS</vt:lpstr>
      <vt:lpstr>MODALITIES OF EXPOSURE</vt:lpstr>
      <vt:lpstr>BIOLOGICAL EFFECTS OF IONIZING RADIATION</vt:lpstr>
      <vt:lpstr>CLASSIFICATION OF RADIATION EFFECTS</vt:lpstr>
      <vt:lpstr>PowerPoint Presentation</vt:lpstr>
      <vt:lpstr>IMPLICATIONS</vt:lpstr>
      <vt:lpstr>AIMS OF RADIATION PROTECTION</vt:lpstr>
      <vt:lpstr>CATEGORIES OF RADIATION EXPOSURE</vt:lpstr>
      <vt:lpstr>CONT.</vt:lpstr>
      <vt:lpstr>RADIATION PROTECTION OF WORKERS</vt:lpstr>
      <vt:lpstr>OPERATION PRINCIPLES</vt:lpstr>
      <vt:lpstr>PERSONAL PROTECTIVE CLOTHING</vt:lpstr>
      <vt:lpstr>PROTECTION OF PATIENTS IN X-RAY DIAGNOSIS</vt:lpstr>
      <vt:lpstr>STRATEGIES OF PATIENT PROTECTION</vt:lpstr>
      <vt:lpstr>SENSITIVE PATIENT GROUPS</vt:lpstr>
      <vt:lpstr>PUBLIC PROTECTION</vt:lpstr>
      <vt:lpstr>SAFETY IN DIAGNOSTIC ULTRASOUND</vt:lpstr>
      <vt:lpstr>SAFETY IN MRI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8</cp:revision>
  <dcterms:created xsi:type="dcterms:W3CDTF">2016-08-09T13:35:55Z</dcterms:created>
  <dcterms:modified xsi:type="dcterms:W3CDTF">2016-08-11T06:07:03Z</dcterms:modified>
</cp:coreProperties>
</file>