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485"/>
    <a:srgbClr val="7916A6"/>
    <a:srgbClr val="3A2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3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5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9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" y="1"/>
            <a:ext cx="12166600" cy="8890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" y="974726"/>
            <a:ext cx="12166600" cy="588327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 b="1">
                <a:solidFill>
                  <a:srgbClr val="B80485"/>
                </a:solidFill>
              </a:defRPr>
            </a:lvl2pPr>
            <a:lvl3pPr>
              <a:defRPr sz="2400"/>
            </a:lvl3pPr>
            <a:lvl4pPr>
              <a:defRPr sz="2400" b="1">
                <a:solidFill>
                  <a:srgbClr val="B80485"/>
                </a:solidFill>
              </a:defRPr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1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5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1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3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3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4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5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2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66C6E-9C5B-419C-9F3B-0E689F47AB0A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F9997-607F-4A1E-AF40-6A87DC91A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60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INTERPRETING THE CHEST X-RAY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BY: DR. I. MATHENGE</a:t>
            </a:r>
          </a:p>
          <a:p>
            <a:endParaRPr lang="en-US" b="1" dirty="0"/>
          </a:p>
          <a:p>
            <a:r>
              <a:rPr lang="en-US" b="1" dirty="0" smtClean="0"/>
              <a:t>DATE: 27</a:t>
            </a:r>
            <a:r>
              <a:rPr lang="en-US" b="1" baseline="30000" dirty="0" smtClean="0"/>
              <a:t>th</a:t>
            </a:r>
            <a:r>
              <a:rPr lang="en-US" b="1" dirty="0" smtClean="0"/>
              <a:t>/10/2016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3344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THE MEDIASTINUM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Superior mediastinum</a:t>
            </a:r>
          </a:p>
          <a:p>
            <a:endParaRPr lang="en-US" dirty="0"/>
          </a:p>
          <a:p>
            <a:r>
              <a:rPr lang="en-US" dirty="0" smtClean="0"/>
              <a:t>Anterior mediastinum</a:t>
            </a:r>
          </a:p>
          <a:p>
            <a:endParaRPr lang="en-US" dirty="0"/>
          </a:p>
          <a:p>
            <a:r>
              <a:rPr lang="en-US" dirty="0" smtClean="0"/>
              <a:t>Middle mediastinum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763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USED IN TH EINTERPRETATION OF CXR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Acinar</a:t>
            </a:r>
            <a:r>
              <a:rPr lang="en-US" dirty="0" smtClean="0"/>
              <a:t> pattern</a:t>
            </a:r>
          </a:p>
          <a:p>
            <a:pPr lvl="1"/>
            <a:r>
              <a:rPr lang="en-US" dirty="0" smtClean="0"/>
              <a:t>Round or elliptical ill-defined 4 – 8 mm opacities in the lung</a:t>
            </a:r>
          </a:p>
          <a:p>
            <a:r>
              <a:rPr lang="en-US" dirty="0" smtClean="0"/>
              <a:t>Air </a:t>
            </a:r>
            <a:r>
              <a:rPr lang="en-US" dirty="0" err="1" smtClean="0"/>
              <a:t>bronchogram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Air containing bronchus peripheral to the hilum surrounded by an airless lung</a:t>
            </a:r>
          </a:p>
          <a:p>
            <a:r>
              <a:rPr lang="en-US" dirty="0" smtClean="0"/>
              <a:t>Reticular pattern</a:t>
            </a:r>
          </a:p>
          <a:p>
            <a:pPr lvl="1"/>
            <a:r>
              <a:rPr lang="en-US" dirty="0" smtClean="0"/>
              <a:t>A collection of innumerable small linear opacities that together </a:t>
            </a:r>
            <a:r>
              <a:rPr lang="en-US" dirty="0" err="1" smtClean="0"/>
              <a:t>produe</a:t>
            </a:r>
            <a:r>
              <a:rPr lang="en-US" dirty="0" smtClean="0"/>
              <a:t> an appearance resembling a net. The pattern can be fine, medium and coarse</a:t>
            </a:r>
          </a:p>
          <a:p>
            <a:r>
              <a:rPr lang="en-US" dirty="0" err="1" smtClean="0"/>
              <a:t>Reticulo</a:t>
            </a:r>
            <a:r>
              <a:rPr lang="en-US" dirty="0" smtClean="0"/>
              <a:t>-nodular</a:t>
            </a:r>
          </a:p>
          <a:p>
            <a:r>
              <a:rPr lang="en-US" dirty="0" err="1" smtClean="0"/>
              <a:t>Miliary</a:t>
            </a:r>
            <a:r>
              <a:rPr lang="en-US" dirty="0" smtClean="0"/>
              <a:t> pattern</a:t>
            </a:r>
          </a:p>
          <a:p>
            <a:pPr lvl="1"/>
            <a:r>
              <a:rPr lang="en-US" dirty="0" smtClean="0"/>
              <a:t>Tiny discrete 2mm or less, uniform opacities</a:t>
            </a:r>
          </a:p>
          <a:p>
            <a:r>
              <a:rPr lang="en-US" dirty="0" smtClean="0"/>
              <a:t>Silhouette sign</a:t>
            </a:r>
          </a:p>
          <a:p>
            <a:pPr lvl="1"/>
            <a:r>
              <a:rPr lang="en-US" dirty="0" smtClean="0"/>
              <a:t>The effacement of anatomic soft tissue borders within the thorax or by a process of equal similar density in contiguous lung or pleural e.g. pneumonia in medial segment of the right middle lobe will silhouette the right heart border, </a:t>
            </a:r>
            <a:r>
              <a:rPr lang="en-US" dirty="0" err="1" smtClean="0"/>
              <a:t>lingula</a:t>
            </a:r>
            <a:r>
              <a:rPr lang="en-US" dirty="0" smtClean="0"/>
              <a:t> the left heart border and the lower lobes silhouette the hemi-diaphragm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THE CHEST RADIOGRAPH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you look at a chest film, you should have provisional clinical diagnosis after taking history and physical examination</a:t>
            </a:r>
          </a:p>
          <a:p>
            <a:endParaRPr lang="en-US" dirty="0" smtClean="0"/>
          </a:p>
          <a:p>
            <a:r>
              <a:rPr lang="en-US" dirty="0" smtClean="0"/>
              <a:t>The CXR findings should confirm your physical findings rather than be an aid to make your physical findings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93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GOLDEN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Technical quality.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Chest wall and diaphragm.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Heart and mediastinum.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Lungs.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Review areas.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2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Chest radiographs are done in a </a:t>
            </a:r>
            <a:r>
              <a:rPr lang="en-US" b="1" dirty="0" err="1" smtClean="0">
                <a:solidFill>
                  <a:srgbClr val="7030A0"/>
                </a:solidFill>
              </a:rPr>
              <a:t>postero</a:t>
            </a:r>
            <a:r>
              <a:rPr lang="en-US" b="1" dirty="0" smtClean="0">
                <a:solidFill>
                  <a:srgbClr val="7030A0"/>
                </a:solidFill>
              </a:rPr>
              <a:t>-anterior (PA)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7030A0"/>
                </a:solidFill>
              </a:rPr>
              <a:t>left lateral positions.</a:t>
            </a:r>
          </a:p>
          <a:p>
            <a:endParaRPr lang="en-US" b="1" dirty="0" smtClean="0"/>
          </a:p>
          <a:p>
            <a:r>
              <a:rPr lang="en-US" dirty="0" smtClean="0"/>
              <a:t>The PA view is done to minimize cardiac magnification.</a:t>
            </a:r>
          </a:p>
          <a:p>
            <a:endParaRPr lang="en-US" dirty="0" smtClean="0"/>
          </a:p>
          <a:p>
            <a:r>
              <a:rPr lang="en-US" dirty="0" smtClean="0"/>
              <a:t>Lateral view is done to allow 3-D interpretation of the chest film findings (see alter).</a:t>
            </a:r>
          </a:p>
          <a:p>
            <a:endParaRPr lang="en-US" dirty="0" smtClean="0"/>
          </a:p>
          <a:p>
            <a:r>
              <a:rPr lang="en-US" dirty="0" smtClean="0"/>
              <a:t>In sick patients, an AP chest film is done either </a:t>
            </a:r>
            <a:r>
              <a:rPr lang="en-US" b="1" dirty="0" smtClean="0">
                <a:solidFill>
                  <a:srgbClr val="7030A0"/>
                </a:solidFill>
              </a:rPr>
              <a:t>supine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rgbClr val="7030A0"/>
                </a:solidFill>
              </a:rPr>
              <a:t>upright</a:t>
            </a:r>
            <a:r>
              <a:rPr lang="en-US" dirty="0" smtClean="0"/>
              <a:t> depending on how mobile the patient is.</a:t>
            </a:r>
          </a:p>
          <a:p>
            <a:endParaRPr lang="en-US" dirty="0" smtClean="0"/>
          </a:p>
          <a:p>
            <a:r>
              <a:rPr lang="en-US" dirty="0" smtClean="0"/>
              <a:t>On AP view, it is sometimes hard to assess cardiac enlargement, pleural effusion and  lung parenchyma, especially if the patient did not take good inspiratory effort</a:t>
            </a:r>
          </a:p>
          <a:p>
            <a:endParaRPr lang="en-US" dirty="0"/>
          </a:p>
          <a:p>
            <a:r>
              <a:rPr lang="en-US" dirty="0" smtClean="0"/>
              <a:t>When taking a PA X ray, the patient is facing the X-ray film cassette and the X-ray beam enters the patient’s back.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2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 VIEW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Ensure the film belongs to the patient, the date is correct, the side marker is present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Adequate penetration of the mediastinum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Is the thoracic spine seen?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Has the patient taken good inspiratory effort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About 10 posterior thoracic ribs (7 anterior) should be seen through the lungs.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Is there any rotation of the chest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Assess by checking the upper thoracic </a:t>
            </a:r>
            <a:r>
              <a:rPr lang="en-US" dirty="0" err="1" smtClean="0">
                <a:sym typeface="Wingdings" panose="05000000000000000000" pitchFamily="2" charset="2"/>
              </a:rPr>
              <a:t>spinous</a:t>
            </a:r>
            <a:r>
              <a:rPr lang="en-US" dirty="0" smtClean="0">
                <a:sym typeface="Wingdings" panose="05000000000000000000" pitchFamily="2" charset="2"/>
              </a:rPr>
              <a:t> process (oval) in relation to the medial ends of the clavicles (lines ‘a’)  this CR is rotated to the left.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4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Overexposure masks opacities in the lung field</a:t>
            </a:r>
          </a:p>
          <a:p>
            <a:endParaRPr lang="en-US" dirty="0"/>
          </a:p>
          <a:p>
            <a:r>
              <a:rPr lang="en-US" dirty="0" smtClean="0"/>
              <a:t>Poor inspiration </a:t>
            </a:r>
            <a:r>
              <a:rPr lang="en-US" dirty="0" smtClean="0">
                <a:sym typeface="Wingdings" panose="05000000000000000000" pitchFamily="2" charset="2"/>
              </a:rPr>
              <a:t> apparent cardiomegaly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05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LATERAL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patient’s left side is against the film and the X-ray beam travels from the right to the left side.</a:t>
            </a:r>
          </a:p>
          <a:p>
            <a:endParaRPr lang="en-US" dirty="0" smtClean="0"/>
          </a:p>
          <a:p>
            <a:r>
              <a:rPr lang="en-US" dirty="0" smtClean="0"/>
              <a:t>This view is used to localize:</a:t>
            </a:r>
          </a:p>
          <a:p>
            <a:pPr lvl="1"/>
            <a:r>
              <a:rPr lang="en-US" dirty="0" smtClean="0"/>
              <a:t>A lung lesion to a specific segment of the lung</a:t>
            </a:r>
          </a:p>
          <a:p>
            <a:pPr lvl="1"/>
            <a:r>
              <a:rPr lang="en-US" dirty="0" smtClean="0"/>
              <a:t>Other pathology if you know your anatomy of the lateral CXR</a:t>
            </a:r>
          </a:p>
          <a:p>
            <a:pPr lvl="1"/>
            <a:r>
              <a:rPr lang="en-US" dirty="0" smtClean="0"/>
              <a:t>Assess cardiac enlargement (Left/right ventricle CXR)</a:t>
            </a:r>
          </a:p>
          <a:p>
            <a:pPr lvl="1"/>
            <a:r>
              <a:rPr lang="en-US" dirty="0" err="1" smtClean="0"/>
              <a:t>Hilar</a:t>
            </a:r>
            <a:r>
              <a:rPr lang="en-US" dirty="0" smtClean="0"/>
              <a:t> enlargement, thoracic spine etc.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a normal CXR there is increased trans-</a:t>
            </a:r>
            <a:r>
              <a:rPr lang="en-US" dirty="0" err="1" smtClean="0"/>
              <a:t>radiency</a:t>
            </a:r>
            <a:r>
              <a:rPr lang="en-US" dirty="0" smtClean="0"/>
              <a:t> as one goes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693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proper interpretation of a CXR, a good knowledge of </a:t>
            </a:r>
            <a:r>
              <a:rPr lang="en-US" dirty="0" err="1" smtClean="0"/>
              <a:t>te</a:t>
            </a:r>
            <a:r>
              <a:rPr lang="en-US" dirty="0" smtClean="0"/>
              <a:t> anatomy of the lungs and mediastinum is essential.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82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one </a:t>
            </a:r>
            <a:r>
              <a:rPr lang="en-US" dirty="0" err="1" smtClean="0"/>
              <a:t>hemithorax</a:t>
            </a:r>
            <a:r>
              <a:rPr lang="en-US" dirty="0" smtClean="0"/>
              <a:t> to the other:</a:t>
            </a:r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Translucency</a:t>
            </a:r>
          </a:p>
          <a:p>
            <a:pPr lvl="1"/>
            <a:r>
              <a:rPr lang="en-US" dirty="0" smtClean="0"/>
              <a:t>Vascular markings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73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453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INTERPRETING THE CHEST X-RAY</vt:lpstr>
      <vt:lpstr>READING THE CHEST RADIOGRAPH</vt:lpstr>
      <vt:lpstr>THE GOLDEN RULES</vt:lpstr>
      <vt:lpstr>CONT.</vt:lpstr>
      <vt:lpstr>PA VIEW TECHNIQUES</vt:lpstr>
      <vt:lpstr>EXPOSURE</vt:lpstr>
      <vt:lpstr>LEFT LATERAL VIEW</vt:lpstr>
      <vt:lpstr>KNOW YOUR ANATOMY</vt:lpstr>
      <vt:lpstr>LUNGS</vt:lpstr>
      <vt:lpstr>CLASSIFICATION OF THE MEDIASTINUM</vt:lpstr>
      <vt:lpstr>TERMINOLOGY USED IN TH EINTERPRETATION OF CXR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INTERPRETING THE CHEST X-RAY</dc:title>
  <dc:creator>Effie Nailah</dc:creator>
  <cp:lastModifiedBy>Effie Nailah</cp:lastModifiedBy>
  <cp:revision>6</cp:revision>
  <dcterms:created xsi:type="dcterms:W3CDTF">2016-10-27T05:24:23Z</dcterms:created>
  <dcterms:modified xsi:type="dcterms:W3CDTF">2016-10-27T06:07:17Z</dcterms:modified>
</cp:coreProperties>
</file>