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69"/>
  </p:notesMasterIdLst>
  <p:sldIdLst>
    <p:sldId id="256" r:id="rId5"/>
    <p:sldId id="286" r:id="rId6"/>
    <p:sldId id="288" r:id="rId7"/>
    <p:sldId id="370" r:id="rId8"/>
    <p:sldId id="289" r:id="rId9"/>
    <p:sldId id="351" r:id="rId10"/>
    <p:sldId id="287" r:id="rId11"/>
    <p:sldId id="270" r:id="rId12"/>
    <p:sldId id="293" r:id="rId13"/>
    <p:sldId id="352" r:id="rId14"/>
    <p:sldId id="295" r:id="rId15"/>
    <p:sldId id="386" r:id="rId16"/>
    <p:sldId id="389" r:id="rId17"/>
    <p:sldId id="387" r:id="rId18"/>
    <p:sldId id="382" r:id="rId19"/>
    <p:sldId id="369" r:id="rId20"/>
    <p:sldId id="384" r:id="rId21"/>
    <p:sldId id="377" r:id="rId22"/>
    <p:sldId id="381" r:id="rId23"/>
    <p:sldId id="383" r:id="rId24"/>
    <p:sldId id="367" r:id="rId25"/>
    <p:sldId id="356" r:id="rId26"/>
    <p:sldId id="385" r:id="rId27"/>
    <p:sldId id="358" r:id="rId28"/>
    <p:sldId id="359" r:id="rId29"/>
    <p:sldId id="316" r:id="rId30"/>
    <p:sldId id="296" r:id="rId31"/>
    <p:sldId id="366" r:id="rId32"/>
    <p:sldId id="317" r:id="rId33"/>
    <p:sldId id="276" r:id="rId34"/>
    <p:sldId id="388" r:id="rId35"/>
    <p:sldId id="297" r:id="rId36"/>
    <p:sldId id="298" r:id="rId37"/>
    <p:sldId id="299" r:id="rId38"/>
    <p:sldId id="300" r:id="rId39"/>
    <p:sldId id="306" r:id="rId40"/>
    <p:sldId id="311" r:id="rId41"/>
    <p:sldId id="315" r:id="rId42"/>
    <p:sldId id="372" r:id="rId43"/>
    <p:sldId id="308" r:id="rId44"/>
    <p:sldId id="326" r:id="rId45"/>
    <p:sldId id="327" r:id="rId46"/>
    <p:sldId id="330" r:id="rId47"/>
    <p:sldId id="363" r:id="rId48"/>
    <p:sldId id="331" r:id="rId49"/>
    <p:sldId id="332" r:id="rId50"/>
    <p:sldId id="333" r:id="rId51"/>
    <p:sldId id="335" r:id="rId52"/>
    <p:sldId id="334" r:id="rId53"/>
    <p:sldId id="336" r:id="rId54"/>
    <p:sldId id="337" r:id="rId55"/>
    <p:sldId id="338" r:id="rId56"/>
    <p:sldId id="339" r:id="rId57"/>
    <p:sldId id="362" r:id="rId58"/>
    <p:sldId id="341" r:id="rId59"/>
    <p:sldId id="343" r:id="rId60"/>
    <p:sldId id="344" r:id="rId61"/>
    <p:sldId id="345" r:id="rId62"/>
    <p:sldId id="346" r:id="rId63"/>
    <p:sldId id="347" r:id="rId64"/>
    <p:sldId id="348" r:id="rId65"/>
    <p:sldId id="340" r:id="rId66"/>
    <p:sldId id="325" r:id="rId67"/>
    <p:sldId id="371" r:id="rId68"/>
  </p:sldIdLst>
  <p:sldSz cx="9144000" cy="6858000" type="screen4x3"/>
  <p:notesSz cx="6858000" cy="9144000"/>
  <p:defaultTextStyle>
    <a:defPPr>
      <a:defRPr lang="sw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90" autoAdjust="0"/>
  </p:normalViewPr>
  <p:slideViewPr>
    <p:cSldViewPr>
      <p:cViewPr>
        <p:scale>
          <a:sx n="100" d="100"/>
          <a:sy n="100" d="100"/>
        </p:scale>
        <p:origin x="6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5347A-1B5D-4267-BF4E-B9138B3F20F5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w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32B1-C4FF-4B51-BB77-9A71DC33C018}" type="slidenum">
              <a:rPr lang="sw-KE" smtClean="0"/>
              <a:pPr/>
              <a:t>‹#›</a:t>
            </a:fld>
            <a:endParaRPr lang="sw-KE"/>
          </a:p>
        </p:txBody>
      </p:sp>
    </p:spTree>
    <p:extLst>
      <p:ext uri="{BB962C8B-B14F-4D97-AF65-F5344CB8AC3E}">
        <p14:creationId xmlns:p14="http://schemas.microsoft.com/office/powerpoint/2010/main" val="421466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w-KE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98EF32-3EF4-4162-88DC-E5FE3B2D48F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DE84BC-5081-4FB7-8300-F99024436929}" type="slidenum">
              <a:rPr lang="en-US"/>
              <a:pPr/>
              <a:t>48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3661BB-DB44-4766-ADAE-AA751B3BDF59}" type="slidenum">
              <a:rPr lang="en-US"/>
              <a:pPr/>
              <a:t>49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6B7C63-902D-4667-9D9D-2A09DE07922F}" type="slidenum">
              <a:rPr lang="en-US"/>
              <a:pPr/>
              <a:t>50</a:t>
            </a:fld>
            <a:endParaRPr lang="en-US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29D74F-9A7C-4E2B-B9F9-1758D6DFF9CB}" type="slidenum">
              <a:rPr lang="en-US"/>
              <a:pPr/>
              <a:t>51</a:t>
            </a:fld>
            <a:endParaRPr lang="en-US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2C21EE-DD54-48E7-B67D-08CF9978D56B}" type="slidenum">
              <a:rPr lang="en-US"/>
              <a:pPr/>
              <a:t>52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E8771A-3B25-4D0A-BA36-130CBAD53352}" type="slidenum">
              <a:rPr lang="en-US"/>
              <a:pPr/>
              <a:t>53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675548-333F-4871-A471-6F182FD3299A}" type="slidenum">
              <a:rPr lang="en-US"/>
              <a:pPr/>
              <a:t>55</a:t>
            </a:fld>
            <a:endParaRPr lang="en-US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4850D6-08D0-4D93-B99C-08ACF41A7F49}" type="slidenum">
              <a:rPr lang="en-US"/>
              <a:pPr/>
              <a:t>56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E08BA8-5C5F-4F3D-A210-8DFA7E07F93D}" type="slidenum">
              <a:rPr lang="en-US"/>
              <a:pPr/>
              <a:t>57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12C534-5D68-4D87-8D0B-85CE900D4CA3}" type="slidenum">
              <a:rPr lang="en-US"/>
              <a:pPr/>
              <a:t>58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w-KE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FF4507-B74F-44DE-BC9A-B4061BBD0F9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282361-18E1-4BEF-96D2-8A3D8DE9C2FF}" type="slidenum">
              <a:rPr lang="en-US"/>
              <a:pPr/>
              <a:t>59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802F1A-5A45-4F99-AABD-5E12F8FE91AC}" type="slidenum">
              <a:rPr lang="en-US"/>
              <a:pPr/>
              <a:t>60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124DAA-AA79-4439-9B33-121418AECDC0}" type="slidenum">
              <a:rPr lang="en-US"/>
              <a:pPr/>
              <a:t>61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811A97-5AD0-4B41-B841-ED76DA1478CE}" type="slidenum">
              <a:rPr lang="en-US"/>
              <a:pPr/>
              <a:t>62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w-KE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D2C0E1-8310-41C1-80FB-EEA9AE23D19D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A981B7-5E41-4703-80A5-C48C489440D5}" type="slidenum">
              <a:rPr lang="en-US"/>
              <a:pPr/>
              <a:t>41</a:t>
            </a:fld>
            <a:endParaRPr lang="en-US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AEAD5A-C52E-456C-8BAD-EDB482BA2B1C}" type="slidenum">
              <a:rPr lang="en-US"/>
              <a:pPr/>
              <a:t>42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241125-ACCA-4E46-9E13-4B50AB955632}" type="slidenum">
              <a:rPr lang="en-US"/>
              <a:pPr/>
              <a:t>43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383BDC-17B4-4F2A-B24B-B879808CDBDF}" type="slidenum">
              <a:rPr lang="en-US"/>
              <a:pPr/>
              <a:t>45</a:t>
            </a:fld>
            <a:endParaRPr lang="en-US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868DCE-76B4-4E74-A3AA-065F78D1F693}" type="slidenum">
              <a:rPr lang="en-US"/>
              <a:pPr/>
              <a:t>46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B30016-4947-4FBE-946A-E195496FE016}" type="slidenum">
              <a:rPr lang="en-US"/>
              <a:pPr/>
              <a:t>47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w-K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6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1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0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8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1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4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4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0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15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2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3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48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45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58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1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82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66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37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07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4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94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47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739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04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6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43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9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905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w-K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w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1C4D-6326-4C14-AF74-8CE1CBDB08CC}" type="datetimeFigureOut">
              <a:rPr lang="sw-KE" smtClean="0"/>
              <a:pPr/>
              <a:t>12/3/2015</a:t>
            </a:fld>
            <a:endParaRPr lang="sw-K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538A-2734-4C0C-9BC4-3D18F3A8BE4B}" type="slidenum">
              <a:rPr lang="sw-KE" smtClean="0"/>
              <a:pPr/>
              <a:t>‹#›</a:t>
            </a:fld>
            <a:endParaRPr lang="sw-K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7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3483-35E1-401B-B67A-CFFE2C5BD06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9E4B-570E-4AB3-A5E7-9557E20FEC2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3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w-K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w-K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1C4D-6326-4C14-AF74-8CE1CBDB08CC}" type="datetimeFigureOut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12/3/2015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2538A-2734-4C0C-9BC4-3D18F3A8BE4B}" type="slidenum">
              <a:rPr lang="sw-K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w-K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7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w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odine" TargetMode="External"/><Relationship Id="rId2" Type="http://schemas.openxmlformats.org/officeDocument/2006/relationships/hyperlink" Target="https://en.wikipedia.org/wiki/Radiocontrast_ag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Osmolarity" TargetMode="External"/><Relationship Id="rId4" Type="http://schemas.openxmlformats.org/officeDocument/2006/relationships/hyperlink" Target="https://en.wikipedia.org/wiki/Bariu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imer_(chemistry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ubchem.ncbi.nlm.nih.gov/compound/water" TargetMode="External"/><Relationship Id="rId2" Type="http://schemas.openxmlformats.org/officeDocument/2006/relationships/hyperlink" Target="http://pubchem.ncbi.nlm.nih.gov/compound/bariu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yclopaedia.com/Home/library/glossaries/echogenicity.aspx" TargetMode="External"/><Relationship Id="rId2" Type="http://schemas.openxmlformats.org/officeDocument/2006/relationships/hyperlink" Target="http://www.medcyclopaedia.com/Home/library/glossaries/ultrasound.asp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yclopaedia.com/Home/library/glossaries/interfaces.aspx" TargetMode="External"/><Relationship Id="rId2" Type="http://schemas.openxmlformats.org/officeDocument/2006/relationships/hyperlink" Target="http://www.medcyclopaedia.com/Home/library/glossaries/ultrasound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cyclopaedia.com/Home/library/glossaries/ultrasound.asp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ttenuation_(electromagnetic_radiation)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w-KE" dirty="0" smtClean="0"/>
              <a:t>CONTRAST MEDIA IN IMAGING AND RELATED ADVERSE EFFECTS</a:t>
            </a:r>
            <a:endParaRPr lang="sw-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w-KE" dirty="0" smtClean="0"/>
              <a:t>DDIRM</a:t>
            </a:r>
          </a:p>
          <a:p>
            <a:r>
              <a:rPr lang="sw-KE" dirty="0"/>
              <a:t> </a:t>
            </a:r>
            <a:r>
              <a:rPr lang="sw-KE" dirty="0" smtClean="0"/>
              <a:t>                                        MNW</a:t>
            </a:r>
          </a:p>
          <a:p>
            <a:r>
              <a:rPr lang="sw-KE" dirty="0" smtClean="0"/>
              <a:t>                                              26/11/15</a:t>
            </a:r>
            <a:endParaRPr lang="sw-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DENSITIES ON A CHEST X-RAY</a:t>
            </a:r>
            <a:endParaRPr lang="sw-K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w-KE" dirty="0" smtClean="0"/>
              <a:t>         FEMALE</a:t>
            </a:r>
            <a:endParaRPr lang="sw-K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w-KE" dirty="0" smtClean="0"/>
              <a:t>        MALE</a:t>
            </a:r>
            <a:endParaRPr lang="sw-KE" dirty="0"/>
          </a:p>
        </p:txBody>
      </p:sp>
      <p:pic>
        <p:nvPicPr>
          <p:cNvPr id="54275" name="Picture 3" descr="C:\Users\Dr. M.N. Wambugu\Desktop\chest 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86000"/>
            <a:ext cx="4498975" cy="3886200"/>
          </a:xfrm>
          <a:prstGeom prst="rect">
            <a:avLst/>
          </a:prstGeom>
          <a:noFill/>
        </p:spPr>
      </p:pic>
      <p:pic>
        <p:nvPicPr>
          <p:cNvPr id="54276" name="Picture 4" descr="C:\Users\Dr. M.N. Wambugu\Desktop\FE. CHE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59711"/>
            <a:ext cx="4040188" cy="378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02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</a:t>
            </a:r>
            <a:br>
              <a:rPr lang="en-GB" dirty="0"/>
            </a:br>
            <a:r>
              <a:rPr lang="en-GB" dirty="0" smtClean="0"/>
              <a:t>Radio Contrast </a:t>
            </a:r>
            <a:r>
              <a:rPr lang="en-GB" dirty="0"/>
              <a:t>Material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Contrast </a:t>
            </a:r>
            <a:r>
              <a:rPr lang="en-GB" dirty="0" smtClean="0"/>
              <a:t>Agent    Atomic #    Density (kg/m3)</a:t>
            </a:r>
          </a:p>
          <a:p>
            <a:endParaRPr lang="en-GB" dirty="0" smtClean="0"/>
          </a:p>
          <a:p>
            <a:r>
              <a:rPr lang="en-GB" dirty="0" smtClean="0"/>
              <a:t>Air ----------------      7.6               1.3</a:t>
            </a:r>
          </a:p>
          <a:p>
            <a:endParaRPr lang="en-GB" dirty="0"/>
          </a:p>
          <a:p>
            <a:r>
              <a:rPr lang="en-GB" dirty="0" smtClean="0"/>
              <a:t>Iodine--------------   53                 4930</a:t>
            </a:r>
          </a:p>
          <a:p>
            <a:endParaRPr lang="en-GB" dirty="0"/>
          </a:p>
          <a:p>
            <a:r>
              <a:rPr lang="en-GB" dirty="0" smtClean="0"/>
              <a:t>Barium---------------56                 3500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8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X- ATTENUATION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X</a:t>
            </a:r>
            <a:r>
              <a:rPr lang="en-GB" dirty="0"/>
              <a:t>-</a:t>
            </a:r>
            <a:r>
              <a:rPr lang="en-GB" i="1" dirty="0"/>
              <a:t>rays</a:t>
            </a:r>
            <a:r>
              <a:rPr lang="en-GB" dirty="0"/>
              <a:t> are </a:t>
            </a:r>
            <a:r>
              <a:rPr lang="en-GB" i="1" dirty="0"/>
              <a:t>attenuated</a:t>
            </a:r>
            <a:r>
              <a:rPr lang="en-GB" dirty="0"/>
              <a:t> as they pass through matter. </a:t>
            </a:r>
            <a:endParaRPr lang="en-GB" dirty="0" smtClean="0"/>
          </a:p>
          <a:p>
            <a:r>
              <a:rPr lang="en-GB" dirty="0" smtClean="0"/>
              <a:t>That </a:t>
            </a:r>
            <a:r>
              <a:rPr lang="en-GB" dirty="0"/>
              <a:t>is, the intensity of an </a:t>
            </a:r>
            <a:r>
              <a:rPr lang="en-GB" i="1" dirty="0"/>
              <a:t>X</a:t>
            </a:r>
            <a:r>
              <a:rPr lang="en-GB" dirty="0"/>
              <a:t>-</a:t>
            </a:r>
            <a:r>
              <a:rPr lang="en-GB" i="1" dirty="0"/>
              <a:t>ray</a:t>
            </a:r>
            <a:r>
              <a:rPr lang="en-GB" dirty="0"/>
              <a:t> beam decreases the farther it penetrates into matter. </a:t>
            </a:r>
            <a:endParaRPr lang="en-GB" dirty="0" smtClean="0"/>
          </a:p>
          <a:p>
            <a:r>
              <a:rPr lang="en-GB" dirty="0" smtClean="0"/>
              <a:t>Basically</a:t>
            </a:r>
            <a:r>
              <a:rPr lang="en-GB" dirty="0"/>
              <a:t>, each interaction of an </a:t>
            </a:r>
            <a:r>
              <a:rPr lang="en-GB" i="1" dirty="0"/>
              <a:t>X</a:t>
            </a:r>
            <a:r>
              <a:rPr lang="en-GB" dirty="0"/>
              <a:t>-</a:t>
            </a:r>
            <a:r>
              <a:rPr lang="en-GB" i="1" dirty="0"/>
              <a:t>ray</a:t>
            </a:r>
            <a:r>
              <a:rPr lang="en-GB" dirty="0"/>
              <a:t> photon with an atom of the material removes an </a:t>
            </a:r>
            <a:r>
              <a:rPr lang="en-GB" i="1" dirty="0"/>
              <a:t>X</a:t>
            </a:r>
            <a:r>
              <a:rPr lang="en-GB" dirty="0"/>
              <a:t>-</a:t>
            </a:r>
            <a:r>
              <a:rPr lang="en-GB" i="1" dirty="0"/>
              <a:t>ray</a:t>
            </a:r>
            <a:r>
              <a:rPr lang="en-GB" dirty="0"/>
              <a:t> from the beam, decreasing its intensity.</a:t>
            </a:r>
          </a:p>
        </p:txBody>
      </p:sp>
    </p:spTree>
    <p:extLst>
      <p:ext uri="{BB962C8B-B14F-4D97-AF65-F5344CB8AC3E}">
        <p14:creationId xmlns:p14="http://schemas.microsoft.com/office/powerpoint/2010/main" val="23396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X-ray Imaging</a:t>
            </a:r>
            <a:endParaRPr lang="sw-KE" dirty="0"/>
          </a:p>
        </p:txBody>
      </p:sp>
      <p:pic>
        <p:nvPicPr>
          <p:cNvPr id="4" name="Picture 5" descr="Sprawls%20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5445" y="1600200"/>
            <a:ext cx="60331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11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X-ray attenuation</a:t>
            </a:r>
            <a:br>
              <a:rPr lang="en-US" b="1" dirty="0" smtClean="0"/>
            </a:b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 </a:t>
            </a:r>
            <a:r>
              <a:rPr lang="en-US" dirty="0" err="1" smtClean="0">
                <a:hlinkClick r:id="rId2" tooltip="Radiocontrast agent"/>
              </a:rPr>
              <a:t>Radiocontrast</a:t>
            </a:r>
            <a:r>
              <a:rPr lang="en-US" dirty="0" smtClean="0">
                <a:hlinkClick r:id="rId2" tooltip="Radiocontrast agent"/>
              </a:rPr>
              <a:t> agent</a:t>
            </a:r>
            <a:r>
              <a:rPr lang="en-US" dirty="0" smtClean="0"/>
              <a:t>:-</a:t>
            </a:r>
          </a:p>
          <a:p>
            <a:r>
              <a:rPr lang="en-US" dirty="0" smtClean="0">
                <a:hlinkClick r:id="rId3" tooltip="Iodine"/>
              </a:rPr>
              <a:t>Iodine</a:t>
            </a:r>
            <a:r>
              <a:rPr lang="en-US" dirty="0" smtClean="0"/>
              <a:t> and </a:t>
            </a:r>
            <a:r>
              <a:rPr lang="en-US" dirty="0" smtClean="0">
                <a:hlinkClick r:id="rId4" tooltip="Barium"/>
              </a:rPr>
              <a:t>barium</a:t>
            </a:r>
            <a:r>
              <a:rPr lang="en-US" dirty="0" smtClean="0"/>
              <a:t> are the most common types of contrast medium for enhancing x-ray-based imaging methods.</a:t>
            </a:r>
          </a:p>
          <a:p>
            <a:r>
              <a:rPr lang="en-US" dirty="0" smtClean="0"/>
              <a:t> Various sorts of iodinated contrast media exist, with variations occurring between the </a:t>
            </a:r>
            <a:r>
              <a:rPr lang="en-US" dirty="0" err="1" smtClean="0">
                <a:hlinkClick r:id="rId5" tooltip="Osmolarity"/>
              </a:rPr>
              <a:t>osmolarity</a:t>
            </a:r>
            <a:r>
              <a:rPr lang="en-US" dirty="0" smtClean="0"/>
              <a:t>, viscosity and absolute iodine content of different media. These can be ionic or non ionic.</a:t>
            </a:r>
            <a:endParaRPr lang="en-US" dirty="0"/>
          </a:p>
          <a:p>
            <a:r>
              <a:rPr lang="en-US" dirty="0" smtClean="0"/>
              <a:t>The Iodine element is usually bound to the stable benzene element,  an hydrocarbon </a:t>
            </a:r>
            <a:r>
              <a:rPr lang="en-US" sz="2200" dirty="0" smtClean="0"/>
              <a:t>(</a:t>
            </a:r>
            <a:r>
              <a:rPr lang="en-GB" sz="2200" dirty="0" smtClean="0">
                <a:solidFill>
                  <a:prstClr val="black"/>
                </a:solidFill>
                <a:ea typeface="+mj-ea"/>
                <a:cs typeface="+mj-cs"/>
              </a:rPr>
              <a:t>C6H6</a:t>
            </a:r>
            <a:r>
              <a:rPr lang="en-US" sz="2200" dirty="0" smtClean="0"/>
              <a:t> )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5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RADIO CONTRAST AGENTS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RCA ARE EITHER INTRAVEOUS  OR ORAL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Intravenous Agents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Are usually iodine based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Eliminated from the body mainly by the kidneys.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Travel through the blood vessels, to all organs and body tissues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Oral Agents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Most common are Barium </a:t>
            </a:r>
            <a:r>
              <a:rPr lang="en-US" sz="2400" dirty="0" err="1" smtClean="0"/>
              <a:t>Sulphate</a:t>
            </a:r>
            <a:r>
              <a:rPr lang="en-US" sz="2400" dirty="0" smtClean="0"/>
              <a:t> and </a:t>
            </a:r>
            <a:r>
              <a:rPr lang="en-US" sz="2400" dirty="0" err="1" smtClean="0"/>
              <a:t>Gastrograffin</a:t>
            </a:r>
            <a:r>
              <a:rPr lang="en-US" sz="2400" dirty="0" smtClean="0"/>
              <a:t> administered in a milk shake type formula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Rectal Agents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Used in imaging the lower gastrointestinal tract including the large intestine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53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RADIO CONTRAST AGENTS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9361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BARUIM </a:t>
            </a:r>
            <a:r>
              <a:rPr lang="en-US" u="sng" dirty="0"/>
              <a:t>  Z# 56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052736"/>
            <a:ext cx="3898804" cy="9061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IODINE </a:t>
            </a:r>
            <a:r>
              <a:rPr lang="en-US" u="sng" dirty="0"/>
              <a:t>     Z# 53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smtClean="0"/>
              <a:t>WATER SOLUABLE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POWDER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LIQUID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INTRAVENOUS  </a:t>
            </a:r>
            <a:r>
              <a:rPr lang="en-US" dirty="0"/>
              <a:t>OR</a:t>
            </a:r>
          </a:p>
          <a:p>
            <a:pPr>
              <a:lnSpc>
                <a:spcPct val="90000"/>
              </a:lnSpc>
            </a:pPr>
            <a:r>
              <a:rPr lang="en-US" i="1" dirty="0" err="1"/>
              <a:t>Intrathecal</a:t>
            </a:r>
            <a:endParaRPr lang="en-US" i="1" dirty="0"/>
          </a:p>
          <a:p>
            <a:pPr>
              <a:lnSpc>
                <a:spcPct val="90000"/>
              </a:lnSpc>
            </a:pPr>
            <a:r>
              <a:rPr lang="en-US" dirty="0"/>
              <a:t>GI TRACT</a:t>
            </a:r>
          </a:p>
          <a:p>
            <a:pPr>
              <a:lnSpc>
                <a:spcPct val="90000"/>
              </a:lnSpc>
            </a:pPr>
            <a:r>
              <a:rPr lang="en-US" dirty="0"/>
              <a:t>Also OIL based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KVP BELOW 90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42" tIns="45573" rIns="91142" bIns="45573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en-US" u="sng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NON WATER SOLUABLE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/>
              <a:t>GI TRACT ONLY INGESTED  OR RECTALLY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KVP 90 – 120*</a:t>
            </a:r>
          </a:p>
        </p:txBody>
      </p:sp>
    </p:spTree>
    <p:extLst>
      <p:ext uri="{BB962C8B-B14F-4D97-AF65-F5344CB8AC3E}">
        <p14:creationId xmlns:p14="http://schemas.microsoft.com/office/powerpoint/2010/main" val="20484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Water- soluble contrast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1" dirty="0"/>
              <a:t>Properties:-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Very hydrophilic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Low lipid solubility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Low binding affinities for protein, receptors or membranes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Molecular weights &lt; 2000; 600-800 for monomers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Good distribution/ bio-availability on intravascular injection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Do not enter blood or tissue cells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Rapid excretion with &gt; 90% renal excretion within 12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b="1" dirty="0"/>
              <a:t>Minimal pharmacological action</a:t>
            </a:r>
          </a:p>
        </p:txBody>
      </p:sp>
    </p:spTree>
    <p:extLst>
      <p:ext uri="{BB962C8B-B14F-4D97-AF65-F5344CB8AC3E}">
        <p14:creationId xmlns:p14="http://schemas.microsoft.com/office/powerpoint/2010/main" val="14382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500" dirty="0">
                <a:solidFill>
                  <a:prstClr val="black"/>
                </a:solidFill>
              </a:rPr>
              <a:t>They can be Monomers or Dimers (based on the Iodine carrier benzene ring)</a:t>
            </a:r>
          </a:p>
          <a:p>
            <a:pPr lvl="0"/>
            <a:r>
              <a:rPr lang="en-US" sz="2500" dirty="0">
                <a:solidFill>
                  <a:prstClr val="black"/>
                </a:solidFill>
              </a:rPr>
              <a:t>Non-ionic </a:t>
            </a:r>
            <a:r>
              <a:rPr lang="en-US" sz="2500" dirty="0">
                <a:solidFill>
                  <a:prstClr val="black"/>
                </a:solidFill>
                <a:hlinkClick r:id="rId2" tooltip="Dimer (chemistry)"/>
              </a:rPr>
              <a:t>dimers</a:t>
            </a:r>
            <a:r>
              <a:rPr lang="en-US" sz="2500" dirty="0">
                <a:solidFill>
                  <a:prstClr val="black"/>
                </a:solidFill>
              </a:rPr>
              <a:t> are favored for their low </a:t>
            </a:r>
            <a:r>
              <a:rPr lang="en-US" sz="2500" dirty="0" err="1">
                <a:solidFill>
                  <a:prstClr val="black"/>
                </a:solidFill>
              </a:rPr>
              <a:t>osmolarity</a:t>
            </a:r>
            <a:r>
              <a:rPr lang="en-US" sz="2500" dirty="0">
                <a:solidFill>
                  <a:prstClr val="black"/>
                </a:solidFill>
              </a:rPr>
              <a:t> and toxicity, but have a correspondingly higher price attached to their use.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058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BEZENZE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3025"/>
            <a:ext cx="68770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4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</a:t>
            </a:r>
            <a:r>
              <a:rPr lang="en-GB" dirty="0"/>
              <a:t>Italian: </a:t>
            </a:r>
            <a:r>
              <a:rPr lang="en-GB" i="1" dirty="0" err="1" smtClean="0"/>
              <a:t>contrastare</a:t>
            </a:r>
            <a:endParaRPr lang="en-GB" i="1" dirty="0"/>
          </a:p>
          <a:p>
            <a:r>
              <a:rPr lang="en-GB" dirty="0"/>
              <a:t>To stand </a:t>
            </a:r>
            <a:r>
              <a:rPr lang="en-GB" i="1" dirty="0"/>
              <a:t>out </a:t>
            </a:r>
            <a:r>
              <a:rPr lang="en-GB" i="1" dirty="0" smtClean="0"/>
              <a:t>against.</a:t>
            </a:r>
            <a:endParaRPr lang="en-GB" i="1" dirty="0"/>
          </a:p>
          <a:p>
            <a:r>
              <a:rPr lang="en-GB" i="1" dirty="0"/>
              <a:t>CM </a:t>
            </a:r>
            <a:r>
              <a:rPr lang="en-GB" dirty="0"/>
              <a:t>will enhance and/ or outline structures or fluids in the body and</a:t>
            </a:r>
            <a:r>
              <a:rPr lang="en-GB" dirty="0" smtClean="0"/>
              <a:t>;</a:t>
            </a:r>
            <a:endParaRPr lang="en-GB" i="1" dirty="0"/>
          </a:p>
          <a:p>
            <a:r>
              <a:rPr lang="en-GB" i="1" dirty="0"/>
              <a:t>Improve </a:t>
            </a:r>
            <a:r>
              <a:rPr lang="en-GB" dirty="0"/>
              <a:t>visibility or make the </a:t>
            </a:r>
            <a:r>
              <a:rPr lang="en-GB" dirty="0" smtClean="0"/>
              <a:t>invisible visible</a:t>
            </a:r>
          </a:p>
          <a:p>
            <a:r>
              <a:rPr lang="en-GB" dirty="0" smtClean="0"/>
              <a:t> Legally </a:t>
            </a:r>
            <a:r>
              <a:rPr lang="en-GB" dirty="0"/>
              <a:t>contrast medium is </a:t>
            </a:r>
            <a:r>
              <a:rPr lang="en-GB" dirty="0" smtClean="0"/>
              <a:t>a registered </a:t>
            </a:r>
            <a:r>
              <a:rPr lang="en-GB" dirty="0"/>
              <a:t>pharmaceutical </a:t>
            </a:r>
            <a:r>
              <a:rPr lang="en-GB" dirty="0" smtClean="0"/>
              <a:t>drug.  </a:t>
            </a:r>
            <a:endParaRPr lang="en-GB" dirty="0"/>
          </a:p>
          <a:p>
            <a:endParaRPr lang="en-GB" dirty="0" smtClean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8413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IVC AGENTS /MEDIA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 intravascular iodinated contrast agents are based on a tri-iodinated benzene ring.  </a:t>
            </a:r>
          </a:p>
          <a:p>
            <a:r>
              <a:rPr lang="en-GB" dirty="0" smtClean="0"/>
              <a:t>Three primary forms exist:    </a:t>
            </a:r>
          </a:p>
          <a:p>
            <a:pPr marL="0" indent="0">
              <a:buNone/>
            </a:pPr>
            <a:r>
              <a:rPr lang="en-GB" dirty="0" smtClean="0"/>
              <a:t>    - </a:t>
            </a:r>
            <a:r>
              <a:rPr lang="en-GB" b="1" dirty="0" smtClean="0"/>
              <a:t>High-</a:t>
            </a:r>
            <a:r>
              <a:rPr lang="en-GB" b="1" dirty="0" err="1" smtClean="0"/>
              <a:t>osmolar</a:t>
            </a:r>
            <a:r>
              <a:rPr lang="en-GB" b="1" dirty="0" smtClean="0"/>
              <a:t> contrast media (HOCM)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These are the oldest agents.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They are relatively inexpensive, but their utility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is limited.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They are </a:t>
            </a:r>
            <a:r>
              <a:rPr lang="en-GB" dirty="0" smtClean="0">
                <a:solidFill>
                  <a:srgbClr val="FF0000"/>
                </a:solidFill>
              </a:rPr>
              <a:t>monomers</a:t>
            </a:r>
            <a:r>
              <a:rPr lang="en-GB" dirty="0" smtClean="0"/>
              <a:t> (single benzene ring) that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ionize in solution with a valence of -1.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Their </a:t>
            </a:r>
            <a:r>
              <a:rPr lang="en-GB" dirty="0" err="1" smtClean="0"/>
              <a:t>cation</a:t>
            </a:r>
            <a:r>
              <a:rPr lang="en-GB" dirty="0" smtClean="0"/>
              <a:t> is either sodium or </a:t>
            </a:r>
            <a:r>
              <a:rPr lang="en-GB" dirty="0" err="1" smtClean="0"/>
              <a:t>meglumine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485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en-GB" sz="3200" b="1" dirty="0">
                <a:solidFill>
                  <a:prstClr val="black"/>
                </a:solidFill>
                <a:ea typeface="+mn-ea"/>
                <a:cs typeface="+mn-cs"/>
              </a:rPr>
              <a:t>LOW OMOLAR CONTRAST MEDIA (LOCM)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major advance was the development of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non  ionic compounds.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They are </a:t>
            </a:r>
            <a:r>
              <a:rPr lang="en-GB" dirty="0" smtClean="0">
                <a:solidFill>
                  <a:srgbClr val="FF0000"/>
                </a:solidFill>
              </a:rPr>
              <a:t>monomers</a:t>
            </a:r>
            <a:r>
              <a:rPr lang="en-GB" dirty="0" smtClean="0"/>
              <a:t> that dissolve in water but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do not dissociate.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Hence, with fewer particles in solution, they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are designated low-</a:t>
            </a:r>
            <a:r>
              <a:rPr lang="en-GB" dirty="0" err="1" smtClean="0"/>
              <a:t>osmolar</a:t>
            </a:r>
            <a:r>
              <a:rPr lang="en-GB" dirty="0" smtClean="0"/>
              <a:t> contrast media.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764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ISO- OSMOLAR CONTRAST MEDIA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most recent class of agents are </a:t>
            </a:r>
            <a:r>
              <a:rPr lang="en-GB" dirty="0" smtClean="0">
                <a:solidFill>
                  <a:srgbClr val="FF0000"/>
                </a:solidFill>
              </a:rPr>
              <a:t>dimers </a:t>
            </a:r>
            <a:r>
              <a:rPr lang="en-GB" dirty="0" smtClean="0"/>
              <a:t>they consist of a molecule with two benzene rings ( each with 3 iodine atoms) that do not dissociate in water (</a:t>
            </a:r>
            <a:r>
              <a:rPr lang="en-GB" dirty="0" err="1" smtClean="0"/>
              <a:t>nonionic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 These compounds are designated </a:t>
            </a:r>
            <a:r>
              <a:rPr lang="en-GB" dirty="0" err="1" smtClean="0"/>
              <a:t>iso-osmolar</a:t>
            </a:r>
            <a:r>
              <a:rPr lang="en-GB" dirty="0" smtClean="0"/>
              <a:t> contrast media (IOCM).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38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1- Iodine based contrast; classification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/>
              <a:t>Depending on chemical properties:-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Water-soluble or lipid-soluble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Ionic or non-ionic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High </a:t>
            </a:r>
            <a:r>
              <a:rPr lang="en-US" sz="2400" dirty="0" err="1"/>
              <a:t>osmolar</a:t>
            </a:r>
            <a:r>
              <a:rPr lang="en-US" sz="2400" dirty="0"/>
              <a:t>/ low </a:t>
            </a:r>
            <a:r>
              <a:rPr lang="en-US" sz="2400" dirty="0" err="1"/>
              <a:t>osmolar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Monomer or dimer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For ionic water-soluble contrast can be salts of sodium, </a:t>
            </a:r>
            <a:r>
              <a:rPr lang="en-US" sz="2400" dirty="0" err="1"/>
              <a:t>meglumine</a:t>
            </a:r>
            <a:r>
              <a:rPr lang="en-US" sz="2400" dirty="0"/>
              <a:t> or both </a:t>
            </a:r>
          </a:p>
          <a:p>
            <a:pPr lvl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n-US" sz="2800" dirty="0"/>
              <a:t>Method of administration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Oral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Intravascular</a:t>
            </a:r>
          </a:p>
        </p:txBody>
      </p:sp>
    </p:spTree>
    <p:extLst>
      <p:ext uri="{BB962C8B-B14F-4D97-AF65-F5344CB8AC3E}">
        <p14:creationId xmlns:p14="http://schemas.microsoft.com/office/powerpoint/2010/main" val="30118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 SOLUBLE RCA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Barium </a:t>
            </a:r>
            <a:r>
              <a:rPr lang="en-GB" dirty="0" err="1"/>
              <a:t>Sulfate</a:t>
            </a:r>
            <a:r>
              <a:rPr lang="en-GB" dirty="0"/>
              <a:t> is the </a:t>
            </a:r>
            <a:r>
              <a:rPr lang="en-GB" dirty="0" err="1"/>
              <a:t>sulfate</a:t>
            </a:r>
            <a:r>
              <a:rPr lang="en-GB" dirty="0"/>
              <a:t> salt of </a:t>
            </a:r>
            <a:r>
              <a:rPr lang="en-GB" dirty="0">
                <a:hlinkClick r:id="rId2"/>
              </a:rPr>
              <a:t>barium</a:t>
            </a:r>
            <a:r>
              <a:rPr lang="en-GB" dirty="0"/>
              <a:t>, an alkaline, divalent </a:t>
            </a:r>
            <a:r>
              <a:rPr lang="en-GB" dirty="0" smtClean="0"/>
              <a:t>metal.</a:t>
            </a:r>
          </a:p>
          <a:p>
            <a:r>
              <a:rPr lang="en-GB" dirty="0" smtClean="0"/>
              <a:t> </a:t>
            </a:r>
            <a:r>
              <a:rPr lang="en-GB" dirty="0"/>
              <a:t>Barium </a:t>
            </a:r>
            <a:r>
              <a:rPr lang="en-GB" dirty="0" err="1"/>
              <a:t>sulfate</a:t>
            </a:r>
            <a:r>
              <a:rPr lang="en-GB" dirty="0"/>
              <a:t> is quite insoluble in </a:t>
            </a:r>
            <a:r>
              <a:rPr lang="en-GB" dirty="0">
                <a:hlinkClick r:id="rId3"/>
              </a:rPr>
              <a:t>water</a:t>
            </a:r>
            <a:r>
              <a:rPr lang="en-GB" dirty="0"/>
              <a:t>, and is used as a radiopaque agent to diagnose gastrointestinal medical conditions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Barium </a:t>
            </a:r>
            <a:r>
              <a:rPr lang="en-GB" dirty="0" err="1"/>
              <a:t>sulfate</a:t>
            </a:r>
            <a:r>
              <a:rPr lang="en-GB" dirty="0"/>
              <a:t> is taken by mouth or given rectally. </a:t>
            </a:r>
          </a:p>
        </p:txBody>
      </p:sp>
    </p:spTree>
    <p:extLst>
      <p:ext uri="{BB962C8B-B14F-4D97-AF65-F5344CB8AC3E}">
        <p14:creationId xmlns:p14="http://schemas.microsoft.com/office/powerpoint/2010/main" val="324909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PATIENT PREPARATION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To enhance imaging patients are given laxatives, enemas, or suppositories, to clean the GIT.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NPO  for a minimum of 6-5hrs.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Radio CMA include:-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Barium (</a:t>
            </a:r>
            <a:r>
              <a:rPr lang="en-US" dirty="0" err="1" smtClean="0"/>
              <a:t>Ba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Barium </a:t>
            </a:r>
            <a:r>
              <a:rPr lang="en-US" dirty="0" err="1" smtClean="0"/>
              <a:t>Sulphate</a:t>
            </a:r>
            <a:r>
              <a:rPr lang="en-US" dirty="0" smtClean="0"/>
              <a:t> (BaSO</a:t>
            </a:r>
            <a:r>
              <a:rPr lang="en-US" sz="1800" dirty="0" smtClean="0"/>
              <a:t>4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Iodine (I) Intravenous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Gastrograffin</a:t>
            </a:r>
            <a:r>
              <a:rPr lang="en-US" dirty="0" smtClean="0"/>
              <a:t> ( water soluble GIT CM)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These agents all work in the same way but vary in function by how they are administered and how they are removed from the body</a:t>
            </a:r>
          </a:p>
        </p:txBody>
      </p:sp>
    </p:spTree>
    <p:extLst>
      <p:ext uri="{BB962C8B-B14F-4D97-AF65-F5344CB8AC3E}">
        <p14:creationId xmlns:p14="http://schemas.microsoft.com/office/powerpoint/2010/main" val="228108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drugs  used in imaging.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Glucagon </a:t>
            </a:r>
          </a:p>
          <a:p>
            <a:r>
              <a:rPr lang="en-GB" dirty="0" smtClean="0"/>
              <a:t>Ordinarily </a:t>
            </a:r>
            <a:r>
              <a:rPr lang="en-GB" dirty="0"/>
              <a:t>used to treat </a:t>
            </a:r>
            <a:r>
              <a:rPr lang="en-GB" dirty="0" err="1"/>
              <a:t>hypoglycemia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Causes </a:t>
            </a:r>
            <a:r>
              <a:rPr lang="en-GB" dirty="0"/>
              <a:t>relaxation of the smooth muscles of the GI tract</a:t>
            </a:r>
            <a:br>
              <a:rPr lang="en-GB" dirty="0"/>
            </a:br>
            <a:r>
              <a:rPr lang="en-GB" dirty="0" smtClean="0"/>
              <a:t>Useful </a:t>
            </a:r>
            <a:r>
              <a:rPr lang="en-GB" dirty="0"/>
              <a:t>as a diagnostic aid in examinations of the GI tract because it slows peristalsis and prevents cramping. Preferred over atropine because of lower incidence of side effects.</a:t>
            </a:r>
            <a:br>
              <a:rPr lang="en-GB" dirty="0"/>
            </a:br>
            <a:r>
              <a:rPr lang="en-GB" dirty="0" smtClean="0"/>
              <a:t>Preferred </a:t>
            </a:r>
            <a:r>
              <a:rPr lang="en-GB" dirty="0"/>
              <a:t>over atropine because of lower incidence of side effects.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308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IMAGES WITH CONTRAST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81" y="2148442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00006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95400"/>
            <a:ext cx="4953000" cy="422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00074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295400"/>
            <a:ext cx="5105400" cy="3881438"/>
          </a:xfrm>
          <a:prstGeom prst="rect">
            <a:avLst/>
          </a:prstGeom>
        </p:spPr>
      </p:pic>
      <p:pic>
        <p:nvPicPr>
          <p:cNvPr id="7" name="Picture 5" descr="000048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447800"/>
            <a:ext cx="53800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240A6-DB9A-46EC-8F71-55FB08BB9B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RCA-Facts to remember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Osmolality is dependent on the number and not size of particles in 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Radiographic contrast is dependent on the iodine concentration of the solution and therefore the number of iodine particles per molecule and the concentration of the molecules in 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Non-ionic contrast does not dissociate in solution and can be used for </a:t>
            </a:r>
            <a:r>
              <a:rPr lang="en-US" sz="2400" dirty="0" err="1" smtClean="0"/>
              <a:t>myelography</a:t>
            </a:r>
            <a:r>
              <a:rPr lang="en-US" sz="2400" dirty="0" smtClean="0"/>
              <a:t>/ </a:t>
            </a:r>
            <a:r>
              <a:rPr lang="en-US" sz="2400" dirty="0" err="1" smtClean="0"/>
              <a:t>radiculography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Low osmolality reduces;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pain on intra-arterial injections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 adverse reactions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833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ULTRASOUND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 most underdeveloped of the 5areas(</a:t>
            </a:r>
            <a:r>
              <a:rPr lang="en-US" sz="4400" dirty="0" smtClean="0"/>
              <a:t>s</a:t>
            </a:r>
            <a:r>
              <a:rPr lang="en-US" sz="2400" dirty="0" smtClean="0"/>
              <a:t>5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Used in imaging solid or water filled organs, including the liver, spleen, kidney, heart, blood vessels, the Gall Bladder, urinary bladder, and the uterus, (GS).</a:t>
            </a:r>
            <a:endParaRPr lang="sw-K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97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Contrast agents cont.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Types</a:t>
            </a:r>
          </a:p>
          <a:p>
            <a:r>
              <a:rPr lang="en-US" dirty="0" smtClean="0"/>
              <a:t>Several types of contrast media are in use in medical imaging and they can roughly be classified based on the </a:t>
            </a:r>
            <a:r>
              <a:rPr lang="en-US" dirty="0" smtClean="0">
                <a:solidFill>
                  <a:srgbClr val="FF0000"/>
                </a:solidFill>
              </a:rPr>
              <a:t>imaging modalities </a:t>
            </a:r>
            <a:r>
              <a:rPr lang="en-US" dirty="0" smtClean="0"/>
              <a:t>where they are used.</a:t>
            </a:r>
          </a:p>
          <a:p>
            <a:pPr marL="0" indent="0">
              <a:buNone/>
            </a:pPr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29658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b="1" dirty="0" smtClean="0"/>
              <a:t>Contrast media for </a:t>
            </a:r>
            <a:r>
              <a:rPr lang="sw-KE" b="1" dirty="0" smtClean="0">
                <a:hlinkClick r:id="rId2"/>
              </a:rPr>
              <a:t>ultrasound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sw-K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sw-KE" dirty="0" smtClean="0"/>
              <a:t>the </a:t>
            </a:r>
            <a:r>
              <a:rPr lang="sw-KE" dirty="0" smtClean="0">
                <a:hlinkClick r:id="rId2"/>
              </a:rPr>
              <a:t>ultrasound</a:t>
            </a:r>
            <a:r>
              <a:rPr lang="sw-KE" dirty="0" smtClean="0"/>
              <a:t> image is created by </a:t>
            </a:r>
            <a:r>
              <a:rPr lang="sw-KE" dirty="0" smtClean="0">
                <a:hlinkClick r:id="rId2"/>
              </a:rPr>
              <a:t>ultrasound</a:t>
            </a:r>
            <a:r>
              <a:rPr lang="sw-KE" dirty="0" smtClean="0"/>
              <a:t> energy reflected by different structures of the body: "echoes".</a:t>
            </a:r>
            <a:endParaRPr lang="sw-K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ultrasound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contrast medium is therefore  an echogenic substance which is introduced into a vessel or organ system in order to induce and increase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echogenicity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increased ability to reflect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ultrasound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energy.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ULTRASOUND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w-KE" dirty="0" smtClean="0"/>
              <a:t>The extent to which sound is reflected by a tissue depends on the acoustic impedance of the tissue or the tissue components. </a:t>
            </a:r>
          </a:p>
          <a:p>
            <a:pPr>
              <a:lnSpc>
                <a:spcPct val="90000"/>
              </a:lnSpc>
            </a:pPr>
            <a:r>
              <a:rPr lang="sw-KE" dirty="0" smtClean="0"/>
              <a:t>The larger the difference in acoustic impedance between two tissue types, the larger the reflection of the </a:t>
            </a:r>
            <a:r>
              <a:rPr lang="sw-KE" dirty="0" smtClean="0">
                <a:hlinkClick r:id="rId2"/>
              </a:rPr>
              <a:t>ultrasound</a:t>
            </a:r>
            <a:r>
              <a:rPr lang="sw-KE" dirty="0" smtClean="0"/>
              <a:t> from the </a:t>
            </a:r>
            <a:r>
              <a:rPr lang="sw-KE" dirty="0" smtClean="0">
                <a:hlinkClick r:id="rId3"/>
              </a:rPr>
              <a:t>interface</a:t>
            </a:r>
            <a:r>
              <a:rPr lang="sw-KE" dirty="0" smtClean="0"/>
              <a:t> between those two tissues.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No </a:t>
            </a:r>
            <a:r>
              <a:rPr lang="en-US" sz="2800" dirty="0"/>
              <a:t>Contrast Agents are used on a regular basis for U/S but the use of </a:t>
            </a:r>
            <a:r>
              <a:rPr lang="en-US" sz="2800" dirty="0" err="1"/>
              <a:t>microbubbles</a:t>
            </a:r>
            <a:r>
              <a:rPr lang="en-US" sz="2800" dirty="0"/>
              <a:t> has potential</a:t>
            </a:r>
          </a:p>
          <a:p>
            <a:endParaRPr lang="sw-KE" dirty="0" smtClean="0"/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3028006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ULTRASOUND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80000"/>
              <a:defRPr/>
            </a:pP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Such media may be injected intravenously and examples are</a:t>
            </a:r>
          </a:p>
          <a:p>
            <a:pPr marL="0" indent="0">
              <a:buClr>
                <a:schemeClr val="hlink"/>
              </a:buClr>
              <a:buSzPct val="80000"/>
              <a:buNone/>
              <a:defRPr/>
            </a:pPr>
            <a:r>
              <a:rPr lang="sw-K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- suspensions of solid particles, emulsions of</a:t>
            </a:r>
          </a:p>
          <a:p>
            <a:pPr marL="0" indent="0">
              <a:buClr>
                <a:schemeClr val="hlink"/>
              </a:buClr>
              <a:buSzPct val="80000"/>
              <a:buNone/>
              <a:defRPr/>
            </a:pPr>
            <a:r>
              <a:rPr lang="sw-K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fluid droplets, micro bubbles of pure gas,</a:t>
            </a:r>
          </a:p>
          <a:p>
            <a:pPr marL="0" indent="0">
              <a:buClr>
                <a:schemeClr val="hlink"/>
              </a:buClr>
              <a:buSzPct val="80000"/>
              <a:buNone/>
              <a:defRPr/>
            </a:pPr>
            <a:r>
              <a:rPr lang="sw-K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gas bubbles encapsulated in various </a:t>
            </a:r>
          </a:p>
          <a:p>
            <a:pPr marL="0" indent="0">
              <a:buClr>
                <a:schemeClr val="hlink"/>
              </a:buClr>
              <a:buSzPct val="80000"/>
              <a:buNone/>
              <a:defRPr/>
            </a:pPr>
            <a:r>
              <a:rPr lang="sw-K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structures or liquids that release micro</a:t>
            </a:r>
          </a:p>
          <a:p>
            <a:pPr marL="0" indent="0">
              <a:buClr>
                <a:schemeClr val="hlink"/>
              </a:buClr>
              <a:buSzPct val="80000"/>
              <a:buNone/>
              <a:defRPr/>
            </a:pPr>
            <a:r>
              <a:rPr lang="sw-K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bubbles.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Like other contrast media, 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ultrasound</a:t>
            </a:r>
            <a:r>
              <a:rPr lang="sw-KE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media should have low toxicity and fast excretion.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The </a:t>
            </a:r>
            <a:r>
              <a:rPr lang="en-US" sz="2400" dirty="0">
                <a:solidFill>
                  <a:prstClr val="black"/>
                </a:solidFill>
              </a:rPr>
              <a:t>biggest problem is preventing break down </a:t>
            </a:r>
            <a:r>
              <a:rPr lang="en-US" sz="2400" dirty="0" smtClean="0">
                <a:solidFill>
                  <a:prstClr val="black"/>
                </a:solidFill>
              </a:rPr>
              <a:t> of the bubbles in </a:t>
            </a:r>
            <a:r>
              <a:rPr lang="en-US" sz="2400" dirty="0">
                <a:solidFill>
                  <a:prstClr val="black"/>
                </a:solidFill>
              </a:rPr>
              <a:t>the heart </a:t>
            </a:r>
            <a:r>
              <a:rPr lang="en-US" sz="2400" dirty="0" smtClean="0">
                <a:solidFill>
                  <a:prstClr val="black"/>
                </a:solidFill>
              </a:rPr>
              <a:t>and the lungs.</a:t>
            </a: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chemeClr val="hlink"/>
              </a:buClr>
              <a:buSzPct val="80000"/>
              <a:defRPr/>
            </a:pPr>
            <a:endParaRPr lang="sw-K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  <a:defRPr/>
            </a:pPr>
            <a:endParaRPr lang="sw-KE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sw-KE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3014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 bubbles in blood vessels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u="sng" dirty="0">
                <a:latin typeface="Tahoma" pitchFamily="34" charset="0"/>
                <a:sym typeface="Wingdings" pitchFamily="2" charset="2"/>
              </a:rPr>
              <a:t>Contrast enhanced US</a:t>
            </a:r>
          </a:p>
          <a:p>
            <a:pPr>
              <a:buFontTx/>
              <a:buChar char="•"/>
            </a:pPr>
            <a:endParaRPr lang="en-US" sz="2000" b="1" dirty="0">
              <a:latin typeface="Tahoma" pitchFamily="34" charset="0"/>
              <a:sym typeface="Wingdings" pitchFamily="2" charset="2"/>
            </a:endParaRPr>
          </a:p>
          <a:p>
            <a:pPr>
              <a:buFontTx/>
              <a:buChar char="•"/>
            </a:pPr>
            <a:r>
              <a:rPr lang="en-US" sz="2000" b="1" dirty="0">
                <a:latin typeface="Tahoma" pitchFamily="34" charset="0"/>
                <a:sym typeface="Wingdings" pitchFamily="2" charset="2"/>
              </a:rPr>
              <a:t> number of vessels</a:t>
            </a:r>
          </a:p>
          <a:p>
            <a:pPr>
              <a:buFontTx/>
              <a:buChar char="•"/>
            </a:pPr>
            <a:r>
              <a:rPr lang="en-US" sz="2000" b="1" dirty="0">
                <a:latin typeface="Tahoma" pitchFamily="34" charset="0"/>
                <a:sym typeface="Wingdings" pitchFamily="2" charset="2"/>
              </a:rPr>
              <a:t>Irregular, clustered</a:t>
            </a:r>
          </a:p>
          <a:p>
            <a:pPr>
              <a:buFontTx/>
              <a:buChar char="•"/>
            </a:pPr>
            <a:r>
              <a:rPr lang="en-US" sz="2000" b="1" dirty="0">
                <a:latin typeface="Tahoma" pitchFamily="34" charset="0"/>
                <a:sym typeface="Wingdings" pitchFamily="2" charset="2"/>
              </a:rPr>
              <a:t>Abnormal branching patterns</a:t>
            </a:r>
          </a:p>
          <a:p>
            <a:pPr>
              <a:buFontTx/>
              <a:buChar char="•"/>
            </a:pPr>
            <a:r>
              <a:rPr lang="en-US" sz="2000" b="1" dirty="0">
                <a:latin typeface="Tahoma" pitchFamily="34" charset="0"/>
                <a:sym typeface="Wingdings" pitchFamily="2" charset="2"/>
              </a:rPr>
              <a:t>Abnormal enhancement pattern</a:t>
            </a:r>
          </a:p>
          <a:p>
            <a:pPr lvl="1">
              <a:buFontTx/>
              <a:buChar char="•"/>
            </a:pPr>
            <a:r>
              <a:rPr lang="en-US" sz="2000" b="1" dirty="0">
                <a:latin typeface="Tahoma" pitchFamily="34" charset="0"/>
              </a:rPr>
              <a:t>rapid uptake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38600" cy="2819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70" y="3962400"/>
            <a:ext cx="4038600" cy="2592388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6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Ultrasound contrast cont.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Uterine  cavity  poorly visualised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Fluid in the uterine cavity</a:t>
            </a:r>
            <a:endParaRPr lang="en-GB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" y="2286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2" y="2209800"/>
            <a:ext cx="3657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435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 and contrast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/>
              <a:t>Initially thought to be unnecessary due to MRI inherent ‘soft tissue’ contrast ad spatial resolution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MRI contrast depends on multiple parameters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Spin density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T1, T2 Relaxation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Magnetic susceptibility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Diffusion- movements of bulk water molecules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/>
              <a:t>Perfusion-tissue microcirculation or perfusion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/>
              <a:t>The contrast agent development is targeted at the above parameters </a:t>
            </a:r>
          </a:p>
        </p:txBody>
      </p:sp>
    </p:spTree>
    <p:extLst>
      <p:ext uri="{BB962C8B-B14F-4D97-AF65-F5344CB8AC3E}">
        <p14:creationId xmlns:p14="http://schemas.microsoft.com/office/powerpoint/2010/main" val="2093562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MRI CONTRAST AGENTS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MRI contrast agents cause changes in local magnetic fields by inducing proton relaxation time shortening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According to their physical characteristics intravenous MRI contrast agents can be classified into the following two major groups. </a:t>
            </a:r>
          </a:p>
          <a:p>
            <a:pPr>
              <a:buNone/>
            </a:pPr>
            <a:r>
              <a:rPr lang="en-GB" dirty="0" smtClean="0"/>
              <a:t>      a</a:t>
            </a:r>
            <a:r>
              <a:rPr lang="en-GB" dirty="0"/>
              <a:t>) Paramagnetic contrast agents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Shorten T1 </a:t>
            </a:r>
            <a:r>
              <a:rPr lang="en-GB" dirty="0"/>
              <a:t>relaxation time of the protons. Gadolinium, a rare-earth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metal</a:t>
            </a:r>
            <a:r>
              <a:rPr lang="en-GB" dirty="0"/>
              <a:t>, is the most commonly used paramagnetic contrast agent.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    Gadolinium </a:t>
            </a:r>
            <a:r>
              <a:rPr lang="en-GB" dirty="0"/>
              <a:t>as a free ion is highly toxic, therefore stabile </a:t>
            </a:r>
            <a:r>
              <a:rPr lang="en-GB" dirty="0" smtClean="0"/>
              <a:t>chelated</a:t>
            </a:r>
          </a:p>
          <a:p>
            <a:pPr marL="0" indent="0">
              <a:buNone/>
            </a:pPr>
            <a:r>
              <a:rPr lang="en-GB" dirty="0" smtClean="0"/>
              <a:t>                gadolinium </a:t>
            </a:r>
            <a:r>
              <a:rPr lang="en-GB" dirty="0"/>
              <a:t>compounds, which is generally regarded as safe, are used </a:t>
            </a:r>
            <a:r>
              <a:rPr lang="en-GB" dirty="0" smtClean="0"/>
              <a:t>in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</a:t>
            </a:r>
            <a:r>
              <a:rPr lang="en-GB" dirty="0"/>
              <a:t>medical imaging.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   Apart </a:t>
            </a:r>
            <a:r>
              <a:rPr lang="en-GB" dirty="0"/>
              <a:t>from the gadolinium-containing contrast agents there are other, so-called 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       organ- </a:t>
            </a:r>
            <a:r>
              <a:rPr lang="en-GB" dirty="0"/>
              <a:t>or tissue-specific contrast agents containing other metallic elements. </a:t>
            </a:r>
          </a:p>
          <a:p>
            <a:endParaRPr lang="en-GB" dirty="0" smtClean="0"/>
          </a:p>
          <a:p>
            <a:r>
              <a:rPr lang="en-GB" dirty="0" smtClean="0"/>
              <a:t>b</a:t>
            </a:r>
            <a:r>
              <a:rPr lang="en-GB" dirty="0"/>
              <a:t>) </a:t>
            </a:r>
            <a:r>
              <a:rPr lang="en-GB" dirty="0" err="1"/>
              <a:t>Superparamagnetic</a:t>
            </a:r>
            <a:r>
              <a:rPr lang="en-GB" dirty="0"/>
              <a:t> contrast agents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reduce </a:t>
            </a:r>
            <a:r>
              <a:rPr lang="en-GB" dirty="0"/>
              <a:t>the T2 relaxation time of the protons in absorbing tissues.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27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B4712-8D24-4F9C-AFE7-5465716FECDD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MRI contrast agents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7713"/>
            <a:ext cx="8650288" cy="44592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Gadolinium Chelates have similar clinical properties as iodinated contrast</a:t>
            </a:r>
          </a:p>
          <a:p>
            <a:pPr lvl="1" eaLnBrk="1" hangingPunct="1">
              <a:defRPr/>
            </a:pPr>
            <a:r>
              <a:rPr lang="en-US" dirty="0" err="1" smtClean="0"/>
              <a:t>Gd</a:t>
            </a:r>
            <a:r>
              <a:rPr lang="en-US" dirty="0" smtClean="0"/>
              <a:t> has a molecular weight of 592. </a:t>
            </a:r>
          </a:p>
          <a:p>
            <a:pPr lvl="1">
              <a:defRPr/>
            </a:pPr>
            <a:r>
              <a:rPr lang="en-US" dirty="0" err="1" smtClean="0"/>
              <a:t>Gd</a:t>
            </a:r>
            <a:r>
              <a:rPr lang="en-US" dirty="0" smtClean="0"/>
              <a:t> has 7 unpaired electrons. Shortens both T1 &amp; T2 values. This effect is seen best on T1 weighted images.</a:t>
            </a:r>
          </a:p>
          <a:p>
            <a:pPr lvl="1" eaLnBrk="1" hangingPunct="1">
              <a:defRPr/>
            </a:pPr>
            <a:r>
              <a:rPr lang="en-US" dirty="0" err="1" smtClean="0"/>
              <a:t>Gd</a:t>
            </a:r>
            <a:r>
              <a:rPr lang="en-US" dirty="0" smtClean="0"/>
              <a:t> chelates circulates within the vascular system, do not cross the normal  BBB and are excreted unchanged by the kidneys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56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606AA-4BB3-4A10-9779-CB0C94EB0AA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Oral MRI contrast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1"/>
            <a:ext cx="8574088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Two main groups</a:t>
            </a:r>
          </a:p>
          <a:p>
            <a:pPr lvl="1" eaLnBrk="1" hangingPunct="1">
              <a:defRPr/>
            </a:pPr>
            <a:r>
              <a:rPr lang="en-US" u="sng" dirty="0" smtClean="0"/>
              <a:t>Enhance T1 signal-</a:t>
            </a:r>
            <a:r>
              <a:rPr lang="en-US" dirty="0" smtClean="0"/>
              <a:t> </a:t>
            </a:r>
            <a:r>
              <a:rPr lang="en-US" dirty="0" err="1" smtClean="0"/>
              <a:t>Gd</a:t>
            </a:r>
            <a:r>
              <a:rPr lang="en-US" dirty="0" smtClean="0"/>
              <a:t> and 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en-US" dirty="0" err="1" smtClean="0"/>
              <a:t>Chelates</a:t>
            </a:r>
            <a:r>
              <a:rPr lang="en-US" dirty="0" smtClean="0"/>
              <a:t>, iron oxide salts</a:t>
            </a:r>
          </a:p>
          <a:p>
            <a:pPr lvl="1" eaLnBrk="1" hangingPunct="1">
              <a:defRPr/>
            </a:pPr>
            <a:r>
              <a:rPr lang="en-US" u="sng" dirty="0" smtClean="0"/>
              <a:t>Reduce T2 signal-</a:t>
            </a:r>
            <a:r>
              <a:rPr lang="en-US" dirty="0" smtClean="0"/>
              <a:t> SPIO, barium </a:t>
            </a:r>
            <a:r>
              <a:rPr lang="en-US" dirty="0" err="1" smtClean="0"/>
              <a:t>sulphate</a:t>
            </a:r>
            <a:r>
              <a:rPr lang="en-US" dirty="0" smtClean="0"/>
              <a:t>, air, clay.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Natural products that contain high manganese like blueberry and green tea can also be used.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err="1" smtClean="0"/>
              <a:t>Perflubron</a:t>
            </a:r>
            <a:r>
              <a:rPr lang="en-US" sz="2400" dirty="0" smtClean="0"/>
              <a:t> has been used in pediatric GIT imaging.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It reduces the amount of protons in the body cavity making it appear darker on images.</a:t>
            </a:r>
          </a:p>
        </p:txBody>
      </p:sp>
    </p:spTree>
    <p:extLst>
      <p:ext uri="{BB962C8B-B14F-4D97-AF65-F5344CB8AC3E}">
        <p14:creationId xmlns:p14="http://schemas.microsoft.com/office/powerpoint/2010/main" val="7147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239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69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physical properties of contrast media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Non-toxic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Provide adequate con</a:t>
            </a:r>
            <a:r>
              <a:rPr lang="en-US" dirty="0">
                <a:ea typeface="굴림" charset="-127"/>
              </a:rPr>
              <a:t>t</a:t>
            </a:r>
            <a:r>
              <a:rPr lang="en-US" dirty="0"/>
              <a:t>rast in the area of interest e.g. dense in aortography but dilute in </a:t>
            </a:r>
            <a:r>
              <a:rPr lang="en-US" dirty="0" err="1"/>
              <a:t>choledochography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Have suitable viscosity especially in intravascular contrast 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Suitable persistence e.g. contrast introduced into the lymphatic system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Must have miscibility or immiscibility as needed e.g. in renal cyst puncture, </a:t>
            </a:r>
            <a:r>
              <a:rPr lang="en-US" dirty="0" err="1"/>
              <a:t>myodil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iopamidol</a:t>
            </a:r>
            <a:endParaRPr lang="en-US" dirty="0"/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14628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CONTRAST </a:t>
            </a:r>
            <a:r>
              <a:rPr lang="en-GB" dirty="0"/>
              <a:t>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 smtClean="0"/>
              <a:t> MOST CONTRAST RELATED REACTIONS ARE RELATED TO IODINATED CONTRAST AGENTS.</a:t>
            </a:r>
            <a:endParaRPr lang="en-GB" dirty="0"/>
          </a:p>
          <a:p>
            <a:pPr>
              <a:buNone/>
            </a:pPr>
            <a:r>
              <a:rPr lang="en-GB" sz="2600" dirty="0" smtClean="0"/>
              <a:t>METHODS OF CATEGORIZING.</a:t>
            </a:r>
          </a:p>
          <a:p>
            <a:r>
              <a:rPr lang="en-GB" dirty="0" smtClean="0"/>
              <a:t>There </a:t>
            </a:r>
            <a:r>
              <a:rPr lang="en-GB" dirty="0"/>
              <a:t>are two useful ways to approach </a:t>
            </a:r>
            <a:r>
              <a:rPr lang="en-GB" dirty="0" smtClean="0"/>
              <a:t>contrast </a:t>
            </a:r>
            <a:r>
              <a:rPr lang="en-GB" dirty="0"/>
              <a:t>reactions. </a:t>
            </a:r>
            <a:endParaRPr lang="en-GB" dirty="0" smtClean="0"/>
          </a:p>
          <a:p>
            <a:r>
              <a:rPr lang="en-GB" dirty="0" smtClean="0"/>
              <a:t>One </a:t>
            </a:r>
            <a:r>
              <a:rPr lang="en-GB" dirty="0"/>
              <a:t>is to categorize </a:t>
            </a:r>
            <a:r>
              <a:rPr lang="en-GB" dirty="0" smtClean="0"/>
              <a:t>them </a:t>
            </a:r>
            <a:r>
              <a:rPr lang="en-GB" dirty="0"/>
              <a:t>according to their severity. </a:t>
            </a:r>
            <a:endParaRPr lang="en-GB" dirty="0" smtClean="0"/>
          </a:p>
          <a:p>
            <a:r>
              <a:rPr lang="en-GB" dirty="0" smtClean="0"/>
              <a:t>This</a:t>
            </a:r>
            <a:r>
              <a:rPr lang="en-GB" dirty="0"/>
              <a:t> </a:t>
            </a:r>
            <a:r>
              <a:rPr lang="en-GB" dirty="0" smtClean="0"/>
              <a:t>method </a:t>
            </a:r>
            <a:r>
              <a:rPr lang="en-GB" dirty="0"/>
              <a:t>has immediate clinical relevance </a:t>
            </a:r>
            <a:r>
              <a:rPr lang="en-GB" dirty="0" smtClean="0"/>
              <a:t>when </a:t>
            </a:r>
            <a:r>
              <a:rPr lang="en-GB" dirty="0"/>
              <a:t>reactions occur and provides a </a:t>
            </a:r>
            <a:r>
              <a:rPr lang="en-GB" dirty="0" smtClean="0"/>
              <a:t>framework </a:t>
            </a:r>
            <a:r>
              <a:rPr lang="en-GB" dirty="0"/>
              <a:t>for determining an appropriate </a:t>
            </a:r>
            <a:r>
              <a:rPr lang="en-GB" dirty="0" smtClean="0"/>
              <a:t>course </a:t>
            </a:r>
            <a:r>
              <a:rPr lang="en-GB" dirty="0"/>
              <a:t>of treatment. </a:t>
            </a:r>
          </a:p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other approach is to </a:t>
            </a:r>
            <a:r>
              <a:rPr lang="en-GB" dirty="0" err="1"/>
              <a:t>analyze</a:t>
            </a:r>
            <a:r>
              <a:rPr lang="en-GB" dirty="0"/>
              <a:t> them according to the </a:t>
            </a:r>
          </a:p>
          <a:p>
            <a:pPr marL="0" indent="0">
              <a:buNone/>
            </a:pPr>
            <a:r>
              <a:rPr lang="en-GB" dirty="0" smtClean="0"/>
              <a:t>       type </a:t>
            </a:r>
            <a:r>
              <a:rPr lang="en-GB" dirty="0"/>
              <a:t>of adverse reaction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This is </a:t>
            </a:r>
            <a:r>
              <a:rPr lang="en-GB" dirty="0" smtClean="0"/>
              <a:t>important </a:t>
            </a:r>
            <a:r>
              <a:rPr lang="en-GB" dirty="0"/>
              <a:t>to understand </a:t>
            </a:r>
            <a:r>
              <a:rPr lang="en-GB" dirty="0" smtClean="0"/>
              <a:t>the </a:t>
            </a:r>
            <a:r>
              <a:rPr lang="en-GB" dirty="0"/>
              <a:t>mechanisms of </a:t>
            </a:r>
            <a:r>
              <a:rPr lang="en-GB" dirty="0" smtClean="0"/>
              <a:t>reaction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4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73" y="537883"/>
            <a:ext cx="7342909" cy="1008529"/>
          </a:xfrm>
          <a:noFill/>
          <a:ln w="57150">
            <a:solidFill>
              <a:srgbClr val="000066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smtClean="0"/>
              <a:t>Incidence of Reactions</a:t>
            </a:r>
            <a:endParaRPr lang="en-US" dirty="0" smtClean="0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flipV="1">
            <a:off x="487796" y="1865779"/>
            <a:ext cx="8149648" cy="2713225"/>
          </a:xfrm>
          <a:prstGeom prst="roundRect">
            <a:avLst>
              <a:gd name="adj" fmla="val 0"/>
            </a:avLst>
          </a:prstGeom>
          <a:solidFill>
            <a:srgbClr val="7F604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GB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499341" y="1876985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u="sng" dirty="0">
                <a:solidFill>
                  <a:srgbClr val="FFFFFF"/>
                </a:solidFill>
              </a:rPr>
              <a:t>Reaction</a:t>
            </a:r>
            <a:endParaRPr lang="en-US" sz="2200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15409" y="1876985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u="sng" dirty="0">
                <a:solidFill>
                  <a:srgbClr val="FFFFFF"/>
                </a:solidFill>
              </a:rPr>
              <a:t>HOCM</a:t>
            </a:r>
            <a:endParaRPr lang="en-US" sz="2200" dirty="0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932921" y="1876985"/>
            <a:ext cx="2827193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u="sng" dirty="0">
                <a:solidFill>
                  <a:srgbClr val="FFFFFF"/>
                </a:solidFill>
              </a:rPr>
              <a:t>LOCM</a:t>
            </a:r>
            <a:endParaRPr lang="en-US" sz="2200" dirty="0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499341" y="2419070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Overall</a:t>
            </a:r>
            <a:endParaRPr lang="en-US" sz="2200" dirty="0"/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3215409" y="2419070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5-8%</a:t>
            </a:r>
            <a:endParaRPr lang="en-US" sz="2200" dirty="0"/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932921" y="2419070"/>
            <a:ext cx="2827193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1-2%</a:t>
            </a:r>
            <a:endParaRPr lang="en-US" sz="2200" dirty="0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499341" y="2962555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H/O Allergy</a:t>
            </a:r>
            <a:endParaRPr lang="en-US" sz="2200" dirty="0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3215409" y="2962555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10%</a:t>
            </a:r>
            <a:endParaRPr lang="en-US" sz="2200" dirty="0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5932921" y="2962555"/>
            <a:ext cx="2827193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3-4%</a:t>
            </a:r>
            <a:endParaRPr lang="en-US" sz="2200" dirty="0"/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499341" y="3504639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Severe</a:t>
            </a:r>
            <a:endParaRPr lang="en-US" sz="2200" dirty="0"/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3215409" y="3504639"/>
            <a:ext cx="2828636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.1%</a:t>
            </a:r>
            <a:endParaRPr lang="en-US" sz="2200" dirty="0"/>
          </a:p>
        </p:txBody>
      </p:sp>
      <p:sp>
        <p:nvSpPr>
          <p:cNvPr id="9231" name="Text Box 16"/>
          <p:cNvSpPr txBox="1">
            <a:spLocks noChangeArrowheads="1"/>
          </p:cNvSpPr>
          <p:nvPr/>
        </p:nvSpPr>
        <p:spPr bwMode="auto">
          <a:xfrm>
            <a:off x="5932921" y="3504639"/>
            <a:ext cx="2827193" cy="521074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.01%</a:t>
            </a:r>
            <a:endParaRPr lang="en-US" sz="2200" dirty="0"/>
          </a:p>
        </p:txBody>
      </p:sp>
      <p:sp>
        <p:nvSpPr>
          <p:cNvPr id="9232" name="Text Box 17"/>
          <p:cNvSpPr txBox="1">
            <a:spLocks noChangeArrowheads="1"/>
          </p:cNvSpPr>
          <p:nvPr/>
        </p:nvSpPr>
        <p:spPr bwMode="auto">
          <a:xfrm>
            <a:off x="499341" y="4048126"/>
            <a:ext cx="2828636" cy="519673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Fatal</a:t>
            </a:r>
            <a:endParaRPr lang="en-US" sz="2200" dirty="0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>
            <a:off x="3215409" y="4048126"/>
            <a:ext cx="2828636" cy="519673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1/40k-170k</a:t>
            </a:r>
            <a:endParaRPr lang="en-US" sz="2200" dirty="0"/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>
            <a:off x="5932921" y="4048126"/>
            <a:ext cx="2827193" cy="519673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400080"/>
              </a:gs>
            </a:gsLst>
            <a:path path="shape">
              <a:fillToRect l="50000" t="50000" r="50000" b="50000"/>
            </a:path>
          </a:gradFill>
          <a:ln w="19023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68382" indent="-68382" defTabSz="424538"/>
            <a:r>
              <a:rPr lang="en-US" sz="3300" dirty="0">
                <a:solidFill>
                  <a:srgbClr val="FFFFFF"/>
                </a:solidFill>
              </a:rPr>
              <a:t>1/200k-300k</a:t>
            </a:r>
            <a:endParaRPr lang="en-US" sz="2200" dirty="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23455" y="4706471"/>
            <a:ext cx="8122227" cy="143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24538"/>
            <a:r>
              <a:rPr lang="en-US" sz="2500" dirty="0">
                <a:solidFill>
                  <a:srgbClr val="FFFFFF"/>
                </a:solidFill>
              </a:rPr>
              <a:t>Indications for LOCM: previous reaction, asthma, </a:t>
            </a:r>
            <a:r>
              <a:rPr lang="en-US" sz="2500" dirty="0" err="1">
                <a:solidFill>
                  <a:srgbClr val="FFFFFF"/>
                </a:solidFill>
              </a:rPr>
              <a:t>atopy</a:t>
            </a:r>
            <a:r>
              <a:rPr lang="en-US" sz="2500" dirty="0">
                <a:solidFill>
                  <a:srgbClr val="FFFFFF"/>
                </a:solidFill>
              </a:rPr>
              <a:t> or allergies, cardiac disease, children, patient request, no history, renal insufficiency, </a:t>
            </a:r>
            <a:r>
              <a:rPr lang="en-US" sz="2500" dirty="0" err="1">
                <a:solidFill>
                  <a:srgbClr val="FFFFFF"/>
                </a:solidFill>
              </a:rPr>
              <a:t>extravasation</a:t>
            </a:r>
            <a:r>
              <a:rPr lang="en-US" sz="2500" dirty="0">
                <a:solidFill>
                  <a:srgbClr val="FFFFFF"/>
                </a:solidFill>
              </a:rPr>
              <a:t> risk, physician discretion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2632364" y="1752600"/>
            <a:ext cx="5472545" cy="402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/>
            <a:endParaRPr lang="en-US" sz="4500" dirty="0" smtClean="0">
              <a:solidFill>
                <a:srgbClr val="FFFFFF"/>
              </a:solidFill>
            </a:endParaRPr>
          </a:p>
          <a:p>
            <a:pPr marL="193749" indent="-193749" defTabSz="424538">
              <a:buFontTx/>
              <a:buChar char="•"/>
            </a:pPr>
            <a:r>
              <a:rPr lang="en-US" sz="4500" dirty="0" err="1" smtClean="0"/>
              <a:t>Anaphylactoid</a:t>
            </a:r>
            <a:r>
              <a:rPr lang="en-US" sz="4500" dirty="0" smtClean="0"/>
              <a:t> </a:t>
            </a:r>
            <a:endParaRPr lang="en-US" sz="4500" dirty="0"/>
          </a:p>
          <a:p>
            <a:pPr marL="193749" indent="-193749" defTabSz="424538">
              <a:buFontTx/>
              <a:buChar char="•"/>
            </a:pPr>
            <a:r>
              <a:rPr lang="en-US" sz="4500" dirty="0" err="1"/>
              <a:t>Nonanaphylactoid</a:t>
            </a:r>
            <a:endParaRPr lang="en-US" sz="4500" dirty="0"/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Delayed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6364" y="537882"/>
            <a:ext cx="8513330" cy="1172416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defTabSz="424538"/>
            <a:r>
              <a:rPr lang="en-US" sz="4900" b="1" dirty="0" smtClean="0"/>
              <a:t>       Types </a:t>
            </a:r>
            <a:r>
              <a:rPr lang="en-US" sz="4900" b="1" dirty="0"/>
              <a:t>of Reactions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801091" y="2017059"/>
            <a:ext cx="6511636" cy="41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/>
            <a:endParaRPr lang="en-US" sz="3000" dirty="0">
              <a:solidFill>
                <a:srgbClr val="FFFFFF"/>
              </a:solidFill>
            </a:endParaRPr>
          </a:p>
          <a:p>
            <a:pPr marL="193749" indent="-193749" defTabSz="424538">
              <a:buFontTx/>
              <a:buChar char="•"/>
            </a:pPr>
            <a:r>
              <a:rPr lang="en-US" sz="4500" dirty="0" err="1"/>
              <a:t>Urticaria</a:t>
            </a:r>
            <a:endParaRPr lang="en-US" sz="4500" dirty="0"/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Facial/laryngeal edema</a:t>
            </a:r>
          </a:p>
          <a:p>
            <a:pPr marL="193749" indent="-193749" defTabSz="424538">
              <a:buFontTx/>
              <a:buChar char="•"/>
            </a:pPr>
            <a:r>
              <a:rPr lang="en-US" sz="4500" dirty="0" err="1" smtClean="0"/>
              <a:t>Broncho</a:t>
            </a:r>
            <a:r>
              <a:rPr lang="en-US" sz="4500" dirty="0" smtClean="0"/>
              <a:t> spasm</a:t>
            </a:r>
            <a:endParaRPr lang="en-US" sz="4500" dirty="0"/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Circulatory collapse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77091" y="537882"/>
            <a:ext cx="8589818" cy="1172416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defTabSz="424538"/>
            <a:r>
              <a:rPr lang="en-US" sz="5500" b="1" dirty="0" smtClean="0"/>
              <a:t>   </a:t>
            </a:r>
            <a:r>
              <a:rPr lang="en-US" sz="5500" b="1" dirty="0" err="1" smtClean="0"/>
              <a:t>Anaphylactoid</a:t>
            </a:r>
            <a:r>
              <a:rPr lang="en-US" sz="5500" b="1" dirty="0" smtClean="0"/>
              <a:t> </a:t>
            </a:r>
            <a:r>
              <a:rPr lang="en-US" sz="5500" b="1" dirty="0"/>
              <a:t>Reactions</a:t>
            </a:r>
            <a:endParaRPr lang="en-US" sz="39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w-KE" dirty="0" smtClean="0"/>
              <a:t>Mri contrast react.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Gadolinium MRI contrast agents have proved safer than the iodinated contrast agents. </a:t>
            </a:r>
          </a:p>
          <a:p>
            <a:r>
              <a:rPr lang="en-US" dirty="0" smtClean="0"/>
              <a:t>Anaphylactic reactions are rare, but might occur similarly to X-ray radiography and computed tomography. </a:t>
            </a:r>
          </a:p>
          <a:p>
            <a:r>
              <a:rPr lang="en-US" dirty="0" smtClean="0"/>
              <a:t>There is a risk of a rare but serious illness called </a:t>
            </a:r>
            <a:r>
              <a:rPr lang="en-US" dirty="0" err="1" smtClean="0">
                <a:solidFill>
                  <a:srgbClr val="FF0000"/>
                </a:solidFill>
              </a:rPr>
              <a:t>nephrogenic</a:t>
            </a:r>
            <a:r>
              <a:rPr lang="en-US" dirty="0" smtClean="0">
                <a:solidFill>
                  <a:srgbClr val="FF0000"/>
                </a:solidFill>
              </a:rPr>
              <a:t> systemic fibrosis, </a:t>
            </a:r>
            <a:r>
              <a:rPr lang="en-US" dirty="0" smtClean="0"/>
              <a:t>this is  linked to the use of gadolinium-containing MRI contrast agents. </a:t>
            </a:r>
            <a:endParaRPr lang="en-US" dirty="0"/>
          </a:p>
          <a:p>
            <a:r>
              <a:rPr lang="en-US" dirty="0" smtClean="0"/>
              <a:t>Its pathophysiological background is unknown, renal impairment carries a risk of its development.</a:t>
            </a:r>
          </a:p>
          <a:p>
            <a:r>
              <a:rPr lang="en-US" dirty="0" smtClean="0"/>
              <a:t> For this reason  MRI contrast is contraindicated in patients with GFR under 30 and in children under the age of one year.</a:t>
            </a:r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21369566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2008909" y="2218765"/>
            <a:ext cx="5334000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>
              <a:buFontTx/>
              <a:buChar char="•"/>
            </a:pPr>
            <a:r>
              <a:rPr lang="en-US" sz="4500" dirty="0"/>
              <a:t>Nausea/vomiting</a:t>
            </a:r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Cardiac arrhythmia</a:t>
            </a:r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Pulmonary edema</a:t>
            </a:r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Seizure</a:t>
            </a:r>
          </a:p>
          <a:p>
            <a:pPr marL="193749" indent="-193749" defTabSz="424538">
              <a:buFontTx/>
              <a:buChar char="•"/>
            </a:pPr>
            <a:r>
              <a:rPr lang="en-US" sz="4500" dirty="0"/>
              <a:t>Renal failure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46364" y="470647"/>
            <a:ext cx="8513330" cy="1172416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defTabSz="424538"/>
            <a:r>
              <a:rPr lang="en-US" sz="4400" b="1" dirty="0" smtClean="0"/>
              <a:t>Non </a:t>
            </a:r>
            <a:r>
              <a:rPr lang="en-US" sz="4400" b="1" dirty="0" err="1" smtClean="0"/>
              <a:t>anaphylactoid</a:t>
            </a:r>
            <a:r>
              <a:rPr lang="en-US" sz="4400" b="1" dirty="0" smtClean="0"/>
              <a:t> </a:t>
            </a:r>
            <a:r>
              <a:rPr lang="en-US" sz="4400" b="1" dirty="0"/>
              <a:t>Reactions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697182" y="2218765"/>
            <a:ext cx="5749636" cy="40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>
              <a:buFontTx/>
              <a:buChar char="•"/>
            </a:pPr>
            <a:r>
              <a:rPr lang="en-US" sz="4100" dirty="0"/>
              <a:t>Fever, chills</a:t>
            </a:r>
          </a:p>
          <a:p>
            <a:pPr marL="193749" indent="-193749" defTabSz="424538">
              <a:buFontTx/>
              <a:buChar char="•"/>
            </a:pPr>
            <a:r>
              <a:rPr lang="en-US" sz="4100" dirty="0"/>
              <a:t>Rash, flushing, </a:t>
            </a:r>
            <a:r>
              <a:rPr lang="en-US" sz="4100" dirty="0" err="1"/>
              <a:t>pruritis</a:t>
            </a:r>
            <a:endParaRPr lang="en-US" sz="4100" dirty="0"/>
          </a:p>
          <a:p>
            <a:pPr marL="193749" indent="-193749" defTabSz="424538">
              <a:buFontTx/>
              <a:buChar char="•"/>
            </a:pPr>
            <a:r>
              <a:rPr lang="en-US" sz="4100" dirty="0" err="1"/>
              <a:t>Arthralgias</a:t>
            </a:r>
            <a:endParaRPr lang="en-US" sz="4100" dirty="0"/>
          </a:p>
          <a:p>
            <a:pPr marL="193749" indent="-193749" defTabSz="424538">
              <a:buFontTx/>
              <a:buChar char="•"/>
            </a:pPr>
            <a:r>
              <a:rPr lang="en-US" sz="4100" dirty="0"/>
              <a:t>Nausea, vomiting</a:t>
            </a:r>
          </a:p>
          <a:p>
            <a:pPr marL="193749" indent="-193749" defTabSz="424538">
              <a:buFontTx/>
              <a:buChar char="•"/>
            </a:pPr>
            <a:r>
              <a:rPr lang="en-US" sz="4100" dirty="0"/>
              <a:t>Headache</a:t>
            </a:r>
            <a:endParaRPr lang="en-US" dirty="0">
              <a:effectLst/>
            </a:endParaRPr>
          </a:p>
        </p:txBody>
      </p:sp>
      <p:sp>
        <p:nvSpPr>
          <p:cNvPr id="13315" name="Rectangle 7"/>
          <p:cNvSpPr>
            <a:spLocks noChangeArrowheads="1"/>
          </p:cNvSpPr>
          <p:nvPr/>
        </p:nvSpPr>
        <p:spPr bwMode="auto">
          <a:xfrm>
            <a:off x="346364" y="470647"/>
            <a:ext cx="8513330" cy="1172416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defTabSz="424538"/>
            <a:r>
              <a:rPr lang="en-US" sz="4900" b="1" dirty="0" smtClean="0"/>
              <a:t>      Delayed </a:t>
            </a:r>
            <a:r>
              <a:rPr lang="en-US" sz="4900" b="1" dirty="0"/>
              <a:t>Reactions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364" y="537883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smtClean="0"/>
              <a:t>Risk Factors and Precautions</a:t>
            </a:r>
            <a:endParaRPr lang="en-US" dirty="0" smtClean="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078182" y="1815354"/>
            <a:ext cx="4987636" cy="48226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058" tIns="41029" rIns="82058" bIns="41029">
            <a:spAutoFit/>
          </a:bodyPr>
          <a:lstStyle/>
          <a:p>
            <a:pPr marL="410291" indent="-410291">
              <a:buFontTx/>
              <a:buChar char="•"/>
            </a:pPr>
            <a:r>
              <a:rPr lang="en-US" sz="3700" b="1" u="sng" dirty="0"/>
              <a:t>Risks</a:t>
            </a:r>
            <a:endParaRPr lang="en-US" sz="3700" b="1" dirty="0"/>
          </a:p>
          <a:p>
            <a:pPr marL="820583" lvl="1" indent="-410291">
              <a:buFontTx/>
              <a:buChar char="•"/>
            </a:pPr>
            <a:r>
              <a:rPr lang="en-US" sz="3700" dirty="0"/>
              <a:t>Allergy</a:t>
            </a:r>
          </a:p>
          <a:p>
            <a:pPr marL="820583" lvl="1" indent="-410291">
              <a:buFontTx/>
              <a:buChar char="•"/>
            </a:pPr>
            <a:r>
              <a:rPr lang="en-US" sz="3700" dirty="0"/>
              <a:t>Renal failure</a:t>
            </a:r>
          </a:p>
          <a:p>
            <a:pPr marL="820583" lvl="1" indent="-410291">
              <a:buFontTx/>
              <a:buChar char="•"/>
            </a:pPr>
            <a:r>
              <a:rPr lang="en-US" sz="3700" dirty="0"/>
              <a:t>Other</a:t>
            </a:r>
          </a:p>
          <a:p>
            <a:pPr marL="410291" indent="-410291">
              <a:buFontTx/>
              <a:buChar char="•"/>
            </a:pPr>
            <a:r>
              <a:rPr lang="en-US" sz="3700" b="1" u="sng" dirty="0"/>
              <a:t>Precautions</a:t>
            </a:r>
            <a:endParaRPr lang="en-US" sz="3700" b="1" dirty="0"/>
          </a:p>
          <a:p>
            <a:pPr marL="820583" lvl="1" indent="-410291">
              <a:buFontTx/>
              <a:buChar char="•"/>
            </a:pPr>
            <a:r>
              <a:rPr lang="en-US" sz="3700" dirty="0"/>
              <a:t>Premedication</a:t>
            </a:r>
          </a:p>
          <a:p>
            <a:pPr marL="820583" lvl="1" indent="-410291">
              <a:buFontTx/>
              <a:buChar char="•"/>
            </a:pPr>
            <a:r>
              <a:rPr lang="en-US" sz="3700" dirty="0"/>
              <a:t>Hydration</a:t>
            </a:r>
          </a:p>
          <a:p>
            <a:pPr marL="820583" lvl="1" indent="-410291">
              <a:buFontTx/>
              <a:buChar char="•"/>
            </a:pPr>
            <a:r>
              <a:rPr lang="en-US" sz="3700" dirty="0"/>
              <a:t>Dose limitation</a:t>
            </a: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92728" y="1949824"/>
            <a:ext cx="7710921" cy="147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/>
            <a:r>
              <a:rPr lang="en-US" sz="3600" dirty="0"/>
              <a:t>Elevated </a:t>
            </a:r>
            <a:r>
              <a:rPr lang="en-US" sz="3600" dirty="0" err="1"/>
              <a:t>creatinine</a:t>
            </a:r>
            <a:r>
              <a:rPr lang="en-US" sz="3600" dirty="0"/>
              <a:t>, especially with diabetes, or </a:t>
            </a:r>
            <a:r>
              <a:rPr lang="en-US" sz="3600" dirty="0" err="1"/>
              <a:t>paraproteinemia</a:t>
            </a:r>
            <a:r>
              <a:rPr lang="en-US" sz="3600" dirty="0"/>
              <a:t> such as myeloma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78182" y="3966882"/>
            <a:ext cx="5826948" cy="22065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82058" tIns="41029" rIns="82058" bIns="41029">
            <a:spAutoFit/>
          </a:bodyPr>
          <a:lstStyle/>
          <a:p>
            <a:pPr marL="820583" lvl="1" indent="-410291">
              <a:buFontTx/>
              <a:buChar char="•"/>
            </a:pPr>
            <a:r>
              <a:rPr lang="en-US" sz="3800" dirty="0"/>
              <a:t>Hydration</a:t>
            </a:r>
          </a:p>
          <a:p>
            <a:pPr marL="820583" lvl="1" indent="-410291">
              <a:buFontTx/>
              <a:buChar char="•"/>
            </a:pPr>
            <a:r>
              <a:rPr lang="en-US" sz="3800" dirty="0"/>
              <a:t>Limit dose</a:t>
            </a:r>
          </a:p>
          <a:p>
            <a:pPr marL="820583" lvl="1" indent="-410291">
              <a:buFontTx/>
              <a:buChar char="•"/>
            </a:pPr>
            <a:r>
              <a:rPr lang="en-US" sz="3800" dirty="0"/>
              <a:t>Consider premedication</a:t>
            </a:r>
            <a:endParaRPr lang="en-US" dirty="0">
              <a:effectLst/>
            </a:endParaRPr>
          </a:p>
          <a:p>
            <a:pPr marL="410291" indent="-410291">
              <a:buFontTx/>
              <a:buChar char="•"/>
            </a:pPr>
            <a:endParaRPr lang="en-US" sz="2200" dirty="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46364" y="537883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smtClean="0"/>
              <a:t>Renal Risk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  <p:bldP spid="922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826" y="381000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smtClean="0"/>
              <a:t>Allergic Risk</a:t>
            </a:r>
            <a:endParaRPr lang="en-US" sz="3600" dirty="0" smtClean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33400" y="2971800"/>
            <a:ext cx="8174182" cy="229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>
              <a:buFontTx/>
              <a:buChar char="•"/>
            </a:pPr>
            <a:r>
              <a:rPr lang="en-US" sz="2400" dirty="0">
                <a:effectLst/>
              </a:rPr>
              <a:t>50 mg prednisone  PO 13, 7, and 1 hr prior</a:t>
            </a:r>
          </a:p>
          <a:p>
            <a:pPr marL="193749" indent="-193749" defTabSz="424538">
              <a:buFontTx/>
              <a:buChar char="•"/>
            </a:pPr>
            <a:r>
              <a:rPr lang="en-US" sz="2400" dirty="0">
                <a:effectLst/>
              </a:rPr>
              <a:t>50 mg Benadryl PO/IM 1 hour prior</a:t>
            </a:r>
          </a:p>
          <a:p>
            <a:pPr marL="193749" indent="-193749" defTabSz="424538">
              <a:buFontTx/>
              <a:buChar char="•"/>
            </a:pPr>
            <a:endParaRPr lang="en-US" sz="2400" dirty="0">
              <a:effectLst/>
            </a:endParaRPr>
          </a:p>
          <a:p>
            <a:pPr marL="193749" indent="-193749" defTabSz="424538">
              <a:buFontTx/>
              <a:buChar char="•"/>
            </a:pPr>
            <a:r>
              <a:rPr lang="en-US" sz="2400" dirty="0">
                <a:effectLst/>
              </a:rPr>
              <a:t>If urgent: 200mg hydrocortisone IV q 4 hrs</a:t>
            </a:r>
          </a:p>
          <a:p>
            <a:pPr marL="623985" lvl="1" indent="-213693" defTabSz="424538">
              <a:buFontTx/>
              <a:buChar char="•"/>
            </a:pPr>
            <a:r>
              <a:rPr lang="en-US" sz="2400" dirty="0">
                <a:effectLst/>
              </a:rPr>
              <a:t>Consider ephedrine (NOT if HTN, angina, arrhythmia)</a:t>
            </a:r>
          </a:p>
          <a:p>
            <a:pPr marL="623985" lvl="1" indent="-213693" defTabSz="424538">
              <a:buFontTx/>
              <a:buChar char="•"/>
            </a:pPr>
            <a:r>
              <a:rPr lang="en-US" sz="2400" dirty="0">
                <a:effectLst/>
              </a:rPr>
              <a:t>At least 6 hours from first dose</a:t>
            </a:r>
            <a:endParaRPr lang="en-US" sz="2400" dirty="0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77090" y="1600200"/>
            <a:ext cx="8866909" cy="1560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3300" b="1" dirty="0"/>
              <a:t>Patients with </a:t>
            </a:r>
            <a:r>
              <a:rPr lang="en-US" sz="3300" b="1" dirty="0" err="1"/>
              <a:t>hx</a:t>
            </a:r>
            <a:r>
              <a:rPr lang="en-US" sz="3300" b="1" dirty="0"/>
              <a:t> of major allergy, </a:t>
            </a:r>
            <a:r>
              <a:rPr lang="en-US" sz="3300" b="1" dirty="0" smtClean="0"/>
              <a:t>asthma- pre medication  recommended</a:t>
            </a:r>
          </a:p>
          <a:p>
            <a:pPr algn="l">
              <a:buClrTx/>
              <a:buSzTx/>
              <a:buFontTx/>
              <a:buNone/>
            </a:pPr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  <p:bldP spid="12083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MODALITIES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Imaging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CAT or CT Scans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Ultrasound Imaging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Resonance Imaging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Scintigraphy</a:t>
            </a:r>
            <a:r>
              <a:rPr lang="en-US" dirty="0" smtClean="0"/>
              <a:t> (</a:t>
            </a:r>
            <a:r>
              <a:rPr lang="en-US" dirty="0" err="1" smtClean="0"/>
              <a:t>Radionucleotides</a:t>
            </a:r>
            <a:r>
              <a:rPr lang="en-US" dirty="0" smtClean="0"/>
              <a:t>)</a:t>
            </a:r>
          </a:p>
          <a:p>
            <a:endParaRPr lang="sw-KE" dirty="0"/>
          </a:p>
        </p:txBody>
      </p:sp>
    </p:spTree>
    <p:extLst>
      <p:ext uri="{BB962C8B-B14F-4D97-AF65-F5344CB8AC3E}">
        <p14:creationId xmlns:p14="http://schemas.microsoft.com/office/powerpoint/2010/main" val="12710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54182" y="2017059"/>
            <a:ext cx="8237682" cy="22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820583" lvl="1" indent="-410291" defTabSz="424538"/>
            <a:r>
              <a:rPr lang="en-US" sz="4000" b="1" dirty="0"/>
              <a:t>Risk of lactic acidosis</a:t>
            </a:r>
          </a:p>
          <a:p>
            <a:pPr marL="820583" lvl="1" indent="-410291" defTabSz="424538">
              <a:buFontTx/>
              <a:buChar char="•"/>
            </a:pPr>
            <a:r>
              <a:rPr lang="en-US" sz="3600" dirty="0"/>
              <a:t>Discontinue for 48 hrs after contrast</a:t>
            </a:r>
          </a:p>
          <a:p>
            <a:pPr marL="820583" lvl="1" indent="-410291" defTabSz="424538">
              <a:buFontTx/>
              <a:buChar char="•"/>
            </a:pPr>
            <a:r>
              <a:rPr lang="en-US" sz="3600" dirty="0"/>
              <a:t>Check </a:t>
            </a:r>
            <a:r>
              <a:rPr lang="en-US" sz="3600" dirty="0" err="1"/>
              <a:t>creatinine</a:t>
            </a:r>
            <a:r>
              <a:rPr lang="en-US" sz="3600" dirty="0"/>
              <a:t> before resuming</a:t>
            </a:r>
          </a:p>
          <a:p>
            <a:pPr marL="820583" lvl="1" indent="-410291" defTabSz="424538">
              <a:buFontTx/>
              <a:buChar char="•"/>
            </a:pPr>
            <a:r>
              <a:rPr lang="en-US" sz="3600" dirty="0"/>
              <a:t>If </a:t>
            </a:r>
            <a:r>
              <a:rPr lang="en-US" sz="3600" dirty="0" err="1"/>
              <a:t>Metformin+CRI+IVC</a:t>
            </a:r>
            <a:r>
              <a:rPr lang="en-US" sz="3600" dirty="0"/>
              <a:t>      </a:t>
            </a:r>
            <a:r>
              <a:rPr lang="en-US" sz="3600" dirty="0">
                <a:solidFill>
                  <a:srgbClr val="FFFFFF"/>
                </a:solidFill>
              </a:rPr>
              <a:t>LA 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026727" y="3966882"/>
            <a:ext cx="554182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arrow" w="sm" len="sm"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2058" tIns="41029" rIns="82058" bIns="41029"/>
          <a:lstStyle/>
          <a:p>
            <a:pPr>
              <a:defRPr/>
            </a:pPr>
            <a:endParaRPr lang="en-GB"/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6364" y="537883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err="1" smtClean="0"/>
              <a:t>Metformin</a:t>
            </a:r>
            <a:endParaRPr lang="en-US" sz="3600" dirty="0" smtClean="0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544330" y="4639236"/>
            <a:ext cx="358149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>
              <a:buSzTx/>
              <a:buFontTx/>
              <a:buNone/>
            </a:pPr>
            <a:r>
              <a:rPr lang="en-US" sz="4800" b="1" dirty="0">
                <a:solidFill>
                  <a:schemeClr val="tx2"/>
                </a:solidFill>
              </a:rPr>
              <a:t>50% mortality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92727" y="2017059"/>
            <a:ext cx="8099136" cy="2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r>
              <a:rPr lang="en-US" sz="3900" dirty="0"/>
              <a:t>Angina/CHF with minor exertion</a:t>
            </a:r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Aortic </a:t>
            </a:r>
            <a:r>
              <a:rPr lang="en-US" sz="3900" dirty="0" err="1"/>
              <a:t>stenosis</a:t>
            </a:r>
            <a:endParaRPr lang="en-US" sz="3900" dirty="0"/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Primary pulmonary hypertension</a:t>
            </a:r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Severe </a:t>
            </a:r>
            <a:r>
              <a:rPr lang="en-US" sz="3900" dirty="0" err="1"/>
              <a:t>cardiomyopathy</a:t>
            </a:r>
            <a:endParaRPr lang="en-US" sz="4100" dirty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6364" y="537883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smtClean="0"/>
              <a:t>Cardiac Risk</a:t>
            </a:r>
            <a:endParaRPr lang="en-US" sz="3600" dirty="0" smtClean="0"/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048000" y="4797195"/>
            <a:ext cx="2491067" cy="600164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39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 dose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utoUpdateAnimBg="0"/>
      <p:bldP spid="12186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59955" y="2151529"/>
            <a:ext cx="809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r>
              <a:rPr lang="en-US" sz="3300" b="1" dirty="0"/>
              <a:t>Pregnancy:</a:t>
            </a:r>
            <a:r>
              <a:rPr lang="en-US" sz="3300" dirty="0"/>
              <a:t>  </a:t>
            </a:r>
            <a:r>
              <a:rPr lang="en-US" dirty="0">
                <a:effectLst/>
              </a:rPr>
              <a:t>category B</a:t>
            </a:r>
            <a:endParaRPr lang="en-US" sz="3700" dirty="0"/>
          </a:p>
          <a:p>
            <a:pPr marL="410291" indent="-410291" defTabSz="424538">
              <a:buFontTx/>
              <a:buChar char="•"/>
            </a:pPr>
            <a:r>
              <a:rPr lang="en-US" sz="3300" b="1" dirty="0"/>
              <a:t>Breast-feeding:</a:t>
            </a:r>
            <a:r>
              <a:rPr lang="en-US" sz="3300" dirty="0"/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23454" y="3361765"/>
            <a:ext cx="7689273" cy="22372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058" tIns="41029" rIns="82058" bIns="41029">
            <a:spAutoFit/>
          </a:bodyPr>
          <a:lstStyle/>
          <a:p>
            <a:pPr marL="820583" lvl="1" indent="-410291">
              <a:buFontTx/>
              <a:buChar char="•"/>
            </a:pPr>
            <a:r>
              <a:rPr lang="en-US" sz="2900" dirty="0"/>
              <a:t>Package insert: may substitute with bottle for 24 hrs, not necessary</a:t>
            </a:r>
          </a:p>
          <a:p>
            <a:pPr marL="820583" lvl="1" indent="-410291">
              <a:buFontTx/>
              <a:buChar char="•"/>
            </a:pPr>
            <a:r>
              <a:rPr lang="en-US" sz="2900" dirty="0"/>
              <a:t>1% excreted in milk, of which 2% absorbed by baby</a:t>
            </a:r>
            <a:endParaRPr lang="en-US" sz="2500" dirty="0"/>
          </a:p>
          <a:p>
            <a:pPr marL="410291" indent="-410291">
              <a:buFontTx/>
              <a:buChar char="•"/>
            </a:pPr>
            <a:endParaRPr lang="en-US" sz="2200" dirty="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46364" y="537883"/>
            <a:ext cx="8513330" cy="100852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smtClean="0"/>
              <a:t>Other Risks</a:t>
            </a:r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  <p:bldP spid="5018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1705" y="152401"/>
            <a:ext cx="8205932" cy="1295399"/>
          </a:xfrm>
          <a:noFill/>
          <a:ln w="57150">
            <a:solidFill>
              <a:srgbClr val="80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900" b="1" dirty="0" smtClean="0"/>
              <a:t>Other Risks</a:t>
            </a:r>
            <a:endParaRPr lang="en-US" sz="3600" dirty="0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3657600" cy="37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>
              <a:buSzPct val="46000"/>
            </a:pPr>
            <a:r>
              <a:rPr lang="en-US" sz="2400" dirty="0" err="1" smtClean="0">
                <a:effectLst/>
              </a:rPr>
              <a:t>Pheochromocytoma</a:t>
            </a:r>
            <a:endParaRPr lang="en-US" sz="2400" dirty="0" smtClean="0">
              <a:effectLst/>
            </a:endParaRPr>
          </a:p>
          <a:p>
            <a:pPr marL="193749" indent="-193749" defTabSz="424538">
              <a:buSzPct val="46000"/>
            </a:pPr>
            <a:endParaRPr lang="en-US" sz="2400" dirty="0">
              <a:effectLst/>
            </a:endParaRPr>
          </a:p>
          <a:p>
            <a:pPr marL="193749" indent="-193749" defTabSz="424538">
              <a:buSzPct val="46000"/>
            </a:pPr>
            <a:r>
              <a:rPr lang="en-US" sz="2400" dirty="0">
                <a:effectLst/>
              </a:rPr>
              <a:t>Sickle cell </a:t>
            </a:r>
            <a:r>
              <a:rPr lang="en-US" sz="2400" dirty="0" smtClean="0">
                <a:effectLst/>
              </a:rPr>
              <a:t>disease</a:t>
            </a:r>
          </a:p>
          <a:p>
            <a:pPr marL="193749" indent="-193749" defTabSz="424538">
              <a:buSzPct val="46000"/>
            </a:pPr>
            <a:endParaRPr lang="en-US" sz="2400" dirty="0">
              <a:effectLst/>
            </a:endParaRPr>
          </a:p>
          <a:p>
            <a:pPr marL="193749" indent="-193749" defTabSz="424538">
              <a:buSzPct val="46000"/>
            </a:pPr>
            <a:r>
              <a:rPr lang="en-US" sz="2400" dirty="0">
                <a:effectLst/>
              </a:rPr>
              <a:t>Untreated </a:t>
            </a:r>
            <a:r>
              <a:rPr lang="en-US" sz="2400" dirty="0" smtClean="0">
                <a:effectLst/>
              </a:rPr>
              <a:t>hyperthyroid</a:t>
            </a:r>
          </a:p>
          <a:p>
            <a:pPr marL="193749" indent="-193749" defTabSz="424538">
              <a:buSzPct val="46000"/>
            </a:pPr>
            <a:endParaRPr lang="en-US" sz="2400" dirty="0">
              <a:effectLst/>
            </a:endParaRPr>
          </a:p>
          <a:p>
            <a:pPr marL="193749" indent="-193749" defTabSz="424538">
              <a:buSzPct val="46000"/>
            </a:pPr>
            <a:r>
              <a:rPr lang="en-US" sz="2400" dirty="0">
                <a:effectLst/>
              </a:rPr>
              <a:t>Myasthenia </a:t>
            </a:r>
            <a:r>
              <a:rPr lang="en-US" sz="2400" dirty="0" smtClean="0">
                <a:effectLst/>
              </a:rPr>
              <a:t>gravis</a:t>
            </a:r>
          </a:p>
          <a:p>
            <a:pPr marL="193749" indent="-193749" defTabSz="424538">
              <a:buSzPct val="46000"/>
            </a:pPr>
            <a:endParaRPr lang="en-US" sz="2400" dirty="0">
              <a:effectLst/>
            </a:endParaRPr>
          </a:p>
          <a:p>
            <a:pPr marL="193749" indent="-193749" defTabSz="424538">
              <a:buSzPct val="46000"/>
            </a:pPr>
            <a:r>
              <a:rPr lang="en-US" sz="2400" dirty="0">
                <a:effectLst/>
              </a:rPr>
              <a:t>Interleukin-2 therapy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343400" y="1905000"/>
            <a:ext cx="3948545" cy="39608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058" tIns="41029" rIns="82058" bIns="41029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Hypertensive crisis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*</a:t>
            </a:r>
          </a:p>
          <a:p>
            <a:pPr algn="l">
              <a:buClrTx/>
              <a:buSzTx/>
              <a:buFontTx/>
              <a:buNone/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algn="l"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Sickle cell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crisis</a:t>
            </a:r>
          </a:p>
          <a:p>
            <a:pPr algn="l">
              <a:buClrTx/>
              <a:buSzTx/>
              <a:buFontTx/>
              <a:buNone/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algn="l"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Thyroid 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storm</a:t>
            </a:r>
          </a:p>
          <a:p>
            <a:pPr algn="l">
              <a:buClrTx/>
              <a:buSzTx/>
              <a:buFontTx/>
              <a:buNone/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algn="l"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Exacerbation</a:t>
            </a:r>
            <a:r>
              <a:rPr lang="en-US" sz="2400" dirty="0" smtClean="0">
                <a:solidFill>
                  <a:schemeClr val="tx2"/>
                </a:solidFill>
                <a:effectLst/>
              </a:rPr>
              <a:t>*</a:t>
            </a:r>
          </a:p>
          <a:p>
            <a:pPr algn="l">
              <a:buClrTx/>
              <a:buSzTx/>
              <a:buFontTx/>
              <a:buNone/>
            </a:pPr>
            <a:endParaRPr lang="en-US" sz="2400" dirty="0">
              <a:solidFill>
                <a:schemeClr val="tx2"/>
              </a:solidFill>
              <a:effectLst/>
            </a:endParaRPr>
          </a:p>
          <a:p>
            <a:pPr algn="l"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  <a:effectLst/>
              </a:rPr>
              <a:t>Delayed reaction</a:t>
            </a:r>
          </a:p>
          <a:p>
            <a:pPr algn="l">
              <a:buClrTx/>
              <a:buSzTx/>
              <a:buFontTx/>
              <a:buNone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05000" y="5410444"/>
            <a:ext cx="4224715" cy="4214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sz="2200" dirty="0"/>
              <a:t>*Doubtful risk with nonionic agents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MANANGEMENT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Being aware of </a:t>
            </a:r>
            <a:r>
              <a:rPr lang="en-GB" dirty="0" err="1" smtClean="0"/>
              <a:t>manangent</a:t>
            </a:r>
            <a:r>
              <a:rPr lang="en-GB" dirty="0" smtClean="0"/>
              <a:t> of these acute  reactions is a duty of  all the medical team in the Imaging department.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977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26" y="336176"/>
            <a:ext cx="8698056" cy="1344706"/>
          </a:xfrm>
          <a:noFill/>
          <a:ln w="57150">
            <a:solidFill>
              <a:srgbClr val="A5002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800" b="1" dirty="0" smtClean="0"/>
              <a:t>Acute Reactions</a:t>
            </a:r>
            <a:endParaRPr lang="en-US" sz="4800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2017059"/>
            <a:ext cx="7654636" cy="430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r>
              <a:rPr lang="en-US" sz="3700" dirty="0"/>
              <a:t>ALWAYS</a:t>
            </a:r>
          </a:p>
          <a:p>
            <a:pPr marL="820583" lvl="1" indent="-410291" defTabSz="424538">
              <a:buFontTx/>
              <a:buChar char="•"/>
            </a:pPr>
            <a:r>
              <a:rPr lang="en-US" sz="3700" dirty="0"/>
              <a:t>ABC’s</a:t>
            </a:r>
          </a:p>
          <a:p>
            <a:pPr marL="820583" lvl="1" indent="-410291" defTabSz="424538">
              <a:buFontTx/>
              <a:buChar char="•"/>
            </a:pPr>
            <a:r>
              <a:rPr lang="en-US" sz="3700" dirty="0"/>
              <a:t>Vitals</a:t>
            </a:r>
          </a:p>
          <a:p>
            <a:pPr marL="820583" lvl="1" indent="-410291" defTabSz="424538">
              <a:buFontTx/>
              <a:buChar char="•"/>
            </a:pPr>
            <a:r>
              <a:rPr lang="en-US" sz="3700" dirty="0"/>
              <a:t>Physical exam</a:t>
            </a:r>
          </a:p>
          <a:p>
            <a:pPr marL="410291" indent="-410291" defTabSz="424538">
              <a:buFontTx/>
              <a:buChar char="•"/>
            </a:pPr>
            <a:r>
              <a:rPr lang="en-US" sz="3700" dirty="0"/>
              <a:t>OFTEN</a:t>
            </a:r>
          </a:p>
          <a:p>
            <a:pPr marL="820583" lvl="1" indent="-410291" defTabSz="424538">
              <a:buFontTx/>
              <a:buChar char="•"/>
            </a:pPr>
            <a:r>
              <a:rPr lang="en-US" sz="3700" dirty="0"/>
              <a:t>Oxygen 10L/min</a:t>
            </a:r>
          </a:p>
          <a:p>
            <a:pPr marL="820583" lvl="1" indent="-410291" defTabSz="424538">
              <a:buFontTx/>
              <a:buChar char="•"/>
            </a:pPr>
            <a:r>
              <a:rPr lang="en-US" sz="3700" dirty="0"/>
              <a:t>IV Fluids: NS or Ringer’s</a:t>
            </a:r>
          </a:p>
          <a:p>
            <a:pPr marL="410291" indent="-410291" defTabSz="424538">
              <a:buFontTx/>
              <a:buChar char="•"/>
            </a:pPr>
            <a:endParaRPr lang="en-US" sz="3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739588"/>
            <a:ext cx="7620000" cy="1277471"/>
          </a:xfrm>
          <a:noFill/>
          <a:ln w="57150">
            <a:solidFill>
              <a:srgbClr val="CC0066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err="1" smtClean="0"/>
              <a:t>Urticaria</a:t>
            </a:r>
            <a:endParaRPr lang="en-US" b="1" dirty="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454727" y="2286000"/>
            <a:ext cx="7689273" cy="367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r>
              <a:rPr lang="en-US" sz="3700" dirty="0"/>
              <a:t>OBSERVE</a:t>
            </a:r>
          </a:p>
          <a:p>
            <a:pPr marL="410291" indent="-410291" defTabSz="424538">
              <a:buFontTx/>
              <a:buChar char="•"/>
            </a:pPr>
            <a:r>
              <a:rPr lang="en-US" sz="3700" dirty="0"/>
              <a:t>Listen to lungs</a:t>
            </a:r>
          </a:p>
          <a:p>
            <a:pPr marL="410291" indent="-410291" defTabSz="424538">
              <a:buFontTx/>
              <a:buChar char="•"/>
            </a:pPr>
            <a:r>
              <a:rPr lang="en-US" sz="3700" dirty="0"/>
              <a:t>Benadryl 25-50mg PO/IM/IV</a:t>
            </a:r>
          </a:p>
          <a:p>
            <a:pPr marL="410291" indent="-410291" defTabSz="424538">
              <a:buFontTx/>
              <a:buChar char="•"/>
            </a:pPr>
            <a:r>
              <a:rPr lang="en-US" sz="3700" dirty="0"/>
              <a:t>Zantac 50mg PO or slowly IV</a:t>
            </a:r>
          </a:p>
          <a:p>
            <a:pPr marL="410291" indent="-410291" defTabSz="424538">
              <a:buFontTx/>
              <a:buChar char="•"/>
            </a:pPr>
            <a:r>
              <a:rPr lang="en-US" sz="3700" dirty="0" err="1"/>
              <a:t>Epi</a:t>
            </a:r>
            <a:r>
              <a:rPr lang="en-US" sz="3700" dirty="0"/>
              <a:t> SC (1:1000) .1-.3ml = .1-.3mg</a:t>
            </a:r>
            <a:r>
              <a:rPr lang="en-US" sz="3300" dirty="0"/>
              <a:t> </a:t>
            </a:r>
          </a:p>
          <a:p>
            <a:pPr marL="410291" indent="-410291" defTabSz="424538">
              <a:buFontTx/>
              <a:buChar char="•"/>
            </a:pPr>
            <a:endParaRPr lang="en-US" sz="33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739588"/>
            <a:ext cx="7620000" cy="1277471"/>
          </a:xfrm>
          <a:noFill/>
          <a:ln w="57150">
            <a:solidFill>
              <a:schemeClr val="folHlink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smtClean="0"/>
              <a:t>Laryngeal Edema</a:t>
            </a:r>
            <a:endParaRPr lang="en-US" b="1" dirty="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69818" y="2084294"/>
            <a:ext cx="7689273" cy="36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/>
            <a:endParaRPr lang="en-US" sz="2200" dirty="0">
              <a:solidFill>
                <a:srgbClr val="FFFFFF"/>
              </a:solidFill>
            </a:endParaRPr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EPINEPHRINE IV slow, 1.0ml*</a:t>
            </a:r>
          </a:p>
          <a:p>
            <a:pPr marL="820583" lvl="1" indent="-410291" defTabSz="424538">
              <a:buFontTx/>
              <a:buChar char="•"/>
            </a:pPr>
            <a:r>
              <a:rPr lang="en-US" sz="3900" dirty="0"/>
              <a:t>May repeat up to 1mg*</a:t>
            </a:r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O2 10L/min via mask*</a:t>
            </a:r>
          </a:p>
          <a:p>
            <a:pPr marL="410291" indent="-410291" defTabSz="424538">
              <a:buFontTx/>
              <a:buChar char="•"/>
            </a:pPr>
            <a:r>
              <a:rPr lang="en-US" sz="3900" dirty="0"/>
              <a:t>NO BRONCHDILATORS</a:t>
            </a:r>
          </a:p>
          <a:p>
            <a:pPr marL="410291" indent="-410291" defTabSz="424538">
              <a:buFontTx/>
              <a:buChar char="•"/>
            </a:pPr>
            <a:endParaRPr lang="en-US" sz="3900" dirty="0">
              <a:solidFill>
                <a:srgbClr val="FFFFFF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12296" y="6478401"/>
            <a:ext cx="3131705" cy="3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24538"/>
            <a:r>
              <a:rPr lang="en-US" sz="2400" dirty="0">
                <a:solidFill>
                  <a:srgbClr val="FFFF00"/>
                </a:solidFill>
              </a:rPr>
              <a:t>*Consider calling code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4182" y="806823"/>
            <a:ext cx="7758545" cy="1075765"/>
          </a:xfrm>
          <a:noFill/>
          <a:ln w="57150">
            <a:solidFill>
              <a:srgbClr val="00008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err="1" smtClean="0"/>
              <a:t>Bronchospasm</a:t>
            </a:r>
            <a:endParaRPr lang="en-US" b="1" dirty="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31273" y="2084295"/>
            <a:ext cx="775854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193749" indent="-193749" defTabSz="424538"/>
            <a:endParaRPr lang="en-US" sz="2200" dirty="0">
              <a:solidFill>
                <a:srgbClr val="FFFFFF"/>
              </a:solidFill>
            </a:endParaRPr>
          </a:p>
          <a:p>
            <a:pPr marL="193749" indent="-193749" defTabSz="424538">
              <a:buFontTx/>
              <a:buChar char="•"/>
            </a:pPr>
            <a:r>
              <a:rPr lang="en-US" sz="3600" dirty="0"/>
              <a:t>O2 10L/min	</a:t>
            </a:r>
          </a:p>
          <a:p>
            <a:pPr marL="193749" indent="-193749" defTabSz="424538">
              <a:buFontTx/>
              <a:buChar char="•"/>
            </a:pPr>
            <a:r>
              <a:rPr lang="en-US" sz="3600" dirty="0"/>
              <a:t>Monitor: ECG, O2 sat, BP</a:t>
            </a:r>
          </a:p>
          <a:p>
            <a:pPr marL="193749" indent="-193749" defTabSz="424538">
              <a:buFontTx/>
              <a:buChar char="•"/>
            </a:pPr>
            <a:r>
              <a:rPr lang="en-US" sz="3600" dirty="0"/>
              <a:t>ALBUTEROL INHALER</a:t>
            </a:r>
          </a:p>
          <a:p>
            <a:pPr marL="193749" indent="-193749" defTabSz="424538">
              <a:buFontTx/>
              <a:buChar char="•"/>
            </a:pPr>
            <a:r>
              <a:rPr lang="en-US" sz="3600" dirty="0"/>
              <a:t>Epinephrine SC .1-.3ml*</a:t>
            </a:r>
          </a:p>
          <a:p>
            <a:pPr marL="193749" indent="-193749" defTabSz="424538">
              <a:buFontTx/>
              <a:buChar char="•"/>
            </a:pPr>
            <a:r>
              <a:rPr lang="en-US" sz="3600" dirty="0"/>
              <a:t>Epinephrine IV 1.0 ml, may repeat*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72353"/>
            <a:ext cx="7827818" cy="1680882"/>
          </a:xfrm>
          <a:ln w="57150">
            <a:solidFill>
              <a:srgbClr val="666699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sz="4200" b="1" dirty="0" smtClean="0"/>
              <a:t>Hypotension with </a:t>
            </a:r>
            <a:r>
              <a:rPr lang="en-US" sz="4200" b="1" dirty="0" err="1" smtClean="0"/>
              <a:t>Bradycardia</a:t>
            </a:r>
            <a:r>
              <a:rPr lang="en-US" sz="4200" b="1" dirty="0" smtClean="0"/>
              <a:t> (</a:t>
            </a:r>
            <a:r>
              <a:rPr lang="en-US" sz="4200" b="1" dirty="0" err="1" smtClean="0"/>
              <a:t>Vagal</a:t>
            </a:r>
            <a:r>
              <a:rPr lang="en-US" sz="4200" b="1" dirty="0" smtClean="0"/>
              <a:t> Reaction)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36" y="2420471"/>
            <a:ext cx="8174182" cy="3227294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3300" dirty="0" smtClean="0">
              <a:solidFill>
                <a:srgbClr val="FFFFFF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300" dirty="0" smtClean="0"/>
              <a:t>Legs elevated, Monitor vital signs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 dirty="0" smtClean="0"/>
              <a:t>O2 10L/min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 dirty="0" smtClean="0"/>
              <a:t>Ringer's lactate or normal saline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 dirty="0" smtClean="0"/>
              <a:t>ATROPINE .6-1.0mg IV slow, repeat to .04mg/kg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7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CONTRAST AGENTS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Most common contrast agents  in use are based on X-ray </a:t>
            </a:r>
            <a:r>
              <a:rPr lang="en-US" dirty="0" smtClean="0">
                <a:solidFill>
                  <a:prstClr val="black"/>
                </a:solidFill>
              </a:rPr>
              <a:t> in its quality of </a:t>
            </a:r>
            <a:r>
              <a:rPr lang="en-US" dirty="0" smtClean="0">
                <a:solidFill>
                  <a:prstClr val="black"/>
                </a:solidFill>
                <a:hlinkClick r:id="rId2" tooltip="Attenuation (electromagnetic radiation)"/>
              </a:rPr>
              <a:t>attenuation</a:t>
            </a: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    (radio contrast agents)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M</a:t>
            </a:r>
            <a:r>
              <a:rPr lang="en-US" dirty="0" smtClean="0">
                <a:solidFill>
                  <a:prstClr val="black"/>
                </a:solidFill>
              </a:rPr>
              <a:t>agnetic </a:t>
            </a:r>
            <a:r>
              <a:rPr lang="en-US" dirty="0">
                <a:solidFill>
                  <a:prstClr val="black"/>
                </a:solidFill>
              </a:rPr>
              <a:t>resonance signal </a:t>
            </a:r>
            <a:r>
              <a:rPr lang="en-US" dirty="0" smtClean="0">
                <a:solidFill>
                  <a:prstClr val="black"/>
                </a:solidFill>
              </a:rPr>
              <a:t>enhancement, based on body water content.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4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37882"/>
            <a:ext cx="7827818" cy="1344706"/>
          </a:xfrm>
          <a:noFill/>
          <a:ln w="57150">
            <a:solidFill>
              <a:srgbClr val="A5002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000" b="1" dirty="0" smtClean="0"/>
              <a:t>Hypotension with Tachycardia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15636" y="2151529"/>
            <a:ext cx="8451273" cy="38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r>
              <a:rPr lang="en-US" sz="3000" dirty="0">
                <a:solidFill>
                  <a:srgbClr val="FFFFFF"/>
                </a:solidFill>
              </a:rPr>
              <a:t>	</a:t>
            </a:r>
            <a:r>
              <a:rPr lang="en-US" sz="3300" dirty="0"/>
              <a:t>Legs elevated &gt; 60 degrees, head down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Monitor ECG, O2 sat, BP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O2 10L/min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Ringer's lactate or normal saline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Epinephrine IV 1.0ml slowly, up to1mg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DOPAMINE 1600 </a:t>
            </a:r>
            <a:r>
              <a:rPr lang="en-US" sz="3300" dirty="0" err="1"/>
              <a:t>ug</a:t>
            </a:r>
            <a:r>
              <a:rPr lang="en-US" sz="3300" dirty="0"/>
              <a:t>/ml: 2-5 </a:t>
            </a:r>
            <a:r>
              <a:rPr lang="en-US" sz="3300" dirty="0" err="1"/>
              <a:t>ug</a:t>
            </a:r>
            <a:r>
              <a:rPr lang="en-US" sz="3300" dirty="0"/>
              <a:t>/kg/min IV</a:t>
            </a:r>
          </a:p>
          <a:p>
            <a:pPr marL="410291" indent="-410291" defTabSz="424538">
              <a:buFontTx/>
              <a:buChar char="•"/>
            </a:pPr>
            <a:r>
              <a:rPr lang="en-US" sz="3300" dirty="0"/>
              <a:t>Consider ICU transfer</a:t>
            </a:r>
            <a:r>
              <a:rPr lang="en-US" sz="3000" dirty="0"/>
              <a:t>	</a:t>
            </a:r>
            <a:r>
              <a:rPr lang="en-US" sz="2600" dirty="0">
                <a:solidFill>
                  <a:srgbClr val="FFFFFF"/>
                </a:solidFill>
              </a:rPr>
              <a:t>		</a:t>
            </a:r>
            <a:endParaRPr lang="en-US" sz="2200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415636" y="1949823"/>
            <a:ext cx="8451273" cy="423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5724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marL="410291" indent="-410291" defTabSz="424538">
              <a:buFontTx/>
              <a:buChar char="•"/>
            </a:pPr>
            <a:endParaRPr lang="en-US" dirty="0" smtClean="0">
              <a:effectLst/>
            </a:endParaRPr>
          </a:p>
          <a:p>
            <a:pPr marL="410291" indent="-410291" defTabSz="424538">
              <a:buFontTx/>
              <a:buChar char="•"/>
            </a:pPr>
            <a:r>
              <a:rPr lang="en-US" sz="2400" dirty="0" smtClean="0">
                <a:effectLst/>
              </a:rPr>
              <a:t>Usually </a:t>
            </a:r>
            <a:r>
              <a:rPr lang="en-US" sz="2400" dirty="0">
                <a:effectLst/>
              </a:rPr>
              <a:t>asymptomatic: </a:t>
            </a:r>
            <a:r>
              <a:rPr lang="en-US" sz="2400" dirty="0" err="1">
                <a:effectLst/>
              </a:rPr>
              <a:t>creatinine</a:t>
            </a:r>
            <a:r>
              <a:rPr lang="en-US" sz="2400" dirty="0">
                <a:effectLst/>
              </a:rPr>
              <a:t> peaks 3-5 days, in severe </a:t>
            </a:r>
            <a:r>
              <a:rPr lang="en-US" sz="2400" dirty="0" err="1">
                <a:effectLst/>
              </a:rPr>
              <a:t>oliguric</a:t>
            </a:r>
            <a:r>
              <a:rPr lang="en-US" sz="2400" dirty="0">
                <a:effectLst/>
              </a:rPr>
              <a:t> renal failure: peaks 5-10 days</a:t>
            </a:r>
          </a:p>
          <a:p>
            <a:pPr marL="410291" indent="-410291" defTabSz="424538">
              <a:buFontTx/>
              <a:buChar char="•"/>
            </a:pPr>
            <a:endParaRPr lang="en-US" sz="2400" dirty="0" smtClean="0">
              <a:effectLst/>
            </a:endParaRPr>
          </a:p>
          <a:p>
            <a:pPr marL="410291" indent="-410291" defTabSz="424538">
              <a:buFontTx/>
              <a:buChar char="•"/>
            </a:pPr>
            <a:r>
              <a:rPr lang="en-US" sz="2400" dirty="0" smtClean="0">
                <a:effectLst/>
              </a:rPr>
              <a:t>Incidence</a:t>
            </a:r>
            <a:r>
              <a:rPr lang="en-US" sz="2400" dirty="0">
                <a:effectLst/>
              </a:rPr>
              <a:t>:</a:t>
            </a:r>
          </a:p>
          <a:p>
            <a:pPr marL="820583" lvl="1" indent="-410291" defTabSz="424538">
              <a:buFontTx/>
              <a:buChar char="•"/>
            </a:pPr>
            <a:r>
              <a:rPr lang="en-US" sz="2400" dirty="0">
                <a:effectLst/>
              </a:rPr>
              <a:t>7-8% arterial injections</a:t>
            </a:r>
          </a:p>
          <a:p>
            <a:pPr marL="820583" lvl="1" indent="-410291" defTabSz="424538">
              <a:buFontTx/>
              <a:buChar char="•"/>
            </a:pPr>
            <a:r>
              <a:rPr lang="en-US" sz="2400" dirty="0">
                <a:effectLst/>
              </a:rPr>
              <a:t>2-5% venous injections</a:t>
            </a:r>
          </a:p>
          <a:p>
            <a:pPr marL="820583" lvl="1" indent="-410291" defTabSz="424538">
              <a:buFontTx/>
              <a:buChar char="•"/>
            </a:pPr>
            <a:r>
              <a:rPr lang="en-US" sz="2400" dirty="0">
                <a:effectLst/>
              </a:rPr>
              <a:t>~0% venous injections if no risk </a:t>
            </a:r>
            <a:r>
              <a:rPr lang="en-US" sz="2400" dirty="0" smtClean="0">
                <a:effectLst/>
              </a:rPr>
              <a:t>factors </a:t>
            </a:r>
            <a:endParaRPr lang="en-US" sz="2400" dirty="0">
              <a:effectLst/>
            </a:endParaRP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277092" y="470647"/>
            <a:ext cx="8638886" cy="1172416"/>
          </a:xfrm>
          <a:prstGeom prst="rect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defTabSz="424538"/>
            <a:r>
              <a:rPr lang="en-US" sz="4000" b="1" dirty="0" smtClean="0"/>
              <a:t>   Contrast-Induced </a:t>
            </a:r>
            <a:r>
              <a:rPr lang="en-US" sz="4000" b="1" dirty="0" err="1"/>
              <a:t>Nephrotoxicity</a:t>
            </a:r>
            <a:endParaRPr lang="en-US" sz="2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6364" y="268941"/>
            <a:ext cx="8513330" cy="1008529"/>
          </a:xfrm>
          <a:noFill/>
          <a:ln w="57150">
            <a:solidFill>
              <a:srgbClr val="80008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marL="0" indent="0" algn="ctr" defTabSz="424538">
              <a:spcBef>
                <a:spcPct val="0"/>
              </a:spcBef>
              <a:buClr>
                <a:srgbClr val="FFFFFF"/>
              </a:buClr>
              <a:buSzPct val="90000"/>
              <a:buNone/>
            </a:pPr>
            <a:r>
              <a:rPr lang="en-US" sz="4400" b="1" dirty="0" smtClean="0"/>
              <a:t>Air Embolism </a:t>
            </a:r>
            <a:endParaRPr lang="en-US" dirty="0" smtClean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754785" y="1616449"/>
            <a:ext cx="7973579" cy="51303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058" tIns="41029" rIns="82058" bIns="41029">
            <a:spAutoFit/>
          </a:bodyPr>
          <a:lstStyle/>
          <a:p>
            <a:pPr marL="410291" indent="-410291">
              <a:buClr>
                <a:srgbClr val="FFFF66"/>
              </a:buClr>
              <a:buFontTx/>
              <a:buChar char="•"/>
            </a:pPr>
            <a:r>
              <a:rPr lang="en-US" sz="2900" dirty="0">
                <a:solidFill>
                  <a:schemeClr val="tx2"/>
                </a:solidFill>
              </a:rPr>
              <a:t>Clinically silent air embolism not uncommon: air bubbles in the thoracic veins, MPA or RV</a:t>
            </a:r>
          </a:p>
          <a:p>
            <a:pPr marL="410291" indent="-410291">
              <a:buClr>
                <a:srgbClr val="FFFF66"/>
              </a:buClr>
              <a:buFontTx/>
              <a:buChar char="•"/>
            </a:pPr>
            <a:endParaRPr lang="en-US" sz="2900" dirty="0">
              <a:solidFill>
                <a:schemeClr val="tx2"/>
              </a:solidFill>
            </a:endParaRPr>
          </a:p>
          <a:p>
            <a:pPr marL="410291" indent="-410291">
              <a:buClr>
                <a:srgbClr val="FFFF66"/>
              </a:buClr>
              <a:buFontTx/>
              <a:buChar char="•"/>
            </a:pPr>
            <a:r>
              <a:rPr lang="en-US" sz="2900" dirty="0">
                <a:solidFill>
                  <a:schemeClr val="tx2"/>
                </a:solidFill>
              </a:rPr>
              <a:t>Significant air embolism potentially fatal but extremely rare</a:t>
            </a:r>
          </a:p>
          <a:p>
            <a:pPr marL="410291" indent="-410291">
              <a:buClr>
                <a:srgbClr val="FFFF66"/>
              </a:buClr>
              <a:buFontTx/>
              <a:buChar char="•"/>
            </a:pPr>
            <a:endParaRPr lang="en-US" sz="2900" dirty="0">
              <a:solidFill>
                <a:schemeClr val="tx2"/>
              </a:solidFill>
            </a:endParaRPr>
          </a:p>
          <a:p>
            <a:pPr marL="410291" indent="-410291">
              <a:buClr>
                <a:srgbClr val="FFFF66"/>
              </a:buClr>
              <a:buFontTx/>
              <a:buChar char="•"/>
            </a:pPr>
            <a:r>
              <a:rPr lang="en-US" sz="2900" dirty="0">
                <a:solidFill>
                  <a:schemeClr val="tx2"/>
                </a:solidFill>
              </a:rPr>
              <a:t>Symptoms: air hunger, dyspnea, cough, </a:t>
            </a:r>
            <a:r>
              <a:rPr lang="en-US" sz="2900" dirty="0" smtClean="0">
                <a:solidFill>
                  <a:schemeClr val="tx2"/>
                </a:solidFill>
              </a:rPr>
              <a:t>pulmonary </a:t>
            </a:r>
            <a:r>
              <a:rPr lang="en-US" sz="2900" dirty="0">
                <a:solidFill>
                  <a:schemeClr val="tx2"/>
                </a:solidFill>
              </a:rPr>
              <a:t>edema, tachycardia, HTN, wheezing</a:t>
            </a:r>
          </a:p>
          <a:p>
            <a:pPr marL="410291" indent="-410291">
              <a:buClr>
                <a:srgbClr val="FFFF66"/>
              </a:buClr>
              <a:buFontTx/>
              <a:buChar char="•"/>
            </a:pPr>
            <a:endParaRPr lang="en-US" sz="2900" dirty="0">
              <a:solidFill>
                <a:schemeClr val="tx2"/>
              </a:solidFill>
            </a:endParaRPr>
          </a:p>
          <a:p>
            <a:pPr marL="410291" indent="-410291">
              <a:buClr>
                <a:srgbClr val="FFFF66"/>
              </a:buClr>
              <a:buFontTx/>
              <a:buChar char="•"/>
            </a:pPr>
            <a:r>
              <a:rPr lang="en-US" sz="2900" dirty="0">
                <a:solidFill>
                  <a:schemeClr val="tx2"/>
                </a:solidFill>
              </a:rPr>
              <a:t>Treatment: 100% O2, LLD, hyperbaric O2, CPR if arrest occurs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HOME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Legally contrast medium is a pharmaceutical drug; therefore it has contraindications and might have side effects. </a:t>
            </a:r>
          </a:p>
          <a:p>
            <a:pPr lvl="1"/>
            <a:r>
              <a:rPr lang="en-US" dirty="0" smtClean="0"/>
              <a:t>Barium </a:t>
            </a:r>
            <a:r>
              <a:rPr lang="en-US" dirty="0" err="1" smtClean="0"/>
              <a:t>sulphate</a:t>
            </a:r>
            <a:r>
              <a:rPr lang="en-US" dirty="0" smtClean="0"/>
              <a:t>, an insoluble oral </a:t>
            </a:r>
            <a:r>
              <a:rPr lang="en-US" dirty="0" err="1" smtClean="0"/>
              <a:t>radiocontrast</a:t>
            </a:r>
            <a:r>
              <a:rPr lang="en-US" dirty="0" smtClean="0"/>
              <a:t>, is contraindicated in suspected bowel perforation and in patients at risk for aspiration. </a:t>
            </a:r>
          </a:p>
          <a:p>
            <a:pPr lvl="1"/>
            <a:r>
              <a:rPr lang="en-US" dirty="0" smtClean="0"/>
              <a:t>Kidney function has to be checked prior to intravenous contrast administration.</a:t>
            </a:r>
          </a:p>
          <a:p>
            <a:pPr lvl="1"/>
            <a:r>
              <a:rPr lang="en-US" dirty="0" smtClean="0"/>
              <a:t> In hyperthyroidism the thyroid function has to be checked before a iodinated contrast study. </a:t>
            </a:r>
          </a:p>
          <a:p>
            <a:pPr lvl="1"/>
            <a:r>
              <a:rPr lang="en-US" dirty="0" smtClean="0"/>
              <a:t>It has been recommended that all drugs which are excreted by the kidney be stopped temporarily before intravascular administration of contrast media.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0036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400" cy="53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5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Radiographic  Contrast : Influenced by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Radiation Quality (KVP)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Film Contrast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Radiographic object (Patient</a:t>
            </a:r>
            <a:r>
              <a:rPr lang="en-US" dirty="0" smtClean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patients body consists of:-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water, fat, muscle, bone.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- each of these has a specific density,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governed by the relative Atomic No.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of its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w-KE" dirty="0" smtClean="0"/>
              <a:t>KEY DENSITIES IN THE HUMAN BODY</a:t>
            </a:r>
            <a:endParaRPr lang="sw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1 - Air/Lung</a:t>
            </a:r>
            <a:endParaRPr lang="en-US" dirty="0" smtClean="0"/>
          </a:p>
          <a:p>
            <a:r>
              <a:rPr lang="en-US" b="1" dirty="0" smtClean="0"/>
              <a:t>2 - Fat </a:t>
            </a:r>
            <a:r>
              <a:rPr lang="en-US" dirty="0" smtClean="0"/>
              <a:t>(layer between soft </a:t>
            </a:r>
            <a:r>
              <a:rPr lang="en-US" dirty="0" err="1" smtClean="0"/>
              <a:t>tissues,below</a:t>
            </a:r>
            <a:r>
              <a:rPr lang="en-US" dirty="0" smtClean="0"/>
              <a:t> skin.) </a:t>
            </a:r>
          </a:p>
          <a:p>
            <a:r>
              <a:rPr lang="en-US" b="1" dirty="0" smtClean="0"/>
              <a:t>3 - Soft tissue </a:t>
            </a:r>
            <a:endParaRPr lang="en-US" dirty="0" smtClean="0"/>
          </a:p>
          <a:p>
            <a:r>
              <a:rPr lang="en-US" b="1" dirty="0" smtClean="0"/>
              <a:t>4 - Bones. </a:t>
            </a:r>
          </a:p>
          <a:p>
            <a:r>
              <a:rPr lang="en-US" dirty="0" smtClean="0"/>
              <a:t>The greatest contrast is found in areas of greatest difference in density of adjacent structures (</a:t>
            </a:r>
            <a:r>
              <a:rPr lang="en-US" b="1" dirty="0" smtClean="0"/>
              <a:t> AIR/BONE)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Human Body </a:t>
            </a:r>
            <a:r>
              <a:rPr lang="en-GB" dirty="0" smtClean="0"/>
              <a:t>Tissue relative Densities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Substance     Atomic #      Density (kg/m3)</a:t>
            </a:r>
          </a:p>
          <a:p>
            <a:endParaRPr lang="en-GB" dirty="0"/>
          </a:p>
          <a:p>
            <a:r>
              <a:rPr lang="en-GB" dirty="0" smtClean="0"/>
              <a:t>Fat                       6.3                  910</a:t>
            </a:r>
          </a:p>
          <a:p>
            <a:r>
              <a:rPr lang="en-GB" dirty="0" smtClean="0"/>
              <a:t>Soft Tissue         7.4                1000</a:t>
            </a:r>
          </a:p>
          <a:p>
            <a:r>
              <a:rPr lang="en-GB" dirty="0" smtClean="0"/>
              <a:t>Water                 7.6                1000</a:t>
            </a:r>
          </a:p>
          <a:p>
            <a:r>
              <a:rPr lang="en-GB" dirty="0" smtClean="0"/>
              <a:t>Muscle               7.6                1000</a:t>
            </a:r>
          </a:p>
          <a:p>
            <a:r>
              <a:rPr lang="en-GB" dirty="0" smtClean="0"/>
              <a:t>Bone                 13.8                1850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2548</Words>
  <Application>Microsoft Office PowerPoint</Application>
  <PresentationFormat>On-screen Show (4:3)</PresentationFormat>
  <Paragraphs>450</Paragraphs>
  <Slides>64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Office Theme</vt:lpstr>
      <vt:lpstr>1_Office Theme</vt:lpstr>
      <vt:lpstr>3_Office Theme</vt:lpstr>
      <vt:lpstr>2_Office Theme</vt:lpstr>
      <vt:lpstr>CONTRAST MEDIA IN IMAGING AND RELATED ADVERSE EFFECTS</vt:lpstr>
      <vt:lpstr>Definition</vt:lpstr>
      <vt:lpstr>Contrast agents cont.</vt:lpstr>
      <vt:lpstr>General physical properties of contrast media</vt:lpstr>
      <vt:lpstr>IMAGING MODALITIES</vt:lpstr>
      <vt:lpstr>CONTRAST AGENTS</vt:lpstr>
      <vt:lpstr>Radiographic  Contrast : Influenced by</vt:lpstr>
      <vt:lpstr>KEY DENSITIES IN THE HUMAN BODY</vt:lpstr>
      <vt:lpstr>Human Body Tissue relative Densities</vt:lpstr>
      <vt:lpstr>DENSITIES ON A CHEST X-RAY</vt:lpstr>
      <vt:lpstr>4 Radio Contrast Material  </vt:lpstr>
      <vt:lpstr>X- ATTENUATION</vt:lpstr>
      <vt:lpstr>X-ray Imaging</vt:lpstr>
      <vt:lpstr>X-ray attenuation </vt:lpstr>
      <vt:lpstr>RADIO CONTRAST AGENTS</vt:lpstr>
      <vt:lpstr>RADIO CONTRAST AGENTS</vt:lpstr>
      <vt:lpstr>Water- soluble contrast media</vt:lpstr>
      <vt:lpstr>ICM</vt:lpstr>
      <vt:lpstr>THE BEZENZE RING</vt:lpstr>
      <vt:lpstr>IVC AGENTS /MEDIA</vt:lpstr>
      <vt:lpstr>LOW OMOLAR CONTRAST MEDIA (LOCM)</vt:lpstr>
      <vt:lpstr>ISO- OSMOLAR CONTRAST MEDIA</vt:lpstr>
      <vt:lpstr>1- Iodine based contrast; classification</vt:lpstr>
      <vt:lpstr>NON SOLUBLE RCA</vt:lpstr>
      <vt:lpstr>PATIENT PREPARATION</vt:lpstr>
      <vt:lpstr>Other drugs  used in imaging.</vt:lpstr>
      <vt:lpstr>IMAGES WITH CONTRAST</vt:lpstr>
      <vt:lpstr>RCA-Facts to remember</vt:lpstr>
      <vt:lpstr>ULTRASOUND</vt:lpstr>
      <vt:lpstr>Contrast media for ultrasound </vt:lpstr>
      <vt:lpstr>ULTRASOUND</vt:lpstr>
      <vt:lpstr>ULTRASOUND</vt:lpstr>
      <vt:lpstr>Micro bubbles in blood vessels</vt:lpstr>
      <vt:lpstr>Ultrasound contrast cont.</vt:lpstr>
      <vt:lpstr>MRI and contrast agents</vt:lpstr>
      <vt:lpstr>MRI CONTRAST AGENTS</vt:lpstr>
      <vt:lpstr>MRI contrast agents</vt:lpstr>
      <vt:lpstr>Oral MRI contrast</vt:lpstr>
      <vt:lpstr>PowerPoint Presentation</vt:lpstr>
      <vt:lpstr>CONTRAST REACTIONS</vt:lpstr>
      <vt:lpstr>PowerPoint Presentation</vt:lpstr>
      <vt:lpstr>PowerPoint Presentation</vt:lpstr>
      <vt:lpstr>PowerPoint Presentation</vt:lpstr>
      <vt:lpstr>Mri contrast react.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MANANGEMENT</vt:lpstr>
      <vt:lpstr>PowerPoint Presentation</vt:lpstr>
      <vt:lpstr>PowerPoint Presentation</vt:lpstr>
      <vt:lpstr>PowerPoint Presentation</vt:lpstr>
      <vt:lpstr>PowerPoint Presentation</vt:lpstr>
      <vt:lpstr>Hypotension with Bradycardia (Vagal Reaction)</vt:lpstr>
      <vt:lpstr>PowerPoint Presentation</vt:lpstr>
      <vt:lpstr>PowerPoint Presentation</vt:lpstr>
      <vt:lpstr>PowerPoint Presentation</vt:lpstr>
      <vt:lpstr>TAKE HOME POINTS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 MEDIA IN IMAGING AND RELATED ADVERSEEFFECTS</dc:title>
  <dc:creator>Dr. M.N. Wambugu</dc:creator>
  <cp:lastModifiedBy>user</cp:lastModifiedBy>
  <cp:revision>188</cp:revision>
  <dcterms:created xsi:type="dcterms:W3CDTF">2015-11-19T09:53:06Z</dcterms:created>
  <dcterms:modified xsi:type="dcterms:W3CDTF">2015-12-03T19:16:39Z</dcterms:modified>
</cp:coreProperties>
</file>