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u="sng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2556932"/>
            <a:ext cx="10604500" cy="36914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2000">
                <a:solidFill>
                  <a:schemeClr val="accent1"/>
                </a:solidFill>
              </a:defRPr>
            </a:lvl4pPr>
            <a:lvl5pP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77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SIZE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 the transverse diameter of the heart and compare that of the chest</a:t>
            </a:r>
          </a:p>
          <a:p>
            <a:r>
              <a:rPr lang="en-US" dirty="0" smtClean="0"/>
              <a:t>50 – 55% in adults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97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ECHOCARDIOGRAPHY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Gives a wealth of information (anatomical and </a:t>
            </a:r>
            <a:r>
              <a:rPr lang="en-US" dirty="0" err="1" smtClean="0"/>
              <a:t>physiologica</a:t>
            </a:r>
            <a:r>
              <a:rPr lang="en-US" dirty="0" smtClean="0"/>
              <a:t>) without ionizing radiation, patients discomfort or significant risk</a:t>
            </a:r>
          </a:p>
          <a:p>
            <a:r>
              <a:rPr lang="en-US" dirty="0" smtClean="0"/>
              <a:t>ID M mode) 2D (most commonly used), 3D</a:t>
            </a:r>
          </a:p>
          <a:p>
            <a:r>
              <a:rPr lang="en-US" dirty="0" smtClean="0"/>
              <a:t>Doppler echocardiography</a:t>
            </a:r>
          </a:p>
          <a:p>
            <a:pPr lvl="1"/>
            <a:r>
              <a:rPr lang="en-US" dirty="0" smtClean="0"/>
              <a:t>CFI, non-invasive angiogram</a:t>
            </a:r>
          </a:p>
          <a:p>
            <a:pPr lvl="1"/>
            <a:r>
              <a:rPr lang="en-US" dirty="0" smtClean="0"/>
              <a:t>Pulsed Doppler echo (valves)</a:t>
            </a:r>
          </a:p>
          <a:p>
            <a:pPr lvl="1"/>
            <a:r>
              <a:rPr lang="en-US" dirty="0" smtClean="0"/>
              <a:t>Continuous wave Doppler</a:t>
            </a:r>
          </a:p>
          <a:p>
            <a:r>
              <a:rPr lang="en-US" dirty="0" smtClean="0"/>
              <a:t>Contrast echocardiography</a:t>
            </a:r>
          </a:p>
          <a:p>
            <a:pPr lvl="1"/>
            <a:r>
              <a:rPr lang="en-US" dirty="0" err="1" smtClean="0"/>
              <a:t>Microbubbles</a:t>
            </a:r>
            <a:r>
              <a:rPr lang="en-US" dirty="0" smtClean="0"/>
              <a:t> in the venous circulation</a:t>
            </a:r>
          </a:p>
        </p:txBody>
      </p:sp>
    </p:spTree>
    <p:extLst>
      <p:ext uri="{BB962C8B-B14F-4D97-AF65-F5344CB8AC3E}">
        <p14:creationId xmlns:p14="http://schemas.microsoft.com/office/powerpoint/2010/main" val="37342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 ECHOCADIOGRAPHY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of intravascular contrast effects produced when </a:t>
            </a:r>
            <a:r>
              <a:rPr lang="en-US" dirty="0" err="1" smtClean="0"/>
              <a:t>microbubbles</a:t>
            </a:r>
            <a:r>
              <a:rPr lang="en-US" dirty="0" smtClean="0"/>
              <a:t> of gas present in solution are </a:t>
            </a:r>
            <a:r>
              <a:rPr lang="en-US" dirty="0" err="1" smtClean="0"/>
              <a:t>inected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504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Myocardial perfusion can be investigated directly/ indirectly after intra-coronary/venous contrast injection with/ without DSA</a:t>
            </a:r>
            <a:br>
              <a:rPr lang="en-US" dirty="0" smtClean="0"/>
            </a:br>
            <a:r>
              <a:rPr lang="en-US" dirty="0" smtClean="0"/>
              <a:t>Better define anatomy not shown well on 2D</a:t>
            </a:r>
          </a:p>
          <a:p>
            <a:r>
              <a:rPr lang="en-US" dirty="0" smtClean="0"/>
              <a:t>Enhancement of </a:t>
            </a:r>
            <a:r>
              <a:rPr lang="en-US" dirty="0" err="1" smtClean="0"/>
              <a:t>endocardial</a:t>
            </a:r>
            <a:r>
              <a:rPr lang="en-US" dirty="0" smtClean="0"/>
              <a:t> boundaries increasing sensitivity of wall motion abnormalities e.g. </a:t>
            </a:r>
            <a:r>
              <a:rPr lang="en-US" dirty="0" err="1" smtClean="0"/>
              <a:t>valvular</a:t>
            </a:r>
            <a:r>
              <a:rPr lang="en-US" dirty="0" smtClean="0"/>
              <a:t> regurgitation, shunts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377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DOPPLER ECHO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Venus flow from IVC&lt; SVC, pulmonary vessels and across the valves</a:t>
            </a:r>
          </a:p>
          <a:p>
            <a:r>
              <a:rPr lang="en-US" dirty="0" smtClean="0"/>
              <a:t>Measure direction and speed of blood flowing through the heart and blood vessels</a:t>
            </a:r>
          </a:p>
          <a:p>
            <a:r>
              <a:rPr lang="en-US" dirty="0" smtClean="0"/>
              <a:t>Check for abnormal communication between left and right side of the heart and regurgitation</a:t>
            </a:r>
          </a:p>
          <a:p>
            <a:r>
              <a:rPr lang="en-US" dirty="0" smtClean="0"/>
              <a:t>Calculate cardiac output ejection fraction</a:t>
            </a:r>
          </a:p>
          <a:p>
            <a:r>
              <a:rPr lang="en-US" dirty="0" smtClean="0"/>
              <a:t>Flow towards the transducer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red away from it </a:t>
            </a:r>
            <a:r>
              <a:rPr lang="en-US" dirty="0" smtClean="0">
                <a:sym typeface="Wingdings" panose="05000000000000000000" pitchFamily="2" charset="2"/>
              </a:rPr>
              <a:t> lye and turbulence flow mixture of red and blue-yellow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988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CLINICAL APPLICATIONS OF ECHO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Congenital heart disease</a:t>
            </a:r>
          </a:p>
          <a:p>
            <a:r>
              <a:rPr lang="en-US" dirty="0" smtClean="0"/>
              <a:t>Anatomical defects, shunts</a:t>
            </a:r>
          </a:p>
          <a:p>
            <a:r>
              <a:rPr lang="en-US" dirty="0" smtClean="0"/>
              <a:t>Stress echo</a:t>
            </a:r>
          </a:p>
          <a:p>
            <a:r>
              <a:rPr lang="en-US" dirty="0" smtClean="0"/>
              <a:t>Pericardial disease</a:t>
            </a:r>
          </a:p>
          <a:p>
            <a:r>
              <a:rPr lang="en-US" dirty="0" smtClean="0"/>
              <a:t>Coronary artery disease</a:t>
            </a:r>
          </a:p>
          <a:p>
            <a:r>
              <a:rPr lang="en-US" dirty="0" smtClean="0"/>
              <a:t>Cardiomyopathies</a:t>
            </a:r>
          </a:p>
          <a:p>
            <a:r>
              <a:rPr lang="en-US" dirty="0" err="1" smtClean="0"/>
              <a:t>Valvular</a:t>
            </a:r>
            <a:r>
              <a:rPr lang="en-US" dirty="0" smtClean="0"/>
              <a:t> heart disease</a:t>
            </a:r>
          </a:p>
          <a:p>
            <a:r>
              <a:rPr lang="en-US" dirty="0" smtClean="0"/>
              <a:t>Cardiac masses</a:t>
            </a:r>
          </a:p>
          <a:p>
            <a:r>
              <a:rPr lang="en-US" dirty="0" smtClean="0"/>
              <a:t>Diseases of the aorta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456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ANGIOCARDIOGRAPHY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technique for cardiac and great vessel anatomy</a:t>
            </a:r>
          </a:p>
          <a:p>
            <a:r>
              <a:rPr lang="en-US" dirty="0" smtClean="0"/>
              <a:t>Coronary angiography commonest</a:t>
            </a:r>
          </a:p>
          <a:p>
            <a:pPr lvl="1"/>
            <a:r>
              <a:rPr lang="en-US" dirty="0" err="1" smtClean="0"/>
              <a:t>Transfemoral</a:t>
            </a:r>
            <a:r>
              <a:rPr lang="en-US" dirty="0" smtClean="0"/>
              <a:t> approach using </a:t>
            </a:r>
            <a:r>
              <a:rPr lang="en-US" dirty="0" err="1" smtClean="0"/>
              <a:t>Judkins</a:t>
            </a:r>
            <a:r>
              <a:rPr lang="en-US" dirty="0" smtClean="0"/>
              <a:t> or </a:t>
            </a:r>
            <a:r>
              <a:rPr lang="en-US" dirty="0" err="1" smtClean="0"/>
              <a:t>Amplatz</a:t>
            </a:r>
            <a:r>
              <a:rPr lang="en-US" dirty="0" smtClean="0"/>
              <a:t> catheters</a:t>
            </a:r>
          </a:p>
          <a:p>
            <a:r>
              <a:rPr lang="en-US" dirty="0" smtClean="0"/>
              <a:t>Pulmonary angiography, for possible PTE</a:t>
            </a:r>
          </a:p>
          <a:p>
            <a:r>
              <a:rPr lang="en-US" dirty="0" err="1" smtClean="0"/>
              <a:t>Adv</a:t>
            </a:r>
            <a:r>
              <a:rPr lang="en-US" dirty="0" smtClean="0"/>
              <a:t>; offers high resolution images of the heart and great vessels</a:t>
            </a:r>
          </a:p>
          <a:p>
            <a:r>
              <a:rPr lang="en-US" dirty="0" err="1" smtClean="0"/>
              <a:t>Disadv</a:t>
            </a:r>
            <a:r>
              <a:rPr lang="en-US" dirty="0" smtClean="0"/>
              <a:t>; requires experienced hands and cardiac monitoring, invasive</a:t>
            </a:r>
          </a:p>
        </p:txBody>
      </p:sp>
    </p:spTree>
    <p:extLst>
      <p:ext uri="{BB962C8B-B14F-4D97-AF65-F5344CB8AC3E}">
        <p14:creationId xmlns:p14="http://schemas.microsoft.com/office/powerpoint/2010/main" val="3845545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Indications</a:t>
            </a:r>
          </a:p>
          <a:p>
            <a:pPr lvl="1"/>
            <a:r>
              <a:rPr lang="en-US" dirty="0" smtClean="0"/>
              <a:t>Complex congenital heart disease</a:t>
            </a:r>
          </a:p>
          <a:p>
            <a:pPr lvl="1"/>
            <a:r>
              <a:rPr lang="en-US" dirty="0" err="1" smtClean="0"/>
              <a:t>Valvular</a:t>
            </a:r>
            <a:r>
              <a:rPr lang="en-US" dirty="0" smtClean="0"/>
              <a:t>/ myocardial disease</a:t>
            </a:r>
          </a:p>
          <a:p>
            <a:pPr lvl="1"/>
            <a:r>
              <a:rPr lang="en-US" dirty="0" smtClean="0"/>
              <a:t>Ventricular function</a:t>
            </a:r>
          </a:p>
          <a:p>
            <a:r>
              <a:rPr lang="en-US" dirty="0" smtClean="0"/>
              <a:t>Technique	</a:t>
            </a:r>
          </a:p>
          <a:p>
            <a:pPr lvl="1"/>
            <a:r>
              <a:rPr lang="en-US" dirty="0" smtClean="0"/>
              <a:t>Right sided structures </a:t>
            </a:r>
            <a:r>
              <a:rPr lang="en-US" dirty="0" err="1" smtClean="0"/>
              <a:t>studed</a:t>
            </a:r>
            <a:r>
              <a:rPr lang="en-US" dirty="0" smtClean="0"/>
              <a:t> by </a:t>
            </a:r>
            <a:r>
              <a:rPr lang="en-US" dirty="0" err="1" smtClean="0"/>
              <a:t>introductng</a:t>
            </a:r>
            <a:r>
              <a:rPr lang="en-US" dirty="0" smtClean="0"/>
              <a:t> the catheter into peripheral vein</a:t>
            </a:r>
          </a:p>
          <a:p>
            <a:pPr lvl="1"/>
            <a:r>
              <a:rPr lang="en-US" dirty="0" smtClean="0"/>
              <a:t>Left sided </a:t>
            </a:r>
            <a:r>
              <a:rPr lang="en-US" dirty="0" smtClean="0">
                <a:sym typeface="Wingdings" panose="05000000000000000000" pitchFamily="2" charset="2"/>
              </a:rPr>
              <a:t> arterial approach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Use contrast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576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Equipment</a:t>
            </a:r>
          </a:p>
          <a:p>
            <a:pPr lvl="1"/>
            <a:r>
              <a:rPr lang="en-US" dirty="0" smtClean="0"/>
              <a:t>Fluoroscopy on a C-arm with DSA facilities, pressure recording </a:t>
            </a:r>
            <a:r>
              <a:rPr lang="en-US" dirty="0" err="1" smtClean="0"/>
              <a:t>deviece</a:t>
            </a:r>
            <a:r>
              <a:rPr lang="en-US" dirty="0" smtClean="0"/>
              <a:t>, ECG monitor, blood oxygen </a:t>
            </a:r>
            <a:r>
              <a:rPr lang="en-US" dirty="0" err="1" smtClean="0"/>
              <a:t>analyser</a:t>
            </a:r>
            <a:r>
              <a:rPr lang="en-US" dirty="0" smtClean="0"/>
              <a:t>, catheters</a:t>
            </a:r>
          </a:p>
          <a:p>
            <a:r>
              <a:rPr lang="en-US" dirty="0" smtClean="0"/>
              <a:t>Angled views which place the pathological lesion at right angles </a:t>
            </a:r>
            <a:r>
              <a:rPr lang="en-US" dirty="0" smtClean="0">
                <a:sym typeface="Wingdings" panose="05000000000000000000" pitchFamily="2" charset="2"/>
              </a:rPr>
              <a:t> increase </a:t>
            </a:r>
            <a:r>
              <a:rPr lang="en-US" dirty="0" err="1" smtClean="0">
                <a:sym typeface="Wingdings" panose="05000000000000000000" pitchFamily="2" charset="2"/>
              </a:rPr>
              <a:t>accuracu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Coplications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Sudden death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MI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arrhythmias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257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MRI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Excellent anatomic </a:t>
            </a:r>
            <a:r>
              <a:rPr lang="en-US" dirty="0" err="1" smtClean="0"/>
              <a:t>detal</a:t>
            </a:r>
            <a:endParaRPr lang="en-US" dirty="0" smtClean="0"/>
          </a:p>
          <a:p>
            <a:r>
              <a:rPr lang="en-US" dirty="0" smtClean="0"/>
              <a:t>Disadvantage</a:t>
            </a:r>
          </a:p>
          <a:p>
            <a:pPr lvl="1"/>
            <a:r>
              <a:rPr lang="en-US" dirty="0" smtClean="0"/>
              <a:t>Expensive</a:t>
            </a:r>
          </a:p>
          <a:p>
            <a:pPr lvl="1"/>
            <a:r>
              <a:rPr lang="en-US" dirty="0" smtClean="0"/>
              <a:t>Availability</a:t>
            </a:r>
          </a:p>
          <a:p>
            <a:pPr lvl="1"/>
            <a:r>
              <a:rPr lang="en-US" dirty="0" smtClean="0"/>
              <a:t>Metallic implants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88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EMBRYOLOGY</a:t>
            </a:r>
          </a:p>
          <a:p>
            <a:r>
              <a:rPr lang="en-US" dirty="0" smtClean="0"/>
              <a:t>IMAGING MODALITIES</a:t>
            </a:r>
          </a:p>
          <a:p>
            <a:r>
              <a:rPr lang="en-US" dirty="0" smtClean="0"/>
              <a:t>SPECIFIC CONDITION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162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Ventriculaar</a:t>
            </a:r>
            <a:r>
              <a:rPr lang="en-US" dirty="0" smtClean="0"/>
              <a:t> function analysis</a:t>
            </a:r>
          </a:p>
          <a:p>
            <a:r>
              <a:rPr lang="en-US" dirty="0" smtClean="0"/>
              <a:t>Myocardial function at rest and during stress</a:t>
            </a:r>
          </a:p>
          <a:p>
            <a:r>
              <a:rPr lang="en-US" dirty="0" smtClean="0"/>
              <a:t>Myocardial </a:t>
            </a:r>
            <a:r>
              <a:rPr lang="en-US" dirty="0" err="1" smtClean="0"/>
              <a:t>erfusion</a:t>
            </a:r>
            <a:endParaRPr lang="en-US" dirty="0" smtClean="0"/>
          </a:p>
          <a:p>
            <a:r>
              <a:rPr lang="en-US" dirty="0" smtClean="0"/>
              <a:t>Measurement of coronary flow</a:t>
            </a:r>
          </a:p>
          <a:p>
            <a:r>
              <a:rPr lang="en-US" dirty="0" smtClean="0"/>
              <a:t>VHD</a:t>
            </a:r>
            <a:br>
              <a:rPr lang="en-US" dirty="0" smtClean="0"/>
            </a:br>
            <a:r>
              <a:rPr lang="en-US" dirty="0" smtClean="0"/>
              <a:t>pericardial pathology</a:t>
            </a:r>
          </a:p>
          <a:p>
            <a:r>
              <a:rPr lang="en-US" dirty="0" smtClean="0"/>
              <a:t>Cardiac tumors and </a:t>
            </a:r>
            <a:r>
              <a:rPr lang="en-US" dirty="0" err="1" smtClean="0"/>
              <a:t>throbi</a:t>
            </a:r>
            <a:endParaRPr lang="en-US" dirty="0" smtClean="0"/>
          </a:p>
          <a:p>
            <a:r>
              <a:rPr lang="en-US" dirty="0" err="1" smtClean="0"/>
              <a:t>Carrdiomyopathies</a:t>
            </a:r>
            <a:endParaRPr lang="en-US" dirty="0" smtClean="0"/>
          </a:p>
          <a:p>
            <a:r>
              <a:rPr lang="en-US" dirty="0" smtClean="0"/>
              <a:t>Assessing great vessels </a:t>
            </a:r>
            <a:r>
              <a:rPr lang="en-US" dirty="0" smtClean="0">
                <a:sym typeface="Wingdings" panose="05000000000000000000" pitchFamily="2" charset="2"/>
              </a:rPr>
              <a:t> aortic/ pulmonary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70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 SEQUENCES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Tissue catheterization </a:t>
            </a:r>
            <a:r>
              <a:rPr lang="en-US" dirty="0" smtClean="0">
                <a:sym typeface="Wingdings" panose="05000000000000000000" pitchFamily="2" charset="2"/>
              </a:rPr>
              <a:t> done using T1 &amp; T2W contrast enhancement and spectroscopy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T1W  best anatomic depiction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Blood  show signal void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Gradient echo – impart bright signal to coherently flowing blood  white blood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Fast spin echo  vascular wall bright , blood black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492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C/MRI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Gradient recalled echo-technique </a:t>
            </a:r>
            <a:r>
              <a:rPr lang="en-US" dirty="0" smtClean="0">
                <a:sym typeface="Wingdings" panose="05000000000000000000" pitchFamily="2" charset="2"/>
              </a:rPr>
              <a:t> applied for motion studies, to show flowing blood as well as </a:t>
            </a:r>
            <a:r>
              <a:rPr lang="en-US" dirty="0" err="1" smtClean="0">
                <a:sym typeface="Wingdings" panose="05000000000000000000" pitchFamily="2" charset="2"/>
              </a:rPr>
              <a:t>caddiac</a:t>
            </a:r>
            <a:r>
              <a:rPr lang="en-US" dirty="0" smtClean="0">
                <a:sym typeface="Wingdings" panose="05000000000000000000" pitchFamily="2" charset="2"/>
              </a:rPr>
              <a:t> motion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ECG gated MRI of the heart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Velocity mapping sequences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Images-tomographic </a:t>
            </a:r>
            <a:r>
              <a:rPr lang="en-US" dirty="0" err="1" smtClean="0">
                <a:sym typeface="Wingdings" panose="05000000000000000000" pitchFamily="2" charset="2"/>
              </a:rPr>
              <a:t>slics</a:t>
            </a:r>
            <a:r>
              <a:rPr lang="en-US" dirty="0" smtClean="0">
                <a:sym typeface="Wingdings" panose="05000000000000000000" pitchFamily="2" charset="2"/>
              </a:rPr>
              <a:t>, of any selected plane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891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Contrast </a:t>
            </a:r>
            <a:r>
              <a:rPr lang="en-US" dirty="0" smtClean="0">
                <a:sym typeface="Wingdings" panose="05000000000000000000" pitchFamily="2" charset="2"/>
              </a:rPr>
              <a:t> gadolinium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Myocardial perfusion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MR angiography: time of flight MRA, phase contrast MRA, contrast enhanced MRA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Myocardial </a:t>
            </a:r>
            <a:r>
              <a:rPr lang="en-US" dirty="0" err="1" smtClean="0">
                <a:sym typeface="Wingdings" panose="05000000000000000000" pitchFamily="2" charset="2"/>
              </a:rPr>
              <a:t>infaction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Ischemia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107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97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fetal </a:t>
            </a:r>
            <a:r>
              <a:rPr lang="en-US" dirty="0" err="1" smtClean="0"/>
              <a:t>hert</a:t>
            </a:r>
            <a:r>
              <a:rPr lang="en-US" dirty="0" smtClean="0"/>
              <a:t> develops from a series of complex and rapid changes which occur between the second and 8</a:t>
            </a:r>
            <a:r>
              <a:rPr lang="en-US" baseline="30000" dirty="0" smtClean="0"/>
              <a:t>th</a:t>
            </a:r>
            <a:r>
              <a:rPr lang="en-US" dirty="0" smtClean="0"/>
              <a:t> week of intrauterine life</a:t>
            </a:r>
          </a:p>
          <a:p>
            <a:r>
              <a:rPr lang="en-US" dirty="0" smtClean="0"/>
              <a:t>During the 3</a:t>
            </a:r>
            <a:r>
              <a:rPr lang="en-US" baseline="30000" dirty="0" smtClean="0"/>
              <a:t>rd</a:t>
            </a:r>
            <a:r>
              <a:rPr lang="en-US" dirty="0" smtClean="0"/>
              <a:t> and 5</a:t>
            </a:r>
            <a:r>
              <a:rPr lang="en-US" baseline="30000" dirty="0" smtClean="0"/>
              <a:t>th</a:t>
            </a:r>
            <a:r>
              <a:rPr lang="en-US" dirty="0" smtClean="0"/>
              <a:t> weeks cardiac structures </a:t>
            </a:r>
            <a:r>
              <a:rPr lang="en-US" dirty="0" err="1" smtClean="0"/>
              <a:t>fevelop</a:t>
            </a:r>
            <a:r>
              <a:rPr lang="en-US" dirty="0" smtClean="0"/>
              <a:t> most actively </a:t>
            </a:r>
            <a:r>
              <a:rPr lang="en-US" dirty="0" smtClean="0">
                <a:sym typeface="Wingdings" panose="05000000000000000000" pitchFamily="2" charset="2"/>
              </a:rPr>
              <a:t> most damage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669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EMBRYOLOGY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Splanchnic mesoderm</a:t>
            </a:r>
          </a:p>
          <a:p>
            <a:r>
              <a:rPr lang="en-US" dirty="0" err="1" smtClean="0"/>
              <a:t>Endocardial</a:t>
            </a:r>
            <a:r>
              <a:rPr lang="en-US" dirty="0" smtClean="0"/>
              <a:t> tube is the initial basic structure</a:t>
            </a:r>
          </a:p>
          <a:p>
            <a:r>
              <a:rPr lang="en-US" dirty="0" smtClean="0"/>
              <a:t>Development characterized by rapid and complex changes</a:t>
            </a:r>
          </a:p>
          <a:p>
            <a:r>
              <a:rPr lang="en-US" dirty="0" smtClean="0"/>
              <a:t>5 dilatations</a:t>
            </a:r>
          </a:p>
          <a:p>
            <a:pPr lvl="1"/>
            <a:r>
              <a:rPr lang="en-US" dirty="0" smtClean="0"/>
              <a:t>Common </a:t>
            </a:r>
            <a:r>
              <a:rPr lang="en-US" dirty="0" err="1" smtClean="0"/>
              <a:t>truncus</a:t>
            </a:r>
            <a:r>
              <a:rPr lang="en-US" dirty="0" smtClean="0"/>
              <a:t> </a:t>
            </a:r>
            <a:r>
              <a:rPr lang="en-US" dirty="0" err="1" smtClean="0"/>
              <a:t>arteriosus</a:t>
            </a:r>
            <a:endParaRPr lang="en-US" dirty="0" smtClean="0"/>
          </a:p>
          <a:p>
            <a:pPr lvl="1"/>
            <a:r>
              <a:rPr lang="en-US" dirty="0" smtClean="0"/>
              <a:t>Bulbous </a:t>
            </a:r>
            <a:r>
              <a:rPr lang="en-US" dirty="0" err="1" smtClean="0"/>
              <a:t>cordis</a:t>
            </a:r>
            <a:endParaRPr lang="en-US" dirty="0" smtClean="0"/>
          </a:p>
          <a:p>
            <a:pPr lvl="1"/>
            <a:r>
              <a:rPr lang="en-US" dirty="0" smtClean="0"/>
              <a:t>Common primitive ventricle</a:t>
            </a:r>
          </a:p>
          <a:p>
            <a:pPr lvl="1"/>
            <a:r>
              <a:rPr lang="en-US" dirty="0" err="1" smtClean="0"/>
              <a:t>Pcommon</a:t>
            </a:r>
            <a:r>
              <a:rPr lang="en-US" dirty="0" smtClean="0"/>
              <a:t> primitive atrium</a:t>
            </a:r>
          </a:p>
          <a:p>
            <a:pPr lvl="1"/>
            <a:r>
              <a:rPr lang="en-US" dirty="0" smtClean="0"/>
              <a:t>Sinus </a:t>
            </a:r>
            <a:r>
              <a:rPr lang="en-US" dirty="0" err="1" smtClean="0"/>
              <a:t>venosus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658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Truncus</a:t>
            </a:r>
            <a:r>
              <a:rPr lang="en-US" dirty="0" smtClean="0"/>
              <a:t> </a:t>
            </a:r>
            <a:r>
              <a:rPr lang="en-US" dirty="0" err="1" smtClean="0"/>
              <a:t>arteriosus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aorta and pulmonary trunk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Bulbus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cordis</a:t>
            </a:r>
            <a:r>
              <a:rPr lang="en-US" dirty="0" smtClean="0">
                <a:sym typeface="Wingdings" panose="05000000000000000000" pitchFamily="2" charset="2"/>
              </a:rPr>
              <a:t>  smooth part of RV (</a:t>
            </a:r>
            <a:r>
              <a:rPr lang="en-US" dirty="0" err="1" smtClean="0">
                <a:sym typeface="Wingdings" panose="05000000000000000000" pitchFamily="2" charset="2"/>
              </a:rPr>
              <a:t>conus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arteriosus</a:t>
            </a:r>
            <a:r>
              <a:rPr lang="en-US" dirty="0" smtClean="0">
                <a:sym typeface="Wingdings" panose="05000000000000000000" pitchFamily="2" charset="2"/>
              </a:rPr>
              <a:t>) and smooth part of LV (aortic vestibule)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Primitve</a:t>
            </a:r>
            <a:r>
              <a:rPr lang="en-US" dirty="0" smtClean="0">
                <a:sym typeface="Wingdings" panose="05000000000000000000" pitchFamily="2" charset="2"/>
              </a:rPr>
              <a:t> ventricle  </a:t>
            </a:r>
            <a:r>
              <a:rPr lang="en-US" dirty="0" err="1" smtClean="0">
                <a:sym typeface="Wingdings" panose="05000000000000000000" pitchFamily="2" charset="2"/>
              </a:rPr>
              <a:t>trabeculated</a:t>
            </a:r>
            <a:r>
              <a:rPr lang="en-US" dirty="0" smtClean="0">
                <a:sym typeface="Wingdings" panose="05000000000000000000" pitchFamily="2" charset="2"/>
              </a:rPr>
              <a:t> part of LV and RV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Pimitive</a:t>
            </a:r>
            <a:r>
              <a:rPr lang="en-US" dirty="0" smtClean="0">
                <a:sym typeface="Wingdings" panose="05000000000000000000" pitchFamily="2" charset="2"/>
              </a:rPr>
              <a:t> atrium  </a:t>
            </a:r>
            <a:r>
              <a:rPr lang="en-US" dirty="0" err="1" smtClean="0">
                <a:sym typeface="Wingdings" panose="05000000000000000000" pitchFamily="2" charset="2"/>
              </a:rPr>
              <a:t>trabeculated</a:t>
            </a:r>
            <a:r>
              <a:rPr lang="en-US" dirty="0" smtClean="0">
                <a:sym typeface="Wingdings" panose="05000000000000000000" pitchFamily="2" charset="2"/>
              </a:rPr>
              <a:t> part of atria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Sinus </a:t>
            </a:r>
            <a:r>
              <a:rPr lang="en-US" dirty="0" err="1" smtClean="0">
                <a:sym typeface="Wingdings" panose="05000000000000000000" pitchFamily="2" charset="2"/>
              </a:rPr>
              <a:t>venosus</a:t>
            </a:r>
            <a:r>
              <a:rPr lang="en-US" dirty="0" smtClean="0">
                <a:sym typeface="Wingdings" panose="05000000000000000000" pitchFamily="2" charset="2"/>
              </a:rPr>
              <a:t> &gt; smooth parts of RA; coronary sinus; oblique vein of 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09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FETAL CIRCULATION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Oxygenated blood is carried by the umbilical vein through the </a:t>
            </a:r>
            <a:r>
              <a:rPr lang="en-US" dirty="0" err="1" smtClean="0"/>
              <a:t>ductus</a:t>
            </a:r>
            <a:r>
              <a:rPr lang="en-US" dirty="0" smtClean="0"/>
              <a:t> </a:t>
            </a:r>
            <a:r>
              <a:rPr lang="en-US" dirty="0" err="1" smtClean="0"/>
              <a:t>venosus</a:t>
            </a:r>
            <a:r>
              <a:rPr lang="en-US" dirty="0" smtClean="0"/>
              <a:t> and IVC </a:t>
            </a:r>
            <a:r>
              <a:rPr lang="en-US" dirty="0" smtClean="0">
                <a:sym typeface="Wingdings" panose="05000000000000000000" pitchFamily="2" charset="2"/>
              </a:rPr>
              <a:t> RA  LA through the foramen </a:t>
            </a:r>
            <a:r>
              <a:rPr lang="en-US" dirty="0" err="1" smtClean="0">
                <a:sym typeface="Wingdings" panose="05000000000000000000" pitchFamily="2" charset="2"/>
              </a:rPr>
              <a:t>ovale</a:t>
            </a:r>
            <a:r>
              <a:rPr lang="en-US" dirty="0" smtClean="0">
                <a:sym typeface="Wingdings" panose="05000000000000000000" pitchFamily="2" charset="2"/>
              </a:rPr>
              <a:t>  LV  systemic circulation through the aorta (bypassing lungs)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SVC &amp; IVC  RA, RV an PA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Most of RV output </a:t>
            </a:r>
            <a:r>
              <a:rPr lang="en-US" dirty="0" err="1" smtClean="0">
                <a:sym typeface="Wingdings" panose="05000000000000000000" pitchFamily="2" charset="2"/>
              </a:rPr>
              <a:t>passess</a:t>
            </a:r>
            <a:r>
              <a:rPr lang="en-US" dirty="0" smtClean="0">
                <a:sym typeface="Wingdings" panose="05000000000000000000" pitchFamily="2" charset="2"/>
              </a:rPr>
              <a:t> through the PDA into the descending aorta to supply the lower parts of the fetus and umbilical arteries which supply the fetal placental plexus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952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CHD IMAGING MODALITIES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Plain radiography </a:t>
            </a:r>
          </a:p>
          <a:p>
            <a:r>
              <a:rPr lang="en-US" dirty="0" smtClean="0"/>
              <a:t>Echocardiography </a:t>
            </a:r>
            <a:r>
              <a:rPr lang="en-US" dirty="0" smtClean="0">
                <a:sym typeface="Wingdings" panose="05000000000000000000" pitchFamily="2" charset="2"/>
              </a:rPr>
              <a:t> 1</a:t>
            </a:r>
            <a:r>
              <a:rPr lang="en-US" baseline="30000" dirty="0" smtClean="0">
                <a:sym typeface="Wingdings" panose="05000000000000000000" pitchFamily="2" charset="2"/>
              </a:rPr>
              <a:t>st</a:t>
            </a:r>
            <a:r>
              <a:rPr lang="en-US" dirty="0" smtClean="0">
                <a:sym typeface="Wingdings" panose="05000000000000000000" pitchFamily="2" charset="2"/>
              </a:rPr>
              <a:t> line to assess anatomy and function esp. in congenital cardiac anomalies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Cardiac catheterization  definition of vascular anatomy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Preserved for complex anomalies that cannot be resolved by echocardiography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This is an invasive procedure, contrast is used.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CT  description of cardiac and vascular anatomy in relation to other structures of the chest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MRI  quantification of cardiac function and vascular flow in vivo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973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CHEST RADIOGRAPH INDICATIONS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Suspected congenital heart disease</a:t>
            </a:r>
          </a:p>
          <a:p>
            <a:r>
              <a:rPr lang="en-US" dirty="0" smtClean="0"/>
              <a:t>Cyanosis</a:t>
            </a:r>
          </a:p>
          <a:p>
            <a:r>
              <a:rPr lang="en-US" dirty="0" smtClean="0"/>
              <a:t>Cardiac failure</a:t>
            </a:r>
          </a:p>
          <a:p>
            <a:r>
              <a:rPr lang="en-US" dirty="0" smtClean="0"/>
              <a:t>Failure to thrive</a:t>
            </a:r>
          </a:p>
          <a:p>
            <a:r>
              <a:rPr lang="en-US" dirty="0" smtClean="0"/>
              <a:t>Difficult in feeding in the neonatal period</a:t>
            </a:r>
          </a:p>
          <a:p>
            <a:r>
              <a:rPr lang="en-US" dirty="0" smtClean="0"/>
              <a:t>Fainting spells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521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20000"/>
          </a:bodyPr>
          <a:lstStyle/>
          <a:p>
            <a:r>
              <a:rPr lang="en-US" dirty="0" smtClean="0"/>
              <a:t>Standard views: erect PA or AP (children) chest; Left lateral</a:t>
            </a:r>
          </a:p>
          <a:p>
            <a:r>
              <a:rPr lang="en-US" dirty="0" smtClean="0"/>
              <a:t>Role</a:t>
            </a:r>
          </a:p>
          <a:p>
            <a:pPr lvl="1"/>
            <a:r>
              <a:rPr lang="en-US" dirty="0" smtClean="0"/>
              <a:t>Provides clues of underlying congenital heart disease</a:t>
            </a:r>
          </a:p>
          <a:p>
            <a:pPr lvl="1"/>
            <a:r>
              <a:rPr lang="en-US" dirty="0" smtClean="0"/>
              <a:t>Instrumental in </a:t>
            </a:r>
            <a:r>
              <a:rPr lang="en-US" dirty="0" err="1" smtClean="0"/>
              <a:t>planin</a:t>
            </a:r>
            <a:r>
              <a:rPr lang="en-US" dirty="0" smtClean="0"/>
              <a:t> further investigations</a:t>
            </a:r>
          </a:p>
          <a:p>
            <a:pPr lvl="1"/>
            <a:r>
              <a:rPr lang="en-US" dirty="0" smtClean="0"/>
              <a:t>Limited use in </a:t>
            </a:r>
            <a:r>
              <a:rPr lang="en-US" dirty="0" err="1" smtClean="0"/>
              <a:t>neonated</a:t>
            </a:r>
            <a:r>
              <a:rPr lang="en-US" dirty="0" smtClean="0"/>
              <a:t> and young children</a:t>
            </a:r>
          </a:p>
          <a:p>
            <a:pPr lvl="1"/>
            <a:r>
              <a:rPr lang="en-US" dirty="0" smtClean="0"/>
              <a:t>May show related skeletal anomalies e.g. in trisomy 21</a:t>
            </a:r>
          </a:p>
          <a:p>
            <a:r>
              <a:rPr lang="en-US" dirty="0" smtClean="0"/>
              <a:t>Assessment</a:t>
            </a:r>
          </a:p>
          <a:p>
            <a:pPr lvl="1"/>
            <a:r>
              <a:rPr lang="en-US" dirty="0" smtClean="0"/>
              <a:t>Cardiac and visceral </a:t>
            </a:r>
            <a:r>
              <a:rPr lang="en-US" dirty="0" err="1" smtClean="0"/>
              <a:t>situs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situs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solitus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inversus</a:t>
            </a:r>
            <a:r>
              <a:rPr lang="en-US" dirty="0" smtClean="0">
                <a:sym typeface="Wingdings" panose="05000000000000000000" pitchFamily="2" charset="2"/>
              </a:rPr>
              <a:t>, ambiguous (2/3 of the heart should be on the left side  and 1/3 of the hear should be on the right, if vice versa  </a:t>
            </a:r>
            <a:r>
              <a:rPr lang="en-US" dirty="0" err="1" smtClean="0">
                <a:sym typeface="Wingdings" panose="05000000000000000000" pitchFamily="2" charset="2"/>
              </a:rPr>
              <a:t>dextrocardia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Cardiac size and shape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Mediastinum: aortic arch PA, trachea indentation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Pulmonary vasculature: normal, plethora, </a:t>
            </a:r>
            <a:r>
              <a:rPr lang="en-US" dirty="0" err="1" smtClean="0">
                <a:sym typeface="Wingdings" panose="05000000000000000000" pitchFamily="2" charset="2"/>
              </a:rPr>
              <a:t>oligemia</a:t>
            </a:r>
            <a:r>
              <a:rPr lang="en-US" dirty="0" smtClean="0">
                <a:sym typeface="Wingdings" panose="05000000000000000000" pitchFamily="2" charset="2"/>
              </a:rPr>
              <a:t>, congestion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Skeletal features: rib notching: </a:t>
            </a:r>
            <a:r>
              <a:rPr lang="en-US" dirty="0" err="1" smtClean="0">
                <a:sym typeface="Wingdings" panose="05000000000000000000" pitchFamily="2" charset="2"/>
              </a:rPr>
              <a:t>coarctation</a:t>
            </a:r>
            <a:r>
              <a:rPr lang="en-US" dirty="0" smtClean="0">
                <a:sym typeface="Wingdings" panose="05000000000000000000" pitchFamily="2" charset="2"/>
              </a:rPr>
              <a:t> of the aorta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Post-surgical stigmata e.g. sternal sutures, implants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4208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</TotalTime>
  <Words>875</Words>
  <Application>Microsoft Office PowerPoint</Application>
  <PresentationFormat>Widescreen</PresentationFormat>
  <Paragraphs>144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Garamond</vt:lpstr>
      <vt:lpstr>Wingdings</vt:lpstr>
      <vt:lpstr>Organic</vt:lpstr>
      <vt:lpstr>PowerPoint Presentation</vt:lpstr>
      <vt:lpstr>PowerPoint Presentation</vt:lpstr>
      <vt:lpstr>INTRODUCTION</vt:lpstr>
      <vt:lpstr>EMBRYOLOGY</vt:lpstr>
      <vt:lpstr>CONT.</vt:lpstr>
      <vt:lpstr>NORMAL FETAL CIRCULATION</vt:lpstr>
      <vt:lpstr>CHD IMAGING MODALITIES</vt:lpstr>
      <vt:lpstr>CHEST RADIOGRAPH INDICATIONS</vt:lpstr>
      <vt:lpstr>CONT.</vt:lpstr>
      <vt:lpstr>CARDIAC SIZE MEASUREMENT</vt:lpstr>
      <vt:lpstr>ECHOCARDIOGRAPHY</vt:lpstr>
      <vt:lpstr>CONTRAST ECHOCADIOGRAPHY</vt:lpstr>
      <vt:lpstr>INDICATIONS</vt:lpstr>
      <vt:lpstr>DOPPLER ECHO</vt:lpstr>
      <vt:lpstr>CLINICAL APPLICATIONS OF ECHO</vt:lpstr>
      <vt:lpstr>ANGIOCARDIOGRAPHY</vt:lpstr>
      <vt:lpstr>CONT.</vt:lpstr>
      <vt:lpstr>CONT.</vt:lpstr>
      <vt:lpstr>CARDIAC MRI</vt:lpstr>
      <vt:lpstr>CLINICAL APPLICATIONS</vt:lpstr>
      <vt:lpstr>PULSE SEQUENCES USED</vt:lpstr>
      <vt:lpstr>C/MRI CONT.</vt:lpstr>
      <vt:lpstr>CONT.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Effie Nailah</dc:creator>
  <cp:lastModifiedBy>Effie Nailah</cp:lastModifiedBy>
  <cp:revision>5</cp:revision>
  <dcterms:created xsi:type="dcterms:W3CDTF">2016-11-17T05:21:51Z</dcterms:created>
  <dcterms:modified xsi:type="dcterms:W3CDTF">2016-11-17T06:03:44Z</dcterms:modified>
</cp:coreProperties>
</file>