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31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D063B2-E1FD-4AD3-988B-95AD9D3DA938}" type="datetimeFigureOut">
              <a:rPr lang="en-US" smtClean="0"/>
              <a:pPr/>
              <a:t>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E982C3-6576-4372-BBFE-7A22B6202E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67E8E1-9299-40E1-9A89-E0678DAA009A}" type="slidenum">
              <a:rPr lang="en-US"/>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Severe jaw pain and normal neurologic examination 24 hours after an unsuspected injury sustained while using a nail gun: (a,b) Scout images from the computed tomography (CT) show the nail that entered under his zygoma, passed through the mouth, and penetrated the brain. (c) The nail is visible immediately anterior to the right M1 segment (</a:t>
            </a:r>
            <a:r>
              <a:rPr lang="en-US" i="1" smtClean="0"/>
              <a:t>arrow</a:t>
            </a:r>
            <a:r>
              <a:rPr lang="en-US" smtClean="0"/>
              <a:t>) on the CT angiogram maximum intensity reconstruction. (d) Three-dimensional rotational angiographic reconstruction from the right posterior oblique view shows the nail passing in close proximity to the M1 segment of the middle cerebral artery. Vascular structures were also normal on follow-up angiography following removal of the nail.</a:t>
            </a:r>
          </a:p>
          <a:p>
            <a:pPr>
              <a:spcBef>
                <a:spcPct val="0"/>
              </a:spcBef>
            </a:pPr>
            <a:r>
              <a:rPr lang="en-US" smtClean="0"/>
              <a:t>7YRS OLD penetrating head injury with a knife.</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2153B6-7AD9-474C-92D5-A024620D94B0}" type="slidenum">
              <a:rPr lang="en-US"/>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5665FC-6DBF-4D5C-B8A8-9F7452316C44}" type="slidenum">
              <a:rPr lang="en-US"/>
              <a:pPr/>
              <a:t>28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Abnormal head shape and swelling after vacuum delivery at the hospital.</a:t>
            </a:r>
          </a:p>
          <a:p>
            <a:pPr>
              <a:spcBef>
                <a:spcPct val="0"/>
              </a:spcBef>
            </a:pPr>
            <a:r>
              <a:rPr lang="en-US" smtClean="0"/>
              <a:t>13-year old boy injured in a motor vehicle accident. Sagittal T1-weighted image a shows hemorrhagic cerebral contusions in the inferior frontal and anterior temporal lobes. In addition, there is marked bilateral swelling of the subcutaneous soft tissues due to a massive subgaleal hematoma, which extends from the frontal to the posterior parietal region, as seen on an axial T2-weighted imag</a:t>
            </a:r>
          </a:p>
          <a:p>
            <a:pPr>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92D3CF-58DE-40CA-96D2-BC18888D2B29}" type="slidenum">
              <a:rPr lang="en-US"/>
              <a:pPr/>
              <a:t>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0F6ECD-E7A2-4D71-9C75-075A6D329541}" type="slidenum">
              <a:rPr lang="en-US"/>
              <a:pPr/>
              <a:t>35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BBF1A2-F51B-4AB9-ACC3-848EED5FB526}" type="slidenum">
              <a:rPr lang="en-US"/>
              <a:pPr/>
              <a:t>38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Left deep frontal lobe hemorrhage (H) that has ruptured into left lateral ventricle (V).</a:t>
            </a:r>
          </a:p>
          <a:p>
            <a:pPr>
              <a:spcBef>
                <a:spcPct val="0"/>
              </a:spcBef>
            </a:pPr>
            <a:r>
              <a:rPr lang="en-US" smtClean="0"/>
              <a:t>Arrowheads point to edema (arrowheads). E is edema.</a:t>
            </a:r>
          </a:p>
          <a:p>
            <a:pPr>
              <a:spcBef>
                <a:spcPct val="0"/>
              </a:spcBef>
            </a:pPr>
            <a:r>
              <a:rPr lang="en-US" smtClean="0"/>
              <a:t>Yellow arrow points to displaced craniotomy flap from brain herniation (red arrows).</a:t>
            </a:r>
          </a:p>
          <a:p>
            <a:pPr>
              <a:spcBef>
                <a:spcPct val="0"/>
              </a:spcBef>
            </a:pPr>
            <a:r>
              <a:rPr lang="en-US" smtClean="0"/>
              <a:t>Small white arrow points to compressed left lateral ventricle.</a:t>
            </a:r>
          </a:p>
          <a:p>
            <a:pPr>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6B6276-704C-474F-850D-614322ADEF9F}" type="slidenum">
              <a:rPr lang="en-US"/>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397F06-1768-4D70-B921-A717E3A0AB24}"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397F06-1768-4D70-B921-A717E3A0AB24}"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397F06-1768-4D70-B921-A717E3A0AB24}"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397F06-1768-4D70-B921-A717E3A0AB24}"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397F06-1768-4D70-B921-A717E3A0AB24}"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397F06-1768-4D70-B921-A717E3A0AB24}"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397F06-1768-4D70-B921-A717E3A0AB24}" type="datetimeFigureOut">
              <a:rPr lang="en-US" smtClean="0"/>
              <a:pPr/>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397F06-1768-4D70-B921-A717E3A0AB24}" type="datetimeFigureOut">
              <a:rPr lang="en-US" smtClean="0"/>
              <a:pPr/>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97F06-1768-4D70-B921-A717E3A0AB24}" type="datetimeFigureOut">
              <a:rPr lang="en-US" smtClean="0"/>
              <a:pPr/>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397F06-1768-4D70-B921-A717E3A0AB24}"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397F06-1768-4D70-B921-A717E3A0AB24}"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D0AB3-E128-4597-B12E-DD5861B36E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97F06-1768-4D70-B921-A717E3A0AB24}" type="datetimeFigureOut">
              <a:rPr lang="en-US" smtClean="0"/>
              <a:pPr/>
              <a:t>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D0AB3-E128-4597-B12E-DD5861B36E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4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epainassist.com/images/Gunshot-Wound-to-the-Head1.jpg" TargetMode="External"/><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4.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solidFill>
                  <a:srgbClr val="FF0000"/>
                </a:solidFill>
              </a:rPr>
              <a:t>Craniocerebral</a:t>
            </a:r>
            <a:r>
              <a:rPr lang="en-US" dirty="0" smtClean="0">
                <a:solidFill>
                  <a:srgbClr val="FF0000"/>
                </a:solidFill>
              </a:rPr>
              <a:t> trauma</a:t>
            </a:r>
            <a:br>
              <a:rPr lang="en-US" dirty="0" smtClean="0">
                <a:solidFill>
                  <a:srgbClr val="FF0000"/>
                </a:solidFill>
              </a:rPr>
            </a:br>
            <a:r>
              <a:rPr lang="en-US" dirty="0" smtClean="0">
                <a:solidFill>
                  <a:srgbClr val="FF0000"/>
                </a:solidFill>
              </a:rPr>
              <a:t>(Head injury)</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t>Dr N. M. </a:t>
            </a:r>
            <a:r>
              <a:rPr lang="en-US" dirty="0" err="1" smtClean="0"/>
              <a:t>Kimani</a:t>
            </a:r>
            <a:endParaRPr lang="en-US" dirty="0" smtClean="0"/>
          </a:p>
          <a:p>
            <a:r>
              <a:rPr lang="en-US" dirty="0" smtClean="0"/>
              <a:t>Lecturer DIRM</a:t>
            </a:r>
          </a:p>
          <a:p>
            <a:r>
              <a:rPr lang="en-US" dirty="0" smtClean="0"/>
              <a:t>8</a:t>
            </a:r>
            <a:r>
              <a:rPr lang="en-US" baseline="30000" dirty="0" smtClean="0"/>
              <a:t>th</a:t>
            </a:r>
            <a:r>
              <a:rPr lang="en-US" dirty="0" smtClean="0"/>
              <a:t> Dec.2016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smtClean="0"/>
          </a:p>
        </p:txBody>
      </p:sp>
      <p:sp>
        <p:nvSpPr>
          <p:cNvPr id="11267" name="Content Placeholder 2"/>
          <p:cNvSpPr>
            <a:spLocks noGrp="1"/>
          </p:cNvSpPr>
          <p:nvPr>
            <p:ph idx="1"/>
          </p:nvPr>
        </p:nvSpPr>
        <p:spPr/>
        <p:txBody>
          <a:bodyPr/>
          <a:lstStyle/>
          <a:p>
            <a:endParaRPr lang="en-US" smtClean="0"/>
          </a:p>
        </p:txBody>
      </p:sp>
      <p:pic>
        <p:nvPicPr>
          <p:cNvPr id="11268" name="Picture 4" descr="traumatic-brain-injury-chart"/>
          <p:cNvPicPr>
            <a:picLocks noChangeAspect="1" noChangeArrowheads="1"/>
          </p:cNvPicPr>
          <p:nvPr/>
        </p:nvPicPr>
        <p:blipFill>
          <a:blip r:embed="rId2" cstate="print"/>
          <a:srcRect/>
          <a:stretch>
            <a:fillRect/>
          </a:stretch>
        </p:blipFill>
        <p:spPr bwMode="auto">
          <a:xfrm>
            <a:off x="914400" y="965200"/>
            <a:ext cx="7315200" cy="485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 </a:t>
            </a:r>
            <a:r>
              <a:rPr lang="en-US" smtClean="0">
                <a:solidFill>
                  <a:srgbClr val="FF0000"/>
                </a:solidFill>
              </a:rPr>
              <a:t>Review of anatomy</a:t>
            </a:r>
          </a:p>
        </p:txBody>
      </p:sp>
      <p:sp>
        <p:nvSpPr>
          <p:cNvPr id="12291" name="Content Placeholder 2"/>
          <p:cNvSpPr>
            <a:spLocks noGrp="1"/>
          </p:cNvSpPr>
          <p:nvPr>
            <p:ph idx="1"/>
          </p:nvPr>
        </p:nvSpPr>
        <p:spPr/>
        <p:txBody>
          <a:bodyPr/>
          <a:lstStyle/>
          <a:p>
            <a:pPr>
              <a:buFont typeface="Arial" charset="0"/>
              <a:buNone/>
            </a:pPr>
            <a:endParaRPr lang="en-US" sz="1800" smtClean="0"/>
          </a:p>
          <a:p>
            <a:r>
              <a:rPr lang="en-US" sz="2400" smtClean="0"/>
              <a:t> scalp, </a:t>
            </a:r>
          </a:p>
          <a:p>
            <a:r>
              <a:rPr lang="en-US" sz="2400" smtClean="0"/>
              <a:t>skull </a:t>
            </a:r>
          </a:p>
          <a:p>
            <a:r>
              <a:rPr lang="en-US" sz="2400" smtClean="0"/>
              <a:t> meninges</a:t>
            </a:r>
          </a:p>
          <a:p>
            <a:r>
              <a:rPr lang="en-US" sz="2400" smtClean="0"/>
              <a:t>Vascular anatomy of the brain.</a:t>
            </a:r>
          </a:p>
          <a:p>
            <a:endParaRPr lang="en-US" sz="2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6324600" cy="1143000"/>
          </a:xfrm>
        </p:spPr>
        <p:txBody>
          <a:bodyPr/>
          <a:lstStyle/>
          <a:p>
            <a:r>
              <a:rPr lang="en-US" smtClean="0"/>
              <a:t> </a:t>
            </a:r>
            <a:r>
              <a:rPr lang="en-US" smtClean="0">
                <a:solidFill>
                  <a:srgbClr val="FF0000"/>
                </a:solidFill>
              </a:rPr>
              <a:t>scalp</a:t>
            </a:r>
          </a:p>
        </p:txBody>
      </p:sp>
      <p:sp>
        <p:nvSpPr>
          <p:cNvPr id="3" name="Content Placeholder 2"/>
          <p:cNvSpPr>
            <a:spLocks noGrp="1"/>
          </p:cNvSpPr>
          <p:nvPr>
            <p:ph idx="1"/>
          </p:nvPr>
        </p:nvSpPr>
        <p:spPr>
          <a:xfrm>
            <a:off x="228600" y="1143000"/>
            <a:ext cx="3638550" cy="3813175"/>
          </a:xfrm>
        </p:spPr>
        <p:txBody>
          <a:bodyPr>
            <a:normAutofit lnSpcReduction="10000"/>
          </a:bodyPr>
          <a:lstStyle/>
          <a:p>
            <a:pPr>
              <a:defRPr/>
            </a:pPr>
            <a:r>
              <a:rPr lang="en-US" sz="2400" dirty="0" smtClean="0">
                <a:solidFill>
                  <a:srgbClr val="FF0000"/>
                </a:solidFill>
              </a:rPr>
              <a:t>S</a:t>
            </a:r>
            <a:r>
              <a:rPr lang="en-US" sz="2400" dirty="0" smtClean="0"/>
              <a:t>: Skin(3-8mm)</a:t>
            </a:r>
          </a:p>
          <a:p>
            <a:pPr>
              <a:defRPr/>
            </a:pPr>
            <a:r>
              <a:rPr lang="en-US" sz="2400" dirty="0" smtClean="0">
                <a:solidFill>
                  <a:srgbClr val="FF0000"/>
                </a:solidFill>
              </a:rPr>
              <a:t>C</a:t>
            </a:r>
            <a:r>
              <a:rPr lang="en-US" sz="2400" dirty="0" smtClean="0"/>
              <a:t>: Connective tissue</a:t>
            </a:r>
          </a:p>
          <a:p>
            <a:pPr>
              <a:defRPr/>
            </a:pPr>
            <a:r>
              <a:rPr lang="en-US" sz="2400" dirty="0" smtClean="0">
                <a:solidFill>
                  <a:srgbClr val="FF0000"/>
                </a:solidFill>
              </a:rPr>
              <a:t>A</a:t>
            </a:r>
            <a:r>
              <a:rPr lang="en-US" sz="2400" dirty="0" smtClean="0"/>
              <a:t>: Aponeurosis/</a:t>
            </a:r>
            <a:r>
              <a:rPr lang="en-US" sz="2400" dirty="0" err="1" smtClean="0"/>
              <a:t>Galea</a:t>
            </a:r>
            <a:endParaRPr lang="en-US" sz="2400" dirty="0" smtClean="0"/>
          </a:p>
          <a:p>
            <a:pPr>
              <a:defRPr/>
            </a:pPr>
            <a:r>
              <a:rPr lang="en-US" sz="2400" dirty="0" smtClean="0">
                <a:solidFill>
                  <a:srgbClr val="FF0000"/>
                </a:solidFill>
              </a:rPr>
              <a:t>L</a:t>
            </a:r>
            <a:r>
              <a:rPr lang="en-US" sz="2400" dirty="0" smtClean="0"/>
              <a:t>: Loose connective tissue/</a:t>
            </a:r>
            <a:r>
              <a:rPr lang="en-US" sz="2400" dirty="0" err="1" smtClean="0"/>
              <a:t>subgalea</a:t>
            </a:r>
            <a:endParaRPr lang="en-US" sz="2400" dirty="0" smtClean="0"/>
          </a:p>
          <a:p>
            <a:pPr>
              <a:defRPr/>
            </a:pPr>
            <a:r>
              <a:rPr lang="en-US" sz="2400" dirty="0" smtClean="0">
                <a:solidFill>
                  <a:srgbClr val="FF0000"/>
                </a:solidFill>
              </a:rPr>
              <a:t>P</a:t>
            </a:r>
            <a:r>
              <a:rPr lang="en-US" sz="2400" dirty="0" smtClean="0"/>
              <a:t>: Periosteum.</a:t>
            </a:r>
          </a:p>
          <a:p>
            <a:pPr>
              <a:buFont typeface="Arial" charset="0"/>
              <a:buNone/>
              <a:defRPr/>
            </a:pPr>
            <a:endParaRPr lang="en-US" sz="2400" dirty="0" smtClean="0"/>
          </a:p>
          <a:p>
            <a:pPr>
              <a:buFont typeface="Arial" charset="0"/>
              <a:buNone/>
              <a:defRPr/>
            </a:pPr>
            <a:r>
              <a:rPr lang="en-US" sz="2400" dirty="0" smtClean="0"/>
              <a:t>These are important for location of </a:t>
            </a:r>
            <a:r>
              <a:rPr lang="en-US" sz="2400" dirty="0" err="1" smtClean="0"/>
              <a:t>haematoma</a:t>
            </a:r>
            <a:r>
              <a:rPr lang="en-US" sz="1800" dirty="0" smtClean="0"/>
              <a:t>.</a:t>
            </a:r>
            <a:endParaRPr lang="en-US" sz="1800" dirty="0"/>
          </a:p>
        </p:txBody>
      </p:sp>
      <p:pic>
        <p:nvPicPr>
          <p:cNvPr id="13316" name="Picture 2" descr="Image result for layers of the skull"/>
          <p:cNvPicPr>
            <a:picLocks noChangeAspect="1" noChangeArrowheads="1"/>
          </p:cNvPicPr>
          <p:nvPr/>
        </p:nvPicPr>
        <p:blipFill>
          <a:blip r:embed="rId2" cstate="print"/>
          <a:srcRect/>
          <a:stretch>
            <a:fillRect/>
          </a:stretch>
        </p:blipFill>
        <p:spPr bwMode="auto">
          <a:xfrm>
            <a:off x="4135438" y="381000"/>
            <a:ext cx="5008562" cy="4819650"/>
          </a:xfrm>
          <a:prstGeom prst="rect">
            <a:avLst/>
          </a:prstGeom>
          <a:noFill/>
          <a:ln w="9525">
            <a:noFill/>
            <a:miter lim="800000"/>
            <a:headEnd/>
            <a:tailEnd/>
          </a:ln>
        </p:spPr>
      </p:pic>
      <p:pic>
        <p:nvPicPr>
          <p:cNvPr id="6148" name="Picture 4" descr="Image result for scalp injury diagram"/>
          <p:cNvPicPr>
            <a:picLocks noChangeAspect="1" noChangeArrowheads="1"/>
          </p:cNvPicPr>
          <p:nvPr/>
        </p:nvPicPr>
        <p:blipFill>
          <a:blip r:embed="rId3" cstate="print"/>
          <a:srcRect/>
          <a:stretch>
            <a:fillRect/>
          </a:stretch>
        </p:blipFill>
        <p:spPr bwMode="auto">
          <a:xfrm>
            <a:off x="4114800" y="666750"/>
            <a:ext cx="5029200" cy="4552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solidFill>
                  <a:srgbClr val="FF0000"/>
                </a:solidFill>
              </a:rPr>
              <a:t> Skull</a:t>
            </a:r>
          </a:p>
        </p:txBody>
      </p:sp>
      <p:pic>
        <p:nvPicPr>
          <p:cNvPr id="14339" name="Picture 2" descr="Image result for layers of the skull"/>
          <p:cNvPicPr>
            <a:picLocks noChangeAspect="1" noChangeArrowheads="1"/>
          </p:cNvPicPr>
          <p:nvPr/>
        </p:nvPicPr>
        <p:blipFill>
          <a:blip r:embed="rId2" cstate="print"/>
          <a:srcRect/>
          <a:stretch>
            <a:fillRect/>
          </a:stretch>
        </p:blipFill>
        <p:spPr bwMode="auto">
          <a:xfrm>
            <a:off x="3910013" y="1524000"/>
            <a:ext cx="4992687" cy="3886200"/>
          </a:xfrm>
          <a:prstGeom prst="rect">
            <a:avLst/>
          </a:prstGeom>
          <a:noFill/>
          <a:ln w="9525">
            <a:noFill/>
            <a:miter lim="800000"/>
            <a:headEnd/>
            <a:tailEnd/>
          </a:ln>
        </p:spPr>
      </p:pic>
      <p:sp>
        <p:nvSpPr>
          <p:cNvPr id="14340" name="Content Placeholder 2"/>
          <p:cNvSpPr>
            <a:spLocks noGrp="1"/>
          </p:cNvSpPr>
          <p:nvPr>
            <p:ph idx="1"/>
          </p:nvPr>
        </p:nvSpPr>
        <p:spPr>
          <a:xfrm>
            <a:off x="304800" y="1295400"/>
            <a:ext cx="4095750" cy="4664075"/>
          </a:xfrm>
        </p:spPr>
        <p:txBody>
          <a:bodyPr/>
          <a:lstStyle/>
          <a:p>
            <a:r>
              <a:rPr lang="en-US" sz="2400" smtClean="0"/>
              <a:t>Two layers of cortical bone</a:t>
            </a:r>
          </a:p>
          <a:p>
            <a:pPr>
              <a:buFont typeface="Arial" charset="0"/>
              <a:buNone/>
            </a:pPr>
            <a:r>
              <a:rPr lang="en-US" sz="2400" smtClean="0"/>
              <a:t>          -inner &amp;</a:t>
            </a:r>
          </a:p>
          <a:p>
            <a:pPr>
              <a:buFont typeface="Arial" charset="0"/>
              <a:buNone/>
            </a:pPr>
            <a:r>
              <a:rPr lang="en-US" sz="2400" smtClean="0"/>
              <a:t>           - outer table </a:t>
            </a:r>
          </a:p>
          <a:p>
            <a:pPr>
              <a:buFont typeface="Arial" charset="0"/>
              <a:buNone/>
            </a:pPr>
            <a:r>
              <a:rPr lang="en-US" sz="2400" smtClean="0"/>
              <a:t>separated by cancellous bone(diploe)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 </a:t>
            </a:r>
            <a:r>
              <a:rPr lang="en-US" smtClean="0">
                <a:solidFill>
                  <a:srgbClr val="FF0000"/>
                </a:solidFill>
              </a:rPr>
              <a:t>Meninges</a:t>
            </a:r>
          </a:p>
        </p:txBody>
      </p:sp>
      <p:pic>
        <p:nvPicPr>
          <p:cNvPr id="15363" name="Picture 2" descr="Image result for meninges"/>
          <p:cNvPicPr>
            <a:picLocks noChangeAspect="1" noChangeArrowheads="1"/>
          </p:cNvPicPr>
          <p:nvPr/>
        </p:nvPicPr>
        <p:blipFill>
          <a:blip r:embed="rId2" cstate="print"/>
          <a:srcRect/>
          <a:stretch>
            <a:fillRect/>
          </a:stretch>
        </p:blipFill>
        <p:spPr bwMode="auto">
          <a:xfrm>
            <a:off x="4343400" y="1219200"/>
            <a:ext cx="4492625" cy="3983038"/>
          </a:xfrm>
          <a:prstGeom prst="rect">
            <a:avLst/>
          </a:prstGeom>
          <a:noFill/>
          <a:ln w="9525">
            <a:noFill/>
            <a:miter lim="800000"/>
            <a:headEnd/>
            <a:tailEnd/>
          </a:ln>
        </p:spPr>
      </p:pic>
      <p:sp>
        <p:nvSpPr>
          <p:cNvPr id="3" name="Content Placeholder 2"/>
          <p:cNvSpPr>
            <a:spLocks noGrp="1"/>
          </p:cNvSpPr>
          <p:nvPr>
            <p:ph idx="1"/>
          </p:nvPr>
        </p:nvSpPr>
        <p:spPr>
          <a:xfrm>
            <a:off x="628650" y="1524000"/>
            <a:ext cx="4171950" cy="4419600"/>
          </a:xfrm>
        </p:spPr>
        <p:txBody>
          <a:bodyPr>
            <a:normAutofit fontScale="62500" lnSpcReduction="20000"/>
          </a:bodyPr>
          <a:lstStyle/>
          <a:p>
            <a:pPr>
              <a:buFont typeface="Arial" charset="0"/>
              <a:buNone/>
              <a:defRPr/>
            </a:pPr>
            <a:r>
              <a:rPr lang="en-US" sz="3400" dirty="0" smtClean="0"/>
              <a:t>Three layers of protective membranes</a:t>
            </a:r>
          </a:p>
          <a:p>
            <a:pPr marL="514350" indent="-514350">
              <a:buFont typeface="+mj-lt"/>
              <a:buAutoNum type="arabicPeriod"/>
              <a:defRPr/>
            </a:pPr>
            <a:r>
              <a:rPr lang="en-US" sz="3400" dirty="0" smtClean="0">
                <a:solidFill>
                  <a:srgbClr val="FF0000"/>
                </a:solidFill>
              </a:rPr>
              <a:t>Dura</a:t>
            </a:r>
            <a:r>
              <a:rPr lang="en-US" sz="3400" dirty="0" smtClean="0"/>
              <a:t>:( 2 layers)</a:t>
            </a:r>
          </a:p>
          <a:p>
            <a:pPr marL="457200" lvl="1" indent="0">
              <a:buFont typeface="Arial" charset="0"/>
              <a:buNone/>
              <a:defRPr/>
            </a:pPr>
            <a:r>
              <a:rPr lang="en-US" sz="3400" dirty="0" smtClean="0"/>
              <a:t>Periosteal-outer layer attached to bone</a:t>
            </a:r>
          </a:p>
          <a:p>
            <a:pPr marL="457200" lvl="1" indent="0">
              <a:buFont typeface="Arial" charset="0"/>
              <a:buNone/>
              <a:defRPr/>
            </a:pPr>
            <a:r>
              <a:rPr lang="en-US" sz="3400" dirty="0" smtClean="0"/>
              <a:t>meningeal: inner layer closer to brain.</a:t>
            </a:r>
          </a:p>
          <a:p>
            <a:pPr marL="457200" lvl="1" indent="0">
              <a:buFont typeface="Arial" charset="0"/>
              <a:buNone/>
              <a:defRPr/>
            </a:pPr>
            <a:r>
              <a:rPr lang="en-US" sz="3400" dirty="0" smtClean="0"/>
              <a:t>The two layers are fused except in areas enclosing </a:t>
            </a:r>
            <a:r>
              <a:rPr lang="en-US" sz="3400" dirty="0" err="1" smtClean="0"/>
              <a:t>dural</a:t>
            </a:r>
            <a:r>
              <a:rPr lang="en-US" sz="3400" dirty="0" smtClean="0"/>
              <a:t> sinuses.</a:t>
            </a:r>
          </a:p>
          <a:p>
            <a:pPr marL="514350" indent="-514350">
              <a:buFont typeface="+mj-lt"/>
              <a:buAutoNum type="arabicPeriod"/>
              <a:defRPr/>
            </a:pPr>
            <a:r>
              <a:rPr lang="en-US" sz="3400" dirty="0" smtClean="0">
                <a:solidFill>
                  <a:srgbClr val="FF0000"/>
                </a:solidFill>
              </a:rPr>
              <a:t>Arachnoid</a:t>
            </a:r>
            <a:r>
              <a:rPr lang="en-US" sz="3400" dirty="0" smtClean="0"/>
              <a:t>: middle layer ‘spider web like.’</a:t>
            </a:r>
          </a:p>
          <a:p>
            <a:pPr marL="514350" indent="-514350">
              <a:buFont typeface="+mj-lt"/>
              <a:buAutoNum type="arabicPeriod"/>
              <a:defRPr/>
            </a:pPr>
            <a:r>
              <a:rPr lang="en-US" sz="3400" dirty="0" smtClean="0">
                <a:solidFill>
                  <a:srgbClr val="FF0000"/>
                </a:solidFill>
              </a:rPr>
              <a:t>Pia </a:t>
            </a:r>
            <a:r>
              <a:rPr lang="en-US" sz="3400" dirty="0" smtClean="0"/>
              <a:t>: Attached to brain.</a:t>
            </a:r>
          </a:p>
          <a:p>
            <a:pPr marL="0" indent="0">
              <a:buFont typeface="Arial" charset="0"/>
              <a:buNone/>
              <a:defRPr/>
            </a:pPr>
            <a:r>
              <a:rPr lang="en-US" sz="3400" dirty="0" smtClean="0"/>
              <a:t>Pia and arachnoid form the </a:t>
            </a:r>
            <a:r>
              <a:rPr lang="en-US" sz="3400" dirty="0" err="1" smtClean="0"/>
              <a:t>leptomeninges</a:t>
            </a:r>
            <a:r>
              <a:rPr lang="en-US" sz="3400" dirty="0" smtClean="0"/>
              <a:t>.</a:t>
            </a:r>
          </a:p>
          <a:p>
            <a:pPr marL="0" indent="0">
              <a:buFont typeface="Arial" charset="0"/>
              <a:buNone/>
              <a:defRPr/>
            </a:pPr>
            <a:endParaRPr lang="en-U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304800"/>
            <a:ext cx="5905500" cy="1325563"/>
          </a:xfrm>
        </p:spPr>
        <p:txBody>
          <a:bodyPr/>
          <a:lstStyle/>
          <a:p>
            <a:r>
              <a:rPr lang="en-US" sz="2800" smtClean="0">
                <a:solidFill>
                  <a:srgbClr val="FF0000"/>
                </a:solidFill>
              </a:rPr>
              <a:t>BRAIN ARTERIAL SUPPLY/TERRITORIES</a:t>
            </a:r>
          </a:p>
        </p:txBody>
      </p:sp>
      <p:pic>
        <p:nvPicPr>
          <p:cNvPr id="1026" name="Picture 2" descr="Image result for BRAIN ARTERIAL SUPPLY TERRITORIES"/>
          <p:cNvPicPr>
            <a:picLocks noGrp="1" noChangeAspect="1" noChangeArrowheads="1"/>
          </p:cNvPicPr>
          <p:nvPr>
            <p:ph idx="1"/>
          </p:nvPr>
        </p:nvPicPr>
        <p:blipFill>
          <a:blip r:embed="rId2" cstate="print"/>
          <a:srcRect/>
          <a:stretch>
            <a:fillRect/>
          </a:stretch>
        </p:blipFill>
        <p:spPr>
          <a:xfrm>
            <a:off x="762000" y="1371600"/>
            <a:ext cx="5257800" cy="4810125"/>
          </a:xfrm>
        </p:spPr>
      </p:pic>
      <p:pic>
        <p:nvPicPr>
          <p:cNvPr id="1028" name="Picture 4" descr="."/>
          <p:cNvPicPr>
            <a:picLocks noChangeAspect="1" noChangeArrowheads="1"/>
          </p:cNvPicPr>
          <p:nvPr/>
        </p:nvPicPr>
        <p:blipFill>
          <a:blip r:embed="rId3" cstate="print"/>
          <a:srcRect/>
          <a:stretch>
            <a:fillRect/>
          </a:stretch>
        </p:blipFill>
        <p:spPr bwMode="auto">
          <a:xfrm>
            <a:off x="5016500" y="404813"/>
            <a:ext cx="3822700" cy="6224587"/>
          </a:xfrm>
          <a:prstGeom prst="rect">
            <a:avLst/>
          </a:prstGeom>
          <a:noFill/>
          <a:ln w="9525">
            <a:noFill/>
            <a:miter lim="800000"/>
            <a:headEnd/>
            <a:tailEnd/>
          </a:ln>
        </p:spPr>
      </p:pic>
      <p:pic>
        <p:nvPicPr>
          <p:cNvPr id="1030" name="Picture 6" descr="."/>
          <p:cNvPicPr>
            <a:picLocks noChangeAspect="1" noChangeArrowheads="1"/>
          </p:cNvPicPr>
          <p:nvPr/>
        </p:nvPicPr>
        <p:blipFill>
          <a:blip r:embed="rId4" cstate="print"/>
          <a:srcRect/>
          <a:stretch>
            <a:fillRect/>
          </a:stretch>
        </p:blipFill>
        <p:spPr bwMode="auto">
          <a:xfrm>
            <a:off x="914400" y="1600200"/>
            <a:ext cx="5791200" cy="435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62000" y="228600"/>
            <a:ext cx="5791200" cy="1143000"/>
          </a:xfrm>
        </p:spPr>
        <p:txBody>
          <a:bodyPr/>
          <a:lstStyle/>
          <a:p>
            <a:r>
              <a:rPr lang="en-US" sz="2800" smtClean="0">
                <a:solidFill>
                  <a:srgbClr val="FF0000"/>
                </a:solidFill>
              </a:rPr>
              <a:t>Cerebral venous drainage</a:t>
            </a:r>
          </a:p>
        </p:txBody>
      </p:sp>
      <p:pic>
        <p:nvPicPr>
          <p:cNvPr id="1030" name="Picture 6" descr="http://vignette1.wikia.nocookie.net/ranzcrpart1/images/2/29/F74780589cc455dbb61ac5219d9f4e37.jpg/revision/latest?cb=20150531092949"/>
          <p:cNvPicPr>
            <a:picLocks noGrp="1" noChangeAspect="1" noChangeArrowheads="1"/>
          </p:cNvPicPr>
          <p:nvPr>
            <p:ph idx="1"/>
          </p:nvPr>
        </p:nvPicPr>
        <p:blipFill>
          <a:blip r:embed="rId2" cstate="print"/>
          <a:srcRect/>
          <a:stretch>
            <a:fillRect/>
          </a:stretch>
        </p:blipFill>
        <p:spPr>
          <a:xfrm>
            <a:off x="609600" y="1143000"/>
            <a:ext cx="4667250" cy="5219700"/>
          </a:xfrm>
        </p:spPr>
      </p:pic>
      <p:pic>
        <p:nvPicPr>
          <p:cNvPr id="1032" name="Picture 8" descr="."/>
          <p:cNvPicPr>
            <a:picLocks noChangeAspect="1" noChangeArrowheads="1"/>
          </p:cNvPicPr>
          <p:nvPr/>
        </p:nvPicPr>
        <p:blipFill>
          <a:blip r:embed="rId3" cstate="print"/>
          <a:srcRect/>
          <a:stretch>
            <a:fillRect/>
          </a:stretch>
        </p:blipFill>
        <p:spPr bwMode="auto">
          <a:xfrm>
            <a:off x="5105400" y="1295400"/>
            <a:ext cx="3871913" cy="502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anim calcmode="lin" valueType="num">
                                      <p:cBhvr additive="base">
                                        <p:cTn id="13" dur="500" fill="hold"/>
                                        <p:tgtEl>
                                          <p:spTgt spid="1032"/>
                                        </p:tgtEl>
                                        <p:attrNameLst>
                                          <p:attrName>ppt_x</p:attrName>
                                        </p:attrNameLst>
                                      </p:cBhvr>
                                      <p:tavLst>
                                        <p:tav tm="0">
                                          <p:val>
                                            <p:strVal val="#ppt_x"/>
                                          </p:val>
                                        </p:tav>
                                        <p:tav tm="100000">
                                          <p:val>
                                            <p:strVal val="#ppt_x"/>
                                          </p:val>
                                        </p:tav>
                                      </p:tavLst>
                                    </p:anim>
                                    <p:anim calcmode="lin" valueType="num">
                                      <p:cBhvr additive="base">
                                        <p:cTn id="14"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0"/>
            <a:ext cx="8229600" cy="1143000"/>
          </a:xfrm>
        </p:spPr>
        <p:txBody>
          <a:bodyPr/>
          <a:lstStyle/>
          <a:p>
            <a:r>
              <a:rPr lang="en-US" smtClean="0">
                <a:solidFill>
                  <a:srgbClr val="FF0000"/>
                </a:solidFill>
              </a:rPr>
              <a:t>Imaging modalities</a:t>
            </a:r>
          </a:p>
        </p:txBody>
      </p:sp>
      <p:sp>
        <p:nvSpPr>
          <p:cNvPr id="18435" name="Content Placeholder 2"/>
          <p:cNvSpPr>
            <a:spLocks noGrp="1"/>
          </p:cNvSpPr>
          <p:nvPr>
            <p:ph idx="1"/>
          </p:nvPr>
        </p:nvSpPr>
        <p:spPr>
          <a:xfrm>
            <a:off x="401638" y="1319213"/>
            <a:ext cx="5770562" cy="5919787"/>
          </a:xfrm>
        </p:spPr>
        <p:txBody>
          <a:bodyPr/>
          <a:lstStyle/>
          <a:p>
            <a:r>
              <a:rPr lang="en-US" sz="1800" b="1" smtClean="0">
                <a:solidFill>
                  <a:srgbClr val="FF0000"/>
                </a:solidFill>
              </a:rPr>
              <a:t>Plain skull radiographs (X-Ray)</a:t>
            </a:r>
            <a:r>
              <a:rPr lang="en-US" sz="1800" b="1" smtClean="0"/>
              <a:t>: </a:t>
            </a:r>
            <a:r>
              <a:rPr lang="en-US" sz="1800" smtClean="0"/>
              <a:t>No role in the modern evaluation of TBI. </a:t>
            </a:r>
          </a:p>
          <a:p>
            <a:pPr>
              <a:buFont typeface="Arial" charset="0"/>
              <a:buNone/>
            </a:pPr>
            <a:r>
              <a:rPr lang="en-US" sz="1800" smtClean="0"/>
              <a:t>       1/4 of patients with fatal brain injuries have no skull fracture at autopsy. </a:t>
            </a:r>
          </a:p>
          <a:p>
            <a:pPr>
              <a:buFont typeface="Arial" charset="0"/>
              <a:buNone/>
            </a:pPr>
            <a:r>
              <a:rPr lang="en-US" sz="1800" smtClean="0"/>
              <a:t/>
            </a:r>
            <a:br>
              <a:rPr lang="en-US" sz="1800" smtClean="0"/>
            </a:br>
            <a:endParaRPr lang="en-US" sz="1800" smtClean="0"/>
          </a:p>
        </p:txBody>
      </p:sp>
      <p:pic>
        <p:nvPicPr>
          <p:cNvPr id="18436" name="Picture 11" descr="Depressed Fracture 06"/>
          <p:cNvPicPr>
            <a:picLocks noChangeAspect="1" noChangeArrowheads="1"/>
          </p:cNvPicPr>
          <p:nvPr/>
        </p:nvPicPr>
        <p:blipFill>
          <a:blip r:embed="rId2" cstate="print">
            <a:grayscl/>
          </a:blip>
          <a:srcRect/>
          <a:stretch>
            <a:fillRect/>
          </a:stretch>
        </p:blipFill>
        <p:spPr bwMode="auto">
          <a:xfrm>
            <a:off x="3352800" y="2362200"/>
            <a:ext cx="3330575" cy="4114800"/>
          </a:xfrm>
          <a:prstGeom prst="rect">
            <a:avLst/>
          </a:prstGeom>
          <a:noFill/>
          <a:ln w="12700">
            <a:solidFill>
              <a:srgbClr val="CC330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smtClean="0"/>
          </a:p>
        </p:txBody>
      </p:sp>
      <p:sp>
        <p:nvSpPr>
          <p:cNvPr id="19459" name="Content Placeholder 2"/>
          <p:cNvSpPr>
            <a:spLocks noGrp="1"/>
          </p:cNvSpPr>
          <p:nvPr>
            <p:ph idx="1"/>
          </p:nvPr>
        </p:nvSpPr>
        <p:spPr>
          <a:xfrm>
            <a:off x="0" y="685800"/>
            <a:ext cx="8229600" cy="4525963"/>
          </a:xfrm>
        </p:spPr>
        <p:txBody>
          <a:bodyPr/>
          <a:lstStyle/>
          <a:p>
            <a:pPr>
              <a:buFont typeface="Arial" charset="0"/>
              <a:buNone/>
            </a:pPr>
            <a:r>
              <a:rPr lang="en-US" sz="2400" b="1" smtClean="0">
                <a:solidFill>
                  <a:srgbClr val="FF0000"/>
                </a:solidFill>
              </a:rPr>
              <a:t>NECT</a:t>
            </a:r>
            <a:endParaRPr lang="en-US" sz="2400" smtClean="0">
              <a:solidFill>
                <a:srgbClr val="FF0000"/>
              </a:solidFill>
            </a:endParaRPr>
          </a:p>
          <a:p>
            <a:pPr lvl="1"/>
            <a:r>
              <a:rPr lang="en-US" sz="2400" smtClean="0"/>
              <a:t>Fast,  available, sensitive for both bone and brain injury.</a:t>
            </a:r>
          </a:p>
          <a:p>
            <a:pPr lvl="1"/>
            <a:endParaRPr lang="en-US" sz="2400" smtClean="0"/>
          </a:p>
          <a:p>
            <a:pPr lvl="1"/>
            <a:r>
              <a:rPr lang="en-US" sz="2400" smtClean="0"/>
              <a:t>Both bone and soft tissue reconstruction algorithms should be used. Soft tissue reconstructions should be viewed with both narrow (“soft tissue”) and intermediate (“subdural”) windows.</a:t>
            </a:r>
          </a:p>
          <a:p>
            <a:pPr lvl="1"/>
            <a:endParaRPr lang="en-US" sz="2400" smtClean="0"/>
          </a:p>
          <a:p>
            <a:pPr lvl="1"/>
            <a:r>
              <a:rPr lang="en-US" sz="2400" smtClean="0"/>
              <a:t>3D reconstruction and curved MIPs of the skull have been shown to improve fracture detection over the use of axial sections alone. </a:t>
            </a:r>
          </a:p>
          <a:p>
            <a:endParaRPr lang="en-US" smtClean="0"/>
          </a:p>
        </p:txBody>
      </p:sp>
      <p:pic>
        <p:nvPicPr>
          <p:cNvPr id="5" name="Picture 2" descr="Image result for head injury 3d head ct"/>
          <p:cNvPicPr>
            <a:picLocks noChangeAspect="1" noChangeArrowheads="1"/>
          </p:cNvPicPr>
          <p:nvPr/>
        </p:nvPicPr>
        <p:blipFill>
          <a:blip r:embed="rId2" cstate="print"/>
          <a:srcRect/>
          <a:stretch>
            <a:fillRect/>
          </a:stretch>
        </p:blipFill>
        <p:spPr bwMode="auto">
          <a:xfrm>
            <a:off x="2133600" y="2514600"/>
            <a:ext cx="3449638" cy="3125788"/>
          </a:xfrm>
          <a:prstGeom prst="rect">
            <a:avLst/>
          </a:prstGeom>
          <a:noFill/>
          <a:ln w="9525">
            <a:noFill/>
            <a:miter lim="800000"/>
            <a:headEnd/>
            <a:tailEnd/>
          </a:ln>
        </p:spPr>
      </p:pic>
      <p:pic>
        <p:nvPicPr>
          <p:cNvPr id="6" name="Picture 2" descr="skull fracture"/>
          <p:cNvPicPr>
            <a:picLocks noChangeAspect="1" noChangeArrowheads="1"/>
          </p:cNvPicPr>
          <p:nvPr/>
        </p:nvPicPr>
        <p:blipFill>
          <a:blip r:embed="rId3" cstate="print"/>
          <a:srcRect/>
          <a:stretch>
            <a:fillRect/>
          </a:stretch>
        </p:blipFill>
        <p:spPr bwMode="auto">
          <a:xfrm>
            <a:off x="6738938" y="533400"/>
            <a:ext cx="1824037" cy="2133600"/>
          </a:xfrm>
          <a:prstGeom prst="rect">
            <a:avLst/>
          </a:prstGeom>
          <a:noFill/>
          <a:ln w="9525">
            <a:noFill/>
            <a:miter lim="800000"/>
            <a:headEnd/>
            <a:tailEnd/>
          </a:ln>
        </p:spPr>
      </p:pic>
      <p:pic>
        <p:nvPicPr>
          <p:cNvPr id="7" name="Picture 9" descr="Dr"/>
          <p:cNvPicPr>
            <a:picLocks noChangeAspect="1" noChangeArrowheads="1"/>
          </p:cNvPicPr>
          <p:nvPr/>
        </p:nvPicPr>
        <p:blipFill>
          <a:blip r:embed="rId4" cstate="print"/>
          <a:srcRect l="22144" t="5412" r="26416" b="3278"/>
          <a:stretch>
            <a:fillRect/>
          </a:stretch>
        </p:blipFill>
        <p:spPr bwMode="auto">
          <a:xfrm>
            <a:off x="5715000" y="2743200"/>
            <a:ext cx="2590800" cy="2998788"/>
          </a:xfrm>
          <a:prstGeom prst="rect">
            <a:avLst/>
          </a:prstGeom>
          <a:noFill/>
          <a:ln w="9525">
            <a:noFill/>
            <a:miter lim="800000"/>
            <a:headEnd/>
            <a:tailEnd/>
          </a:ln>
        </p:spPr>
      </p:pic>
      <p:pic>
        <p:nvPicPr>
          <p:cNvPr id="4" name="Picture 3"/>
          <p:cNvPicPr>
            <a:picLocks noChangeAspect="1"/>
          </p:cNvPicPr>
          <p:nvPr/>
        </p:nvPicPr>
        <p:blipFill>
          <a:blip r:embed="rId5" cstate="print"/>
          <a:srcRect l="36157" r="36082"/>
          <a:stretch>
            <a:fillRect/>
          </a:stretch>
        </p:blipFill>
        <p:spPr bwMode="auto">
          <a:xfrm>
            <a:off x="838200" y="914400"/>
            <a:ext cx="3657600" cy="5572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sp>
        <p:nvSpPr>
          <p:cNvPr id="20483" name="Content Placeholder 2"/>
          <p:cNvSpPr>
            <a:spLocks noGrp="1"/>
          </p:cNvSpPr>
          <p:nvPr>
            <p:ph idx="1"/>
          </p:nvPr>
        </p:nvSpPr>
        <p:spPr>
          <a:xfrm>
            <a:off x="304800" y="1295400"/>
            <a:ext cx="8229600" cy="4525963"/>
          </a:xfrm>
        </p:spPr>
        <p:txBody>
          <a:bodyPr>
            <a:normAutofit lnSpcReduction="10000"/>
          </a:bodyPr>
          <a:lstStyle/>
          <a:p>
            <a:pPr>
              <a:buFont typeface="Arial" charset="0"/>
              <a:buNone/>
            </a:pPr>
            <a:r>
              <a:rPr lang="en-US" sz="2400" b="1" smtClean="0">
                <a:solidFill>
                  <a:srgbClr val="FF0000"/>
                </a:solidFill>
              </a:rPr>
              <a:t>MRI</a:t>
            </a:r>
          </a:p>
          <a:p>
            <a:pPr>
              <a:buFont typeface="Arial" charset="0"/>
              <a:buNone/>
            </a:pPr>
            <a:endParaRPr lang="en-US" sz="2400" b="1" smtClean="0">
              <a:solidFill>
                <a:srgbClr val="FF0000"/>
              </a:solidFill>
            </a:endParaRPr>
          </a:p>
          <a:p>
            <a:pPr>
              <a:buFont typeface="Arial" charset="0"/>
              <a:buNone/>
            </a:pPr>
            <a:r>
              <a:rPr lang="en-US" sz="1800" smtClean="0"/>
              <a:t>T2* MRI is more sensitive than CT in detecting;</a:t>
            </a:r>
          </a:p>
          <a:p>
            <a:pPr lvl="1">
              <a:buFont typeface="Arial" charset="0"/>
              <a:buChar char="•"/>
            </a:pPr>
            <a:r>
              <a:rPr lang="en-US" sz="1800" smtClean="0"/>
              <a:t> all stages of ICH, </a:t>
            </a:r>
          </a:p>
          <a:p>
            <a:pPr lvl="1">
              <a:buFont typeface="Arial" charset="0"/>
              <a:buChar char="•"/>
            </a:pPr>
            <a:r>
              <a:rPr lang="en-US" sz="1800" smtClean="0"/>
              <a:t>non hemorrhagic contusions,</a:t>
            </a:r>
          </a:p>
          <a:p>
            <a:pPr lvl="1">
              <a:buFont typeface="Arial" charset="0"/>
              <a:buChar char="•"/>
            </a:pPr>
            <a:r>
              <a:rPr lang="en-US" sz="1800" smtClean="0"/>
              <a:t> injuries in the posterior fossa, </a:t>
            </a:r>
          </a:p>
          <a:p>
            <a:pPr lvl="1">
              <a:buFont typeface="Arial" charset="0"/>
              <a:buChar char="•"/>
            </a:pPr>
            <a:r>
              <a:rPr lang="en-US" sz="1800" smtClean="0"/>
              <a:t>brainstem and</a:t>
            </a:r>
          </a:p>
          <a:p>
            <a:pPr lvl="1">
              <a:buFont typeface="Arial" charset="0"/>
              <a:buChar char="•"/>
            </a:pPr>
            <a:r>
              <a:rPr lang="en-US" sz="1800" smtClean="0"/>
              <a:t> DAI.</a:t>
            </a:r>
          </a:p>
          <a:p>
            <a:pPr lvl="1">
              <a:buFont typeface="Arial" charset="0"/>
              <a:buNone/>
            </a:pPr>
            <a:endParaRPr lang="en-US" sz="1800" smtClean="0"/>
          </a:p>
          <a:p>
            <a:pPr lvl="1">
              <a:buFont typeface="Arial" charset="0"/>
              <a:buNone/>
            </a:pPr>
            <a:r>
              <a:rPr lang="en-US" sz="1800" smtClean="0"/>
              <a:t>Susceptibility weighted imaging(SWI ) MRI for head trauma  increases sensitivity for detection of microhemorrhages and hemorrhagic axonal injury. </a:t>
            </a:r>
          </a:p>
          <a:p>
            <a:pPr lvl="1">
              <a:buFont typeface="Arial" charset="0"/>
              <a:buNone/>
            </a:pPr>
            <a:r>
              <a:rPr lang="en-US" sz="1800" smtClean="0"/>
              <a:t>(sensitive to compounds which distort the local magnetic field and as such make it useful in detecting blood products, calcium)  </a:t>
            </a:r>
            <a:br>
              <a:rPr lang="en-US" sz="1800" smtClean="0"/>
            </a:br>
            <a:endParaRPr lang="en-US" smtClean="0"/>
          </a:p>
        </p:txBody>
      </p:sp>
      <p:pic>
        <p:nvPicPr>
          <p:cNvPr id="20484" name="Picture 4" descr="Image result for swi mri head injury"/>
          <p:cNvPicPr>
            <a:picLocks noChangeAspect="1" noChangeArrowheads="1"/>
          </p:cNvPicPr>
          <p:nvPr/>
        </p:nvPicPr>
        <p:blipFill>
          <a:blip r:embed="rId2" cstate="print"/>
          <a:srcRect/>
          <a:stretch>
            <a:fillRect/>
          </a:stretch>
        </p:blipFill>
        <p:spPr bwMode="auto">
          <a:xfrm>
            <a:off x="5257800" y="685800"/>
            <a:ext cx="29718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2800" dirty="0" err="1" smtClean="0">
                <a:solidFill>
                  <a:srgbClr val="FF0000"/>
                </a:solidFill>
              </a:rPr>
              <a:t>Craniocerebral</a:t>
            </a:r>
            <a:r>
              <a:rPr lang="en-US" sz="2800" dirty="0" smtClean="0">
                <a:solidFill>
                  <a:srgbClr val="FF0000"/>
                </a:solidFill>
              </a:rPr>
              <a:t> trauma(head injury)</a:t>
            </a:r>
          </a:p>
        </p:txBody>
      </p:sp>
      <p:sp>
        <p:nvSpPr>
          <p:cNvPr id="3075" name="Content Placeholder 2"/>
          <p:cNvSpPr>
            <a:spLocks noGrp="1"/>
          </p:cNvSpPr>
          <p:nvPr>
            <p:ph idx="1"/>
          </p:nvPr>
        </p:nvSpPr>
        <p:spPr>
          <a:xfrm>
            <a:off x="457200" y="1295400"/>
            <a:ext cx="8229600" cy="5181600"/>
          </a:xfrm>
        </p:spPr>
        <p:txBody>
          <a:bodyPr/>
          <a:lstStyle/>
          <a:p>
            <a:r>
              <a:rPr lang="en-US" sz="2400" dirty="0" smtClean="0"/>
              <a:t>Injuries to the skull and brain</a:t>
            </a:r>
          </a:p>
          <a:p>
            <a:pPr>
              <a:buFont typeface="Arial" charset="0"/>
              <a:buNone/>
            </a:pPr>
            <a:r>
              <a:rPr lang="en-US" sz="2400" dirty="0" smtClean="0"/>
              <a:t>                               -blunt  </a:t>
            </a:r>
          </a:p>
          <a:p>
            <a:pPr>
              <a:buFont typeface="Arial" charset="0"/>
              <a:buNone/>
            </a:pPr>
            <a:r>
              <a:rPr lang="en-US" sz="2400" dirty="0" smtClean="0"/>
              <a:t>                               -penetrating.</a:t>
            </a:r>
          </a:p>
          <a:p>
            <a:r>
              <a:rPr lang="en-US" sz="2400" dirty="0" smtClean="0"/>
              <a:t> Commonest indications for </a:t>
            </a:r>
            <a:r>
              <a:rPr lang="en-US" sz="2400" dirty="0" err="1" smtClean="0"/>
              <a:t>neuroimaging</a:t>
            </a:r>
            <a:r>
              <a:rPr lang="en-US" sz="2400" dirty="0" smtClean="0"/>
              <a:t>.</a:t>
            </a:r>
          </a:p>
          <a:p>
            <a:r>
              <a:rPr lang="en-US" sz="2400" dirty="0" smtClean="0"/>
              <a:t>A major cause of;</a:t>
            </a:r>
          </a:p>
          <a:p>
            <a:pPr>
              <a:buFont typeface="Arial" charset="0"/>
              <a:buNone/>
            </a:pPr>
            <a:r>
              <a:rPr lang="en-US" sz="2400" dirty="0" smtClean="0"/>
              <a:t>                    - disability,</a:t>
            </a:r>
          </a:p>
          <a:p>
            <a:pPr>
              <a:buFont typeface="Arial" charset="0"/>
              <a:buNone/>
            </a:pPr>
            <a:r>
              <a:rPr lang="en-US" sz="2400" dirty="0" smtClean="0"/>
              <a:t>                    - morbidity </a:t>
            </a:r>
          </a:p>
          <a:p>
            <a:pPr>
              <a:buFont typeface="Arial" charset="0"/>
              <a:buNone/>
            </a:pPr>
            <a:r>
              <a:rPr lang="en-US" sz="2400" dirty="0" smtClean="0"/>
              <a:t>                     - mortality</a:t>
            </a:r>
          </a:p>
          <a:p>
            <a:r>
              <a:rPr lang="en-US" sz="2400" dirty="0" smtClean="0"/>
              <a:t>   Has significant direct and indirect financial costs to    individuals and society.</a:t>
            </a:r>
          </a:p>
          <a:p>
            <a:r>
              <a:rPr lang="en-US" sz="2400" dirty="0" smtClean="0"/>
              <a:t>Imaging plays an important role in diagnosis and management.</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2400" smtClean="0">
                <a:solidFill>
                  <a:srgbClr val="FF0000"/>
                </a:solidFill>
              </a:rPr>
              <a:t>IMAGING MODALITIES</a:t>
            </a:r>
          </a:p>
        </p:txBody>
      </p:sp>
      <p:sp>
        <p:nvSpPr>
          <p:cNvPr id="21507" name="Content Placeholder 2"/>
          <p:cNvSpPr>
            <a:spLocks noGrp="1"/>
          </p:cNvSpPr>
          <p:nvPr>
            <p:ph idx="1"/>
          </p:nvPr>
        </p:nvSpPr>
        <p:spPr>
          <a:xfrm>
            <a:off x="96838" y="1541463"/>
            <a:ext cx="3670300" cy="4889500"/>
          </a:xfrm>
        </p:spPr>
        <p:txBody>
          <a:bodyPr/>
          <a:lstStyle/>
          <a:p>
            <a:r>
              <a:rPr lang="en-US" sz="2400" b="1" smtClean="0"/>
              <a:t>ANGIOGRAPHY</a:t>
            </a:r>
          </a:p>
          <a:p>
            <a:pPr lvl="1"/>
            <a:r>
              <a:rPr lang="en-US" sz="2400" b="1" smtClean="0"/>
              <a:t>(CTA/CTV/MRA/MRV): </a:t>
            </a:r>
            <a:r>
              <a:rPr lang="en-US" sz="2400" smtClean="0"/>
              <a:t>Suspected intracranial arterial or venous injury.</a:t>
            </a:r>
          </a:p>
          <a:p>
            <a:pPr lvl="1"/>
            <a:r>
              <a:rPr lang="en-US" sz="2400" b="1" smtClean="0"/>
              <a:t>Conventional angiography: </a:t>
            </a:r>
            <a:r>
              <a:rPr lang="en-US" sz="2400" smtClean="0"/>
              <a:t>In inconclusive CT or MR angiography and for intervention.</a:t>
            </a:r>
          </a:p>
          <a:p>
            <a:r>
              <a:rPr lang="en-US" sz="2000" smtClean="0"/>
              <a:t/>
            </a:r>
            <a:br>
              <a:rPr lang="en-US" sz="2000" smtClean="0"/>
            </a:br>
            <a:endParaRPr lang="en-US" sz="2000" smtClean="0"/>
          </a:p>
        </p:txBody>
      </p:sp>
      <p:pic>
        <p:nvPicPr>
          <p:cNvPr id="1026" name="Picture 2" descr="978-1-60406-728-6_008_001ad.tif"/>
          <p:cNvPicPr>
            <a:picLocks noChangeAspect="1" noChangeArrowheads="1"/>
          </p:cNvPicPr>
          <p:nvPr/>
        </p:nvPicPr>
        <p:blipFill>
          <a:blip r:embed="rId3" cstate="print"/>
          <a:srcRect/>
          <a:stretch>
            <a:fillRect/>
          </a:stretch>
        </p:blipFill>
        <p:spPr bwMode="auto">
          <a:xfrm>
            <a:off x="4114800" y="1447800"/>
            <a:ext cx="4724400" cy="464185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IMAGES COURTESY OF RADIOLOGY KEY:PENETRATING HEAD INJURY BY ROBERT LINVILLE AND WENDY A COHEN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sp>
        <p:nvSpPr>
          <p:cNvPr id="22531" name="Content Placeholder 2"/>
          <p:cNvSpPr>
            <a:spLocks noGrp="1"/>
          </p:cNvSpPr>
          <p:nvPr>
            <p:ph idx="1"/>
          </p:nvPr>
        </p:nvSpPr>
        <p:spPr>
          <a:xfrm>
            <a:off x="0" y="685800"/>
            <a:ext cx="8229600" cy="4525963"/>
          </a:xfrm>
        </p:spPr>
        <p:txBody>
          <a:bodyPr/>
          <a:lstStyle/>
          <a:p>
            <a:pPr>
              <a:buFont typeface="Arial" charset="0"/>
              <a:buNone/>
            </a:pPr>
            <a:r>
              <a:rPr lang="en-US" sz="2400" b="1" smtClean="0">
                <a:solidFill>
                  <a:srgbClr val="FF0000"/>
                </a:solidFill>
              </a:rPr>
              <a:t>CISTERNOGRAPHY</a:t>
            </a:r>
          </a:p>
          <a:p>
            <a:pPr lvl="1"/>
            <a:r>
              <a:rPr lang="en-US" sz="2400" smtClean="0"/>
              <a:t>High-resolution non contrast skull base CT may be helpful to identify the source of the leak .</a:t>
            </a:r>
          </a:p>
          <a:p>
            <a:pPr lvl="1"/>
            <a:endParaRPr lang="en-US" sz="2400" smtClean="0"/>
          </a:p>
          <a:p>
            <a:pPr lvl="1"/>
            <a:r>
              <a:rPr lang="en-US" sz="2400" smtClean="0"/>
              <a:t>CT or radionuclide cisternography(I-</a:t>
            </a:r>
            <a:r>
              <a:rPr lang="en-US" sz="2400" baseline="30000" smtClean="0"/>
              <a:t>111</a:t>
            </a:r>
            <a:r>
              <a:rPr lang="en-US" sz="2400" smtClean="0"/>
              <a:t> DTPA ) may have a secondary role if skull base CT is inconclusive.</a:t>
            </a:r>
          </a:p>
          <a:p>
            <a:pPr lvl="1"/>
            <a:endParaRPr lang="en-US" sz="2400" smtClean="0"/>
          </a:p>
          <a:p>
            <a:pPr lvl="1"/>
            <a:r>
              <a:rPr lang="en-US" sz="2400" smtClean="0"/>
              <a:t>High-resolution MRI may have a role if post-traumatic cephalocele is suspected .</a:t>
            </a:r>
          </a:p>
        </p:txBody>
      </p:sp>
      <p:pic>
        <p:nvPicPr>
          <p:cNvPr id="22532" name="Picture 2" descr="Ibrahim_009cisternography_1.jpg"/>
          <p:cNvPicPr>
            <a:picLocks noChangeAspect="1" noChangeArrowheads="1"/>
          </p:cNvPicPr>
          <p:nvPr/>
        </p:nvPicPr>
        <p:blipFill>
          <a:blip r:embed="rId2" cstate="print"/>
          <a:srcRect/>
          <a:stretch>
            <a:fillRect/>
          </a:stretch>
        </p:blipFill>
        <p:spPr bwMode="auto">
          <a:xfrm>
            <a:off x="6400800" y="4483100"/>
            <a:ext cx="2362200" cy="2374900"/>
          </a:xfrm>
          <a:prstGeom prst="rect">
            <a:avLst/>
          </a:prstGeom>
          <a:noFill/>
          <a:ln w="9525">
            <a:noFill/>
            <a:miter lim="800000"/>
            <a:headEnd/>
            <a:tailEnd/>
          </a:ln>
        </p:spPr>
      </p:pic>
      <p:pic>
        <p:nvPicPr>
          <p:cNvPr id="22533" name="Picture 4" descr="Abnormal Cisternogram with ventricle filling"/>
          <p:cNvPicPr>
            <a:picLocks noChangeAspect="1" noChangeArrowheads="1"/>
          </p:cNvPicPr>
          <p:nvPr/>
        </p:nvPicPr>
        <p:blipFill>
          <a:blip r:embed="rId3" cstate="print"/>
          <a:srcRect/>
          <a:stretch>
            <a:fillRect/>
          </a:stretch>
        </p:blipFill>
        <p:spPr bwMode="auto">
          <a:xfrm>
            <a:off x="1143000" y="4648200"/>
            <a:ext cx="3971925"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28600"/>
            <a:ext cx="5105400" cy="1143000"/>
          </a:xfrm>
        </p:spPr>
        <p:txBody>
          <a:bodyPr/>
          <a:lstStyle/>
          <a:p>
            <a:r>
              <a:rPr lang="en-US" sz="2400" smtClean="0">
                <a:solidFill>
                  <a:srgbClr val="FF0000"/>
                </a:solidFill>
              </a:rPr>
              <a:t>MR CISTERNOGRAPHY</a:t>
            </a:r>
          </a:p>
        </p:txBody>
      </p:sp>
      <p:sp>
        <p:nvSpPr>
          <p:cNvPr id="23555" name="Content Placeholder 2"/>
          <p:cNvSpPr>
            <a:spLocks noGrp="1"/>
          </p:cNvSpPr>
          <p:nvPr>
            <p:ph idx="1"/>
          </p:nvPr>
        </p:nvSpPr>
        <p:spPr>
          <a:xfrm>
            <a:off x="457200" y="5410200"/>
            <a:ext cx="8229600" cy="715963"/>
          </a:xfrm>
        </p:spPr>
        <p:txBody>
          <a:bodyPr/>
          <a:lstStyle/>
          <a:p>
            <a:r>
              <a:rPr lang="en-US" sz="1400" smtClean="0"/>
              <a:t>A-defect roof of sphenoid sinus</a:t>
            </a:r>
          </a:p>
          <a:p>
            <a:r>
              <a:rPr lang="en-US" sz="1400" smtClean="0"/>
              <a:t>B-T1 fat sat GD-DTPA  contrast leakage in sphenoid sinus</a:t>
            </a:r>
          </a:p>
        </p:txBody>
      </p:sp>
      <p:pic>
        <p:nvPicPr>
          <p:cNvPr id="23556" name="Picture 2" descr="http://www.ajnr.org/content/31/1/71/F5.large.jpg"/>
          <p:cNvPicPr>
            <a:picLocks noChangeAspect="1" noChangeArrowheads="1"/>
          </p:cNvPicPr>
          <p:nvPr/>
        </p:nvPicPr>
        <p:blipFill>
          <a:blip r:embed="rId2" cstate="print"/>
          <a:srcRect/>
          <a:stretch>
            <a:fillRect/>
          </a:stretch>
        </p:blipFill>
        <p:spPr bwMode="auto">
          <a:xfrm>
            <a:off x="914400" y="1524000"/>
            <a:ext cx="6858000" cy="3652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solidFill>
                  <a:srgbClr val="FF0000"/>
                </a:solidFill>
              </a:rPr>
              <a:t>Choice of imaging modality</a:t>
            </a:r>
          </a:p>
        </p:txBody>
      </p:sp>
      <p:sp>
        <p:nvSpPr>
          <p:cNvPr id="24579" name="Content Placeholder 2"/>
          <p:cNvSpPr>
            <a:spLocks noGrp="1"/>
          </p:cNvSpPr>
          <p:nvPr>
            <p:ph idx="1"/>
          </p:nvPr>
        </p:nvSpPr>
        <p:spPr/>
        <p:txBody>
          <a:bodyPr/>
          <a:lstStyle/>
          <a:p>
            <a:r>
              <a:rPr lang="en-GB" sz="2400" smtClean="0"/>
              <a:t>Availability </a:t>
            </a:r>
          </a:p>
          <a:p>
            <a:r>
              <a:rPr lang="en-GB" sz="2400" smtClean="0"/>
              <a:t>Cost</a:t>
            </a:r>
          </a:p>
          <a:p>
            <a:r>
              <a:rPr lang="en-GB" sz="2400" smtClean="0"/>
              <a:t>Speed of performance</a:t>
            </a:r>
          </a:p>
          <a:p>
            <a:r>
              <a:rPr lang="en-GB" sz="2400" smtClean="0"/>
              <a:t>Diagnostic information desired</a:t>
            </a:r>
          </a:p>
          <a:p>
            <a:r>
              <a:rPr lang="en-GB" sz="2400" smtClean="0"/>
              <a:t>Clinical circumstances</a:t>
            </a:r>
          </a:p>
          <a:p>
            <a:r>
              <a:rPr lang="en-GB" sz="2400" smtClean="0"/>
              <a:t>Limitation of technique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0"/>
            <a:ext cx="8229600" cy="1143000"/>
          </a:xfrm>
        </p:spPr>
        <p:txBody>
          <a:bodyPr/>
          <a:lstStyle/>
          <a:p>
            <a:r>
              <a:rPr lang="en-US" sz="2400" smtClean="0">
                <a:solidFill>
                  <a:srgbClr val="FF0000"/>
                </a:solidFill>
              </a:rPr>
              <a:t>WHAT TO LOOK FOR ON IMAGING</a:t>
            </a:r>
          </a:p>
        </p:txBody>
      </p:sp>
      <p:sp>
        <p:nvSpPr>
          <p:cNvPr id="3" name="Content Placeholder 2"/>
          <p:cNvSpPr>
            <a:spLocks noGrp="1"/>
          </p:cNvSpPr>
          <p:nvPr>
            <p:ph idx="1"/>
          </p:nvPr>
        </p:nvSpPr>
        <p:spPr>
          <a:xfrm>
            <a:off x="0" y="1143000"/>
            <a:ext cx="8610600" cy="5016500"/>
          </a:xfrm>
        </p:spPr>
        <p:txBody>
          <a:bodyPr>
            <a:normAutofit fontScale="25000" lnSpcReduction="20000"/>
          </a:bodyPr>
          <a:lstStyle/>
          <a:p>
            <a:pPr>
              <a:lnSpc>
                <a:spcPct val="150000"/>
              </a:lnSpc>
              <a:buFont typeface="Arial" pitchFamily="34" charset="0"/>
              <a:buChar char="•"/>
              <a:defRPr/>
            </a:pPr>
            <a:r>
              <a:rPr lang="en-US" sz="9600" dirty="0"/>
              <a:t> </a:t>
            </a:r>
            <a:r>
              <a:rPr lang="en-US" sz="8000" b="1" dirty="0" smtClean="0"/>
              <a:t>Mnemonic</a:t>
            </a:r>
            <a:r>
              <a:rPr lang="en-US" sz="8000" dirty="0"/>
              <a:t> which is used to read an emergency head CT scan is: </a:t>
            </a:r>
            <a:endParaRPr lang="en-US" sz="8000" dirty="0" smtClean="0"/>
          </a:p>
          <a:p>
            <a:pPr>
              <a:lnSpc>
                <a:spcPct val="150000"/>
              </a:lnSpc>
              <a:buFont typeface="Arial" charset="0"/>
              <a:buNone/>
              <a:defRPr/>
            </a:pPr>
            <a:r>
              <a:rPr lang="en-US" sz="8000" b="1" dirty="0" smtClean="0"/>
              <a:t>                                  </a:t>
            </a:r>
            <a:r>
              <a:rPr lang="en-US" sz="8000" b="1" dirty="0" smtClean="0">
                <a:solidFill>
                  <a:srgbClr val="FF0000"/>
                </a:solidFill>
              </a:rPr>
              <a:t>Blood Can Be Very Bad.</a:t>
            </a:r>
          </a:p>
          <a:p>
            <a:pPr>
              <a:lnSpc>
                <a:spcPct val="150000"/>
              </a:lnSpc>
              <a:buFont typeface="Arial" pitchFamily="34" charset="0"/>
              <a:buChar char="•"/>
              <a:defRPr/>
            </a:pPr>
            <a:r>
              <a:rPr lang="en-US" sz="8000" b="1" dirty="0" smtClean="0">
                <a:solidFill>
                  <a:srgbClr val="FF0000"/>
                </a:solidFill>
              </a:rPr>
              <a:t>B</a:t>
            </a:r>
            <a:r>
              <a:rPr lang="en-US" sz="8000" b="1" dirty="0">
                <a:solidFill>
                  <a:srgbClr val="FF0000"/>
                </a:solidFill>
              </a:rPr>
              <a:t>:</a:t>
            </a:r>
            <a:r>
              <a:rPr lang="en-US" sz="8000" b="1" dirty="0"/>
              <a:t> </a:t>
            </a:r>
            <a:r>
              <a:rPr lang="en-US" sz="8000" dirty="0" smtClean="0"/>
              <a:t>blood       EDH ,SDH,</a:t>
            </a:r>
            <a:r>
              <a:rPr lang="en-US" sz="8000" dirty="0"/>
              <a:t> </a:t>
            </a:r>
            <a:r>
              <a:rPr lang="en-US" sz="8000" dirty="0" smtClean="0"/>
              <a:t>IPH,IVH,SAH</a:t>
            </a:r>
            <a:r>
              <a:rPr lang="en-US" sz="8000" dirty="0"/>
              <a:t> </a:t>
            </a:r>
            <a:r>
              <a:rPr lang="en-US" sz="8000" dirty="0" smtClean="0"/>
              <a:t>and extracranial </a:t>
            </a:r>
            <a:r>
              <a:rPr lang="en-US" sz="8000" dirty="0"/>
              <a:t>hemorrhage.</a:t>
            </a:r>
          </a:p>
          <a:p>
            <a:pPr>
              <a:lnSpc>
                <a:spcPct val="150000"/>
              </a:lnSpc>
              <a:buFont typeface="Arial" pitchFamily="34" charset="0"/>
              <a:buChar char="•"/>
              <a:defRPr/>
            </a:pPr>
            <a:r>
              <a:rPr lang="en-US" sz="8000" b="1" dirty="0">
                <a:solidFill>
                  <a:srgbClr val="FF0000"/>
                </a:solidFill>
              </a:rPr>
              <a:t>C</a:t>
            </a:r>
            <a:r>
              <a:rPr lang="en-US" sz="8000" b="1" dirty="0"/>
              <a:t>: </a:t>
            </a:r>
            <a:r>
              <a:rPr lang="en-US" sz="8000" dirty="0" smtClean="0"/>
              <a:t>cisterns: Presence </a:t>
            </a:r>
            <a:r>
              <a:rPr lang="en-US" sz="8000" dirty="0"/>
              <a:t>of blood, effacement and asymmetry in four key cisterns (</a:t>
            </a:r>
            <a:r>
              <a:rPr lang="en-US" sz="8000" dirty="0" err="1"/>
              <a:t>circummesencephalic</a:t>
            </a:r>
            <a:r>
              <a:rPr lang="en-US" sz="8000" dirty="0"/>
              <a:t>, </a:t>
            </a:r>
            <a:r>
              <a:rPr lang="en-US" sz="8000" dirty="0" err="1"/>
              <a:t>suprasellar</a:t>
            </a:r>
            <a:r>
              <a:rPr lang="en-US" sz="8000" dirty="0"/>
              <a:t>, </a:t>
            </a:r>
            <a:r>
              <a:rPr lang="en-US" sz="8000" dirty="0" err="1"/>
              <a:t>quadrigeminal</a:t>
            </a:r>
            <a:r>
              <a:rPr lang="en-US" sz="8000" dirty="0"/>
              <a:t> and </a:t>
            </a:r>
            <a:r>
              <a:rPr lang="en-US" sz="8000" dirty="0" err="1"/>
              <a:t>sylvian</a:t>
            </a:r>
            <a:r>
              <a:rPr lang="en-US" sz="8000" dirty="0"/>
              <a:t> cisterns).</a:t>
            </a:r>
          </a:p>
          <a:p>
            <a:pPr>
              <a:lnSpc>
                <a:spcPct val="150000"/>
              </a:lnSpc>
              <a:buFont typeface="Arial" pitchFamily="34" charset="0"/>
              <a:buChar char="•"/>
              <a:defRPr/>
            </a:pPr>
            <a:r>
              <a:rPr lang="en-US" sz="8000" b="1" dirty="0">
                <a:solidFill>
                  <a:srgbClr val="FF0000"/>
                </a:solidFill>
              </a:rPr>
              <a:t>B</a:t>
            </a:r>
            <a:r>
              <a:rPr lang="en-US" sz="8000" b="1" dirty="0"/>
              <a:t>: </a:t>
            </a:r>
            <a:r>
              <a:rPr lang="en-US" sz="8000" dirty="0" err="1" smtClean="0"/>
              <a:t>brain:Asymmetry</a:t>
            </a:r>
            <a:r>
              <a:rPr lang="en-US" sz="8000" dirty="0" smtClean="0"/>
              <a:t> </a:t>
            </a:r>
            <a:r>
              <a:rPr lang="en-US" sz="8000" dirty="0"/>
              <a:t>or effacement of the </a:t>
            </a:r>
            <a:r>
              <a:rPr lang="en-US" sz="8000" dirty="0" err="1"/>
              <a:t>sulcal</a:t>
            </a:r>
            <a:r>
              <a:rPr lang="en-US" sz="8000" dirty="0"/>
              <a:t> pattern, </a:t>
            </a:r>
            <a:r>
              <a:rPr lang="en-US" sz="8000" dirty="0" smtClean="0"/>
              <a:t>GW </a:t>
            </a:r>
            <a:r>
              <a:rPr lang="en-US" sz="8000" dirty="0"/>
              <a:t>matter </a:t>
            </a:r>
            <a:r>
              <a:rPr lang="en-US" sz="8000" dirty="0" smtClean="0"/>
              <a:t>differentiation, </a:t>
            </a:r>
            <a:r>
              <a:rPr lang="en-US" sz="8000" dirty="0"/>
              <a:t>structural shifts and abnormal </a:t>
            </a:r>
            <a:r>
              <a:rPr lang="en-US" sz="8000" dirty="0" smtClean="0"/>
              <a:t>hypo/</a:t>
            </a:r>
            <a:r>
              <a:rPr lang="en-US" sz="8000" dirty="0" err="1" smtClean="0"/>
              <a:t>hyperdensities</a:t>
            </a:r>
            <a:r>
              <a:rPr lang="en-US" sz="8000" dirty="0" smtClean="0"/>
              <a:t>.</a:t>
            </a:r>
            <a:endParaRPr lang="en-US" sz="8000" dirty="0"/>
          </a:p>
          <a:p>
            <a:pPr>
              <a:lnSpc>
                <a:spcPct val="150000"/>
              </a:lnSpc>
              <a:buFont typeface="Arial" pitchFamily="34" charset="0"/>
              <a:buChar char="•"/>
              <a:defRPr/>
            </a:pPr>
            <a:r>
              <a:rPr lang="en-US" sz="8000" b="1" dirty="0">
                <a:solidFill>
                  <a:srgbClr val="FF0000"/>
                </a:solidFill>
              </a:rPr>
              <a:t>V</a:t>
            </a:r>
            <a:r>
              <a:rPr lang="en-US" sz="8000" b="1" dirty="0"/>
              <a:t>: </a:t>
            </a:r>
            <a:r>
              <a:rPr lang="en-US" sz="8000" dirty="0" err="1" smtClean="0"/>
              <a:t>ventricles:IVH</a:t>
            </a:r>
            <a:r>
              <a:rPr lang="en-US" sz="8000" dirty="0" smtClean="0"/>
              <a:t>, </a:t>
            </a:r>
            <a:r>
              <a:rPr lang="en-US" sz="8000" dirty="0"/>
              <a:t>ventricular </a:t>
            </a:r>
            <a:r>
              <a:rPr lang="en-US" sz="8000" dirty="0" smtClean="0"/>
              <a:t>effacement/shift and hydrocephalus</a:t>
            </a:r>
            <a:r>
              <a:rPr lang="en-US" sz="8000" dirty="0"/>
              <a:t>.</a:t>
            </a:r>
          </a:p>
          <a:p>
            <a:pPr>
              <a:lnSpc>
                <a:spcPct val="150000"/>
              </a:lnSpc>
              <a:buFont typeface="Arial" pitchFamily="34" charset="0"/>
              <a:buChar char="•"/>
              <a:defRPr/>
            </a:pPr>
            <a:r>
              <a:rPr lang="en-US" sz="8000" b="1" dirty="0">
                <a:solidFill>
                  <a:srgbClr val="FF0000"/>
                </a:solidFill>
              </a:rPr>
              <a:t>B:</a:t>
            </a:r>
            <a:r>
              <a:rPr lang="en-US" sz="8000" b="1" dirty="0"/>
              <a:t> </a:t>
            </a:r>
            <a:r>
              <a:rPr lang="en-US" sz="8000" dirty="0" err="1" smtClean="0"/>
              <a:t>bone:skull</a:t>
            </a:r>
            <a:r>
              <a:rPr lang="en-US" sz="8000" dirty="0" smtClean="0"/>
              <a:t> </a:t>
            </a:r>
            <a:r>
              <a:rPr lang="en-US" sz="8000" dirty="0" err="1" smtClean="0"/>
              <a:t>fracture.Paranasal</a:t>
            </a:r>
            <a:r>
              <a:rPr lang="en-US" sz="8000" dirty="0" smtClean="0"/>
              <a:t> </a:t>
            </a:r>
            <a:r>
              <a:rPr lang="en-US" sz="8000" dirty="0"/>
              <a:t>sinuses fluid in the setting of trauma should raise the possibility of a skull fracture; intracranial </a:t>
            </a:r>
            <a:r>
              <a:rPr lang="en-US" sz="8000" dirty="0" smtClean="0"/>
              <a:t>air.</a:t>
            </a:r>
            <a:endParaRPr lang="en-US" sz="8000" dirty="0"/>
          </a:p>
          <a:p>
            <a:pPr>
              <a:buFont typeface="Wingdings" panose="05000000000000000000" pitchFamily="2" charset="2"/>
              <a:buChar char="v"/>
              <a:defRPr/>
            </a:pPr>
            <a:endParaRPr lang="en-US" sz="8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smtClean="0"/>
          </a:p>
        </p:txBody>
      </p:sp>
      <p:sp>
        <p:nvSpPr>
          <p:cNvPr id="26627" name="Content Placeholder 2"/>
          <p:cNvSpPr>
            <a:spLocks noGrp="1"/>
          </p:cNvSpPr>
          <p:nvPr>
            <p:ph idx="1"/>
          </p:nvPr>
        </p:nvSpPr>
        <p:spPr/>
        <p:txBody>
          <a:bodyPr/>
          <a:lstStyle/>
          <a:p>
            <a:endParaRPr lang="en-US" smtClean="0"/>
          </a:p>
        </p:txBody>
      </p:sp>
      <p:pic>
        <p:nvPicPr>
          <p:cNvPr id="26628" name="Picture 6" descr="Dr"/>
          <p:cNvPicPr>
            <a:picLocks noChangeAspect="1" noChangeArrowheads="1"/>
          </p:cNvPicPr>
          <p:nvPr/>
        </p:nvPicPr>
        <p:blipFill>
          <a:blip r:embed="rId2" cstate="print"/>
          <a:srcRect l="8876" t="12422" r="6602" b="12323"/>
          <a:stretch>
            <a:fillRect/>
          </a:stretch>
        </p:blipFill>
        <p:spPr bwMode="auto">
          <a:xfrm>
            <a:off x="1143000" y="762000"/>
            <a:ext cx="6991350" cy="5291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5562600" cy="1143000"/>
          </a:xfrm>
        </p:spPr>
        <p:txBody>
          <a:bodyPr/>
          <a:lstStyle/>
          <a:p>
            <a:r>
              <a:rPr lang="en-US" sz="2400" smtClean="0">
                <a:solidFill>
                  <a:srgbClr val="FF0000"/>
                </a:solidFill>
              </a:rPr>
              <a:t>SCALP INJURIES</a:t>
            </a:r>
          </a:p>
        </p:txBody>
      </p:sp>
      <p:sp>
        <p:nvSpPr>
          <p:cNvPr id="27651" name="Content Placeholder 2"/>
          <p:cNvSpPr>
            <a:spLocks noGrp="1"/>
          </p:cNvSpPr>
          <p:nvPr>
            <p:ph idx="1"/>
          </p:nvPr>
        </p:nvSpPr>
        <p:spPr>
          <a:xfrm>
            <a:off x="381000" y="838200"/>
            <a:ext cx="3200400" cy="6565900"/>
          </a:xfrm>
        </p:spPr>
        <p:txBody>
          <a:bodyPr/>
          <a:lstStyle/>
          <a:p>
            <a:r>
              <a:rPr lang="en-US" sz="2000" smtClean="0"/>
              <a:t>Scalp injuries: Lacerations, hematomas.</a:t>
            </a:r>
          </a:p>
          <a:p>
            <a:r>
              <a:rPr lang="en-US" sz="2000" smtClean="0"/>
              <a:t>Laceration:</a:t>
            </a:r>
          </a:p>
          <a:p>
            <a:pPr lvl="1"/>
            <a:r>
              <a:rPr lang="en-US" sz="2000" smtClean="0"/>
              <a:t>Variable extent and thickness</a:t>
            </a:r>
          </a:p>
          <a:p>
            <a:pPr lvl="1"/>
            <a:r>
              <a:rPr lang="en-US" sz="2000" smtClean="0"/>
              <a:t>Foreign bodies, subcutaneous air common.</a:t>
            </a:r>
          </a:p>
          <a:p>
            <a:r>
              <a:rPr lang="en-US" sz="2000" smtClean="0"/>
              <a:t>Hematoma: Hemorrhage in or between scalp layers </a:t>
            </a:r>
          </a:p>
          <a:p>
            <a:pPr lvl="1"/>
            <a:r>
              <a:rPr lang="en-US" sz="2000" smtClean="0"/>
              <a:t>Caput succadenium</a:t>
            </a:r>
          </a:p>
          <a:p>
            <a:pPr lvl="1"/>
            <a:r>
              <a:rPr lang="en-US" sz="2000" smtClean="0"/>
              <a:t>Subgaleal hematoma</a:t>
            </a:r>
          </a:p>
          <a:p>
            <a:pPr lvl="1"/>
            <a:r>
              <a:rPr lang="en-US" sz="2000" smtClean="0"/>
              <a:t>cephalohematoma</a:t>
            </a:r>
            <a:br>
              <a:rPr lang="en-US" sz="2000" smtClean="0"/>
            </a:br>
            <a:endParaRPr lang="en-US" sz="2000" smtClean="0"/>
          </a:p>
        </p:txBody>
      </p:sp>
      <p:pic>
        <p:nvPicPr>
          <p:cNvPr id="27652" name="Picture 2" descr="Image result for subgaleal hematoma radiopaedia"/>
          <p:cNvPicPr>
            <a:picLocks noChangeAspect="1" noChangeArrowheads="1"/>
          </p:cNvPicPr>
          <p:nvPr/>
        </p:nvPicPr>
        <p:blipFill>
          <a:blip r:embed="rId2" cstate="print"/>
          <a:srcRect/>
          <a:stretch>
            <a:fillRect/>
          </a:stretch>
        </p:blipFill>
        <p:spPr bwMode="auto">
          <a:xfrm>
            <a:off x="3584575" y="3811588"/>
            <a:ext cx="5275263" cy="2749550"/>
          </a:xfrm>
          <a:prstGeom prst="rect">
            <a:avLst/>
          </a:prstGeom>
          <a:noFill/>
          <a:ln w="9525">
            <a:noFill/>
            <a:miter lim="800000"/>
            <a:headEnd/>
            <a:tailEnd/>
          </a:ln>
        </p:spPr>
      </p:pic>
      <p:pic>
        <p:nvPicPr>
          <p:cNvPr id="27653" name="Picture 2" descr="http://link.springer.com/article/10.1007%2F978-88-470-2628-5_11/lookinside/001.png"/>
          <p:cNvPicPr>
            <a:picLocks noChangeAspect="1" noChangeArrowheads="1"/>
          </p:cNvPicPr>
          <p:nvPr/>
        </p:nvPicPr>
        <p:blipFill>
          <a:blip r:embed="rId3" cstate="print"/>
          <a:srcRect l="7520" t="47826" r="6277" b="27827"/>
          <a:stretch>
            <a:fillRect/>
          </a:stretch>
        </p:blipFill>
        <p:spPr bwMode="auto">
          <a:xfrm>
            <a:off x="3767138" y="996950"/>
            <a:ext cx="5370512" cy="2687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CAPUT SUCCADENIUM</a:t>
            </a:r>
          </a:p>
        </p:txBody>
      </p:sp>
      <p:sp>
        <p:nvSpPr>
          <p:cNvPr id="28675" name="Content Placeholder 2"/>
          <p:cNvSpPr>
            <a:spLocks noGrp="1"/>
          </p:cNvSpPr>
          <p:nvPr>
            <p:ph idx="1"/>
          </p:nvPr>
        </p:nvSpPr>
        <p:spPr>
          <a:xfrm>
            <a:off x="304800" y="1371600"/>
            <a:ext cx="4075113" cy="5032375"/>
          </a:xfrm>
        </p:spPr>
        <p:txBody>
          <a:bodyPr/>
          <a:lstStyle/>
          <a:p>
            <a:r>
              <a:rPr lang="en-US" sz="2000" smtClean="0"/>
              <a:t>It</a:t>
            </a:r>
            <a:r>
              <a:rPr lang="en-US" sz="2000" b="1" smtClean="0"/>
              <a:t> </a:t>
            </a:r>
            <a:r>
              <a:rPr lang="en-US" sz="2000" smtClean="0"/>
              <a:t>is a manifestation of birth trauma.</a:t>
            </a:r>
          </a:p>
          <a:p>
            <a:r>
              <a:rPr lang="en-US" sz="2000" smtClean="0"/>
              <a:t>Consists of a subcutaneous extraperiosteal serosanguineous fluid collection. </a:t>
            </a:r>
          </a:p>
          <a:p>
            <a:r>
              <a:rPr lang="en-US" sz="2000" smtClean="0"/>
              <a:t>Results from pressure on the presenting part of the skull against the dilating cervix. </a:t>
            </a:r>
          </a:p>
          <a:p>
            <a:r>
              <a:rPr lang="en-US" sz="2000" smtClean="0"/>
              <a:t>It extends across the midline and over suture lines and is associated with head moulding.</a:t>
            </a:r>
          </a:p>
          <a:p>
            <a:r>
              <a:rPr lang="en-US" sz="2000" smtClean="0"/>
              <a:t>Does not usually cause any complication and usually resolves over the first few days.</a:t>
            </a:r>
          </a:p>
          <a:p>
            <a:endParaRPr lang="en-US" sz="2000" smtClean="0"/>
          </a:p>
        </p:txBody>
      </p:sp>
      <p:pic>
        <p:nvPicPr>
          <p:cNvPr id="28676" name="Picture 2" descr="Image result for CAPUT SUCCEDANEUM ULTRASOUND IMAGES"/>
          <p:cNvPicPr>
            <a:picLocks noChangeAspect="1" noChangeArrowheads="1"/>
          </p:cNvPicPr>
          <p:nvPr/>
        </p:nvPicPr>
        <p:blipFill>
          <a:blip r:embed="rId2" cstate="print"/>
          <a:srcRect/>
          <a:stretch>
            <a:fillRect/>
          </a:stretch>
        </p:blipFill>
        <p:spPr bwMode="auto">
          <a:xfrm>
            <a:off x="4953000" y="1219200"/>
            <a:ext cx="3494088" cy="3448050"/>
          </a:xfrm>
          <a:prstGeom prst="rect">
            <a:avLst/>
          </a:prstGeom>
          <a:noFill/>
          <a:ln w="9525">
            <a:noFill/>
            <a:miter lim="800000"/>
            <a:headEnd/>
            <a:tailEnd/>
          </a:ln>
        </p:spPr>
      </p:pic>
      <p:pic>
        <p:nvPicPr>
          <p:cNvPr id="5" name="Picture 4" descr="https://images.radiopaedia.org/images/566104/d447bc491f5b662963f8c1c82b5db5_big_gallery.jpg"/>
          <p:cNvPicPr>
            <a:picLocks noChangeAspect="1" noChangeArrowheads="1"/>
          </p:cNvPicPr>
          <p:nvPr/>
        </p:nvPicPr>
        <p:blipFill>
          <a:blip r:embed="rId3" cstate="print"/>
          <a:srcRect/>
          <a:stretch>
            <a:fillRect/>
          </a:stretch>
        </p:blipFill>
        <p:spPr bwMode="auto">
          <a:xfrm>
            <a:off x="5334000" y="1676400"/>
            <a:ext cx="3240088" cy="4292600"/>
          </a:xfrm>
          <a:prstGeom prst="rect">
            <a:avLst/>
          </a:prstGeom>
          <a:noFill/>
          <a:ln w="9525">
            <a:noFill/>
            <a:miter lim="800000"/>
            <a:headEnd/>
            <a:tailEnd/>
          </a:ln>
        </p:spPr>
      </p:pic>
      <p:pic>
        <p:nvPicPr>
          <p:cNvPr id="2054" name="Picture 6" descr="https://images.radiopaedia.org/images/566124/7d3f7a6193258d2e1a5ddd270ca9a2_big_gallery.jpg"/>
          <p:cNvPicPr>
            <a:picLocks noChangeAspect="1" noChangeArrowheads="1"/>
          </p:cNvPicPr>
          <p:nvPr/>
        </p:nvPicPr>
        <p:blipFill>
          <a:blip r:embed="rId4" cstate="print"/>
          <a:srcRect/>
          <a:stretch>
            <a:fillRect/>
          </a:stretch>
        </p:blipFill>
        <p:spPr bwMode="auto">
          <a:xfrm>
            <a:off x="5029200" y="2743200"/>
            <a:ext cx="3475038" cy="428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additive="base">
                                        <p:cTn id="13" dur="500" fill="hold"/>
                                        <p:tgtEl>
                                          <p:spTgt spid="2054"/>
                                        </p:tgtEl>
                                        <p:attrNameLst>
                                          <p:attrName>ppt_x</p:attrName>
                                        </p:attrNameLst>
                                      </p:cBhvr>
                                      <p:tavLst>
                                        <p:tav tm="0">
                                          <p:val>
                                            <p:strVal val="#ppt_x"/>
                                          </p:val>
                                        </p:tav>
                                        <p:tav tm="100000">
                                          <p:val>
                                            <p:strVal val="#ppt_x"/>
                                          </p:val>
                                        </p:tav>
                                      </p:tavLst>
                                    </p:anim>
                                    <p:anim calcmode="lin" valueType="num">
                                      <p:cBhvr additive="base">
                                        <p:cTn id="14"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CEPHALOHEMATOMA</a:t>
            </a:r>
          </a:p>
        </p:txBody>
      </p:sp>
      <p:sp>
        <p:nvSpPr>
          <p:cNvPr id="29699" name="Content Placeholder 2"/>
          <p:cNvSpPr>
            <a:spLocks noGrp="1"/>
          </p:cNvSpPr>
          <p:nvPr>
            <p:ph idx="1"/>
          </p:nvPr>
        </p:nvSpPr>
        <p:spPr>
          <a:xfrm>
            <a:off x="628650" y="1825625"/>
            <a:ext cx="3660775" cy="4910138"/>
          </a:xfrm>
        </p:spPr>
        <p:txBody>
          <a:bodyPr/>
          <a:lstStyle/>
          <a:p>
            <a:r>
              <a:rPr lang="en-US" sz="2000" smtClean="0"/>
              <a:t>Subperiosteal  hematoma</a:t>
            </a:r>
          </a:p>
          <a:p>
            <a:pPr lvl="1"/>
            <a:r>
              <a:rPr lang="en-US" sz="2000" smtClean="0"/>
              <a:t>Between outer table of calvaria, periosteum.</a:t>
            </a:r>
          </a:p>
          <a:p>
            <a:pPr lvl="1"/>
            <a:r>
              <a:rPr lang="en-US" sz="2000" smtClean="0"/>
              <a:t>Elevates periosteum.</a:t>
            </a:r>
          </a:p>
          <a:p>
            <a:pPr lvl="1"/>
            <a:r>
              <a:rPr lang="en-US" sz="2000" smtClean="0"/>
              <a:t>Does not cross sutures.</a:t>
            </a:r>
          </a:p>
          <a:p>
            <a:pPr lvl="1"/>
            <a:r>
              <a:rPr lang="en-US" sz="2000" smtClean="0"/>
              <a:t>Extracranial equivalent of intracranial epidural hematoma.</a:t>
            </a:r>
          </a:p>
          <a:p>
            <a:pPr lvl="1"/>
            <a:r>
              <a:rPr lang="en-US" sz="2000" smtClean="0"/>
              <a:t>Usually unilateral.</a:t>
            </a:r>
            <a:br>
              <a:rPr lang="en-US" sz="2000" smtClean="0"/>
            </a:br>
            <a:endParaRPr lang="en-US" sz="2000" smtClean="0"/>
          </a:p>
        </p:txBody>
      </p:sp>
      <p:pic>
        <p:nvPicPr>
          <p:cNvPr id="4" name="Picture 2" descr="https://images.radiopaedia.org/images/1920487/6cd9d05956aea1dc780aa1beb44b7a_big_gallery.jpg"/>
          <p:cNvPicPr>
            <a:picLocks noChangeAspect="1" noChangeArrowheads="1"/>
          </p:cNvPicPr>
          <p:nvPr/>
        </p:nvPicPr>
        <p:blipFill>
          <a:blip r:embed="rId3" cstate="print"/>
          <a:srcRect/>
          <a:stretch>
            <a:fillRect/>
          </a:stretch>
        </p:blipFill>
        <p:spPr bwMode="auto">
          <a:xfrm>
            <a:off x="5280025" y="1414463"/>
            <a:ext cx="2968625" cy="4510087"/>
          </a:xfrm>
          <a:prstGeom prst="rect">
            <a:avLst/>
          </a:prstGeom>
          <a:noFill/>
          <a:ln w="9525">
            <a:noFill/>
            <a:miter lim="800000"/>
            <a:headEnd/>
            <a:tailEnd/>
          </a:ln>
        </p:spPr>
      </p:pic>
      <p:pic>
        <p:nvPicPr>
          <p:cNvPr id="5" name="Picture 4" descr="https://images.radiopaedia.org/images/23751/b65b8db41686ff76a35fea2e99b0a7_big_gallery.jpg"/>
          <p:cNvPicPr>
            <a:picLocks noChangeAspect="1" noChangeArrowheads="1"/>
          </p:cNvPicPr>
          <p:nvPr/>
        </p:nvPicPr>
        <p:blipFill>
          <a:blip r:embed="rId4" cstate="print"/>
          <a:srcRect/>
          <a:stretch>
            <a:fillRect/>
          </a:stretch>
        </p:blipFill>
        <p:spPr bwMode="auto">
          <a:xfrm>
            <a:off x="5159375" y="1384300"/>
            <a:ext cx="3355975" cy="4568825"/>
          </a:xfrm>
          <a:prstGeom prst="rect">
            <a:avLst/>
          </a:prstGeom>
          <a:noFill/>
          <a:ln w="9525">
            <a:noFill/>
            <a:miter lim="800000"/>
            <a:headEnd/>
            <a:tailEnd/>
          </a:ln>
        </p:spPr>
      </p:pic>
      <p:pic>
        <p:nvPicPr>
          <p:cNvPr id="3078" name="Picture 6" descr="https://images.radiopaedia.org/images/155151/21a98f8a93d3f56ab978a29f04af68_big_gallery.jpg"/>
          <p:cNvPicPr>
            <a:picLocks noChangeAspect="1" noChangeArrowheads="1"/>
          </p:cNvPicPr>
          <p:nvPr/>
        </p:nvPicPr>
        <p:blipFill>
          <a:blip r:embed="rId5" cstate="print"/>
          <a:srcRect/>
          <a:stretch>
            <a:fillRect/>
          </a:stretch>
        </p:blipFill>
        <p:spPr bwMode="auto">
          <a:xfrm>
            <a:off x="5278438" y="1638300"/>
            <a:ext cx="3214687" cy="428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anim calcmode="lin" valueType="num">
                                      <p:cBhvr additive="base">
                                        <p:cTn id="19" dur="500" fill="hold"/>
                                        <p:tgtEl>
                                          <p:spTgt spid="3078"/>
                                        </p:tgtEl>
                                        <p:attrNameLst>
                                          <p:attrName>ppt_x</p:attrName>
                                        </p:attrNameLst>
                                      </p:cBhvr>
                                      <p:tavLst>
                                        <p:tav tm="0">
                                          <p:val>
                                            <p:strVal val="#ppt_x"/>
                                          </p:val>
                                        </p:tav>
                                        <p:tav tm="100000">
                                          <p:val>
                                            <p:strVal val="#ppt_x"/>
                                          </p:val>
                                        </p:tav>
                                      </p:tavLst>
                                    </p:anim>
                                    <p:anim calcmode="lin" valueType="num">
                                      <p:cBhvr additive="base">
                                        <p:cTn id="20"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SUBGALEAL HEMATOMA</a:t>
            </a:r>
          </a:p>
        </p:txBody>
      </p:sp>
      <p:sp>
        <p:nvSpPr>
          <p:cNvPr id="30723" name="Content Placeholder 2"/>
          <p:cNvSpPr>
            <a:spLocks noGrp="1"/>
          </p:cNvSpPr>
          <p:nvPr>
            <p:ph idx="1"/>
          </p:nvPr>
        </p:nvSpPr>
        <p:spPr>
          <a:xfrm>
            <a:off x="165100" y="1690688"/>
            <a:ext cx="3573463" cy="4891087"/>
          </a:xfrm>
        </p:spPr>
        <p:txBody>
          <a:bodyPr/>
          <a:lstStyle/>
          <a:p>
            <a:r>
              <a:rPr lang="en-US" sz="2000" smtClean="0"/>
              <a:t>Hematoma under aponeurosis (galea) of</a:t>
            </a:r>
            <a:br>
              <a:rPr lang="en-US" sz="2000" smtClean="0"/>
            </a:br>
            <a:r>
              <a:rPr lang="en-US" sz="2000" smtClean="0"/>
              <a:t>occipitofrontalis muscle.</a:t>
            </a:r>
          </a:p>
          <a:p>
            <a:r>
              <a:rPr lang="en-US" sz="2000" smtClean="0"/>
              <a:t>External to periosteum.</a:t>
            </a:r>
          </a:p>
          <a:p>
            <a:r>
              <a:rPr lang="en-US" sz="2000" smtClean="0"/>
              <a:t>Not limited by sutures </a:t>
            </a:r>
            <a:br>
              <a:rPr lang="en-US" sz="2000" smtClean="0"/>
            </a:br>
            <a:endParaRPr lang="en-US" sz="2000" smtClean="0"/>
          </a:p>
        </p:txBody>
      </p:sp>
      <p:pic>
        <p:nvPicPr>
          <p:cNvPr id="4" name="Picture 2" descr="Image result for SUBGALEAL HEMATOMA ULTRASOUND"/>
          <p:cNvPicPr>
            <a:picLocks noChangeAspect="1" noChangeArrowheads="1"/>
          </p:cNvPicPr>
          <p:nvPr/>
        </p:nvPicPr>
        <p:blipFill>
          <a:blip r:embed="rId3" cstate="print"/>
          <a:srcRect l="14354" t="2988" r="14078"/>
          <a:stretch>
            <a:fillRect/>
          </a:stretch>
        </p:blipFill>
        <p:spPr bwMode="auto">
          <a:xfrm>
            <a:off x="4924425" y="1422400"/>
            <a:ext cx="3371850" cy="4314825"/>
          </a:xfrm>
          <a:prstGeom prst="rect">
            <a:avLst/>
          </a:prstGeom>
          <a:noFill/>
          <a:ln w="9525">
            <a:noFill/>
            <a:miter lim="800000"/>
            <a:headEnd/>
            <a:tailEnd/>
          </a:ln>
        </p:spPr>
      </p:pic>
      <p:pic>
        <p:nvPicPr>
          <p:cNvPr id="5" name="Picture 4" descr="http://file.scirp.org/Html/14-2100259/ab121a9e-2f58-4c5d-b9a0-7ea5ba191fa0.jpg"/>
          <p:cNvPicPr>
            <a:picLocks noChangeAspect="1" noChangeArrowheads="1"/>
          </p:cNvPicPr>
          <p:nvPr/>
        </p:nvPicPr>
        <p:blipFill>
          <a:blip r:embed="rId4" cstate="print"/>
          <a:srcRect t="-677" r="6786" b="8228"/>
          <a:stretch>
            <a:fillRect/>
          </a:stretch>
        </p:blipFill>
        <p:spPr bwMode="auto">
          <a:xfrm>
            <a:off x="4386263" y="1690688"/>
            <a:ext cx="4448175" cy="4394200"/>
          </a:xfrm>
          <a:prstGeom prst="rect">
            <a:avLst/>
          </a:prstGeom>
          <a:noFill/>
          <a:ln w="9525">
            <a:noFill/>
            <a:miter lim="800000"/>
            <a:headEnd/>
            <a:tailEnd/>
          </a:ln>
        </p:spPr>
      </p:pic>
      <p:pic>
        <p:nvPicPr>
          <p:cNvPr id="4102" name="Picture 6" descr="https://images.radiopaedia.org/images/5520976/e3f99bd12ce123c02159e97a1b69ef_jumbo.jpg"/>
          <p:cNvPicPr>
            <a:picLocks noChangeAspect="1" noChangeArrowheads="1"/>
          </p:cNvPicPr>
          <p:nvPr/>
        </p:nvPicPr>
        <p:blipFill>
          <a:blip r:embed="rId5" cstate="print"/>
          <a:srcRect l="37207" t="13474" r="19824"/>
          <a:stretch>
            <a:fillRect/>
          </a:stretch>
        </p:blipFill>
        <p:spPr bwMode="auto">
          <a:xfrm>
            <a:off x="5580063" y="752475"/>
            <a:ext cx="2454275" cy="5473700"/>
          </a:xfrm>
          <a:prstGeom prst="rect">
            <a:avLst/>
          </a:prstGeom>
          <a:noFill/>
          <a:ln w="9525">
            <a:noFill/>
            <a:miter lim="800000"/>
            <a:headEnd/>
            <a:tailEnd/>
          </a:ln>
        </p:spPr>
      </p:pic>
      <p:pic>
        <p:nvPicPr>
          <p:cNvPr id="4104" name="Picture 8" descr="https://images.radiopaedia.org/images/5521879/60cd81d6c154565e5fa17da363038d_big_gallery.jpg"/>
          <p:cNvPicPr>
            <a:picLocks noChangeAspect="1" noChangeArrowheads="1"/>
          </p:cNvPicPr>
          <p:nvPr/>
        </p:nvPicPr>
        <p:blipFill>
          <a:blip r:embed="rId6" cstate="print"/>
          <a:srcRect l="31693" t="30212" r="7565" b="15820"/>
          <a:stretch>
            <a:fillRect/>
          </a:stretch>
        </p:blipFill>
        <p:spPr bwMode="auto">
          <a:xfrm>
            <a:off x="4743450" y="1487488"/>
            <a:ext cx="3733800" cy="4424362"/>
          </a:xfrm>
          <a:prstGeom prst="rect">
            <a:avLst/>
          </a:prstGeom>
          <a:noFill/>
          <a:ln w="9525">
            <a:noFill/>
            <a:miter lim="800000"/>
            <a:headEnd/>
            <a:tailEnd/>
          </a:ln>
        </p:spPr>
      </p:pic>
      <p:pic>
        <p:nvPicPr>
          <p:cNvPr id="4106" name="Picture 10" descr="Fig. 10 Hemorrhagic cerebral contusions and subgaleal hematoma in a 13-year old boy injured in a motor vehicle accident. Sagittal T1-weighted image a shows hemorrhagic cerebral contusions in the inferior frontal and anterior temporal lobes. In addition, there is marked bilateral swelling of the subcutaneous soft tissues due to a massive subgaleal hematoma, which extends from the frontal to the posterior parietal region, as seen on an axial T2-weighted image b &#10;                "/>
          <p:cNvPicPr>
            <a:picLocks noChangeAspect="1" noChangeArrowheads="1"/>
          </p:cNvPicPr>
          <p:nvPr/>
        </p:nvPicPr>
        <p:blipFill>
          <a:blip r:embed="rId7" cstate="print"/>
          <a:srcRect/>
          <a:stretch>
            <a:fillRect/>
          </a:stretch>
        </p:blipFill>
        <p:spPr bwMode="auto">
          <a:xfrm>
            <a:off x="3632200" y="2279650"/>
            <a:ext cx="5307013" cy="3876675"/>
          </a:xfrm>
          <a:prstGeom prst="rect">
            <a:avLst/>
          </a:prstGeom>
          <a:noFill/>
          <a:ln w="9525">
            <a:noFill/>
            <a:miter lim="800000"/>
            <a:headEnd/>
            <a:tailEnd/>
          </a:ln>
        </p:spPr>
      </p:pic>
      <p:pic>
        <p:nvPicPr>
          <p:cNvPr id="6" name="Picture 5"/>
          <p:cNvPicPr>
            <a:picLocks noChangeAspect="1"/>
          </p:cNvPicPr>
          <p:nvPr/>
        </p:nvPicPr>
        <p:blipFill>
          <a:blip r:embed="rId8" cstate="print"/>
          <a:srcRect/>
          <a:stretch>
            <a:fillRect/>
          </a:stretch>
        </p:blipFill>
        <p:spPr bwMode="auto">
          <a:xfrm>
            <a:off x="5176838" y="1027113"/>
            <a:ext cx="3657600" cy="5143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anim calcmode="lin" valueType="num">
                                      <p:cBhvr additive="base">
                                        <p:cTn id="19" dur="500" fill="hold"/>
                                        <p:tgtEl>
                                          <p:spTgt spid="4102"/>
                                        </p:tgtEl>
                                        <p:attrNameLst>
                                          <p:attrName>ppt_x</p:attrName>
                                        </p:attrNameLst>
                                      </p:cBhvr>
                                      <p:tavLst>
                                        <p:tav tm="0">
                                          <p:val>
                                            <p:strVal val="#ppt_x"/>
                                          </p:val>
                                        </p:tav>
                                        <p:tav tm="100000">
                                          <p:val>
                                            <p:strVal val="#ppt_x"/>
                                          </p:val>
                                        </p:tav>
                                      </p:tavLst>
                                    </p:anim>
                                    <p:anim calcmode="lin" valueType="num">
                                      <p:cBhvr additive="base">
                                        <p:cTn id="20"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04"/>
                                        </p:tgtEl>
                                        <p:attrNameLst>
                                          <p:attrName>style.visibility</p:attrName>
                                        </p:attrNameLst>
                                      </p:cBhvr>
                                      <p:to>
                                        <p:strVal val="visible"/>
                                      </p:to>
                                    </p:set>
                                    <p:anim calcmode="lin" valueType="num">
                                      <p:cBhvr additive="base">
                                        <p:cTn id="25" dur="500" fill="hold"/>
                                        <p:tgtEl>
                                          <p:spTgt spid="4104"/>
                                        </p:tgtEl>
                                        <p:attrNameLst>
                                          <p:attrName>ppt_x</p:attrName>
                                        </p:attrNameLst>
                                      </p:cBhvr>
                                      <p:tavLst>
                                        <p:tav tm="0">
                                          <p:val>
                                            <p:strVal val="#ppt_x"/>
                                          </p:val>
                                        </p:tav>
                                        <p:tav tm="100000">
                                          <p:val>
                                            <p:strVal val="#ppt_x"/>
                                          </p:val>
                                        </p:tav>
                                      </p:tavLst>
                                    </p:anim>
                                    <p:anim calcmode="lin" valueType="num">
                                      <p:cBhvr additive="base">
                                        <p:cTn id="26"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06"/>
                                        </p:tgtEl>
                                        <p:attrNameLst>
                                          <p:attrName>style.visibility</p:attrName>
                                        </p:attrNameLst>
                                      </p:cBhvr>
                                      <p:to>
                                        <p:strVal val="visible"/>
                                      </p:to>
                                    </p:set>
                                    <p:anim calcmode="lin" valueType="num">
                                      <p:cBhvr additive="base">
                                        <p:cTn id="31" dur="500" fill="hold"/>
                                        <p:tgtEl>
                                          <p:spTgt spid="4106"/>
                                        </p:tgtEl>
                                        <p:attrNameLst>
                                          <p:attrName>ppt_x</p:attrName>
                                        </p:attrNameLst>
                                      </p:cBhvr>
                                      <p:tavLst>
                                        <p:tav tm="0">
                                          <p:val>
                                            <p:strVal val="#ppt_x"/>
                                          </p:val>
                                        </p:tav>
                                        <p:tav tm="100000">
                                          <p:val>
                                            <p:strVal val="#ppt_x"/>
                                          </p:val>
                                        </p:tav>
                                      </p:tavLst>
                                    </p:anim>
                                    <p:anim calcmode="lin" valueType="num">
                                      <p:cBhvr additive="base">
                                        <p:cTn id="32"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solidFill>
                  <a:srgbClr val="FF0000"/>
                </a:solidFill>
              </a:rPr>
              <a:t>Epidemiology </a:t>
            </a:r>
          </a:p>
        </p:txBody>
      </p:sp>
      <p:sp>
        <p:nvSpPr>
          <p:cNvPr id="4099" name="Content Placeholder 2"/>
          <p:cNvSpPr>
            <a:spLocks noGrp="1"/>
          </p:cNvSpPr>
          <p:nvPr>
            <p:ph idx="1"/>
          </p:nvPr>
        </p:nvSpPr>
        <p:spPr>
          <a:xfrm>
            <a:off x="723900" y="1787525"/>
            <a:ext cx="7886700" cy="4351338"/>
          </a:xfrm>
        </p:spPr>
        <p:txBody>
          <a:bodyPr/>
          <a:lstStyle/>
          <a:p>
            <a:r>
              <a:rPr lang="en-US" sz="2400" smtClean="0"/>
              <a:t>Over 10 million people sustain TBIs resulting in death or extensive hospitalization. (WHO;2011 estimates )</a:t>
            </a:r>
          </a:p>
          <a:p>
            <a:endParaRPr lang="en-US" sz="2400" smtClean="0"/>
          </a:p>
          <a:p>
            <a:r>
              <a:rPr lang="en-US" sz="2400" smtClean="0"/>
              <a:t>Over 4.5 million deaths  occur annually due to TBIs</a:t>
            </a:r>
          </a:p>
          <a:p>
            <a:pPr>
              <a:buFont typeface="Arial" charset="0"/>
              <a:buNone/>
            </a:pPr>
            <a:r>
              <a:rPr lang="en-US" sz="2400" smtClean="0"/>
              <a:t>             (10% deaths in the world).</a:t>
            </a:r>
          </a:p>
          <a:p>
            <a:endParaRPr lang="en-US" sz="2400" smtClean="0"/>
          </a:p>
          <a:p>
            <a:r>
              <a:rPr lang="en-US" sz="2400" smtClean="0"/>
              <a:t>BY  2020 TBIs will be the leading cause of death and disability.(WHO)</a:t>
            </a:r>
          </a:p>
          <a:p>
            <a:pPr>
              <a:buFont typeface="Arial" charset="0"/>
              <a:buNone/>
            </a:pPr>
            <a:r>
              <a:rPr lang="en-US" sz="2400" smtClean="0"/>
              <a:t> </a:t>
            </a:r>
          </a:p>
          <a:p>
            <a:r>
              <a:rPr lang="en-US" sz="2400" smtClean="0"/>
              <a:t>TBIs account for 6-7% of all ED visits. ( USA and Canada </a:t>
            </a:r>
            <a:r>
              <a:rPr lang="en-US" sz="2000" smtClean="0"/>
              <a:t>)</a:t>
            </a:r>
          </a:p>
          <a:p>
            <a:endParaRPr lang="en-US" sz="2000" smtClean="0"/>
          </a:p>
        </p:txBody>
      </p:sp>
      <p:sp>
        <p:nvSpPr>
          <p:cNvPr id="4" name="Footer Placeholder 3"/>
          <p:cNvSpPr>
            <a:spLocks noGrp="1"/>
          </p:cNvSpPr>
          <p:nvPr>
            <p:ph type="ftr" sz="quarter" idx="11"/>
          </p:nvPr>
        </p:nvSpPr>
        <p:spPr>
          <a:xfrm>
            <a:off x="5181600" y="5943600"/>
            <a:ext cx="3505200" cy="914400"/>
          </a:xfrm>
        </p:spPr>
        <p:txBody>
          <a:bodyPr/>
          <a:lstStyle/>
          <a:p>
            <a:pPr>
              <a:defRPr/>
            </a:pPr>
            <a:r>
              <a:rPr lang="en-US" dirty="0" err="1" smtClean="0"/>
              <a:t>Wintermark</a:t>
            </a:r>
            <a:r>
              <a:rPr lang="en-US" dirty="0" smtClean="0"/>
              <a:t> M, </a:t>
            </a:r>
            <a:r>
              <a:rPr lang="en-US" dirty="0" err="1" smtClean="0"/>
              <a:t>Sanelli</a:t>
            </a:r>
            <a:r>
              <a:rPr lang="en-US" dirty="0" smtClean="0"/>
              <a:t> PC, </a:t>
            </a:r>
            <a:r>
              <a:rPr lang="en-US" dirty="0" err="1" smtClean="0"/>
              <a:t>Anzai</a:t>
            </a:r>
            <a:r>
              <a:rPr lang="en-US" dirty="0" smtClean="0"/>
              <a:t> Y, </a:t>
            </a:r>
            <a:r>
              <a:rPr lang="en-US" dirty="0" err="1" smtClean="0"/>
              <a:t>Tsiouris</a:t>
            </a:r>
            <a:r>
              <a:rPr lang="en-US" dirty="0" smtClean="0"/>
              <a:t> AJ, Whitlow CT. Imaging Evidence and Recommendations for Traumatic Brain Injury: Advanced Neuro- and Neurovascular Imaging Techniques. Am J </a:t>
            </a:r>
            <a:r>
              <a:rPr lang="en-US" dirty="0" err="1" smtClean="0"/>
              <a:t>Neuroradiol</a:t>
            </a:r>
            <a:r>
              <a:rPr lang="en-US" dirty="0" smtClean="0"/>
              <a:t>. 2015 Feb 1;36(2):E1–11.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endParaRPr lang="en-US" smtClean="0"/>
          </a:p>
        </p:txBody>
      </p:sp>
      <p:sp>
        <p:nvSpPr>
          <p:cNvPr id="31747" name="Content Placeholder 2"/>
          <p:cNvSpPr>
            <a:spLocks noGrp="1"/>
          </p:cNvSpPr>
          <p:nvPr>
            <p:ph idx="1"/>
          </p:nvPr>
        </p:nvSpPr>
        <p:spPr/>
        <p:txBody>
          <a:bodyPr/>
          <a:lstStyle/>
          <a:p>
            <a:pPr eaLnBrk="1" hangingPunct="1"/>
            <a:r>
              <a:rPr lang="en-US" smtClean="0"/>
              <a:t>Ball point pen in-situ</a:t>
            </a:r>
          </a:p>
          <a:p>
            <a:pPr eaLnBrk="1" hangingPunct="1"/>
            <a:r>
              <a:rPr lang="en-US" smtClean="0"/>
              <a:t>Ct scan</a:t>
            </a:r>
          </a:p>
        </p:txBody>
      </p:sp>
      <p:pic>
        <p:nvPicPr>
          <p:cNvPr id="31748" name="Picture 2" descr="http://files.forensicmed.webnode.com/200000661-2f6c830665/pen_vs_orbit.jpg"/>
          <p:cNvPicPr>
            <a:picLocks noChangeAspect="1" noChangeArrowheads="1"/>
          </p:cNvPicPr>
          <p:nvPr/>
        </p:nvPicPr>
        <p:blipFill>
          <a:blip r:embed="rId2" cstate="print"/>
          <a:srcRect/>
          <a:stretch>
            <a:fillRect/>
          </a:stretch>
        </p:blipFill>
        <p:spPr bwMode="auto">
          <a:xfrm>
            <a:off x="4953000" y="1676400"/>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0"/>
            <a:ext cx="4800600" cy="1143000"/>
          </a:xfrm>
        </p:spPr>
        <p:txBody>
          <a:bodyPr/>
          <a:lstStyle/>
          <a:p>
            <a:r>
              <a:rPr lang="en-US" smtClean="0">
                <a:solidFill>
                  <a:srgbClr val="FF0000"/>
                </a:solidFill>
              </a:rPr>
              <a:t>SKULL FRACTURES</a:t>
            </a:r>
          </a:p>
        </p:txBody>
      </p:sp>
      <p:sp>
        <p:nvSpPr>
          <p:cNvPr id="3" name="Content Placeholder 2"/>
          <p:cNvSpPr>
            <a:spLocks noGrp="1"/>
          </p:cNvSpPr>
          <p:nvPr>
            <p:ph idx="1"/>
          </p:nvPr>
        </p:nvSpPr>
        <p:spPr>
          <a:xfrm>
            <a:off x="457200" y="1143000"/>
            <a:ext cx="4648200" cy="5715000"/>
          </a:xfrm>
        </p:spPr>
        <p:txBody>
          <a:bodyPr>
            <a:noAutofit/>
          </a:bodyPr>
          <a:lstStyle/>
          <a:p>
            <a:pPr>
              <a:buFont typeface="Arial" charset="0"/>
              <a:buNone/>
              <a:defRPr/>
            </a:pPr>
            <a:endParaRPr lang="en-US" sz="1400" dirty="0" smtClean="0"/>
          </a:p>
          <a:p>
            <a:pPr marL="514350" indent="-514350">
              <a:buFont typeface="+mj-lt"/>
              <a:buAutoNum type="arabicPeriod"/>
              <a:defRPr/>
            </a:pPr>
            <a:r>
              <a:rPr lang="en-US" sz="1600" b="1" dirty="0" smtClean="0"/>
              <a:t>Linear </a:t>
            </a:r>
            <a:r>
              <a:rPr lang="en-US" sz="1600" b="1" dirty="0"/>
              <a:t>skull </a:t>
            </a:r>
            <a:r>
              <a:rPr lang="en-US" sz="1600" b="1" dirty="0" smtClean="0"/>
              <a:t>fracture</a:t>
            </a:r>
            <a:r>
              <a:rPr lang="en-US" sz="1600" dirty="0" smtClean="0"/>
              <a:t>: Sharply </a:t>
            </a:r>
            <a:r>
              <a:rPr lang="en-US" sz="1600" dirty="0" err="1"/>
              <a:t>marginated</a:t>
            </a:r>
            <a:r>
              <a:rPr lang="en-US" sz="1600" dirty="0"/>
              <a:t> lucent </a:t>
            </a:r>
            <a:r>
              <a:rPr lang="en-US" sz="1600" dirty="0" smtClean="0"/>
              <a:t>line(s).</a:t>
            </a:r>
          </a:p>
          <a:p>
            <a:pPr marL="514350" indent="-514350">
              <a:buFont typeface="+mj-lt"/>
              <a:buAutoNum type="arabicPeriod"/>
              <a:defRPr/>
            </a:pPr>
            <a:r>
              <a:rPr lang="en-US" sz="1600" b="1" dirty="0" smtClean="0"/>
              <a:t>Depressed </a:t>
            </a:r>
            <a:r>
              <a:rPr lang="en-US" sz="1600" b="1" dirty="0"/>
              <a:t>skull </a:t>
            </a:r>
            <a:r>
              <a:rPr lang="en-US" sz="1600" b="1" dirty="0" smtClean="0"/>
              <a:t>fracture</a:t>
            </a:r>
            <a:r>
              <a:rPr lang="en-US" sz="1600" dirty="0" smtClean="0"/>
              <a:t>: Comminuted </a:t>
            </a:r>
            <a:r>
              <a:rPr lang="en-US" sz="1600" dirty="0"/>
              <a:t>fragments imploded </a:t>
            </a:r>
            <a:r>
              <a:rPr lang="en-US" sz="1600" dirty="0" smtClean="0"/>
              <a:t>inwardly.</a:t>
            </a:r>
          </a:p>
          <a:p>
            <a:pPr marL="514350" indent="-514350">
              <a:buFont typeface="+mj-lt"/>
              <a:buAutoNum type="arabicPeriod"/>
              <a:defRPr/>
            </a:pPr>
            <a:r>
              <a:rPr lang="en-US" sz="1600" b="1" dirty="0" smtClean="0"/>
              <a:t>Elevated </a:t>
            </a:r>
            <a:r>
              <a:rPr lang="en-US" sz="1600" b="1" dirty="0"/>
              <a:t>skull </a:t>
            </a:r>
            <a:r>
              <a:rPr lang="en-US" sz="1600" b="1" dirty="0" smtClean="0"/>
              <a:t>fracture</a:t>
            </a:r>
            <a:r>
              <a:rPr lang="en-US" sz="1600" dirty="0" smtClean="0"/>
              <a:t>: Elevated</a:t>
            </a:r>
            <a:r>
              <a:rPr lang="en-US" sz="1600" dirty="0"/>
              <a:t>, rotated skull </a:t>
            </a:r>
            <a:r>
              <a:rPr lang="en-US" sz="1600" dirty="0" smtClean="0"/>
              <a:t>segment.</a:t>
            </a:r>
          </a:p>
          <a:p>
            <a:pPr marL="514350" indent="-514350">
              <a:buFont typeface="+mj-lt"/>
              <a:buAutoNum type="arabicPeriod"/>
              <a:defRPr/>
            </a:pPr>
            <a:r>
              <a:rPr lang="en-US" sz="1600" b="1" dirty="0" err="1" smtClean="0"/>
              <a:t>Diastatic</a:t>
            </a:r>
            <a:r>
              <a:rPr lang="en-US" sz="1600" b="1" dirty="0" smtClean="0"/>
              <a:t> </a:t>
            </a:r>
            <a:r>
              <a:rPr lang="en-US" sz="1600" b="1" dirty="0"/>
              <a:t>skull </a:t>
            </a:r>
            <a:r>
              <a:rPr lang="en-US" sz="1600" b="1" dirty="0" smtClean="0"/>
              <a:t>fracture</a:t>
            </a:r>
            <a:r>
              <a:rPr lang="en-US" sz="1600" dirty="0" smtClean="0"/>
              <a:t>: Widened </a:t>
            </a:r>
            <a:r>
              <a:rPr lang="en-US" sz="1600" dirty="0"/>
              <a:t>suture or </a:t>
            </a:r>
            <a:r>
              <a:rPr lang="en-US" sz="1600" dirty="0" err="1" smtClean="0"/>
              <a:t>synchondrosis</a:t>
            </a:r>
            <a:r>
              <a:rPr lang="en-US" sz="1600" dirty="0" err="1"/>
              <a:t>.</a:t>
            </a:r>
            <a:r>
              <a:rPr lang="en-US" sz="1600" dirty="0" err="1" smtClean="0"/>
              <a:t>Usually</a:t>
            </a:r>
            <a:r>
              <a:rPr lang="en-US" sz="1600" dirty="0" smtClean="0"/>
              <a:t> </a:t>
            </a:r>
            <a:r>
              <a:rPr lang="en-US" sz="1600" dirty="0"/>
              <a:t>accompanied by linear skull </a:t>
            </a:r>
            <a:r>
              <a:rPr lang="en-US" sz="1600" dirty="0" smtClean="0"/>
              <a:t>fracture.</a:t>
            </a:r>
          </a:p>
          <a:p>
            <a:pPr marL="514350" indent="-514350">
              <a:buFont typeface="+mj-lt"/>
              <a:buAutoNum type="arabicPeriod"/>
              <a:defRPr/>
            </a:pPr>
            <a:r>
              <a:rPr lang="en-US" sz="1600" b="1" dirty="0" smtClean="0"/>
              <a:t> </a:t>
            </a:r>
            <a:r>
              <a:rPr lang="en-US" sz="1600" b="1" dirty="0"/>
              <a:t>"Growing" skull </a:t>
            </a:r>
            <a:r>
              <a:rPr lang="en-US" sz="1600" b="1" dirty="0" smtClean="0"/>
              <a:t>fracture</a:t>
            </a:r>
            <a:r>
              <a:rPr lang="en-US" sz="1600" dirty="0" smtClean="0"/>
              <a:t>.</a:t>
            </a:r>
          </a:p>
          <a:p>
            <a:pPr lvl="1">
              <a:defRPr/>
            </a:pPr>
            <a:r>
              <a:rPr lang="en-US" sz="1600" dirty="0" smtClean="0"/>
              <a:t>Difficult </a:t>
            </a:r>
            <a:r>
              <a:rPr lang="en-US" sz="1600" dirty="0"/>
              <a:t>to detect in acute </a:t>
            </a:r>
            <a:r>
              <a:rPr lang="en-US" sz="1600" dirty="0" smtClean="0"/>
              <a:t>stage.</a:t>
            </a:r>
          </a:p>
          <a:p>
            <a:pPr lvl="1">
              <a:defRPr/>
            </a:pPr>
            <a:r>
              <a:rPr lang="en-US" sz="1600" dirty="0" smtClean="0"/>
              <a:t>Progressively </a:t>
            </a:r>
            <a:r>
              <a:rPr lang="en-US" sz="1600" dirty="0"/>
              <a:t>widening, </a:t>
            </a:r>
            <a:r>
              <a:rPr lang="en-US" sz="1600" dirty="0" err="1"/>
              <a:t>unhealing</a:t>
            </a:r>
            <a:r>
              <a:rPr lang="en-US" sz="1600" dirty="0"/>
              <a:t> </a:t>
            </a:r>
            <a:r>
              <a:rPr lang="en-US" sz="1600" dirty="0" smtClean="0"/>
              <a:t>fracture.</a:t>
            </a:r>
          </a:p>
          <a:p>
            <a:pPr lvl="1">
              <a:defRPr/>
            </a:pPr>
            <a:r>
              <a:rPr lang="en-US" sz="1600" dirty="0" smtClean="0"/>
              <a:t>Lucent </a:t>
            </a:r>
            <a:r>
              <a:rPr lang="en-US" sz="1600" dirty="0"/>
              <a:t>lesion with rounded, scalloped </a:t>
            </a:r>
            <a:r>
              <a:rPr lang="en-US" sz="1600" dirty="0" smtClean="0"/>
              <a:t>margins.</a:t>
            </a:r>
          </a:p>
          <a:p>
            <a:pPr lvl="1">
              <a:defRPr/>
            </a:pPr>
            <a:r>
              <a:rPr lang="en-US" sz="1600" dirty="0" smtClean="0"/>
              <a:t>CSF and </a:t>
            </a:r>
            <a:r>
              <a:rPr lang="en-US" sz="1600" dirty="0"/>
              <a:t>soft tissue trapped </a:t>
            </a:r>
            <a:r>
              <a:rPr lang="en-US" sz="1600" dirty="0" smtClean="0"/>
              <a:t>within expanding fracture.</a:t>
            </a:r>
          </a:p>
          <a:p>
            <a:pPr lvl="1">
              <a:defRPr/>
            </a:pPr>
            <a:r>
              <a:rPr lang="en-US" sz="1600" dirty="0" smtClean="0"/>
              <a:t>Brain </a:t>
            </a:r>
            <a:r>
              <a:rPr lang="en-US" sz="1600" dirty="0"/>
              <a:t>is usually </a:t>
            </a:r>
            <a:r>
              <a:rPr lang="en-US" sz="1600" dirty="0" err="1" smtClean="0"/>
              <a:t>encephalomalacic</a:t>
            </a:r>
            <a:r>
              <a:rPr lang="en-US" sz="1600" dirty="0" smtClean="0"/>
              <a:t>.</a:t>
            </a:r>
          </a:p>
          <a:p>
            <a:pPr marL="0" indent="0">
              <a:buFont typeface="Arial" charset="0"/>
              <a:buNone/>
              <a:defRPr/>
            </a:pPr>
            <a:r>
              <a:rPr lang="en-US" sz="1600" dirty="0" smtClean="0"/>
              <a:t>2/3 of patients with moderate TBI have an associated skull fracture.</a:t>
            </a:r>
            <a:r>
              <a:rPr lang="en-US" sz="1600" dirty="0"/>
              <a:t/>
            </a:r>
            <a:br>
              <a:rPr lang="en-US" sz="1600" dirty="0"/>
            </a:br>
            <a:endParaRPr lang="en-US" sz="1600" dirty="0"/>
          </a:p>
        </p:txBody>
      </p:sp>
      <p:pic>
        <p:nvPicPr>
          <p:cNvPr id="5122" name="Picture 2" descr="Image result for SKULL FRACTURES RADIOGRAPHS"/>
          <p:cNvPicPr>
            <a:picLocks noChangeAspect="1" noChangeArrowheads="1"/>
          </p:cNvPicPr>
          <p:nvPr/>
        </p:nvPicPr>
        <p:blipFill>
          <a:blip r:embed="rId2" cstate="print"/>
          <a:srcRect/>
          <a:stretch>
            <a:fillRect/>
          </a:stretch>
        </p:blipFill>
        <p:spPr bwMode="auto">
          <a:xfrm>
            <a:off x="5003800" y="1116013"/>
            <a:ext cx="3806825" cy="5130800"/>
          </a:xfrm>
          <a:prstGeom prst="rect">
            <a:avLst/>
          </a:prstGeom>
          <a:noFill/>
          <a:ln w="9525">
            <a:noFill/>
            <a:miter lim="800000"/>
            <a:headEnd/>
            <a:tailEnd/>
          </a:ln>
        </p:spPr>
      </p:pic>
      <p:pic>
        <p:nvPicPr>
          <p:cNvPr id="5124" name="Picture 4" descr="Image result for DEPRESSED FRACTURES RADIOGRAPHS"/>
          <p:cNvPicPr>
            <a:picLocks noChangeAspect="1" noChangeArrowheads="1"/>
          </p:cNvPicPr>
          <p:nvPr/>
        </p:nvPicPr>
        <p:blipFill>
          <a:blip r:embed="rId3" cstate="print"/>
          <a:srcRect/>
          <a:stretch>
            <a:fillRect/>
          </a:stretch>
        </p:blipFill>
        <p:spPr bwMode="auto">
          <a:xfrm>
            <a:off x="5368925" y="749300"/>
            <a:ext cx="3146425" cy="5592763"/>
          </a:xfrm>
          <a:prstGeom prst="rect">
            <a:avLst/>
          </a:prstGeom>
          <a:noFill/>
          <a:ln w="9525">
            <a:noFill/>
            <a:miter lim="800000"/>
            <a:headEnd/>
            <a:tailEnd/>
          </a:ln>
        </p:spPr>
      </p:pic>
      <p:pic>
        <p:nvPicPr>
          <p:cNvPr id="5126" name="Picture 6" descr="Image result for ELEVATED  SKULL FRACTURE"/>
          <p:cNvPicPr>
            <a:picLocks noChangeAspect="1" noChangeArrowheads="1"/>
          </p:cNvPicPr>
          <p:nvPr/>
        </p:nvPicPr>
        <p:blipFill>
          <a:blip r:embed="rId4" cstate="print"/>
          <a:srcRect/>
          <a:stretch>
            <a:fillRect/>
          </a:stretch>
        </p:blipFill>
        <p:spPr bwMode="auto">
          <a:xfrm>
            <a:off x="5338763" y="1117600"/>
            <a:ext cx="3389312" cy="4994275"/>
          </a:xfrm>
          <a:prstGeom prst="rect">
            <a:avLst/>
          </a:prstGeom>
          <a:noFill/>
          <a:ln w="9525">
            <a:noFill/>
            <a:miter lim="800000"/>
            <a:headEnd/>
            <a:tailEnd/>
          </a:ln>
        </p:spPr>
      </p:pic>
      <p:pic>
        <p:nvPicPr>
          <p:cNvPr id="5128" name="Picture 8" descr="Postmortem radiograph in a child with multiple fra"/>
          <p:cNvPicPr>
            <a:picLocks noChangeAspect="1" noChangeArrowheads="1"/>
          </p:cNvPicPr>
          <p:nvPr/>
        </p:nvPicPr>
        <p:blipFill>
          <a:blip r:embed="rId5" cstate="print"/>
          <a:srcRect/>
          <a:stretch>
            <a:fillRect/>
          </a:stretch>
        </p:blipFill>
        <p:spPr bwMode="auto">
          <a:xfrm>
            <a:off x="5195888" y="588963"/>
            <a:ext cx="3492500" cy="6186487"/>
          </a:xfrm>
          <a:prstGeom prst="rect">
            <a:avLst/>
          </a:prstGeom>
          <a:noFill/>
          <a:ln w="9525">
            <a:noFill/>
            <a:miter lim="800000"/>
            <a:headEnd/>
            <a:tailEnd/>
          </a:ln>
        </p:spPr>
      </p:pic>
      <p:pic>
        <p:nvPicPr>
          <p:cNvPr id="5" name="Picture 4"/>
          <p:cNvPicPr>
            <a:picLocks noChangeAspect="1"/>
          </p:cNvPicPr>
          <p:nvPr/>
        </p:nvPicPr>
        <p:blipFill>
          <a:blip r:embed="rId6" cstate="print"/>
          <a:srcRect l="28136" t="30804" r="52760" b="13617"/>
          <a:stretch>
            <a:fillRect/>
          </a:stretch>
        </p:blipFill>
        <p:spPr bwMode="auto">
          <a:xfrm>
            <a:off x="5368925" y="317500"/>
            <a:ext cx="2841625" cy="619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6"/>
                                        </p:tgtEl>
                                        <p:attrNameLst>
                                          <p:attrName>style.visibility</p:attrName>
                                        </p:attrNameLst>
                                      </p:cBhvr>
                                      <p:to>
                                        <p:strVal val="visible"/>
                                      </p:to>
                                    </p:set>
                                    <p:animEffect transition="in" filter="fade">
                                      <p:cBhvr>
                                        <p:cTn id="19" dur="1000"/>
                                        <p:tgtEl>
                                          <p:spTgt spid="5126"/>
                                        </p:tgtEl>
                                      </p:cBhvr>
                                    </p:animEffect>
                                    <p:anim calcmode="lin" valueType="num">
                                      <p:cBhvr>
                                        <p:cTn id="20" dur="1000" fill="hold"/>
                                        <p:tgtEl>
                                          <p:spTgt spid="5126"/>
                                        </p:tgtEl>
                                        <p:attrNameLst>
                                          <p:attrName>ppt_x</p:attrName>
                                        </p:attrNameLst>
                                      </p:cBhvr>
                                      <p:tavLst>
                                        <p:tav tm="0">
                                          <p:val>
                                            <p:strVal val="#ppt_x"/>
                                          </p:val>
                                        </p:tav>
                                        <p:tav tm="100000">
                                          <p:val>
                                            <p:strVal val="#ppt_x"/>
                                          </p:val>
                                        </p:tav>
                                      </p:tavLst>
                                    </p:anim>
                                    <p:anim calcmode="lin" valueType="num">
                                      <p:cBhvr>
                                        <p:cTn id="21"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128"/>
                                        </p:tgtEl>
                                        <p:attrNameLst>
                                          <p:attrName>style.visibility</p:attrName>
                                        </p:attrNameLst>
                                      </p:cBhvr>
                                      <p:to>
                                        <p:strVal val="visible"/>
                                      </p:to>
                                    </p:set>
                                    <p:animEffect transition="in" filter="fade">
                                      <p:cBhvr>
                                        <p:cTn id="26" dur="1000"/>
                                        <p:tgtEl>
                                          <p:spTgt spid="5128"/>
                                        </p:tgtEl>
                                      </p:cBhvr>
                                    </p:animEffect>
                                    <p:anim calcmode="lin" valueType="num">
                                      <p:cBhvr>
                                        <p:cTn id="27" dur="1000" fill="hold"/>
                                        <p:tgtEl>
                                          <p:spTgt spid="5128"/>
                                        </p:tgtEl>
                                        <p:attrNameLst>
                                          <p:attrName>ppt_x</p:attrName>
                                        </p:attrNameLst>
                                      </p:cBhvr>
                                      <p:tavLst>
                                        <p:tav tm="0">
                                          <p:val>
                                            <p:strVal val="#ppt_x"/>
                                          </p:val>
                                        </p:tav>
                                        <p:tav tm="100000">
                                          <p:val>
                                            <p:strVal val="#ppt_x"/>
                                          </p:val>
                                        </p:tav>
                                      </p:tavLst>
                                    </p:anim>
                                    <p:anim calcmode="lin" valueType="num">
                                      <p:cBhvr>
                                        <p:cTn id="28"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8600" y="152400"/>
            <a:ext cx="5867400" cy="1143000"/>
          </a:xfrm>
        </p:spPr>
        <p:txBody>
          <a:bodyPr/>
          <a:lstStyle/>
          <a:p>
            <a:r>
              <a:rPr lang="en-US" sz="2400" smtClean="0">
                <a:solidFill>
                  <a:srgbClr val="FF0000"/>
                </a:solidFill>
              </a:rPr>
              <a:t>TRAUMATIC BRAIN INJURY</a:t>
            </a:r>
          </a:p>
        </p:txBody>
      </p:sp>
      <p:sp>
        <p:nvSpPr>
          <p:cNvPr id="33795" name="Content Placeholder 2"/>
          <p:cNvSpPr>
            <a:spLocks noGrp="1"/>
          </p:cNvSpPr>
          <p:nvPr>
            <p:ph idx="1"/>
          </p:nvPr>
        </p:nvSpPr>
        <p:spPr>
          <a:xfrm>
            <a:off x="304800" y="1219200"/>
            <a:ext cx="4572000" cy="4806950"/>
          </a:xfrm>
        </p:spPr>
        <p:txBody>
          <a:bodyPr/>
          <a:lstStyle/>
          <a:p>
            <a:r>
              <a:rPr lang="en-US" sz="2400" b="1" smtClean="0"/>
              <a:t>Intra-axial</a:t>
            </a:r>
            <a:r>
              <a:rPr lang="en-US" sz="2400" smtClean="0"/>
              <a:t>:</a:t>
            </a:r>
            <a:r>
              <a:rPr lang="en-US" altLang="en-US" sz="2400" smtClean="0"/>
              <a:t>. Brain parenchyma</a:t>
            </a:r>
          </a:p>
          <a:p>
            <a:endParaRPr lang="en-US" sz="2400" b="1" smtClean="0"/>
          </a:p>
          <a:p>
            <a:r>
              <a:rPr lang="en-US" sz="2400" b="1" smtClean="0"/>
              <a:t>Extra-axia</a:t>
            </a:r>
            <a:r>
              <a:rPr lang="en-US" sz="2400" smtClean="0"/>
              <a:t>l: outside brain</a:t>
            </a:r>
          </a:p>
          <a:p>
            <a:endParaRPr lang="en-US" sz="2400" b="1" smtClean="0"/>
          </a:p>
          <a:p>
            <a:r>
              <a:rPr lang="en-US" sz="2400" b="1" smtClean="0"/>
              <a:t>Brain herniation</a:t>
            </a:r>
            <a:r>
              <a:rPr lang="en-US" sz="2000" b="1" smtClean="0"/>
              <a:t>:</a:t>
            </a:r>
            <a:endParaRPr lang="en-US" sz="2000" smtClean="0"/>
          </a:p>
        </p:txBody>
      </p:sp>
      <p:pic>
        <p:nvPicPr>
          <p:cNvPr id="6146" name="Picture 2" descr="Image result for extra axial head injuries"/>
          <p:cNvPicPr>
            <a:picLocks noChangeAspect="1" noChangeArrowheads="1"/>
          </p:cNvPicPr>
          <p:nvPr/>
        </p:nvPicPr>
        <p:blipFill>
          <a:blip r:embed="rId2" cstate="print"/>
          <a:srcRect/>
          <a:stretch>
            <a:fillRect/>
          </a:stretch>
        </p:blipFill>
        <p:spPr bwMode="auto">
          <a:xfrm>
            <a:off x="4906963" y="533400"/>
            <a:ext cx="4237037" cy="4133850"/>
          </a:xfrm>
          <a:prstGeom prst="rect">
            <a:avLst/>
          </a:prstGeom>
          <a:noFill/>
          <a:ln w="9525">
            <a:noFill/>
            <a:miter lim="800000"/>
            <a:headEnd/>
            <a:tailEnd/>
          </a:ln>
        </p:spPr>
      </p:pic>
      <p:pic>
        <p:nvPicPr>
          <p:cNvPr id="6148" name="Picture 4" descr="Image result for hemorrhagic contusion head ct"/>
          <p:cNvPicPr>
            <a:picLocks noChangeAspect="1" noChangeArrowheads="1"/>
          </p:cNvPicPr>
          <p:nvPr/>
        </p:nvPicPr>
        <p:blipFill>
          <a:blip r:embed="rId3" cstate="print"/>
          <a:srcRect/>
          <a:stretch>
            <a:fillRect/>
          </a:stretch>
        </p:blipFill>
        <p:spPr bwMode="auto">
          <a:xfrm>
            <a:off x="4648200" y="762000"/>
            <a:ext cx="4267200" cy="4373563"/>
          </a:xfrm>
          <a:prstGeom prst="rect">
            <a:avLst/>
          </a:prstGeom>
          <a:noFill/>
          <a:ln w="9525">
            <a:noFill/>
            <a:miter lim="800000"/>
            <a:headEnd/>
            <a:tailEnd/>
          </a:ln>
        </p:spPr>
      </p:pic>
      <p:pic>
        <p:nvPicPr>
          <p:cNvPr id="6150" name="Picture 6" descr="https://images.radiopaedia.org/images/450/66389d2f335bb52869a0db4f1503cd_big_gallery.jpg"/>
          <p:cNvPicPr>
            <a:picLocks noChangeAspect="1" noChangeArrowheads="1"/>
          </p:cNvPicPr>
          <p:nvPr/>
        </p:nvPicPr>
        <p:blipFill>
          <a:blip r:embed="rId4" cstate="print"/>
          <a:srcRect/>
          <a:stretch>
            <a:fillRect/>
          </a:stretch>
        </p:blipFill>
        <p:spPr bwMode="auto">
          <a:xfrm>
            <a:off x="4724400" y="838200"/>
            <a:ext cx="3886200" cy="4751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additive="base">
                                        <p:cTn id="13" dur="500" fill="hold"/>
                                        <p:tgtEl>
                                          <p:spTgt spid="6148"/>
                                        </p:tgtEl>
                                        <p:attrNameLst>
                                          <p:attrName>ppt_x</p:attrName>
                                        </p:attrNameLst>
                                      </p:cBhvr>
                                      <p:tavLst>
                                        <p:tav tm="0">
                                          <p:val>
                                            <p:strVal val="#ppt_x"/>
                                          </p:val>
                                        </p:tav>
                                        <p:tav tm="100000">
                                          <p:val>
                                            <p:strVal val="#ppt_x"/>
                                          </p:val>
                                        </p:tav>
                                      </p:tavLst>
                                    </p:anim>
                                    <p:anim calcmode="lin" valueType="num">
                                      <p:cBhvr additive="base">
                                        <p:cTn id="14"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anim calcmode="lin" valueType="num">
                                      <p:cBhvr additive="base">
                                        <p:cTn id="19" dur="500" fill="hold"/>
                                        <p:tgtEl>
                                          <p:spTgt spid="6150"/>
                                        </p:tgtEl>
                                        <p:attrNameLst>
                                          <p:attrName>ppt_x</p:attrName>
                                        </p:attrNameLst>
                                      </p:cBhvr>
                                      <p:tavLst>
                                        <p:tav tm="0">
                                          <p:val>
                                            <p:strVal val="#ppt_x"/>
                                          </p:val>
                                        </p:tav>
                                        <p:tav tm="100000">
                                          <p:val>
                                            <p:strVal val="#ppt_x"/>
                                          </p:val>
                                        </p:tav>
                                      </p:tavLst>
                                    </p:anim>
                                    <p:anim calcmode="lin" valueType="num">
                                      <p:cBhvr additive="base">
                                        <p:cTn id="20"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868362"/>
          </a:xfrm>
        </p:spPr>
        <p:txBody>
          <a:bodyPr/>
          <a:lstStyle/>
          <a:p>
            <a:r>
              <a:rPr lang="en-US" sz="2400" smtClean="0">
                <a:solidFill>
                  <a:srgbClr val="FF0000"/>
                </a:solidFill>
              </a:rPr>
              <a:t>INTRACRANIAL HERNIATION SYNDROMES</a:t>
            </a:r>
          </a:p>
        </p:txBody>
      </p:sp>
      <p:sp>
        <p:nvSpPr>
          <p:cNvPr id="34819" name="Content Placeholder 2"/>
          <p:cNvSpPr>
            <a:spLocks noGrp="1"/>
          </p:cNvSpPr>
          <p:nvPr>
            <p:ph sz="half" idx="1"/>
          </p:nvPr>
        </p:nvSpPr>
        <p:spPr>
          <a:xfrm>
            <a:off x="228600" y="1219200"/>
            <a:ext cx="3476625" cy="5032375"/>
          </a:xfrm>
        </p:spPr>
        <p:txBody>
          <a:bodyPr/>
          <a:lstStyle/>
          <a:p>
            <a:r>
              <a:rPr lang="en-US" sz="2000" smtClean="0"/>
              <a:t>Subfalcine herniation.</a:t>
            </a:r>
          </a:p>
          <a:p>
            <a:r>
              <a:rPr lang="en-US" sz="2000" smtClean="0"/>
              <a:t>Descending transtentorial hearniation</a:t>
            </a:r>
          </a:p>
          <a:p>
            <a:r>
              <a:rPr lang="en-US" sz="2000" smtClean="0"/>
              <a:t>Ascending transtentorial herniation</a:t>
            </a:r>
          </a:p>
          <a:p>
            <a:r>
              <a:rPr lang="en-US" sz="2000" smtClean="0"/>
              <a:t>Transalar herniation</a:t>
            </a:r>
          </a:p>
          <a:p>
            <a:r>
              <a:rPr lang="en-US" sz="2000" smtClean="0"/>
              <a:t>Tonsillar herniation</a:t>
            </a:r>
          </a:p>
          <a:p>
            <a:r>
              <a:rPr lang="en-US" sz="2000" smtClean="0"/>
              <a:t>Transdural/transcranial herniation </a:t>
            </a:r>
            <a:br>
              <a:rPr lang="en-US" sz="2000" smtClean="0"/>
            </a:br>
            <a:endParaRPr lang="en-US" sz="2000" smtClean="0"/>
          </a:p>
          <a:p>
            <a:endParaRPr lang="en-US" sz="2000" smtClean="0"/>
          </a:p>
        </p:txBody>
      </p:sp>
      <p:pic>
        <p:nvPicPr>
          <p:cNvPr id="34820" name="Picture 2" descr="Image result for brain herniation"/>
          <p:cNvPicPr>
            <a:picLocks noChangeAspect="1" noChangeArrowheads="1"/>
          </p:cNvPicPr>
          <p:nvPr/>
        </p:nvPicPr>
        <p:blipFill>
          <a:blip r:embed="rId2" cstate="print"/>
          <a:srcRect/>
          <a:stretch>
            <a:fillRect/>
          </a:stretch>
        </p:blipFill>
        <p:spPr bwMode="auto">
          <a:xfrm>
            <a:off x="3352800" y="1397000"/>
            <a:ext cx="5672138" cy="439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4343400" cy="1143000"/>
          </a:xfrm>
        </p:spPr>
        <p:txBody>
          <a:bodyPr/>
          <a:lstStyle/>
          <a:p>
            <a:r>
              <a:rPr lang="en-US" sz="2400" smtClean="0">
                <a:solidFill>
                  <a:srgbClr val="FF0000"/>
                </a:solidFill>
              </a:rPr>
              <a:t>Extradural/epidural hematoma</a:t>
            </a:r>
          </a:p>
        </p:txBody>
      </p:sp>
      <p:sp>
        <p:nvSpPr>
          <p:cNvPr id="35843" name="Content Placeholder 2"/>
          <p:cNvSpPr>
            <a:spLocks noGrp="1"/>
          </p:cNvSpPr>
          <p:nvPr>
            <p:ph idx="1"/>
          </p:nvPr>
        </p:nvSpPr>
        <p:spPr>
          <a:xfrm>
            <a:off x="685800" y="1295400"/>
            <a:ext cx="4038600" cy="4829175"/>
          </a:xfrm>
        </p:spPr>
        <p:txBody>
          <a:bodyPr/>
          <a:lstStyle/>
          <a:p>
            <a:r>
              <a:rPr lang="en-US" sz="2400" smtClean="0"/>
              <a:t>Blood collection between inner table of skull and outer (periosteal) layer of dura </a:t>
            </a:r>
          </a:p>
          <a:p>
            <a:r>
              <a:rPr lang="en-US" sz="2400" smtClean="0"/>
              <a:t>Associated with fractures</a:t>
            </a:r>
            <a:br>
              <a:rPr lang="en-US" sz="2400" smtClean="0"/>
            </a:br>
            <a:endParaRPr lang="en-US" sz="2400" smtClean="0"/>
          </a:p>
        </p:txBody>
      </p:sp>
      <p:pic>
        <p:nvPicPr>
          <p:cNvPr id="35844" name="Picture 2" descr="http://www.proprofs.com/flashcards/upload/q1199163.JPG"/>
          <p:cNvPicPr>
            <a:picLocks noChangeAspect="1" noChangeArrowheads="1"/>
          </p:cNvPicPr>
          <p:nvPr/>
        </p:nvPicPr>
        <p:blipFill>
          <a:blip r:embed="rId2" cstate="print"/>
          <a:srcRect/>
          <a:stretch>
            <a:fillRect/>
          </a:stretch>
        </p:blipFill>
        <p:spPr bwMode="auto">
          <a:xfrm>
            <a:off x="5486400" y="1066800"/>
            <a:ext cx="3448050" cy="4572000"/>
          </a:xfrm>
          <a:prstGeom prst="rect">
            <a:avLst/>
          </a:prstGeom>
          <a:noFill/>
          <a:ln w="9525">
            <a:noFill/>
            <a:miter lim="800000"/>
            <a:headEnd/>
            <a:tailEnd/>
          </a:ln>
        </p:spPr>
      </p:pic>
      <p:pic>
        <p:nvPicPr>
          <p:cNvPr id="6146" name="Picture 2" descr="https://images.radiopaedia.org/images/1000/27c88bec9b8ef395f60b33a8ad3a30_big_gallery.jpg"/>
          <p:cNvPicPr>
            <a:picLocks noChangeAspect="1" noChangeArrowheads="1"/>
          </p:cNvPicPr>
          <p:nvPr/>
        </p:nvPicPr>
        <p:blipFill>
          <a:blip r:embed="rId3" cstate="print"/>
          <a:srcRect/>
          <a:stretch>
            <a:fillRect/>
          </a:stretch>
        </p:blipFill>
        <p:spPr bwMode="auto">
          <a:xfrm>
            <a:off x="5029200" y="838200"/>
            <a:ext cx="3733800" cy="5356225"/>
          </a:xfrm>
          <a:prstGeom prst="rect">
            <a:avLst/>
          </a:prstGeom>
          <a:noFill/>
          <a:ln w="9525">
            <a:noFill/>
            <a:miter lim="800000"/>
            <a:headEnd/>
            <a:tailEnd/>
          </a:ln>
        </p:spPr>
      </p:pic>
      <p:pic>
        <p:nvPicPr>
          <p:cNvPr id="6148" name="Picture 4" descr="https://images.radiopaedia.org/images/6721665/ebcb00f664e8163e7cabdc03c034d8_big_gallery.jpg"/>
          <p:cNvPicPr>
            <a:picLocks noChangeAspect="1" noChangeArrowheads="1"/>
          </p:cNvPicPr>
          <p:nvPr/>
        </p:nvPicPr>
        <p:blipFill>
          <a:blip r:embed="rId4" cstate="print"/>
          <a:srcRect/>
          <a:stretch>
            <a:fillRect/>
          </a:stretch>
        </p:blipFill>
        <p:spPr bwMode="auto">
          <a:xfrm>
            <a:off x="4648200" y="1066800"/>
            <a:ext cx="3810000" cy="5192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dissolve">
                                      <p:cBhvr>
                                        <p:cTn id="1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Subdural hematoma</a:t>
            </a:r>
          </a:p>
        </p:txBody>
      </p:sp>
      <p:sp>
        <p:nvSpPr>
          <p:cNvPr id="36867" name="Content Placeholder 2"/>
          <p:cNvSpPr>
            <a:spLocks noGrp="1"/>
          </p:cNvSpPr>
          <p:nvPr>
            <p:ph idx="1"/>
          </p:nvPr>
        </p:nvSpPr>
        <p:spPr>
          <a:xfrm>
            <a:off x="533400" y="1317625"/>
            <a:ext cx="3438525" cy="5540375"/>
          </a:xfrm>
        </p:spPr>
        <p:txBody>
          <a:bodyPr>
            <a:normAutofit fontScale="92500" lnSpcReduction="20000"/>
          </a:bodyPr>
          <a:lstStyle/>
          <a:p>
            <a:r>
              <a:rPr lang="en-US" sz="1800" smtClean="0"/>
              <a:t>Between inner border cell layer of dura and arachnoid .</a:t>
            </a:r>
          </a:p>
          <a:p>
            <a:r>
              <a:rPr lang="en-US" sz="1800" smtClean="0"/>
              <a:t>- Crescent-shaped extra-axial fluid collection</a:t>
            </a:r>
            <a:br>
              <a:rPr lang="en-US" sz="1800" smtClean="0"/>
            </a:br>
            <a:r>
              <a:rPr lang="en-US" sz="1800" smtClean="0"/>
              <a:t>○ May cross sutures, not dural attachments</a:t>
            </a:r>
            <a:br>
              <a:rPr lang="en-US" sz="1800" smtClean="0"/>
            </a:br>
            <a:r>
              <a:rPr lang="en-US" sz="1800" smtClean="0"/>
              <a:t>○ May extend along falx, tentorium, and anterior and middle fossa floors .</a:t>
            </a:r>
          </a:p>
          <a:p>
            <a:pPr>
              <a:buFont typeface="Arial" charset="0"/>
              <a:buNone/>
            </a:pPr>
            <a:r>
              <a:rPr lang="en-US" sz="1800" b="1" smtClean="0"/>
              <a:t>NECT</a:t>
            </a:r>
            <a:r>
              <a:rPr lang="en-US" sz="1800" smtClean="0"/>
              <a:t>: </a:t>
            </a:r>
          </a:p>
          <a:p>
            <a:r>
              <a:rPr lang="en-US" sz="1800" smtClean="0"/>
              <a:t>Hyperacute(&lt;6hrs)-heterogenous/hypodense, Acute-hyperdense, </a:t>
            </a:r>
          </a:p>
          <a:p>
            <a:r>
              <a:rPr lang="en-US" sz="1800" smtClean="0"/>
              <a:t>Subacute-iso/hypodense&amp; Chronic-hypodense.</a:t>
            </a:r>
            <a:r>
              <a:rPr lang="en-US" sz="1400" smtClean="0"/>
              <a:t/>
            </a:r>
            <a:br>
              <a:rPr lang="en-US" sz="1400" smtClean="0"/>
            </a:br>
            <a:endParaRPr lang="en-US" sz="1400" smtClean="0"/>
          </a:p>
          <a:p>
            <a:r>
              <a:rPr lang="en-US" sz="1800" b="1" smtClean="0"/>
              <a:t>MRI</a:t>
            </a:r>
            <a:r>
              <a:rPr lang="en-US" sz="1800" smtClean="0"/>
              <a:t>: Variable signal depending on stage</a:t>
            </a:r>
          </a:p>
          <a:p>
            <a:pPr lvl="1">
              <a:buFont typeface="Arial" charset="0"/>
              <a:buNone/>
            </a:pPr>
            <a:r>
              <a:rPr lang="en-US" sz="1800" smtClean="0"/>
              <a:t/>
            </a:r>
            <a:br>
              <a:rPr lang="en-US" sz="1800" smtClean="0"/>
            </a:br>
            <a:endParaRPr lang="en-US" sz="1800" smtClean="0"/>
          </a:p>
          <a:p>
            <a:r>
              <a:rPr lang="en-US" sz="1800" smtClean="0"/>
              <a:t/>
            </a:r>
            <a:br>
              <a:rPr lang="en-US" sz="1800" smtClean="0"/>
            </a:br>
            <a:r>
              <a:rPr lang="en-US" sz="1800" smtClean="0"/>
              <a:t/>
            </a:r>
            <a:br>
              <a:rPr lang="en-US" sz="1800" smtClean="0"/>
            </a:br>
            <a:endParaRPr lang="en-US" sz="1800" smtClean="0"/>
          </a:p>
        </p:txBody>
      </p:sp>
      <p:pic>
        <p:nvPicPr>
          <p:cNvPr id="7172" name="Picture 4" descr="https://images.radiopaedia.org/images/450/66389d2f335bb52869a0db4f1503cd_big_gallery.jpg"/>
          <p:cNvPicPr>
            <a:picLocks noChangeAspect="1" noChangeArrowheads="1"/>
          </p:cNvPicPr>
          <p:nvPr/>
        </p:nvPicPr>
        <p:blipFill>
          <a:blip r:embed="rId3" cstate="print"/>
          <a:srcRect/>
          <a:stretch>
            <a:fillRect/>
          </a:stretch>
        </p:blipFill>
        <p:spPr bwMode="auto">
          <a:xfrm>
            <a:off x="4876800" y="1295400"/>
            <a:ext cx="3810000" cy="4889500"/>
          </a:xfrm>
          <a:prstGeom prst="rect">
            <a:avLst/>
          </a:prstGeom>
          <a:noFill/>
          <a:ln w="9525">
            <a:noFill/>
            <a:miter lim="800000"/>
            <a:headEnd/>
            <a:tailEnd/>
          </a:ln>
        </p:spPr>
      </p:pic>
      <p:pic>
        <p:nvPicPr>
          <p:cNvPr id="7174" name="Picture 6" descr="Huge isodense sub..."/>
          <p:cNvPicPr>
            <a:picLocks noChangeAspect="1" noChangeArrowheads="1"/>
          </p:cNvPicPr>
          <p:nvPr/>
        </p:nvPicPr>
        <p:blipFill>
          <a:blip r:embed="rId4" cstate="print"/>
          <a:srcRect/>
          <a:stretch>
            <a:fillRect/>
          </a:stretch>
        </p:blipFill>
        <p:spPr bwMode="auto">
          <a:xfrm>
            <a:off x="4876800" y="1870075"/>
            <a:ext cx="3810000" cy="4987925"/>
          </a:xfrm>
          <a:prstGeom prst="rect">
            <a:avLst/>
          </a:prstGeom>
          <a:noFill/>
          <a:ln w="9525">
            <a:noFill/>
            <a:miter lim="800000"/>
            <a:headEnd/>
            <a:tailEnd/>
          </a:ln>
        </p:spPr>
      </p:pic>
      <p:pic>
        <p:nvPicPr>
          <p:cNvPr id="7176" name="Picture 8" descr="https://images.radiopaedia.org/images/6901/a3aaec4bbd768b7ee94c0406d0f330.jpg"/>
          <p:cNvPicPr>
            <a:picLocks noChangeAspect="1" noChangeArrowheads="1"/>
          </p:cNvPicPr>
          <p:nvPr/>
        </p:nvPicPr>
        <p:blipFill>
          <a:blip r:embed="rId5" cstate="print"/>
          <a:srcRect/>
          <a:stretch>
            <a:fillRect/>
          </a:stretch>
        </p:blipFill>
        <p:spPr bwMode="auto">
          <a:xfrm>
            <a:off x="5105400" y="2322513"/>
            <a:ext cx="3657600" cy="4535487"/>
          </a:xfrm>
          <a:prstGeom prst="rect">
            <a:avLst/>
          </a:prstGeom>
          <a:noFill/>
          <a:ln w="9525">
            <a:noFill/>
            <a:miter lim="800000"/>
            <a:headEnd/>
            <a:tailEnd/>
          </a:ln>
        </p:spPr>
      </p:pic>
      <p:pic>
        <p:nvPicPr>
          <p:cNvPr id="7178" name="Picture 10" descr="&#10;&#10;"/>
          <p:cNvPicPr>
            <a:picLocks noChangeAspect="1" noChangeArrowheads="1"/>
          </p:cNvPicPr>
          <p:nvPr/>
        </p:nvPicPr>
        <p:blipFill>
          <a:blip r:embed="rId6" cstate="print"/>
          <a:srcRect l="14433" t="23969" r="19246"/>
          <a:stretch>
            <a:fillRect/>
          </a:stretch>
        </p:blipFill>
        <p:spPr bwMode="auto">
          <a:xfrm>
            <a:off x="5105400" y="1981200"/>
            <a:ext cx="3429000" cy="4268788"/>
          </a:xfrm>
          <a:prstGeom prst="rect">
            <a:avLst/>
          </a:prstGeom>
          <a:noFill/>
          <a:ln w="9525">
            <a:noFill/>
            <a:miter lim="800000"/>
            <a:headEnd/>
            <a:tailEnd/>
          </a:ln>
        </p:spPr>
      </p:pic>
      <p:pic>
        <p:nvPicPr>
          <p:cNvPr id="7180" name="Picture 12" descr="https://images.radiopaedia.org/images/25182/0231d6ec426eda6e92373f7365fc5a_gallery.jpg"/>
          <p:cNvPicPr>
            <a:picLocks noChangeAspect="1" noChangeArrowheads="1"/>
          </p:cNvPicPr>
          <p:nvPr/>
        </p:nvPicPr>
        <p:blipFill>
          <a:blip r:embed="rId7" cstate="print"/>
          <a:srcRect l="16216" t="8145" r="18024" b="7088"/>
          <a:stretch>
            <a:fillRect/>
          </a:stretch>
        </p:blipFill>
        <p:spPr bwMode="auto">
          <a:xfrm>
            <a:off x="4724400" y="2438400"/>
            <a:ext cx="3810000"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arn(inVertical)">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barn(inVertical)">
                                      <p:cBhvr>
                                        <p:cTn id="12" dur="500"/>
                                        <p:tgtEl>
                                          <p:spTgt spid="71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barn(inVertical)">
                                      <p:cBhvr>
                                        <p:cTn id="17" dur="500"/>
                                        <p:tgtEl>
                                          <p:spTgt spid="717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178"/>
                                        </p:tgtEl>
                                        <p:attrNameLst>
                                          <p:attrName>style.visibility</p:attrName>
                                        </p:attrNameLst>
                                      </p:cBhvr>
                                      <p:to>
                                        <p:strVal val="visible"/>
                                      </p:to>
                                    </p:set>
                                    <p:animEffect transition="in" filter="barn(inVertical)">
                                      <p:cBhvr>
                                        <p:cTn id="22" dur="500"/>
                                        <p:tgtEl>
                                          <p:spTgt spid="717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180"/>
                                        </p:tgtEl>
                                        <p:attrNameLst>
                                          <p:attrName>style.visibility</p:attrName>
                                        </p:attrNameLst>
                                      </p:cBhvr>
                                      <p:to>
                                        <p:strVal val="visible"/>
                                      </p:to>
                                    </p:set>
                                    <p:animEffect transition="in" filter="barn(inVertical)">
                                      <p:cBhvr>
                                        <p:cTn id="27"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Image result for BLOOD ON CT AND MRI"/>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143000"/>
            <a:ext cx="5183778" cy="4797753"/>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16" descr="https://images.radiopaedia.org/images/1159523/abc631d9332ff4455f2be6405e97b5_big_gallery.jpg"/>
          <p:cNvPicPr>
            <a:picLocks noChangeAspect="1" noChangeArrowheads="1"/>
          </p:cNvPicPr>
          <p:nvPr/>
        </p:nvPicPr>
        <p:blipFill>
          <a:blip r:embed="rId3" cstate="print"/>
          <a:srcRect/>
          <a:stretch>
            <a:fillRect/>
          </a:stretch>
        </p:blipFill>
        <p:spPr bwMode="auto">
          <a:xfrm>
            <a:off x="4724400" y="685800"/>
            <a:ext cx="4419600" cy="5478463"/>
          </a:xfrm>
          <a:prstGeom prst="rect">
            <a:avLst/>
          </a:prstGeom>
          <a:noFill/>
          <a:ln w="9525">
            <a:noFill/>
            <a:miter lim="800000"/>
            <a:headEnd/>
            <a:tailEnd/>
          </a:ln>
        </p:spPr>
      </p:pic>
      <p:pic>
        <p:nvPicPr>
          <p:cNvPr id="7" name="Picture 14" descr="https://images.radiopaedia.org/images/9065143/3956bb3ad8958027d8835d934bdaad_big_gallery.jpg"/>
          <p:cNvPicPr>
            <a:picLocks noChangeAspect="1" noChangeArrowheads="1"/>
          </p:cNvPicPr>
          <p:nvPr/>
        </p:nvPicPr>
        <p:blipFill>
          <a:blip r:embed="rId4" cstate="print"/>
          <a:srcRect l="18571" t="9525" r="17090"/>
          <a:stretch>
            <a:fillRect/>
          </a:stretch>
        </p:blipFill>
        <p:spPr bwMode="auto">
          <a:xfrm>
            <a:off x="4953000" y="1828800"/>
            <a:ext cx="3581400" cy="4603750"/>
          </a:xfrm>
          <a:prstGeom prst="rect">
            <a:avLst/>
          </a:prstGeom>
          <a:noFill/>
          <a:ln w="9525">
            <a:noFill/>
            <a:miter lim="800000"/>
            <a:headEnd/>
            <a:tailEnd/>
          </a:ln>
        </p:spPr>
      </p:pic>
      <p:pic>
        <p:nvPicPr>
          <p:cNvPr id="5" name="Picture 18" descr="MRI of the brain ..."/>
          <p:cNvPicPr>
            <a:picLocks noChangeAspect="1" noChangeArrowheads="1"/>
          </p:cNvPicPr>
          <p:nvPr/>
        </p:nvPicPr>
        <p:blipFill>
          <a:blip r:embed="rId5" cstate="print"/>
          <a:srcRect/>
          <a:stretch>
            <a:fillRect/>
          </a:stretch>
        </p:blipFill>
        <p:spPr bwMode="auto">
          <a:xfrm>
            <a:off x="5867400" y="2057400"/>
            <a:ext cx="3276600" cy="460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9600" y="228600"/>
            <a:ext cx="6172200" cy="1143000"/>
          </a:xfrm>
        </p:spPr>
        <p:txBody>
          <a:bodyPr/>
          <a:lstStyle/>
          <a:p>
            <a:r>
              <a:rPr lang="en-US" smtClean="0"/>
              <a:t> </a:t>
            </a:r>
            <a:r>
              <a:rPr lang="en-US" sz="2400" smtClean="0">
                <a:solidFill>
                  <a:srgbClr val="FF0000"/>
                </a:solidFill>
              </a:rPr>
              <a:t>Traumatic Subarachnoid hemorrhage</a:t>
            </a:r>
          </a:p>
        </p:txBody>
      </p:sp>
      <p:sp>
        <p:nvSpPr>
          <p:cNvPr id="3" name="Content Placeholder 2"/>
          <p:cNvSpPr>
            <a:spLocks noGrp="1"/>
          </p:cNvSpPr>
          <p:nvPr>
            <p:ph idx="1"/>
          </p:nvPr>
        </p:nvSpPr>
        <p:spPr>
          <a:xfrm>
            <a:off x="315913" y="1690688"/>
            <a:ext cx="4548187" cy="5032375"/>
          </a:xfrm>
        </p:spPr>
        <p:txBody>
          <a:bodyPr>
            <a:normAutofit fontScale="92500" lnSpcReduction="10000"/>
          </a:bodyPr>
          <a:lstStyle/>
          <a:p>
            <a:pPr>
              <a:defRPr/>
            </a:pPr>
            <a:r>
              <a:rPr lang="en-US" sz="2000" dirty="0" smtClean="0"/>
              <a:t>Trauma is the most common cause(</a:t>
            </a:r>
            <a:r>
              <a:rPr lang="en-US" sz="2000" dirty="0" err="1"/>
              <a:t>tSAH</a:t>
            </a:r>
            <a:r>
              <a:rPr lang="en-US" sz="2000" dirty="0"/>
              <a:t> found in 33% with moderate TBI, 60% with </a:t>
            </a:r>
            <a:r>
              <a:rPr lang="en-US" sz="2000" dirty="0" smtClean="0"/>
              <a:t>severe TBI).</a:t>
            </a:r>
          </a:p>
          <a:p>
            <a:pPr>
              <a:defRPr/>
            </a:pPr>
            <a:r>
              <a:rPr lang="en-US" sz="2000" dirty="0" smtClean="0"/>
              <a:t>Location</a:t>
            </a:r>
            <a:endParaRPr lang="en-US" sz="2000" dirty="0"/>
          </a:p>
          <a:p>
            <a:pPr lvl="1">
              <a:defRPr/>
            </a:pPr>
            <a:r>
              <a:rPr lang="en-US" sz="2000" dirty="0" smtClean="0"/>
              <a:t>Can </a:t>
            </a:r>
            <a:r>
              <a:rPr lang="en-US" sz="2000" dirty="0"/>
              <a:t>be focal or </a:t>
            </a:r>
            <a:r>
              <a:rPr lang="en-US" sz="2000" dirty="0" smtClean="0"/>
              <a:t>diffuse.</a:t>
            </a:r>
          </a:p>
          <a:p>
            <a:pPr lvl="1">
              <a:defRPr/>
            </a:pPr>
            <a:r>
              <a:rPr lang="en-US" sz="2000" dirty="0" smtClean="0"/>
              <a:t>Focal </a:t>
            </a:r>
            <a:r>
              <a:rPr lang="en-US" sz="2000" dirty="0"/>
              <a:t>SAH adjacent to </a:t>
            </a:r>
            <a:r>
              <a:rPr lang="en-US" sz="2000" dirty="0" smtClean="0"/>
              <a:t>contusion, subdural/epidural</a:t>
            </a:r>
            <a:r>
              <a:rPr lang="en-US" sz="2000" dirty="0"/>
              <a:t> </a:t>
            </a:r>
            <a:r>
              <a:rPr lang="en-US" sz="2000" dirty="0" smtClean="0"/>
              <a:t>hematoma</a:t>
            </a:r>
            <a:r>
              <a:rPr lang="en-US" sz="2000" dirty="0"/>
              <a:t>, fracture, </a:t>
            </a:r>
            <a:r>
              <a:rPr lang="en-US" sz="2000" dirty="0" smtClean="0"/>
              <a:t>laceration.</a:t>
            </a:r>
          </a:p>
          <a:p>
            <a:pPr lvl="1">
              <a:defRPr/>
            </a:pPr>
            <a:r>
              <a:rPr lang="en-US" sz="2000" dirty="0" smtClean="0"/>
              <a:t>Most common Sylvian </a:t>
            </a:r>
            <a:r>
              <a:rPr lang="en-US" sz="2000" dirty="0"/>
              <a:t>fissure, inferior frontal subarachnoid </a:t>
            </a:r>
            <a:r>
              <a:rPr lang="en-US" sz="2000" dirty="0" smtClean="0"/>
              <a:t>spaces.</a:t>
            </a:r>
          </a:p>
          <a:p>
            <a:pPr lvl="1">
              <a:defRPr/>
            </a:pPr>
            <a:r>
              <a:rPr lang="en-US" sz="2000" dirty="0" smtClean="0"/>
              <a:t>Isolated </a:t>
            </a:r>
            <a:r>
              <a:rPr lang="en-US" sz="2000" dirty="0"/>
              <a:t>convexity sulci (adjacent to </a:t>
            </a:r>
            <a:r>
              <a:rPr lang="en-US" sz="2000" dirty="0" smtClean="0"/>
              <a:t>contusion)</a:t>
            </a:r>
            <a:endParaRPr lang="en-US" sz="2000" dirty="0"/>
          </a:p>
          <a:p>
            <a:pPr lvl="1">
              <a:defRPr/>
            </a:pPr>
            <a:r>
              <a:rPr lang="en-US" sz="2000" dirty="0" smtClean="0"/>
              <a:t>Diffusely </a:t>
            </a:r>
            <a:r>
              <a:rPr lang="en-US" sz="2000" dirty="0"/>
              <a:t>in subarachnoid space &amp;/or basal </a:t>
            </a:r>
            <a:r>
              <a:rPr lang="en-US" sz="2000" dirty="0" smtClean="0"/>
              <a:t>cisterns.</a:t>
            </a:r>
          </a:p>
          <a:p>
            <a:pPr lvl="1">
              <a:defRPr/>
            </a:pPr>
            <a:r>
              <a:rPr lang="en-US" sz="2000" dirty="0" smtClean="0"/>
              <a:t>Layering </a:t>
            </a:r>
            <a:r>
              <a:rPr lang="en-US" sz="2000" dirty="0"/>
              <a:t>on tentorium </a:t>
            </a:r>
            <a:br>
              <a:rPr lang="en-US" sz="2000" dirty="0"/>
            </a:br>
            <a:endParaRPr lang="en-US" sz="2000" dirty="0"/>
          </a:p>
        </p:txBody>
      </p:sp>
      <p:pic>
        <p:nvPicPr>
          <p:cNvPr id="5" name="Picture 4"/>
          <p:cNvPicPr>
            <a:picLocks noChangeAspect="1"/>
          </p:cNvPicPr>
          <p:nvPr/>
        </p:nvPicPr>
        <p:blipFill>
          <a:blip r:embed="rId2" cstate="print"/>
          <a:srcRect l="31061" t="28107" r="37263" b="11682"/>
          <a:stretch>
            <a:fillRect/>
          </a:stretch>
        </p:blipFill>
        <p:spPr bwMode="auto">
          <a:xfrm>
            <a:off x="5076825" y="1143000"/>
            <a:ext cx="4067175" cy="5202238"/>
          </a:xfrm>
          <a:prstGeom prst="rect">
            <a:avLst/>
          </a:prstGeom>
          <a:noFill/>
          <a:ln w="9525">
            <a:noFill/>
            <a:miter lim="800000"/>
            <a:headEnd/>
            <a:tailEnd/>
          </a:ln>
        </p:spPr>
      </p:pic>
      <p:pic>
        <p:nvPicPr>
          <p:cNvPr id="68610" name="Picture 2" descr="Note the subarachnoid blood (white) in the basal cisterns as well as in the left occipital horn of the lateral ventricle"/>
          <p:cNvPicPr>
            <a:picLocks noChangeAspect="1" noChangeArrowheads="1"/>
          </p:cNvPicPr>
          <p:nvPr/>
        </p:nvPicPr>
        <p:blipFill>
          <a:blip r:embed="rId3" cstate="print"/>
          <a:srcRect/>
          <a:stretch>
            <a:fillRect/>
          </a:stretch>
        </p:blipFill>
        <p:spPr bwMode="auto">
          <a:xfrm>
            <a:off x="5486400" y="2133600"/>
            <a:ext cx="3524250"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8610"/>
                                        </p:tgtEl>
                                        <p:attrNameLst>
                                          <p:attrName>style.visibility</p:attrName>
                                        </p:attrNameLst>
                                      </p:cBhvr>
                                      <p:to>
                                        <p:strVal val="visible"/>
                                      </p:to>
                                    </p:set>
                                    <p:animEffect transition="in" filter="dissolve">
                                      <p:cBhvr>
                                        <p:cTn id="12"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ubdural Hygroma &#10;• Extraaxial collection of &#10;CSF caused by &#10;extravasation of CSF &#10;from SA space &#10;through a traumatic &#10;tea..."/>
          <p:cNvPicPr>
            <a:picLocks noChangeAspect="1" noChangeArrowheads="1"/>
          </p:cNvPicPr>
          <p:nvPr/>
        </p:nvPicPr>
        <p:blipFill>
          <a:blip r:embed="rId3" cstate="print"/>
          <a:srcRect/>
          <a:stretch>
            <a:fillRect/>
          </a:stretch>
        </p:blipFill>
        <p:spPr bwMode="auto">
          <a:xfrm>
            <a:off x="838200" y="0"/>
            <a:ext cx="7002463" cy="632936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smtClean="0"/>
              <a:t>IMAGES COURTESY OF SLIDESHARE</a:t>
            </a:r>
            <a:endParaRPr lang="en-US"/>
          </a:p>
        </p:txBody>
      </p:sp>
      <p:sp>
        <p:nvSpPr>
          <p:cNvPr id="38916" name="TextBox 2"/>
          <p:cNvSpPr txBox="1">
            <a:spLocks noChangeArrowheads="1"/>
          </p:cNvSpPr>
          <p:nvPr/>
        </p:nvSpPr>
        <p:spPr bwMode="auto">
          <a:xfrm>
            <a:off x="7631113" y="4791075"/>
            <a:ext cx="184150" cy="369888"/>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PNEUMOCEPHALUS</a:t>
            </a:r>
          </a:p>
        </p:txBody>
      </p:sp>
      <p:sp>
        <p:nvSpPr>
          <p:cNvPr id="3" name="Content Placeholder 2"/>
          <p:cNvSpPr>
            <a:spLocks noGrp="1"/>
          </p:cNvSpPr>
          <p:nvPr>
            <p:ph idx="1"/>
          </p:nvPr>
        </p:nvSpPr>
        <p:spPr>
          <a:xfrm>
            <a:off x="304800" y="1219200"/>
            <a:ext cx="4432300" cy="4729163"/>
          </a:xfrm>
        </p:spPr>
        <p:txBody>
          <a:bodyPr>
            <a:normAutofit fontScale="77500" lnSpcReduction="20000"/>
          </a:bodyPr>
          <a:lstStyle/>
          <a:p>
            <a:pPr>
              <a:defRPr/>
            </a:pPr>
            <a:r>
              <a:rPr lang="en-US" sz="2400" dirty="0"/>
              <a:t>Presence of air or gas within </a:t>
            </a:r>
            <a:r>
              <a:rPr lang="en-US" sz="2400" dirty="0" smtClean="0"/>
              <a:t>skull in any compartment.</a:t>
            </a:r>
          </a:p>
          <a:p>
            <a:pPr>
              <a:defRPr/>
            </a:pPr>
            <a:endParaRPr lang="en-US" sz="2400" dirty="0" smtClean="0"/>
          </a:p>
          <a:p>
            <a:pPr>
              <a:defRPr/>
            </a:pPr>
            <a:r>
              <a:rPr lang="en-US" sz="2400" dirty="0" smtClean="0"/>
              <a:t>Mechanism</a:t>
            </a:r>
            <a:r>
              <a:rPr lang="en-US" sz="2400" dirty="0"/>
              <a:t>: Dural </a:t>
            </a:r>
            <a:r>
              <a:rPr lang="en-US" sz="2400" dirty="0" smtClean="0"/>
              <a:t>tear.</a:t>
            </a:r>
          </a:p>
          <a:p>
            <a:pPr>
              <a:defRPr/>
            </a:pPr>
            <a:r>
              <a:rPr lang="en-US" sz="2400" b="1" dirty="0" smtClean="0"/>
              <a:t>NECT</a:t>
            </a:r>
            <a:r>
              <a:rPr lang="en-US" sz="2400" dirty="0" smtClean="0"/>
              <a:t>(Best diagnostic tool). </a:t>
            </a:r>
            <a:r>
              <a:rPr lang="en-US" sz="2400" dirty="0"/>
              <a:t>Very low density (-1,000 </a:t>
            </a:r>
            <a:r>
              <a:rPr lang="en-US" sz="2400" dirty="0" smtClean="0"/>
              <a:t>HU).</a:t>
            </a:r>
          </a:p>
          <a:p>
            <a:pPr>
              <a:defRPr/>
            </a:pPr>
            <a:endParaRPr lang="en-US" sz="2400" b="1" dirty="0" smtClean="0"/>
          </a:p>
          <a:p>
            <a:pPr>
              <a:defRPr/>
            </a:pPr>
            <a:r>
              <a:rPr lang="en-US" sz="2400" b="1" dirty="0" smtClean="0"/>
              <a:t>MR</a:t>
            </a:r>
            <a:r>
              <a:rPr lang="en-US" sz="2400" dirty="0"/>
              <a:t>: Foci of absent signal on all sequences</a:t>
            </a:r>
            <a:r>
              <a:rPr lang="en-US" sz="2400" dirty="0" smtClean="0"/>
              <a:t>,</a:t>
            </a:r>
          </a:p>
          <a:p>
            <a:pPr>
              <a:defRPr/>
            </a:pPr>
            <a:endParaRPr lang="en-US" sz="2400" dirty="0" smtClean="0"/>
          </a:p>
          <a:p>
            <a:pPr>
              <a:defRPr/>
            </a:pPr>
            <a:r>
              <a:rPr lang="en-US" sz="2400" dirty="0" smtClean="0"/>
              <a:t>Present </a:t>
            </a:r>
            <a:r>
              <a:rPr lang="en-US" sz="2400" dirty="0"/>
              <a:t>in 3% of all skull fractures, 8% of paranasal </a:t>
            </a:r>
            <a:r>
              <a:rPr lang="en-US" sz="2400" dirty="0" smtClean="0"/>
              <a:t>sinus fractures.</a:t>
            </a:r>
          </a:p>
          <a:p>
            <a:pPr>
              <a:defRPr/>
            </a:pPr>
            <a:r>
              <a:rPr lang="en-US" sz="2400" dirty="0" smtClean="0"/>
              <a:t>Complications: CSF </a:t>
            </a:r>
            <a:r>
              <a:rPr lang="en-US" sz="2400" dirty="0"/>
              <a:t>leak (50</a:t>
            </a:r>
            <a:r>
              <a:rPr lang="en-US" sz="2400" dirty="0" smtClean="0"/>
              <a:t>%)</a:t>
            </a:r>
            <a:r>
              <a:rPr lang="en-US" sz="2400" dirty="0"/>
              <a:t> </a:t>
            </a:r>
            <a:r>
              <a:rPr lang="en-US" sz="2400" dirty="0" smtClean="0"/>
              <a:t>Infection </a:t>
            </a:r>
            <a:r>
              <a:rPr lang="en-US" sz="2400" dirty="0"/>
              <a:t>(25</a:t>
            </a:r>
            <a:r>
              <a:rPr lang="en-US" sz="2400" dirty="0" smtClean="0"/>
              <a:t>%).Mortality 15%.</a:t>
            </a:r>
          </a:p>
          <a:p>
            <a:pPr>
              <a:defRPr/>
            </a:pPr>
            <a:r>
              <a:rPr lang="en-US" sz="1800" dirty="0"/>
              <a:t/>
            </a:r>
            <a:br>
              <a:rPr lang="en-US" sz="1800" dirty="0"/>
            </a:br>
            <a:r>
              <a:rPr lang="en-US" sz="1800" dirty="0"/>
              <a:t/>
            </a:r>
            <a:br>
              <a:rPr lang="en-US" sz="1800" dirty="0"/>
            </a:br>
            <a:r>
              <a:rPr lang="en-US" sz="1600" dirty="0"/>
              <a:t/>
            </a:r>
            <a:br>
              <a:rPr lang="en-US" sz="1600" dirty="0"/>
            </a:br>
            <a:r>
              <a:rPr lang="en-US" sz="1600" dirty="0"/>
              <a:t/>
            </a:r>
            <a:br>
              <a:rPr lang="en-US" sz="1600" dirty="0"/>
            </a:br>
            <a:endParaRPr lang="en-US" sz="1600" dirty="0"/>
          </a:p>
        </p:txBody>
      </p:sp>
      <p:pic>
        <p:nvPicPr>
          <p:cNvPr id="1026" name="Picture 2" descr="https://images.radiopaedia.org/images/8200482/dd96f98dc89c40b5ae136d1df0a2a1_thumb.jpg"/>
          <p:cNvPicPr>
            <a:picLocks noChangeAspect="1" noChangeArrowheads="1"/>
          </p:cNvPicPr>
          <p:nvPr/>
        </p:nvPicPr>
        <p:blipFill>
          <a:blip r:embed="rId2" cstate="print"/>
          <a:srcRect/>
          <a:stretch>
            <a:fillRect/>
          </a:stretch>
        </p:blipFill>
        <p:spPr bwMode="auto">
          <a:xfrm>
            <a:off x="5105400" y="1219200"/>
            <a:ext cx="3705225" cy="4416425"/>
          </a:xfrm>
          <a:prstGeom prst="rect">
            <a:avLst/>
          </a:prstGeom>
          <a:noFill/>
          <a:ln w="9525">
            <a:noFill/>
            <a:miter lim="800000"/>
            <a:headEnd/>
            <a:tailEnd/>
          </a:ln>
        </p:spPr>
      </p:pic>
      <p:pic>
        <p:nvPicPr>
          <p:cNvPr id="1028" name="Picture 4" descr="https://images.radiopaedia.org/images/19393525/f425bb0af32b38eed76e37ffa9f335_gallery.jpeg"/>
          <p:cNvPicPr>
            <a:picLocks noChangeAspect="1" noChangeArrowheads="1"/>
          </p:cNvPicPr>
          <p:nvPr/>
        </p:nvPicPr>
        <p:blipFill>
          <a:blip r:embed="rId3" cstate="print"/>
          <a:srcRect/>
          <a:stretch>
            <a:fillRect/>
          </a:stretch>
        </p:blipFill>
        <p:spPr bwMode="auto">
          <a:xfrm>
            <a:off x="4953000" y="1752600"/>
            <a:ext cx="3886200" cy="4210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p:cTn id="25" dur="500" fill="hold"/>
                                        <p:tgtEl>
                                          <p:spTgt spid="1028"/>
                                        </p:tgtEl>
                                        <p:attrNameLst>
                                          <p:attrName>ppt_w</p:attrName>
                                        </p:attrNameLst>
                                      </p:cBhvr>
                                      <p:tavLst>
                                        <p:tav tm="0">
                                          <p:val>
                                            <p:fltVal val="0"/>
                                          </p:val>
                                        </p:tav>
                                        <p:tav tm="100000">
                                          <p:val>
                                            <p:strVal val="#ppt_w"/>
                                          </p:val>
                                        </p:tav>
                                      </p:tavLst>
                                    </p:anim>
                                    <p:anim calcmode="lin" valueType="num">
                                      <p:cBhvr>
                                        <p:cTn id="26" dur="500" fill="hold"/>
                                        <p:tgtEl>
                                          <p:spTgt spid="1028"/>
                                        </p:tgtEl>
                                        <p:attrNameLst>
                                          <p:attrName>ppt_h</p:attrName>
                                        </p:attrNameLst>
                                      </p:cBhvr>
                                      <p:tavLst>
                                        <p:tav tm="0">
                                          <p:val>
                                            <p:fltVal val="0"/>
                                          </p:val>
                                        </p:tav>
                                        <p:tav tm="100000">
                                          <p:val>
                                            <p:strVal val="#ppt_h"/>
                                          </p:val>
                                        </p:tav>
                                      </p:tavLst>
                                    </p:anim>
                                    <p:animEffect transition="in" filter="fade">
                                      <p:cBhvr>
                                        <p:cTn id="2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smtClean="0"/>
          </a:p>
        </p:txBody>
      </p:sp>
      <p:sp>
        <p:nvSpPr>
          <p:cNvPr id="5123" name="Content Placeholder 2"/>
          <p:cNvSpPr>
            <a:spLocks noGrp="1"/>
          </p:cNvSpPr>
          <p:nvPr>
            <p:ph idx="1"/>
          </p:nvPr>
        </p:nvSpPr>
        <p:spPr>
          <a:xfrm>
            <a:off x="381000" y="1295400"/>
            <a:ext cx="8229600" cy="4525963"/>
          </a:xfrm>
        </p:spPr>
        <p:txBody>
          <a:bodyPr>
            <a:normAutofit lnSpcReduction="10000"/>
          </a:bodyPr>
          <a:lstStyle/>
          <a:p>
            <a:pPr>
              <a:buFont typeface="Arial" charset="0"/>
              <a:buNone/>
            </a:pPr>
            <a:r>
              <a:rPr lang="en-US" dirty="0" smtClean="0">
                <a:solidFill>
                  <a:srgbClr val="FF0000"/>
                </a:solidFill>
              </a:rPr>
              <a:t>Kenya situation</a:t>
            </a:r>
          </a:p>
          <a:p>
            <a:pPr>
              <a:buFont typeface="Arial" charset="0"/>
              <a:buNone/>
            </a:pPr>
            <a:endParaRPr lang="en-US" dirty="0" smtClean="0"/>
          </a:p>
          <a:p>
            <a:r>
              <a:rPr lang="en-US" sz="2400" dirty="0" smtClean="0"/>
              <a:t>Over 3,000 Kenyans die as a result of RTA every year </a:t>
            </a:r>
            <a:r>
              <a:rPr lang="en-US" sz="2400" dirty="0" smtClean="0">
                <a:ea typeface="Calibri" pitchFamily="34" charset="0"/>
                <a:cs typeface="Times New Roman" pitchFamily="18" charset="0"/>
              </a:rPr>
              <a:t>and about 40 % are pedestrians</a:t>
            </a:r>
            <a:r>
              <a:rPr lang="en-GB" sz="2400" dirty="0" smtClean="0">
                <a:ea typeface="Calibri" pitchFamily="34" charset="0"/>
                <a:cs typeface="Times New Roman" pitchFamily="18" charset="0"/>
              </a:rPr>
              <a:t>.</a:t>
            </a:r>
          </a:p>
          <a:p>
            <a:endParaRPr lang="en-US" sz="2400" dirty="0" smtClean="0"/>
          </a:p>
          <a:p>
            <a:r>
              <a:rPr lang="en-US" sz="2400" dirty="0" smtClean="0"/>
              <a:t>TBI accounts for about 50% of all RTA deaths</a:t>
            </a:r>
          </a:p>
          <a:p>
            <a:pPr>
              <a:buFont typeface="Arial" charset="0"/>
              <a:buNone/>
            </a:pPr>
            <a:r>
              <a:rPr lang="en-US" sz="2400" dirty="0" smtClean="0"/>
              <a:t>                                         </a:t>
            </a:r>
            <a:r>
              <a:rPr lang="en-US" sz="1400" dirty="0" smtClean="0"/>
              <a:t>(</a:t>
            </a:r>
            <a:r>
              <a:rPr lang="en-US" sz="1400" dirty="0" err="1" smtClean="0"/>
              <a:t>Saidi</a:t>
            </a:r>
            <a:r>
              <a:rPr lang="en-US" sz="1400" dirty="0" smtClean="0"/>
              <a:t>, </a:t>
            </a:r>
            <a:r>
              <a:rPr lang="en-US" sz="1400" dirty="0" err="1" smtClean="0"/>
              <a:t>Macharia</a:t>
            </a:r>
            <a:r>
              <a:rPr lang="en-US" sz="1400" dirty="0" smtClean="0"/>
              <a:t>, &amp; </a:t>
            </a:r>
            <a:r>
              <a:rPr lang="en-US" sz="1400" dirty="0" err="1" smtClean="0"/>
              <a:t>Atinga</a:t>
            </a:r>
            <a:r>
              <a:rPr lang="en-US" sz="1400" dirty="0" smtClean="0"/>
              <a:t>, 2005).</a:t>
            </a:r>
            <a:endParaRPr lang="da-DK" sz="1400" dirty="0" smtClean="0"/>
          </a:p>
          <a:p>
            <a:endParaRPr lang="en-GB" sz="2400" dirty="0" smtClean="0">
              <a:ea typeface="Calibri" pitchFamily="34" charset="0"/>
              <a:cs typeface="Calibri" pitchFamily="34" charset="0"/>
            </a:endParaRPr>
          </a:p>
          <a:p>
            <a:r>
              <a:rPr lang="en-GB" sz="2400" dirty="0" smtClean="0">
                <a:ea typeface="Calibri" pitchFamily="34" charset="0"/>
                <a:cs typeface="Calibri" pitchFamily="34" charset="0"/>
              </a:rPr>
              <a:t>In Kenya, the economic cost of road crashes is 5.6% of the GDP</a:t>
            </a:r>
            <a:r>
              <a:rPr lang="en-GB" dirty="0" smtClean="0">
                <a:ea typeface="Calibri" pitchFamily="34" charset="0"/>
                <a:cs typeface="Calibri" pitchFamily="34" charset="0"/>
              </a:rPr>
              <a:t> </a:t>
            </a:r>
            <a:r>
              <a:rPr lang="en-GB" sz="2000" dirty="0" smtClean="0">
                <a:ea typeface="Calibri" pitchFamily="34" charset="0"/>
                <a:cs typeface="Calibri" pitchFamily="34" charset="0"/>
              </a:rPr>
              <a:t>(about 300 billion KSHS annually).</a:t>
            </a:r>
          </a:p>
          <a:p>
            <a:pPr>
              <a:buFont typeface="Arial" charset="0"/>
              <a:buNone/>
            </a:pPr>
            <a:endParaRPr lang="en-US" dirty="0" smtClean="0"/>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www.RiTradiology.com Intraparenchymal Hematoma•  Parenchymal vesselrupture from blunt orpenetrating forces•  May not losec..."/>
          <p:cNvPicPr>
            <a:picLocks noChangeAspect="1" noChangeArrowheads="1"/>
          </p:cNvPicPr>
          <p:nvPr/>
        </p:nvPicPr>
        <p:blipFill>
          <a:blip r:embed="rId3" cstate="print"/>
          <a:srcRect/>
          <a:stretch>
            <a:fillRect/>
          </a:stretch>
        </p:blipFill>
        <p:spPr bwMode="auto">
          <a:xfrm>
            <a:off x="228600" y="0"/>
            <a:ext cx="6821488" cy="6858000"/>
          </a:xfrm>
          <a:prstGeom prst="rect">
            <a:avLst/>
          </a:prstGeom>
          <a:noFill/>
          <a:ln w="9525">
            <a:noFill/>
            <a:miter lim="800000"/>
            <a:headEnd/>
            <a:tailEnd/>
          </a:ln>
        </p:spPr>
      </p:pic>
      <p:pic>
        <p:nvPicPr>
          <p:cNvPr id="5122" name="Picture 2" descr="http://www.stritch.luc.edu/lumen/MedEd/Radio/curriculum/Neurology/ic_hemorrhage/CVA1a.jpg"/>
          <p:cNvPicPr>
            <a:picLocks noChangeAspect="1" noChangeArrowheads="1"/>
          </p:cNvPicPr>
          <p:nvPr/>
        </p:nvPicPr>
        <p:blipFill>
          <a:blip r:embed="rId4" cstate="print"/>
          <a:srcRect/>
          <a:stretch>
            <a:fillRect/>
          </a:stretch>
        </p:blipFill>
        <p:spPr bwMode="auto">
          <a:xfrm>
            <a:off x="4953000" y="1524000"/>
            <a:ext cx="3251200" cy="4664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smtClean="0"/>
          </a:p>
        </p:txBody>
      </p:sp>
      <p:sp>
        <p:nvSpPr>
          <p:cNvPr id="41987" name="Content Placeholder 2"/>
          <p:cNvSpPr>
            <a:spLocks noGrp="1"/>
          </p:cNvSpPr>
          <p:nvPr>
            <p:ph idx="1"/>
          </p:nvPr>
        </p:nvSpPr>
        <p:spPr/>
        <p:txBody>
          <a:bodyPr/>
          <a:lstStyle/>
          <a:p>
            <a:r>
              <a:rPr lang="en-US" smtClean="0"/>
              <a:t>end</a:t>
            </a:r>
          </a:p>
        </p:txBody>
      </p:sp>
      <p:pic>
        <p:nvPicPr>
          <p:cNvPr id="1026" name="Picture 2" descr="C:\Users\Kimani\Desktop\catoons\before-election-after-election-funny-cartoon-jokes-india[1].jpg"/>
          <p:cNvPicPr>
            <a:picLocks noChangeAspect="1" noChangeArrowheads="1"/>
          </p:cNvPicPr>
          <p:nvPr/>
        </p:nvPicPr>
        <p:blipFill>
          <a:blip r:embed="rId2" cstate="print"/>
          <a:srcRect/>
          <a:stretch>
            <a:fillRect/>
          </a:stretch>
        </p:blipFill>
        <p:spPr bwMode="auto">
          <a:xfrm>
            <a:off x="2133600" y="1600199"/>
            <a:ext cx="5855677" cy="475773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6147" name="Content Placeholder 2"/>
          <p:cNvSpPr>
            <a:spLocks noGrp="1"/>
          </p:cNvSpPr>
          <p:nvPr>
            <p:ph idx="1"/>
          </p:nvPr>
        </p:nvSpPr>
        <p:spPr>
          <a:xfrm>
            <a:off x="381000" y="762000"/>
            <a:ext cx="8229600" cy="4525963"/>
          </a:xfrm>
        </p:spPr>
        <p:txBody>
          <a:bodyPr/>
          <a:lstStyle/>
          <a:p>
            <a:pPr>
              <a:buFont typeface="Arial" charset="0"/>
              <a:buNone/>
            </a:pPr>
            <a:r>
              <a:rPr lang="en-US" smtClean="0"/>
              <a:t>NTSA comparison of fatalities 2014/2015</a:t>
            </a:r>
          </a:p>
        </p:txBody>
      </p:sp>
      <p:pic>
        <p:nvPicPr>
          <p:cNvPr id="6148" name="Content Placeholder 5"/>
          <p:cNvPicPr>
            <a:picLocks noChangeAspect="1"/>
          </p:cNvPicPr>
          <p:nvPr/>
        </p:nvPicPr>
        <p:blipFill>
          <a:blip r:embed="rId2" cstate="print"/>
          <a:srcRect/>
          <a:stretch>
            <a:fillRect/>
          </a:stretch>
        </p:blipFill>
        <p:spPr bwMode="auto">
          <a:xfrm>
            <a:off x="609600" y="1600200"/>
            <a:ext cx="7772400" cy="3595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solidFill>
                  <a:srgbClr val="FF0000"/>
                </a:solidFill>
              </a:rPr>
              <a:t>CAUSES OF HEAD INJURY</a:t>
            </a:r>
          </a:p>
        </p:txBody>
      </p:sp>
      <p:sp>
        <p:nvSpPr>
          <p:cNvPr id="7171" name="Content Placeholder 2"/>
          <p:cNvSpPr>
            <a:spLocks noGrp="1"/>
          </p:cNvSpPr>
          <p:nvPr>
            <p:ph idx="1"/>
          </p:nvPr>
        </p:nvSpPr>
        <p:spPr>
          <a:xfrm>
            <a:off x="628650" y="1825625"/>
            <a:ext cx="3133725" cy="4791075"/>
          </a:xfrm>
        </p:spPr>
        <p:txBody>
          <a:bodyPr/>
          <a:lstStyle/>
          <a:p>
            <a:r>
              <a:rPr lang="en-US" sz="2000" b="1" smtClean="0"/>
              <a:t>Motor vehicle accidents </a:t>
            </a:r>
            <a:r>
              <a:rPr lang="en-US" sz="2000" smtClean="0"/>
              <a:t>–commonest cause.</a:t>
            </a:r>
          </a:p>
          <a:p>
            <a:r>
              <a:rPr lang="en-US" sz="2000" smtClean="0"/>
              <a:t>Assault.</a:t>
            </a:r>
          </a:p>
          <a:p>
            <a:r>
              <a:rPr lang="en-US" sz="2000" smtClean="0"/>
              <a:t>Firearms ; intentional or unintentional.</a:t>
            </a:r>
          </a:p>
          <a:p>
            <a:r>
              <a:rPr lang="en-US" sz="2000" smtClean="0"/>
              <a:t>Falls.</a:t>
            </a:r>
          </a:p>
          <a:p>
            <a:r>
              <a:rPr lang="en-US" sz="2000" smtClean="0"/>
              <a:t>Sport related.</a:t>
            </a:r>
          </a:p>
          <a:p>
            <a:r>
              <a:rPr lang="en-US" sz="2000" smtClean="0"/>
              <a:t>Non-Accidental Trauma in children</a:t>
            </a:r>
          </a:p>
          <a:p>
            <a:pPr>
              <a:buFont typeface="Wingdings" pitchFamily="2" charset="2"/>
              <a:buChar char="v"/>
            </a:pPr>
            <a:endParaRPr lang="en-US" sz="2000" smtClean="0"/>
          </a:p>
          <a:p>
            <a:pPr>
              <a:buFont typeface="Wingdings" pitchFamily="2" charset="2"/>
              <a:buChar char="v"/>
            </a:pPr>
            <a:endParaRPr lang="en-US" sz="2000" smtClean="0"/>
          </a:p>
        </p:txBody>
      </p:sp>
      <p:pic>
        <p:nvPicPr>
          <p:cNvPr id="12290" name="Picture 2" descr="Scissor lodged in skull"/>
          <p:cNvPicPr>
            <a:picLocks noChangeAspect="1" noChangeArrowheads="1"/>
          </p:cNvPicPr>
          <p:nvPr/>
        </p:nvPicPr>
        <p:blipFill>
          <a:blip r:embed="rId2" cstate="print"/>
          <a:srcRect/>
          <a:stretch>
            <a:fillRect/>
          </a:stretch>
        </p:blipFill>
        <p:spPr bwMode="auto">
          <a:xfrm>
            <a:off x="4191000" y="1231900"/>
            <a:ext cx="4343400" cy="3341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solidFill>
                  <a:srgbClr val="FF0000"/>
                </a:solidFill>
              </a:rPr>
              <a:t>Causes of head injury</a:t>
            </a:r>
          </a:p>
        </p:txBody>
      </p:sp>
      <p:sp>
        <p:nvSpPr>
          <p:cNvPr id="8195" name="Content Placeholder 2"/>
          <p:cNvSpPr>
            <a:spLocks noGrp="1"/>
          </p:cNvSpPr>
          <p:nvPr>
            <p:ph idx="1"/>
          </p:nvPr>
        </p:nvSpPr>
        <p:spPr/>
        <p:txBody>
          <a:bodyPr/>
          <a:lstStyle/>
          <a:p>
            <a:r>
              <a:rPr lang="en-US" sz="2400" b="1" smtClean="0"/>
              <a:t>Motor vehicle accidents </a:t>
            </a:r>
            <a:r>
              <a:rPr lang="en-US" sz="2400" smtClean="0"/>
              <a:t>–commonest cause.</a:t>
            </a:r>
          </a:p>
          <a:p>
            <a:r>
              <a:rPr lang="en-US" sz="2400" smtClean="0"/>
              <a:t>Assault.</a:t>
            </a:r>
          </a:p>
          <a:p>
            <a:r>
              <a:rPr lang="en-US" sz="2400" smtClean="0"/>
              <a:t>Firearms ; intentional or unintentional.</a:t>
            </a:r>
          </a:p>
          <a:p>
            <a:r>
              <a:rPr lang="en-US" sz="2400" smtClean="0"/>
              <a:t>Falls.</a:t>
            </a:r>
          </a:p>
          <a:p>
            <a:r>
              <a:rPr lang="en-US" sz="2400" smtClean="0"/>
              <a:t>Sport related.</a:t>
            </a:r>
          </a:p>
          <a:p>
            <a:r>
              <a:rPr lang="en-US" sz="2400" smtClean="0"/>
              <a:t>Non-Accidental Trauma in children</a:t>
            </a:r>
          </a:p>
          <a:p>
            <a:pPr eaLnBrk="1" hangingPunct="1"/>
            <a:endParaRPr lang="en-US" smtClean="0"/>
          </a:p>
        </p:txBody>
      </p:sp>
      <p:pic>
        <p:nvPicPr>
          <p:cNvPr id="8196" name="Picture 2" descr="http://files.forensicmed.webnode.com/200000329-f19aff2955/Leg_stomp.jpg"/>
          <p:cNvPicPr>
            <a:picLocks noChangeAspect="1" noChangeArrowheads="1"/>
          </p:cNvPicPr>
          <p:nvPr/>
        </p:nvPicPr>
        <p:blipFill>
          <a:blip r:embed="rId2" cstate="print"/>
          <a:srcRect/>
          <a:stretch>
            <a:fillRect/>
          </a:stretch>
        </p:blipFill>
        <p:spPr bwMode="auto">
          <a:xfrm>
            <a:off x="5486400" y="3352800"/>
            <a:ext cx="2743200" cy="2339975"/>
          </a:xfrm>
          <a:prstGeom prst="rect">
            <a:avLst/>
          </a:prstGeom>
          <a:noFill/>
          <a:ln w="9525">
            <a:noFill/>
            <a:miter lim="800000"/>
            <a:headEnd/>
            <a:tailEnd/>
          </a:ln>
        </p:spPr>
      </p:pic>
      <p:pic>
        <p:nvPicPr>
          <p:cNvPr id="8197" name="Picture 4" descr="http://files.forensicmed.webnode.com/200000181-edfceeef73/warhol_suicide.jpg"/>
          <p:cNvPicPr>
            <a:picLocks noChangeAspect="1" noChangeArrowheads="1"/>
          </p:cNvPicPr>
          <p:nvPr/>
        </p:nvPicPr>
        <p:blipFill>
          <a:blip r:embed="rId3" cstate="print"/>
          <a:srcRect/>
          <a:stretch>
            <a:fillRect/>
          </a:stretch>
        </p:blipFill>
        <p:spPr bwMode="auto">
          <a:xfrm>
            <a:off x="7086600" y="838200"/>
            <a:ext cx="1524000" cy="2192338"/>
          </a:xfrm>
          <a:prstGeom prst="rect">
            <a:avLst/>
          </a:prstGeom>
          <a:noFill/>
          <a:ln w="9525">
            <a:noFill/>
            <a:miter lim="800000"/>
            <a:headEnd/>
            <a:tailEnd/>
          </a:ln>
        </p:spPr>
      </p:pic>
      <p:pic>
        <p:nvPicPr>
          <p:cNvPr id="8198" name="Picture 2" descr="http://www.sde.co.ke/sdemedia/sdeimages/monday/sdu3xgfo0uxivmfo856ca88d09eb51.jpg"/>
          <p:cNvPicPr>
            <a:picLocks noChangeAspect="1" noChangeArrowheads="1"/>
          </p:cNvPicPr>
          <p:nvPr/>
        </p:nvPicPr>
        <p:blipFill>
          <a:blip r:embed="rId4" cstate="print"/>
          <a:srcRect/>
          <a:stretch>
            <a:fillRect/>
          </a:stretch>
        </p:blipFill>
        <p:spPr bwMode="auto">
          <a:xfrm>
            <a:off x="2057400" y="4572000"/>
            <a:ext cx="2895600" cy="146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sp>
        <p:nvSpPr>
          <p:cNvPr id="9219" name="Content Placeholder 2"/>
          <p:cNvSpPr>
            <a:spLocks noGrp="1"/>
          </p:cNvSpPr>
          <p:nvPr>
            <p:ph idx="1"/>
          </p:nvPr>
        </p:nvSpPr>
        <p:spPr>
          <a:xfrm>
            <a:off x="609600" y="685800"/>
            <a:ext cx="8229600" cy="4525963"/>
          </a:xfrm>
        </p:spPr>
        <p:txBody>
          <a:bodyPr/>
          <a:lstStyle/>
          <a:p>
            <a:pPr>
              <a:buFont typeface="Arial" charset="0"/>
              <a:buNone/>
            </a:pPr>
            <a:r>
              <a:rPr lang="en-US" b="1" smtClean="0"/>
              <a:t>Motor vehicle accidents </a:t>
            </a:r>
            <a:r>
              <a:rPr lang="en-US" smtClean="0"/>
              <a:t>–commonest cause</a:t>
            </a:r>
          </a:p>
        </p:txBody>
      </p:sp>
      <p:pic>
        <p:nvPicPr>
          <p:cNvPr id="9220" name="Picture 6" descr="MUNGU NI MWEMA! Kenyan MP Escapes Death Narrowly In Road Accident (PHOTO)"/>
          <p:cNvPicPr>
            <a:picLocks noChangeAspect="1" noChangeArrowheads="1"/>
          </p:cNvPicPr>
          <p:nvPr/>
        </p:nvPicPr>
        <p:blipFill>
          <a:blip r:embed="rId2" cstate="print"/>
          <a:srcRect/>
          <a:stretch>
            <a:fillRect/>
          </a:stretch>
        </p:blipFill>
        <p:spPr bwMode="auto">
          <a:xfrm>
            <a:off x="3581400" y="1371600"/>
            <a:ext cx="4987925" cy="2514600"/>
          </a:xfrm>
          <a:prstGeom prst="rect">
            <a:avLst/>
          </a:prstGeom>
          <a:noFill/>
          <a:ln w="9525">
            <a:noFill/>
            <a:miter lim="800000"/>
            <a:headEnd/>
            <a:tailEnd/>
          </a:ln>
        </p:spPr>
      </p:pic>
      <p:pic>
        <p:nvPicPr>
          <p:cNvPr id="9221" name="Picture 2" descr="Passers-by rescue people from the vehicle that was involved in an accident on Lang'ata road in Nairobi, Sunday, September 25. /COURTESY"/>
          <p:cNvPicPr>
            <a:picLocks noChangeAspect="1" noChangeArrowheads="1"/>
          </p:cNvPicPr>
          <p:nvPr/>
        </p:nvPicPr>
        <p:blipFill>
          <a:blip r:embed="rId3" cstate="print"/>
          <a:srcRect/>
          <a:stretch>
            <a:fillRect/>
          </a:stretch>
        </p:blipFill>
        <p:spPr bwMode="auto">
          <a:xfrm>
            <a:off x="3886200" y="3943350"/>
            <a:ext cx="3886200" cy="2914650"/>
          </a:xfrm>
          <a:prstGeom prst="rect">
            <a:avLst/>
          </a:prstGeom>
          <a:noFill/>
          <a:ln w="9525">
            <a:noFill/>
            <a:miter lim="800000"/>
            <a:headEnd/>
            <a:tailEnd/>
          </a:ln>
        </p:spPr>
      </p:pic>
      <p:pic>
        <p:nvPicPr>
          <p:cNvPr id="9222" name="Picture 4" descr="https://pbs.twimg.com/media/CZ9VH8EUkAEe3ci.jpg"/>
          <p:cNvPicPr>
            <a:picLocks noChangeAspect="1" noChangeArrowheads="1"/>
          </p:cNvPicPr>
          <p:nvPr/>
        </p:nvPicPr>
        <p:blipFill>
          <a:blip r:embed="rId4" cstate="print"/>
          <a:srcRect/>
          <a:stretch>
            <a:fillRect/>
          </a:stretch>
        </p:blipFill>
        <p:spPr bwMode="auto">
          <a:xfrm>
            <a:off x="685800" y="2362200"/>
            <a:ext cx="2438400" cy="325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p>
        </p:txBody>
      </p:sp>
      <p:sp>
        <p:nvSpPr>
          <p:cNvPr id="10243" name="Content Placeholder 2"/>
          <p:cNvSpPr>
            <a:spLocks noGrp="1"/>
          </p:cNvSpPr>
          <p:nvPr>
            <p:ph idx="1"/>
          </p:nvPr>
        </p:nvSpPr>
        <p:spPr>
          <a:xfrm>
            <a:off x="0" y="1066800"/>
            <a:ext cx="8229600" cy="4525963"/>
          </a:xfrm>
        </p:spPr>
        <p:txBody>
          <a:bodyPr/>
          <a:lstStyle/>
          <a:p>
            <a:r>
              <a:rPr lang="en-US" sz="2400" smtClean="0"/>
              <a:t>Assault.</a:t>
            </a:r>
          </a:p>
          <a:p>
            <a:r>
              <a:rPr lang="en-US" sz="2400" smtClean="0"/>
              <a:t>Firearms ; intentional or unintentional.</a:t>
            </a:r>
          </a:p>
          <a:p>
            <a:r>
              <a:rPr lang="en-US" sz="2400" smtClean="0"/>
              <a:t>Falls.</a:t>
            </a:r>
          </a:p>
          <a:p>
            <a:r>
              <a:rPr lang="en-US" sz="2400" smtClean="0"/>
              <a:t>Sport related.</a:t>
            </a:r>
          </a:p>
          <a:p>
            <a:r>
              <a:rPr lang="en-US" sz="2400" smtClean="0"/>
              <a:t>Non-Accidental Trauma in children</a:t>
            </a:r>
          </a:p>
          <a:p>
            <a:endParaRPr lang="en-US" smtClean="0"/>
          </a:p>
        </p:txBody>
      </p:sp>
      <p:pic>
        <p:nvPicPr>
          <p:cNvPr id="10244" name="Picture 2" descr="http://files.forensicmed.webnode.com/200000329-f19aff2955/Leg_stomp.jpg"/>
          <p:cNvPicPr>
            <a:picLocks noChangeAspect="1" noChangeArrowheads="1"/>
          </p:cNvPicPr>
          <p:nvPr/>
        </p:nvPicPr>
        <p:blipFill>
          <a:blip r:embed="rId2" cstate="print"/>
          <a:srcRect/>
          <a:stretch>
            <a:fillRect/>
          </a:stretch>
        </p:blipFill>
        <p:spPr bwMode="auto">
          <a:xfrm>
            <a:off x="5638800" y="228600"/>
            <a:ext cx="3287713" cy="2805113"/>
          </a:xfrm>
          <a:prstGeom prst="rect">
            <a:avLst/>
          </a:prstGeom>
          <a:noFill/>
          <a:ln w="9525">
            <a:noFill/>
            <a:miter lim="800000"/>
            <a:headEnd/>
            <a:tailEnd/>
          </a:ln>
        </p:spPr>
      </p:pic>
      <p:pic>
        <p:nvPicPr>
          <p:cNvPr id="6" name="Picture 2" descr="Gunshot Wound to the Head">
            <a:hlinkClick r:id="rId3"/>
          </p:cNvPr>
          <p:cNvPicPr>
            <a:picLocks noChangeAspect="1" noChangeArrowheads="1"/>
          </p:cNvPicPr>
          <p:nvPr/>
        </p:nvPicPr>
        <p:blipFill>
          <a:blip r:embed="rId4" cstate="print"/>
          <a:srcRect/>
          <a:stretch>
            <a:fillRect/>
          </a:stretch>
        </p:blipFill>
        <p:spPr bwMode="auto">
          <a:xfrm>
            <a:off x="5378450" y="762000"/>
            <a:ext cx="3765550" cy="2368550"/>
          </a:xfrm>
          <a:prstGeom prst="rect">
            <a:avLst/>
          </a:prstGeom>
          <a:noFill/>
          <a:ln w="9525">
            <a:noFill/>
            <a:miter lim="800000"/>
            <a:headEnd/>
            <a:tailEnd/>
          </a:ln>
        </p:spPr>
      </p:pic>
      <p:pic>
        <p:nvPicPr>
          <p:cNvPr id="5" name="Picture 4" descr="http://files.forensicmed.webnode.com/200000181-edfceeef73/warhol_suicide.jpg"/>
          <p:cNvPicPr>
            <a:picLocks noChangeAspect="1" noChangeArrowheads="1"/>
          </p:cNvPicPr>
          <p:nvPr/>
        </p:nvPicPr>
        <p:blipFill>
          <a:blip r:embed="rId5" cstate="print"/>
          <a:srcRect/>
          <a:stretch>
            <a:fillRect/>
          </a:stretch>
        </p:blipFill>
        <p:spPr bwMode="auto">
          <a:xfrm>
            <a:off x="5562600" y="1219200"/>
            <a:ext cx="2971800" cy="4275138"/>
          </a:xfrm>
          <a:prstGeom prst="rect">
            <a:avLst/>
          </a:prstGeom>
          <a:noFill/>
          <a:ln w="9525">
            <a:noFill/>
            <a:miter lim="800000"/>
            <a:headEnd/>
            <a:tailEnd/>
          </a:ln>
        </p:spPr>
      </p:pic>
      <p:pic>
        <p:nvPicPr>
          <p:cNvPr id="7" name="Picture 4" descr="head injury"/>
          <p:cNvPicPr>
            <a:picLocks noChangeAspect="1" noChangeArrowheads="1"/>
          </p:cNvPicPr>
          <p:nvPr/>
        </p:nvPicPr>
        <p:blipFill>
          <a:blip r:embed="rId6" cstate="print"/>
          <a:srcRect/>
          <a:stretch>
            <a:fillRect/>
          </a:stretch>
        </p:blipFill>
        <p:spPr bwMode="auto">
          <a:xfrm>
            <a:off x="3810000" y="3733800"/>
            <a:ext cx="4724400" cy="2681288"/>
          </a:xfrm>
          <a:prstGeom prst="rect">
            <a:avLst/>
          </a:prstGeom>
          <a:noFill/>
          <a:ln w="9525">
            <a:noFill/>
            <a:miter lim="800000"/>
            <a:headEnd/>
            <a:tailEnd/>
          </a:ln>
        </p:spPr>
      </p:pic>
      <p:pic>
        <p:nvPicPr>
          <p:cNvPr id="8" name="Picture 4" descr="Gunshot Wound to Head"/>
          <p:cNvPicPr>
            <a:picLocks noChangeAspect="1" noChangeArrowheads="1"/>
          </p:cNvPicPr>
          <p:nvPr/>
        </p:nvPicPr>
        <p:blipFill>
          <a:blip r:embed="rId7" cstate="print"/>
          <a:srcRect t="2222" r="24194" b="5333"/>
          <a:stretch>
            <a:fillRect/>
          </a:stretch>
        </p:blipFill>
        <p:spPr bwMode="auto">
          <a:xfrm>
            <a:off x="762000" y="3810000"/>
            <a:ext cx="2819400" cy="2819400"/>
          </a:xfrm>
          <a:prstGeom prst="rect">
            <a:avLst/>
          </a:prstGeom>
          <a:noFill/>
          <a:ln w="9525">
            <a:noFill/>
            <a:miter lim="800000"/>
            <a:headEnd/>
            <a:tailEnd/>
          </a:ln>
        </p:spPr>
      </p:pic>
      <p:pic>
        <p:nvPicPr>
          <p:cNvPr id="9" name="Picture 4" descr="Picture"/>
          <p:cNvPicPr>
            <a:picLocks noChangeAspect="1" noChangeArrowheads="1"/>
          </p:cNvPicPr>
          <p:nvPr/>
        </p:nvPicPr>
        <p:blipFill>
          <a:blip r:embed="rId8" cstate="print"/>
          <a:srcRect/>
          <a:stretch>
            <a:fillRect/>
          </a:stretch>
        </p:blipFill>
        <p:spPr bwMode="auto">
          <a:xfrm>
            <a:off x="457200" y="4143375"/>
            <a:ext cx="2695575" cy="2714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1298</Words>
  <Application>Microsoft Office PowerPoint</Application>
  <PresentationFormat>On-screen Show (4:3)</PresentationFormat>
  <Paragraphs>238</Paragraphs>
  <Slides>41</Slides>
  <Notes>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Craniocerebral trauma (Head injury)</vt:lpstr>
      <vt:lpstr>Craniocerebral trauma(head injury)</vt:lpstr>
      <vt:lpstr>Epidemiology </vt:lpstr>
      <vt:lpstr>Slide 4</vt:lpstr>
      <vt:lpstr>Slide 5</vt:lpstr>
      <vt:lpstr>CAUSES OF HEAD INJURY</vt:lpstr>
      <vt:lpstr>Causes of head injury</vt:lpstr>
      <vt:lpstr>Slide 8</vt:lpstr>
      <vt:lpstr>Slide 9</vt:lpstr>
      <vt:lpstr>Slide 10</vt:lpstr>
      <vt:lpstr> Review of anatomy</vt:lpstr>
      <vt:lpstr> scalp</vt:lpstr>
      <vt:lpstr> Skull</vt:lpstr>
      <vt:lpstr> Meninges</vt:lpstr>
      <vt:lpstr>BRAIN ARTERIAL SUPPLY/TERRITORIES</vt:lpstr>
      <vt:lpstr>Cerebral venous drainage</vt:lpstr>
      <vt:lpstr>Imaging modalities</vt:lpstr>
      <vt:lpstr>Slide 18</vt:lpstr>
      <vt:lpstr>Slide 19</vt:lpstr>
      <vt:lpstr>IMAGING MODALITIES</vt:lpstr>
      <vt:lpstr>Slide 21</vt:lpstr>
      <vt:lpstr>MR CISTERNOGRAPHY</vt:lpstr>
      <vt:lpstr>Choice of imaging modality</vt:lpstr>
      <vt:lpstr>WHAT TO LOOK FOR ON IMAGING</vt:lpstr>
      <vt:lpstr>Slide 25</vt:lpstr>
      <vt:lpstr>SCALP INJURIES</vt:lpstr>
      <vt:lpstr>CAPUT SUCCADENIUM</vt:lpstr>
      <vt:lpstr>CEPHALOHEMATOMA</vt:lpstr>
      <vt:lpstr>SUBGALEAL HEMATOMA</vt:lpstr>
      <vt:lpstr>Slide 30</vt:lpstr>
      <vt:lpstr>SKULL FRACTURES</vt:lpstr>
      <vt:lpstr>TRAUMATIC BRAIN INJURY</vt:lpstr>
      <vt:lpstr>INTRACRANIAL HERNIATION SYNDROMES</vt:lpstr>
      <vt:lpstr>Extradural/epidural hematoma</vt:lpstr>
      <vt:lpstr>Subdural hematoma</vt:lpstr>
      <vt:lpstr>Slide 36</vt:lpstr>
      <vt:lpstr> Traumatic Subarachnoid hemorrhage</vt:lpstr>
      <vt:lpstr>Slide 38</vt:lpstr>
      <vt:lpstr>PNEUMOCEPHALUS</vt:lpstr>
      <vt:lpstr>Slide 40</vt:lpstr>
      <vt:lpstr>Slide 41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Craniocerebral trauma (Head injury)</dc:title>
  <dc:creator>Kimani</dc:creator>
  <cp:lastModifiedBy>Kimani</cp:lastModifiedBy>
  <cp:revision>2</cp:revision>
  <dcterms:created xsi:type="dcterms:W3CDTF">2016-12-08T04:31:36Z</dcterms:created>
  <dcterms:modified xsi:type="dcterms:W3CDTF">2016-12-08T04:36:27Z</dcterms:modified>
</cp:coreProperties>
</file>