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68" r:id="rId5"/>
    <p:sldId id="360" r:id="rId6"/>
    <p:sldId id="361" r:id="rId7"/>
    <p:sldId id="362" r:id="rId8"/>
    <p:sldId id="270" r:id="rId9"/>
    <p:sldId id="351" r:id="rId10"/>
    <p:sldId id="350" r:id="rId11"/>
    <p:sldId id="272" r:id="rId12"/>
    <p:sldId id="353" r:id="rId13"/>
    <p:sldId id="273" r:id="rId14"/>
    <p:sldId id="274" r:id="rId15"/>
    <p:sldId id="358" r:id="rId16"/>
    <p:sldId id="359" r:id="rId17"/>
    <p:sldId id="354" r:id="rId18"/>
    <p:sldId id="349" r:id="rId19"/>
    <p:sldId id="275" r:id="rId20"/>
    <p:sldId id="283" r:id="rId21"/>
    <p:sldId id="286" r:id="rId22"/>
    <p:sldId id="287" r:id="rId23"/>
    <p:sldId id="292" r:id="rId24"/>
    <p:sldId id="293" r:id="rId25"/>
    <p:sldId id="297" r:id="rId26"/>
    <p:sldId id="298" r:id="rId27"/>
    <p:sldId id="30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4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CB9D5-66D1-4B6A-BB76-1A5B2EC8DD6E}" type="datetimeFigureOut">
              <a:rPr lang="en-GB" smtClean="0"/>
              <a:t>06/07/2013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D6D34-BAB5-4687-86C0-4F5928C66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9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17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10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97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63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4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5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977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6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2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0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41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55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505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12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0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76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66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02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0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9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7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6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6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62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2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41EE5-43E4-4526-AC30-1AE0D84EF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7D983-73C5-47FF-8816-FA86F937C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3FDF-3536-4E2D-9614-DACEB7BB0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A4FA-EE69-4E31-B5A5-5737A7C92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8D3AD-48A8-4798-9C40-F4CC1CEE7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C182-D838-49F5-8B81-86604F9B1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375A-909E-4CF0-A47F-CC9617493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BA97-7BC0-4E41-9AD3-349F25510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04360-45C9-41B4-B1BC-3F498899E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6AF1A-C03A-47F0-BFCB-0B1024619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94F65-C36D-4CDE-AEB7-1BF645596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F19F1-CDCF-48B4-8BFB-FF69EA9E77B9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8184-F891-4525-966E-60FDEDB16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B4741F-8E44-4045-A825-FB7503D4483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.ke/imgres?imgurl=http://upload.wikimedia.org/wikipedia/commons/archive/f/fe/20070211120213!SwanNeck.JPG&amp;imgrefurl=http://commons.wikimedia.org/wiki/File:SwanNeck.JPG&amp;usg=__3klP3hbEcZE1lKwuNhAz2uOi91M=&amp;h=960&amp;w=1280&amp;sz=326&amp;hl=en&amp;start=11&amp;itbs=1&amp;tbnid=mI-kDNXpdnyeFM:&amp;tbnh=113&amp;tbnw=150&amp;prev=/images?q=swan+neck&amp;hl=en&amp;gbv=2&amp;tbs=isch: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ke/imgres?imgurl=http://rwglobal.com/~christinescreati/images/WS013_12-1328929414.jpg&amp;imgrefurl=http://www.rwglobal.com/~christinescreati/photo_albums.html&amp;usg=__II6Lq7ot8RFOl4GgL8SjRyuAAsc=&amp;h=500&amp;w=500&amp;sz=38&amp;hl=en&amp;start=1&amp;itbs=1&amp;tbnid=vkHU7gzbmaj-3M:&amp;tbnh=130&amp;tbnw=130&amp;prev=/images?q=Boutonniere&amp;hl=en&amp;sa=G&amp;gbv=2&amp;tbs=isch: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e/imgres?imgurl=http://upload.wikimedia.org/wikipedia/commons/archive/f/fe/20070211120213!SwanNeck.JPG&amp;imgrefurl=http://commons.wikimedia.org/wiki/File:SwanNeck.JPG&amp;usg=__3klP3hbEcZE1lKwuNhAz2uOi91M=&amp;h=960&amp;w=1280&amp;sz=326&amp;hl=en&amp;start=11&amp;itbs=1&amp;tbnid=mI-kDNXpdnyeFM:&amp;tbnh=113&amp;tbnw=150&amp;prev=/images?q=swan+neck&amp;hl=en&amp;gbv=2&amp;tbs=isch: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gi/content/full/25/2/381/F1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gi/content/full/25/2/381/F1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.ke/imgres?imgurl=http://scienceforall.org/wp-content/uploads/2010/08/product-distribution-marketing-policy.jpg&amp;imgrefurl=http://scienceforall.org/2010/08/26/product-distribution-as-a-marketing-policy/&amp;usg=__EsdEO_4qLsT1moa-O-uh-GpUHig=&amp;h=750&amp;w=1050&amp;sz=41&amp;hl=en&amp;start=6&amp;zoom=1&amp;itbs=1&amp;tbnid=7_CrFY0c2UgRsM:&amp;tbnh=107&amp;tbnw=150&amp;prev=/search?q=distribution&amp;hl=en&amp;biw=1093&amp;bih=450&amp;gbv=2&amp;tbm=isch&amp;ei=hAEUTovqEozRsgbB84X5Dg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hyperlink" Target="http://radiographics.rsnajnls.org/cgi/content/full/25/2/381/F1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eumatolog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radiographics.rsnajnls.org/cgi/content/full/25/2/381/F18A" TargetMode="External"/><Relationship Id="rId7" Type="http://schemas.openxmlformats.org/officeDocument/2006/relationships/hyperlink" Target="http://radiographics.rsnajnls.org/cgi/content/full/25/2/381/F1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hyperlink" Target="http://radiographics.rsnajnls.org/cgi/content/full/25/2/381/F18B" TargetMode="Externa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auhaus 93" pitchFamily="82" charset="0"/>
              </a:rPr>
              <a:t>Imaging in rheumatology.</a:t>
            </a:r>
            <a:endParaRPr lang="en-US" sz="6000" dirty="0">
              <a:latin typeface="Bauhaus 93" pitchFamily="82" charset="0"/>
            </a:endParaRPr>
          </a:p>
        </p:txBody>
      </p:sp>
      <p:pic>
        <p:nvPicPr>
          <p:cNvPr id="4" name="Picture 2" descr="http://primeinc.org/catalog/images/slides/anklylosing_spondylitis.jpg"/>
          <p:cNvPicPr>
            <a:picLocks noChangeAspect="1" noChangeArrowheads="1"/>
          </p:cNvPicPr>
          <p:nvPr/>
        </p:nvPicPr>
        <p:blipFill>
          <a:blip r:embed="rId3" cstate="print"/>
          <a:srcRect l="5818" t="24074" r="4000" b="12963"/>
          <a:stretch>
            <a:fillRect/>
          </a:stretch>
        </p:blipFill>
        <p:spPr bwMode="auto">
          <a:xfrm>
            <a:off x="762000" y="2362200"/>
            <a:ext cx="764241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800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  <a:latin typeface="Bauhaus 93" pitchFamily="82" charset="0"/>
              </a:rPr>
              <a:t>ABCDE’S</a:t>
            </a:r>
            <a:endParaRPr lang="en-US" sz="66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5334000" cy="2286000"/>
          </a:xfrm>
        </p:spPr>
        <p:txBody>
          <a:bodyPr/>
          <a:lstStyle/>
          <a:p>
            <a:r>
              <a:rPr lang="en-US" sz="2800" dirty="0">
                <a:latin typeface="Berlin Sans FB" pitchFamily="34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lignment</a:t>
            </a:r>
          </a:p>
          <a:p>
            <a:endParaRPr lang="en-US" sz="2800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Malalignment</a:t>
            </a:r>
            <a:r>
              <a:rPr lang="en-US" sz="2400" dirty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subluxation</a:t>
            </a:r>
            <a:r>
              <a:rPr lang="en-US" sz="2400" dirty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dislocations  occur late in RA.</a:t>
            </a:r>
            <a:endParaRPr lang="en-US" sz="2400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Berlin Sans FB" pitchFamily="34" charset="0"/>
              </a:rPr>
              <a:t>Boutonniere</a:t>
            </a:r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 and </a:t>
            </a:r>
            <a:r>
              <a:rPr lang="en-US" sz="2400" dirty="0">
                <a:latin typeface="Berlin Sans FB" pitchFamily="34" charset="0"/>
              </a:rPr>
              <a:t>Swan-neck</a:t>
            </a:r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 deformities</a:t>
            </a: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5" name="Picture 3" descr="rae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2057400"/>
            <a:ext cx="3854450" cy="4800600"/>
          </a:xfrm>
          <a:prstGeom prst="rect">
            <a:avLst/>
          </a:prstGeom>
          <a:noFill/>
        </p:spPr>
      </p:pic>
      <p:pic>
        <p:nvPicPr>
          <p:cNvPr id="41986" name="Picture 2" descr="http://t0.gstatic.com/images?q=tbn:vkHU7gzbmaj-3M:http://rwglobal.com/~christinescreati/images/WS013_12-13289294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0"/>
            <a:ext cx="2057400" cy="2057400"/>
          </a:xfrm>
          <a:prstGeom prst="rect">
            <a:avLst/>
          </a:prstGeom>
          <a:noFill/>
        </p:spPr>
      </p:pic>
      <p:pic>
        <p:nvPicPr>
          <p:cNvPr id="41988" name="Picture 4" descr="http://t0.gstatic.com/images?q=tbn:mI-kDNXpdnyeFM:http://upload.wikimedia.org/wikipedia/commons/archive/f/fe/20070211120213!SwanNeck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897" y="0"/>
            <a:ext cx="2339103" cy="2066926"/>
          </a:xfrm>
          <a:prstGeom prst="rect">
            <a:avLst/>
          </a:prstGeom>
          <a:noFill/>
        </p:spPr>
      </p:pic>
    </p:spTree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t0.gstatic.com/images?q=tbn:mI-kDNXpdnyeFM:http://upload.wikimedia.org/wikipedia/commons/archive/f/fe/20070211120213!SwanNe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00709" cy="3581400"/>
          </a:xfrm>
          <a:prstGeom prst="rect">
            <a:avLst/>
          </a:prstGeom>
          <a:noFill/>
        </p:spPr>
      </p:pic>
      <p:pic>
        <p:nvPicPr>
          <p:cNvPr id="87044" name="Picture 4" descr="http://www.eorthopod.com/images/ContentImages/hand/finger_swan_neck_deformity/finger_swanneck_cause02_collage_book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2209800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  <a:latin typeface="Bauhaus 93" pitchFamily="82" charset="0"/>
              </a:rPr>
              <a:t>ABCDE’S</a:t>
            </a:r>
            <a:endParaRPr lang="en-US" sz="66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4343400" cy="3200400"/>
          </a:xfrm>
        </p:spPr>
        <p:txBody>
          <a:bodyPr/>
          <a:lstStyle/>
          <a:p>
            <a:r>
              <a:rPr lang="en-US" dirty="0">
                <a:latin typeface="Berlin Sans FB" pitchFamily="34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ones</a:t>
            </a:r>
          </a:p>
          <a:p>
            <a:endParaRPr lang="en-US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Berlin Sans FB" pitchFamily="34" charset="0"/>
                <a:cs typeface="Times New Roman" pitchFamily="18" charset="0"/>
              </a:rPr>
              <a:t>Osteoporosis</a:t>
            </a:r>
            <a:r>
              <a:rPr lang="en-US" sz="2400" dirty="0" smtClean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due to </a:t>
            </a:r>
            <a:r>
              <a:rPr lang="en-US" sz="2400" dirty="0" smtClean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hyperemia</a:t>
            </a:r>
            <a:endParaRPr lang="en-US" sz="2400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</p:txBody>
      </p:sp>
      <p:pic>
        <p:nvPicPr>
          <p:cNvPr id="44034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514851" y="0"/>
            <a:ext cx="462915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486400" cy="838200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  <a:latin typeface="Bauhaus 93" pitchFamily="82" charset="0"/>
              </a:rPr>
              <a:t>ABCDE’S</a:t>
            </a:r>
            <a:endParaRPr lang="en-US" sz="60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5562600"/>
            <a:ext cx="4953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90" dirty="0">
                <a:latin typeface="Berlin Sans FB" pitchFamily="34" charset="0"/>
                <a:cs typeface="Times New Roman" pitchFamily="18" charset="0"/>
              </a:rPr>
              <a:t>C</a:t>
            </a:r>
            <a:r>
              <a:rPr lang="en-US" sz="2390" dirty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artilage/Joint Space</a:t>
            </a:r>
          </a:p>
          <a:p>
            <a:pPr>
              <a:lnSpc>
                <a:spcPct val="90000"/>
              </a:lnSpc>
            </a:pPr>
            <a:endParaRPr lang="en-US" sz="2390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390" dirty="0">
                <a:latin typeface="Berlin Sans FB" pitchFamily="34" charset="0"/>
                <a:cs typeface="Times New Roman" pitchFamily="18" charset="0"/>
              </a:rPr>
              <a:t>U</a:t>
            </a:r>
            <a:r>
              <a:rPr lang="en-US" sz="2390" dirty="0" smtClean="0">
                <a:latin typeface="Berlin Sans FB" pitchFamily="34" charset="0"/>
                <a:cs typeface="Times New Roman" pitchFamily="18" charset="0"/>
              </a:rPr>
              <a:t>niform </a:t>
            </a:r>
            <a:r>
              <a:rPr lang="en-US" sz="2390" dirty="0">
                <a:latin typeface="Berlin Sans FB" pitchFamily="34" charset="0"/>
                <a:cs typeface="Times New Roman" pitchFamily="18" charset="0"/>
              </a:rPr>
              <a:t>joint space </a:t>
            </a:r>
            <a:r>
              <a:rPr lang="en-US" sz="2390" dirty="0" smtClean="0">
                <a:latin typeface="Berlin Sans FB" pitchFamily="34" charset="0"/>
                <a:cs typeface="Times New Roman" pitchFamily="18" charset="0"/>
              </a:rPr>
              <a:t>narrowing</a:t>
            </a:r>
            <a:endParaRPr lang="en-US" sz="2390" dirty="0">
              <a:latin typeface="Berlin Sans FB" pitchFamily="34" charset="0"/>
              <a:cs typeface="Times New Roman" pitchFamily="18" charset="0"/>
            </a:endParaRPr>
          </a:p>
        </p:txBody>
      </p:sp>
      <p:pic>
        <p:nvPicPr>
          <p:cNvPr id="43010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905000" y="1219200"/>
            <a:ext cx="5049394" cy="4191000"/>
          </a:xfrm>
          <a:prstGeom prst="rect">
            <a:avLst/>
          </a:prstGeom>
          <a:noFill/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074" descr="raex4"/>
          <p:cNvPicPr>
            <a:picLocks noChangeAspect="1" noChangeArrowheads="1"/>
          </p:cNvPicPr>
          <p:nvPr/>
        </p:nvPicPr>
        <p:blipFill>
          <a:blip r:embed="rId3" cstate="print">
            <a:lum contrast="-12000"/>
          </a:blip>
          <a:srcRect/>
          <a:stretch>
            <a:fillRect/>
          </a:stretch>
        </p:blipFill>
        <p:spPr bwMode="auto">
          <a:xfrm>
            <a:off x="304800" y="1600200"/>
            <a:ext cx="3916363" cy="5257800"/>
          </a:xfrm>
          <a:prstGeom prst="rect">
            <a:avLst/>
          </a:prstGeom>
          <a:noFill/>
        </p:spPr>
      </p:pic>
      <p:pic>
        <p:nvPicPr>
          <p:cNvPr id="93187" name="Picture 3075" descr="raex5"/>
          <p:cNvPicPr>
            <a:picLocks noChangeAspect="1" noChangeArrowheads="1"/>
          </p:cNvPicPr>
          <p:nvPr/>
        </p:nvPicPr>
        <p:blipFill>
          <a:blip r:embed="rId4" cstate="print">
            <a:lum contrast="-18000"/>
          </a:blip>
          <a:srcRect/>
          <a:stretch>
            <a:fillRect/>
          </a:stretch>
        </p:blipFill>
        <p:spPr bwMode="auto">
          <a:xfrm>
            <a:off x="4724400" y="1600200"/>
            <a:ext cx="4168775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533400"/>
            <a:ext cx="8318303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dirty="0" smtClean="0">
                <a:latin typeface="Bauhaus 93" pitchFamily="82" charset="0"/>
                <a:cs typeface="Times New Roman" pitchFamily="18" charset="0"/>
              </a:rPr>
              <a:t>C</a:t>
            </a:r>
            <a:r>
              <a:rPr lang="en-US" sz="6600" dirty="0" smtClean="0">
                <a:solidFill>
                  <a:srgbClr val="FFFFFF"/>
                </a:solidFill>
                <a:latin typeface="Bauhaus 93" pitchFamily="82" charset="0"/>
                <a:cs typeface="Times New Roman" pitchFamily="18" charset="0"/>
              </a:rPr>
              <a:t>artilage/Joint Space</a:t>
            </a:r>
            <a:endParaRPr lang="en-US" sz="6600" dirty="0">
              <a:solidFill>
                <a:srgbClr val="FFFFFF"/>
              </a:solidFill>
              <a:latin typeface="Bauhaus 93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133-3377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3886200" cy="5181600"/>
          </a:xfrm>
          <a:prstGeom prst="rect">
            <a:avLst/>
          </a:prstGeom>
          <a:noFill/>
        </p:spPr>
      </p:pic>
      <p:pic>
        <p:nvPicPr>
          <p:cNvPr id="162820" name="Picture 4" descr="133-3378_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676400"/>
            <a:ext cx="3886200" cy="518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381000"/>
            <a:ext cx="7217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6000" kern="0" dirty="0" smtClean="0">
                <a:solidFill>
                  <a:srgbClr val="FFFF00"/>
                </a:solidFill>
                <a:latin typeface="Berlin Sans FB" pitchFamily="34" charset="0"/>
                <a:cs typeface="Times New Roman" pitchFamily="18" charset="0"/>
              </a:rPr>
              <a:t>C</a:t>
            </a:r>
            <a:r>
              <a:rPr lang="en-US" sz="6000" kern="0" dirty="0" smtClean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artilage/Joint Space</a:t>
            </a:r>
            <a:endParaRPr lang="en-US" sz="6000" kern="0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533400"/>
            <a:ext cx="6248400" cy="1143000"/>
          </a:xfrm>
        </p:spPr>
        <p:txBody>
          <a:bodyPr/>
          <a:lstStyle/>
          <a:p>
            <a:r>
              <a:rPr lang="en-US" sz="6000" dirty="0" smtClean="0">
                <a:latin typeface="Bauhaus 93" pitchFamily="82" charset="0"/>
              </a:rPr>
              <a:t>D</a:t>
            </a:r>
            <a:r>
              <a:rPr lang="en-US" sz="6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Bauhaus 93" pitchFamily="82" charset="0"/>
              </a:rPr>
              <a:t>istribution.</a:t>
            </a:r>
            <a:endParaRPr lang="en-US" sz="6000" dirty="0">
              <a:solidFill>
                <a:schemeClr val="tx1">
                  <a:lumMod val="20000"/>
                  <a:lumOff val="80000"/>
                </a:schemeClr>
              </a:solidFill>
              <a:latin typeface="Bauhaus 93" pitchFamily="82" charset="0"/>
            </a:endParaRPr>
          </a:p>
        </p:txBody>
      </p:sp>
      <p:pic>
        <p:nvPicPr>
          <p:cNvPr id="4" name="Picture 2" descr="103-0395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800600" cy="4038600"/>
          </a:xfrm>
          <a:prstGeom prst="rect">
            <a:avLst/>
          </a:prstGeom>
          <a:noFill/>
        </p:spPr>
      </p:pic>
      <p:pic>
        <p:nvPicPr>
          <p:cNvPr id="5" name="Picture 3" descr="103-0396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19400"/>
            <a:ext cx="4876800" cy="4038600"/>
          </a:xfrm>
          <a:prstGeom prst="rect">
            <a:avLst/>
          </a:prstGeom>
          <a:noFill/>
        </p:spPr>
      </p:pic>
      <p:pic>
        <p:nvPicPr>
          <p:cNvPr id="37890" name="Picture 2" descr="http://t3.gstatic.com/images?q=tbn:ANd9GcQj3K0GvMvq2b0B0CZlpRQJsnSFjKTjmCR0dT1vj_4PfExZoSrj6fb54Y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358140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419600" cy="3048000"/>
          </a:xfrm>
        </p:spPr>
        <p:txBody>
          <a:bodyPr/>
          <a:lstStyle/>
          <a:p>
            <a:r>
              <a:rPr lang="en-US" sz="6000" dirty="0" smtClean="0">
                <a:latin typeface="Bauhaus 93" pitchFamily="82" charset="0"/>
              </a:rPr>
              <a:t>Erosions.</a:t>
            </a:r>
            <a:endParaRPr lang="en-US" sz="6000" dirty="0">
              <a:latin typeface="Bauhaus 93" pitchFamily="82" charset="0"/>
            </a:endParaRPr>
          </a:p>
        </p:txBody>
      </p:sp>
      <p:pic>
        <p:nvPicPr>
          <p:cNvPr id="4" name="Picture 4" descr="raexxxx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495800" y="0"/>
            <a:ext cx="4648200" cy="3009608"/>
          </a:xfrm>
          <a:prstGeom prst="rect">
            <a:avLst/>
          </a:prstGeom>
          <a:noFill/>
        </p:spPr>
      </p:pic>
      <p:pic>
        <p:nvPicPr>
          <p:cNvPr id="41986" name="Picture 2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04" y="3048000"/>
            <a:ext cx="6524296" cy="3810000"/>
          </a:xfrm>
          <a:prstGeom prst="rect">
            <a:avLst/>
          </a:prstGeom>
          <a:noFill/>
        </p:spPr>
      </p:pic>
      <p:pic>
        <p:nvPicPr>
          <p:cNvPr id="36866" name="Picture 2" descr="http://www.rad.washington.edu/staticpix/mskbook/RATo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1775" y="3028949"/>
            <a:ext cx="2562225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8000" dirty="0" smtClean="0">
                <a:latin typeface="Bauhaus 93" pitchFamily="82" charset="0"/>
                <a:cs typeface="Times New Roman" pitchFamily="18" charset="0"/>
              </a:rPr>
              <a:t>S</a:t>
            </a:r>
            <a:r>
              <a:rPr lang="en-US" sz="8000" dirty="0" smtClean="0">
                <a:solidFill>
                  <a:srgbClr val="FFFFFF"/>
                </a:solidFill>
                <a:latin typeface="Bauhaus 93" pitchFamily="82" charset="0"/>
                <a:cs typeface="Times New Roman" pitchFamily="18" charset="0"/>
              </a:rPr>
              <a:t>oft tissue</a:t>
            </a:r>
            <a:endParaRPr lang="en-US" sz="8000" dirty="0">
              <a:solidFill>
                <a:srgbClr val="FFFFFF"/>
              </a:solidFill>
              <a:latin typeface="Bauhaus 93" pitchFamily="82" charset="0"/>
              <a:cs typeface="Times New Roman" pitchFamily="18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91200"/>
            <a:ext cx="8839200" cy="1066800"/>
          </a:xfrm>
        </p:spPr>
        <p:txBody>
          <a:bodyPr/>
          <a:lstStyle/>
          <a:p>
            <a:endParaRPr lang="en-US" sz="2400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  <a:p>
            <a:pPr lvl="1"/>
            <a:r>
              <a:rPr lang="en-US" sz="2400" dirty="0" err="1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P</a:t>
            </a:r>
            <a:r>
              <a:rPr lang="en-US" sz="2400" dirty="0" err="1" smtClean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eriarticular</a:t>
            </a:r>
            <a:r>
              <a:rPr lang="en-US" sz="2400" dirty="0" smtClean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soft tissue swelling (earliest radiographic </a:t>
            </a:r>
            <a:r>
              <a:rPr lang="en-US" sz="2400" dirty="0" smtClean="0">
                <a:solidFill>
                  <a:srgbClr val="FFFFFF"/>
                </a:solidFill>
                <a:latin typeface="Berlin Sans FB" pitchFamily="34" charset="0"/>
                <a:cs typeface="Times New Roman" pitchFamily="18" charset="0"/>
              </a:rPr>
              <a:t>sign)</a:t>
            </a:r>
            <a:endParaRPr lang="en-US" sz="2400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FFFF"/>
              </a:solidFill>
              <a:latin typeface="Berlin Sans FB" pitchFamily="34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35842" name="Picture 2" descr="http://www.ispub.com/ispub/ijid/volume_1_number_2_29/tenosynovitis_secondary_to_candida_magnoliae_in_an_immunocompetent_host_candida_magnoliae_tenosynovitis/magno-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08750" cy="4527169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050" descr="126-2646_IMG"/>
          <p:cNvPicPr>
            <a:picLocks noChangeAspect="1" noChangeArrowheads="1"/>
          </p:cNvPicPr>
          <p:nvPr/>
        </p:nvPicPr>
        <p:blipFill>
          <a:blip r:embed="rId4" cstate="print"/>
          <a:srcRect l="7793" r="3896"/>
          <a:stretch>
            <a:fillRect/>
          </a:stretch>
        </p:blipFill>
        <p:spPr bwMode="auto">
          <a:xfrm>
            <a:off x="1371600" y="1357947"/>
            <a:ext cx="6477000" cy="5500053"/>
          </a:xfrm>
          <a:prstGeom prst="rect">
            <a:avLst/>
          </a:prstGeom>
          <a:noFill/>
        </p:spPr>
      </p:pic>
      <p:sp>
        <p:nvSpPr>
          <p:cNvPr id="164867" name="Text Box 2051"/>
          <p:cNvSpPr txBox="1">
            <a:spLocks noChangeArrowheads="1"/>
          </p:cNvSpPr>
          <p:nvPr/>
        </p:nvSpPr>
        <p:spPr bwMode="auto">
          <a:xfrm>
            <a:off x="914400" y="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err="1">
                <a:latin typeface="Bauhaus 93" pitchFamily="82" charset="0"/>
              </a:rPr>
              <a:t>Odontoid</a:t>
            </a:r>
            <a:r>
              <a:rPr lang="en-US" sz="7200" dirty="0">
                <a:latin typeface="Bauhaus 93" pitchFamily="82" charset="0"/>
              </a:rPr>
              <a:t> erosion</a:t>
            </a:r>
          </a:p>
        </p:txBody>
      </p:sp>
    </p:spTree>
    <p:custDataLst>
      <p:tags r:id="rId1"/>
    </p:custDataLst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22399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Bauhaus 93" pitchFamily="82" charset="0"/>
              </a:rPr>
              <a:t>What is Rheumatology?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305800" cy="2438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Rheumatology is the subspecialty of medicine devoted to the diagnosis and treatment of diseases that affect</a:t>
            </a:r>
            <a:r>
              <a:rPr lang="en-US" sz="2800" b="1" dirty="0" smtClean="0">
                <a:latin typeface="Berlin Sans FB" pitchFamily="34" charset="0"/>
              </a:rPr>
              <a:t> bones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b="1" dirty="0" smtClean="0">
                <a:latin typeface="Berlin Sans FB" pitchFamily="34" charset="0"/>
              </a:rPr>
              <a:t>muscles, ligaments, tendons, joints, and other body parts including 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immune system.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raexx3"/>
          <p:cNvPicPr>
            <a:picLocks noChangeAspect="1" noChangeArrowheads="1"/>
          </p:cNvPicPr>
          <p:nvPr/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0" y="1806366"/>
            <a:ext cx="5334000" cy="5051634"/>
          </a:xfrm>
          <a:prstGeom prst="rect">
            <a:avLst/>
          </a:prstGeom>
          <a:noFill/>
        </p:spPr>
      </p:pic>
      <p:pic>
        <p:nvPicPr>
          <p:cNvPr id="94211" name="Picture 3" descr="raexx4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5334000" y="1828800"/>
            <a:ext cx="3810000" cy="5029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Elbow involvement.</a:t>
            </a:r>
            <a:endParaRPr lang="en-US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eb5_1141"/>
          <p:cNvPicPr>
            <a:picLocks noChangeAspect="1" noChangeArrowheads="1"/>
          </p:cNvPicPr>
          <p:nvPr/>
        </p:nvPicPr>
        <p:blipFill>
          <a:blip r:embed="rId3" cstate="print"/>
          <a:srcRect l="19116" r="6332"/>
          <a:stretch>
            <a:fillRect/>
          </a:stretch>
        </p:blipFill>
        <p:spPr bwMode="auto">
          <a:xfrm>
            <a:off x="0" y="1318846"/>
            <a:ext cx="4724400" cy="5539154"/>
          </a:xfrm>
          <a:prstGeom prst="rect">
            <a:avLst/>
          </a:prstGeom>
          <a:noFill/>
        </p:spPr>
      </p:pic>
      <p:pic>
        <p:nvPicPr>
          <p:cNvPr id="169988" name="Picture 4" descr="eb6_1142"/>
          <p:cNvPicPr>
            <a:picLocks noChangeAspect="1" noChangeArrowheads="1"/>
          </p:cNvPicPr>
          <p:nvPr/>
        </p:nvPicPr>
        <p:blipFill>
          <a:blip r:embed="rId4" cstate="print"/>
          <a:srcRect r="28116" b="5971"/>
          <a:stretch>
            <a:fillRect/>
          </a:stretch>
        </p:blipFill>
        <p:spPr bwMode="auto">
          <a:xfrm>
            <a:off x="4724400" y="1295400"/>
            <a:ext cx="4419600" cy="5562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Shoulder joint RA</a:t>
            </a:r>
            <a:endParaRPr lang="en-US" sz="7200" dirty="0">
              <a:latin typeface="Bauhaus 93" pitchFamily="82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3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sz="6000" dirty="0">
                <a:latin typeface="Bauhaus 93" pitchFamily="82" charset="0"/>
              </a:rPr>
              <a:t>Psoriatic Arthritis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0"/>
            <a:ext cx="71628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  <a:latin typeface="Berlin Sans FB" pitchFamily="34" charset="0"/>
              </a:rPr>
              <a:t>Different from RA</a:t>
            </a:r>
          </a:p>
          <a:p>
            <a:pPr lvl="1">
              <a:lnSpc>
                <a:spcPct val="90000"/>
              </a:lnSpc>
            </a:pPr>
            <a:r>
              <a:rPr lang="en-US" sz="4000" i="1" dirty="0">
                <a:latin typeface="Berlin Sans FB" pitchFamily="34" charset="0"/>
              </a:rPr>
              <a:t>Bone proliferation</a:t>
            </a:r>
            <a:endParaRPr lang="en-US" sz="4000" i="1" dirty="0">
              <a:solidFill>
                <a:srgbClr val="FFFFFF"/>
              </a:solidFill>
              <a:latin typeface="Berlin Sans FB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  <a:latin typeface="Berlin Sans FB" pitchFamily="34" charset="0"/>
              </a:rPr>
              <a:t>Often </a:t>
            </a:r>
            <a:r>
              <a:rPr lang="en-US" sz="4000" dirty="0">
                <a:latin typeface="Berlin Sans FB" pitchFamily="34" charset="0"/>
              </a:rPr>
              <a:t>asymmetric</a:t>
            </a:r>
            <a:r>
              <a:rPr lang="en-US" sz="4000" dirty="0">
                <a:solidFill>
                  <a:srgbClr val="FFFFFF"/>
                </a:solidFill>
                <a:latin typeface="Berlin Sans FB" pitchFamily="34" charset="0"/>
              </a:rPr>
              <a:t> although usually </a:t>
            </a:r>
            <a:r>
              <a:rPr lang="en-US" sz="4000" dirty="0">
                <a:latin typeface="Berlin Sans FB" pitchFamily="34" charset="0"/>
              </a:rPr>
              <a:t>bilateral</a:t>
            </a:r>
            <a:endParaRPr lang="en-US" sz="4000" dirty="0">
              <a:solidFill>
                <a:srgbClr val="FFFFFF"/>
              </a:solidFill>
              <a:latin typeface="Berlin Sans FB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4000" dirty="0">
                <a:latin typeface="Berlin Sans FB" pitchFamily="34" charset="0"/>
              </a:rPr>
              <a:t>Normal bone mineralization</a:t>
            </a:r>
          </a:p>
          <a:p>
            <a:pPr lvl="1">
              <a:lnSpc>
                <a:spcPct val="90000"/>
              </a:lnSpc>
            </a:pPr>
            <a:endParaRPr lang="en-US" sz="26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endParaRPr lang="en-US" sz="26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sz="8000" dirty="0">
                <a:latin typeface="Bauhaus 93" pitchFamily="82" charset="0"/>
              </a:rPr>
              <a:t>Psoriatic Arthritis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543800" cy="3352800"/>
          </a:xfrm>
        </p:spPr>
        <p:txBody>
          <a:bodyPr/>
          <a:lstStyle/>
          <a:p>
            <a:r>
              <a:rPr lang="en-US" sz="4400" b="1" dirty="0">
                <a:solidFill>
                  <a:srgbClr val="FFFFFF"/>
                </a:solidFill>
                <a:latin typeface="Berlin Sans FB" pitchFamily="34" charset="0"/>
              </a:rPr>
              <a:t>Five patterns</a:t>
            </a:r>
          </a:p>
          <a:p>
            <a:pPr lvl="1"/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Monoarthritis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/asymmetric </a:t>
            </a:r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oligoarthritis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 (</a:t>
            </a:r>
            <a:r>
              <a:rPr lang="en-US" sz="3200" i="1" dirty="0">
                <a:solidFill>
                  <a:srgbClr val="FFFFFF"/>
                </a:solidFill>
                <a:latin typeface="Berlin Sans FB" pitchFamily="34" charset="0"/>
              </a:rPr>
              <a:t>most common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): </a:t>
            </a:r>
            <a:r>
              <a:rPr lang="en-US" sz="3200" dirty="0">
                <a:latin typeface="Berlin Sans FB" pitchFamily="34" charset="0"/>
              </a:rPr>
              <a:t>sausage digit</a:t>
            </a:r>
            <a:endParaRPr lang="en-US" sz="3200" dirty="0">
              <a:solidFill>
                <a:srgbClr val="FFFFFF"/>
              </a:solidFill>
              <a:latin typeface="Berlin Sans FB" pitchFamily="34" charset="0"/>
            </a:endParaRPr>
          </a:p>
          <a:p>
            <a:pPr lvl="1"/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Sacroilitis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/</a:t>
            </a:r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spondylitis</a:t>
            </a:r>
            <a:endParaRPr lang="en-US" sz="3200" dirty="0">
              <a:solidFill>
                <a:srgbClr val="FFFFFF"/>
              </a:solidFill>
              <a:latin typeface="Berlin Sans FB" pitchFamily="34" charset="0"/>
            </a:endParaRPr>
          </a:p>
          <a:p>
            <a:pPr lvl="1"/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Symmetric </a:t>
            </a:r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polyarthritis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 (resembling RA)</a:t>
            </a:r>
          </a:p>
          <a:p>
            <a:pPr lvl="1"/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Polyarthritis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 w/ DIP involvement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Arthritis </a:t>
            </a:r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mutilans</a:t>
            </a:r>
            <a:endParaRPr lang="en-US" sz="3200" dirty="0">
              <a:solidFill>
                <a:srgbClr val="FFFFFF"/>
              </a:solidFill>
              <a:latin typeface="Berlin Sans FB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psorex1"/>
          <p:cNvPicPr>
            <a:picLocks noChangeAspect="1" noChangeArrowheads="1"/>
          </p:cNvPicPr>
          <p:nvPr/>
        </p:nvPicPr>
        <p:blipFill>
          <a:blip r:embed="rId4" cstate="print">
            <a:lum bright="12000" contrast="-36000"/>
          </a:blip>
          <a:srcRect/>
          <a:stretch>
            <a:fillRect/>
          </a:stretch>
        </p:blipFill>
        <p:spPr bwMode="auto">
          <a:xfrm>
            <a:off x="1" y="0"/>
            <a:ext cx="2819399" cy="3429000"/>
          </a:xfrm>
          <a:prstGeom prst="rect">
            <a:avLst/>
          </a:prstGeom>
          <a:noFill/>
        </p:spPr>
      </p:pic>
      <p:pic>
        <p:nvPicPr>
          <p:cNvPr id="57348" name="Picture 4" descr="psorex2"/>
          <p:cNvPicPr>
            <a:picLocks noChangeAspect="1" noChangeArrowheads="1"/>
          </p:cNvPicPr>
          <p:nvPr/>
        </p:nvPicPr>
        <p:blipFill>
          <a:blip r:embed="rId5" cstate="print">
            <a:lum bright="6000" contrast="-12000"/>
          </a:blip>
          <a:srcRect/>
          <a:stretch>
            <a:fillRect/>
          </a:stretch>
        </p:blipFill>
        <p:spPr bwMode="auto">
          <a:xfrm>
            <a:off x="4724400" y="0"/>
            <a:ext cx="4419600" cy="6978316"/>
          </a:xfrm>
          <a:prstGeom prst="rect">
            <a:avLst/>
          </a:prstGeom>
          <a:noFill/>
        </p:spPr>
      </p:pic>
      <p:pic>
        <p:nvPicPr>
          <p:cNvPr id="29698" name="Picture 2" descr="http://promajaneck.files.wordpress.com/2010/02/saus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10329"/>
            <a:ext cx="2819400" cy="344767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psorm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876800" cy="6858001"/>
          </a:xfrm>
          <a:prstGeom prst="rect">
            <a:avLst/>
          </a:prstGeom>
          <a:noFill/>
        </p:spPr>
      </p:pic>
      <p:pic>
        <p:nvPicPr>
          <p:cNvPr id="28674" name="Picture 2" descr="http://www.assh.org/Public/HandConditions/PublishingImages/psoriasis_fi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267200" cy="1839474"/>
          </a:xfrm>
          <a:prstGeom prst="rect">
            <a:avLst/>
          </a:prstGeom>
          <a:noFill/>
        </p:spPr>
      </p:pic>
      <p:pic>
        <p:nvPicPr>
          <p:cNvPr id="28676" name="Picture 4" descr="http://www.thestainlesssteelstore.com/images/D/92-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28800"/>
            <a:ext cx="4267201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psor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84017"/>
            <a:ext cx="4267200" cy="507398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  <a:latin typeface="Bauhaus 93" pitchFamily="82" charset="0"/>
              </a:rPr>
              <a:t>Foot pencil in cup</a:t>
            </a:r>
            <a:endParaRPr lang="en-US" sz="6600" dirty="0">
              <a:solidFill>
                <a:srgbClr val="FFFF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advTm="2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20000"/>
                <a:lumOff val="80000"/>
              </a:schemeClr>
            </a:gs>
            <a:gs pos="100000">
              <a:srgbClr val="000099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Psoriasis, ivory phala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5105400" cy="4419600"/>
          </a:xfrm>
          <a:prstGeom prst="rect">
            <a:avLst/>
          </a:prstGeom>
          <a:noFill/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0" y="457200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0000"/>
                </a:solidFill>
                <a:latin typeface="Berlin Sans FB Demi" pitchFamily="34" charset="0"/>
              </a:rPr>
              <a:t>Ivory phalanx</a:t>
            </a:r>
          </a:p>
        </p:txBody>
      </p:sp>
      <p:pic>
        <p:nvPicPr>
          <p:cNvPr id="201732" name="Picture 4" descr="Psoriasis, ivory phalanx"/>
          <p:cNvPicPr>
            <a:picLocks noChangeAspect="1" noChangeArrowheads="1"/>
          </p:cNvPicPr>
          <p:nvPr/>
        </p:nvPicPr>
        <p:blipFill>
          <a:blip r:embed="rId4" cstate="print"/>
          <a:srcRect l="41826" r="2963" b="50685"/>
          <a:stretch>
            <a:fillRect/>
          </a:stretch>
        </p:blipFill>
        <p:spPr bwMode="auto">
          <a:xfrm>
            <a:off x="5092700" y="2438400"/>
            <a:ext cx="4051300" cy="4419600"/>
          </a:xfrm>
          <a:prstGeom prst="rect">
            <a:avLst/>
          </a:prstGeom>
          <a:noFill/>
        </p:spPr>
      </p:pic>
      <p:pic>
        <p:nvPicPr>
          <p:cNvPr id="25602" name="Picture 2" descr="http://www.chinapack-intl.com/cms/upimg/allimg/080402/11IU342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40386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5486400" cy="2057400"/>
          </a:xfrm>
        </p:spPr>
        <p:txBody>
          <a:bodyPr/>
          <a:lstStyle/>
          <a:p>
            <a:r>
              <a:rPr lang="en-US" sz="7200" dirty="0">
                <a:latin typeface="Bauhaus 93" pitchFamily="82" charset="0"/>
              </a:rPr>
              <a:t>Outline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286000"/>
            <a:ext cx="4724400" cy="4114800"/>
          </a:xfrm>
        </p:spPr>
        <p:txBody>
          <a:bodyPr/>
          <a:lstStyle/>
          <a:p>
            <a:r>
              <a:rPr lang="en-US" sz="2000" dirty="0">
                <a:solidFill>
                  <a:srgbClr val="FFFFFF"/>
                </a:solidFill>
                <a:latin typeface="Berlin Sans FB" pitchFamily="34" charset="0"/>
              </a:rPr>
              <a:t>Inflammatory arthritis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Berlin Sans FB" pitchFamily="34" charset="0"/>
              </a:rPr>
              <a:t>Rheumatoid arthritis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Berlin Sans FB" pitchFamily="34" charset="0"/>
              </a:rPr>
              <a:t>Psoriatic arthritis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Berlin Sans FB" pitchFamily="34" charset="0"/>
              </a:rPr>
              <a:t>Reiter’s </a:t>
            </a:r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disease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Juvenile </a:t>
            </a:r>
            <a:r>
              <a:rPr lang="en-US" sz="2000" dirty="0">
                <a:solidFill>
                  <a:srgbClr val="FFFFFF"/>
                </a:solidFill>
                <a:latin typeface="Berlin Sans FB" pitchFamily="34" charset="0"/>
              </a:rPr>
              <a:t>chronic </a:t>
            </a:r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arthritis </a:t>
            </a:r>
            <a:r>
              <a:rPr lang="en-US" sz="2000" dirty="0" err="1" smtClean="0">
                <a:solidFill>
                  <a:srgbClr val="FFFFFF"/>
                </a:solidFill>
                <a:latin typeface="Berlin Sans FB" pitchFamily="34" charset="0"/>
              </a:rPr>
              <a:t>DDx</a:t>
            </a:r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:</a:t>
            </a:r>
          </a:p>
          <a:p>
            <a:pPr lvl="1">
              <a:buNone/>
            </a:pPr>
            <a:endParaRPr lang="en-US" sz="20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Osteoarthritis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Septic arthritis</a:t>
            </a:r>
          </a:p>
          <a:p>
            <a:pPr lvl="1"/>
            <a:endParaRPr lang="en-US" sz="20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Other inflammatory </a:t>
            </a:r>
            <a:r>
              <a:rPr lang="en-US" sz="2000" dirty="0" err="1" smtClean="0">
                <a:solidFill>
                  <a:srgbClr val="FFFFFF"/>
                </a:solidFill>
                <a:latin typeface="Berlin Sans FB" pitchFamily="34" charset="0"/>
              </a:rPr>
              <a:t>arthritides</a:t>
            </a:r>
            <a:endParaRPr lang="en-US" sz="2000" dirty="0" smtClean="0">
              <a:solidFill>
                <a:srgbClr val="FFFFFF"/>
              </a:solidFill>
              <a:latin typeface="Berlin Sans FB" pitchFamily="34" charset="0"/>
            </a:endParaRPr>
          </a:p>
          <a:p>
            <a:pPr lvl="1"/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Hemophilia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  <a:latin typeface="Berlin Sans FB" pitchFamily="34" charset="0"/>
              </a:rPr>
              <a:t>Collagen vascular disease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50178" name="Picture 2" descr="http://haabet.dk/patent/The_corset/Fig1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81400" cy="68886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6600" dirty="0" smtClean="0">
                <a:latin typeface="Bauhaus 93" pitchFamily="82" charset="0"/>
              </a:rPr>
              <a:t>Why?</a:t>
            </a:r>
            <a:endParaRPr lang="en-US" sz="66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1148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Berlin Sans FB" pitchFamily="34" charset="0"/>
              </a:rPr>
              <a:t>    </a:t>
            </a:r>
            <a:r>
              <a:rPr lang="en-US" sz="6000" b="1" dirty="0" smtClean="0">
                <a:latin typeface="Berlin Sans FB" pitchFamily="34" charset="0"/>
              </a:rPr>
              <a:t>Sutton's Law</a:t>
            </a:r>
            <a:r>
              <a:rPr lang="en-US" sz="6000" dirty="0" smtClean="0">
                <a:latin typeface="Berlin Sans FB" pitchFamily="34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   This law has been ascribed to Willie Sutton, a famous bank robber. When asked why he robbed banks, he reportedly said, "Because that's where the money is."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    In the radiographic evaluation of appendicular arthropathies, the "money" is generally in a relatively small handful of disorders.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   Even though over 90 different rheumatic diseases are recognized by the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  <a:hlinkClick r:id="rId3"/>
              </a:rPr>
              <a:t>American College of Rheumatology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, only three entities are commonly seen in most clinical radiology practices, even including those located in large tertiary medical centers. 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r>
              <a:rPr lang="en-US" sz="8000" dirty="0" smtClean="0">
                <a:latin typeface="Bauhaus 93" pitchFamily="82" charset="0"/>
              </a:rPr>
              <a:t>More laws….</a:t>
            </a:r>
            <a:endParaRPr lang="en-US" sz="80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267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In George Orwell's Animal Farm, it is stated that "All animals are equal. </a:t>
            </a: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But some animals are more equal than others.</a:t>
            </a: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" This principle is manifested in the appendicular arthropathies,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where some radiographic findings are quite specific and can quickly lead one to the correct diagnosis. </a:t>
            </a:r>
          </a:p>
          <a:p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Other findings are less specific and are usually unhelpful in ordering one's differential diagnosis. </a:t>
            </a:r>
          </a:p>
          <a:p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8000" dirty="0" smtClean="0">
                <a:latin typeface="Bauhaus 93" pitchFamily="82" charset="0"/>
              </a:rPr>
              <a:t>And the last…</a:t>
            </a:r>
            <a:endParaRPr lang="en-US" sz="80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1148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The Law of Parsimony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In medical school, one is taught to take historical points and physical findings and to put them together into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one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diagnosis which explains everything (the law of parsimony). </a:t>
            </a: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However, once one reaches the ward rotations and opens a patient's chart to the problem list, one sees that most real patients have several disorders going on simultaneously.</a:t>
            </a: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In real life, patients often have more than one arthropathy.</a:t>
            </a:r>
          </a:p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This is 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most commonly seen in patients with secondary osteoarthritis superimposed upon some other arthropathy. 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828800"/>
          </a:xfrm>
        </p:spPr>
        <p:txBody>
          <a:bodyPr/>
          <a:lstStyle/>
          <a:p>
            <a:r>
              <a:rPr lang="en-US" sz="6000" dirty="0">
                <a:latin typeface="Bauhaus 93" pitchFamily="82" charset="0"/>
              </a:rPr>
              <a:t>Approach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2362200"/>
            <a:ext cx="4876800" cy="3657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Berlin Sans FB" pitchFamily="34" charset="0"/>
              </a:rPr>
              <a:t>ABCDE’S</a:t>
            </a:r>
            <a:endParaRPr lang="en-US" dirty="0">
              <a:solidFill>
                <a:srgbClr val="FFFFFF"/>
              </a:solidFill>
              <a:latin typeface="Berlin Sans FB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Berlin Sans FB" pitchFamily="34" charset="0"/>
              </a:rPr>
              <a:t>A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lignment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Berlin Sans FB" pitchFamily="34" charset="0"/>
              </a:rPr>
              <a:t>B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one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Berlin Sans FB" pitchFamily="34" charset="0"/>
              </a:rPr>
              <a:t>C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artilage/Joint space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Berlin Sans FB" pitchFamily="34" charset="0"/>
              </a:rPr>
              <a:t>istribution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E</a:t>
            </a:r>
            <a:r>
              <a:rPr lang="en-US" dirty="0" smtClean="0">
                <a:solidFill>
                  <a:srgbClr val="FFFFFF"/>
                </a:solidFill>
                <a:latin typeface="Berlin Sans FB" pitchFamily="34" charset="0"/>
              </a:rPr>
              <a:t>rosions.</a:t>
            </a:r>
            <a:endParaRPr lang="en-US" dirty="0">
              <a:solidFill>
                <a:srgbClr val="FFFFFF"/>
              </a:solidFill>
              <a:latin typeface="Berlin Sans FB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Berlin Sans FB" pitchFamily="34" charset="0"/>
              </a:rPr>
              <a:t>S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oft tissue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9154" name="Picture 2" descr="http://www.nevintaylor.com/wp-content/uploads/2009/10/abc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/>
          <a:lstStyle/>
          <a:p>
            <a:r>
              <a:rPr lang="en-US" sz="6600" dirty="0" smtClean="0">
                <a:latin typeface="Bauhaus 93" pitchFamily="82" charset="0"/>
              </a:rPr>
              <a:t>Rheumatoid arthritis.</a:t>
            </a:r>
            <a:endParaRPr lang="en-US" sz="66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114800"/>
          </a:xfrm>
        </p:spPr>
        <p:txBody>
          <a:bodyPr/>
          <a:lstStyle/>
          <a:p>
            <a:r>
              <a:rPr lang="en-US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Rheumatoid arthritis (RA) is a chronic systemic disease of unknown</a:t>
            </a:r>
            <a:r>
              <a:rPr lang="en-US" sz="30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origin that predominantly involves synovial tissue. </a:t>
            </a:r>
          </a:p>
          <a:p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Early diagnosis and initiation of</a:t>
            </a:r>
            <a:r>
              <a:rPr lang="en-US" sz="30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proper therapy help modify the course of the disease and reduce</a:t>
            </a:r>
            <a:r>
              <a:rPr lang="en-US" sz="30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the degree of severe late sequel. </a:t>
            </a:r>
          </a:p>
          <a:p>
            <a:r>
              <a:rPr lang="en-US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Radiology plays a key role</a:t>
            </a:r>
            <a:r>
              <a:rPr lang="en-US" sz="30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3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in diagnosis and management of RA. </a:t>
            </a:r>
            <a:endParaRPr lang="en-US" sz="3000" dirty="0">
              <a:solidFill>
                <a:schemeClr val="accent3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181600" cy="1143000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Tools of the trade.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5562600" cy="32004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Currently, magnetic resonance</a:t>
            </a:r>
            <a:r>
              <a:rPr lang="en-US" sz="20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imaging is the best imaging modality because it depicts soft-tissue</a:t>
            </a:r>
            <a:r>
              <a:rPr lang="en-US" sz="20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changes and damage to cartilage and bone even better and at</a:t>
            </a:r>
            <a:r>
              <a:rPr lang="en-US" sz="2000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an earlier stage than does computed tomography. </a:t>
            </a:r>
          </a:p>
          <a:p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Ultrasound and</a:t>
            </a:r>
            <a:r>
              <a:rPr lang="en-US" sz="20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conventional radiography are more readily available but cannot</a:t>
            </a:r>
            <a:r>
              <a:rPr lang="en-US" sz="2000" b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" pitchFamily="34" charset="0"/>
              </a:rPr>
              <a:t>show the entire spectrum of the disease.</a:t>
            </a:r>
          </a:p>
          <a:p>
            <a:endParaRPr lang="en-US" dirty="0"/>
          </a:p>
        </p:txBody>
      </p:sp>
      <p:pic>
        <p:nvPicPr>
          <p:cNvPr id="2050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0995" y="0"/>
            <a:ext cx="3323005" cy="2209800"/>
          </a:xfrm>
          <a:prstGeom prst="rect">
            <a:avLst/>
          </a:prstGeom>
          <a:noFill/>
        </p:spPr>
      </p:pic>
      <p:pic>
        <p:nvPicPr>
          <p:cNvPr id="2052" name="Picture 4" descr="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4" y="5257800"/>
            <a:ext cx="3555996" cy="1600200"/>
          </a:xfrm>
          <a:prstGeom prst="rect">
            <a:avLst/>
          </a:prstGeom>
          <a:noFill/>
        </p:spPr>
      </p:pic>
      <p:pic>
        <p:nvPicPr>
          <p:cNvPr id="2054" name="Picture 6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9652" y="2590800"/>
            <a:ext cx="3644348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00"/>
      </a:lt1>
      <a:dk2>
        <a:srgbClr val="000099"/>
      </a:dk2>
      <a:lt2>
        <a:srgbClr val="FFFF00"/>
      </a:lt2>
      <a:accent1>
        <a:srgbClr val="3399FF"/>
      </a:accent1>
      <a:accent2>
        <a:srgbClr val="99FFCC"/>
      </a:accent2>
      <a:accent3>
        <a:srgbClr val="AAAACA"/>
      </a:accent3>
      <a:accent4>
        <a:srgbClr val="DADA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589</Words>
  <Application>Microsoft Office PowerPoint</Application>
  <PresentationFormat>On-screen Show (4:3)</PresentationFormat>
  <Paragraphs>114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Blank Presentation</vt:lpstr>
      <vt:lpstr>Imaging in rheumatology.</vt:lpstr>
      <vt:lpstr>What is Rheumatology?</vt:lpstr>
      <vt:lpstr>Outline</vt:lpstr>
      <vt:lpstr>Why?</vt:lpstr>
      <vt:lpstr>More laws….</vt:lpstr>
      <vt:lpstr>And the last…</vt:lpstr>
      <vt:lpstr>Approach</vt:lpstr>
      <vt:lpstr>Rheumatoid arthritis.</vt:lpstr>
      <vt:lpstr>Tools of the trade.</vt:lpstr>
      <vt:lpstr>ABCDE’S</vt:lpstr>
      <vt:lpstr>PowerPoint Presentation</vt:lpstr>
      <vt:lpstr>ABCDE’S</vt:lpstr>
      <vt:lpstr>ABCDE’S</vt:lpstr>
      <vt:lpstr>PowerPoint Presentation</vt:lpstr>
      <vt:lpstr>PowerPoint Presentation</vt:lpstr>
      <vt:lpstr>Distribution.</vt:lpstr>
      <vt:lpstr>Erosions.</vt:lpstr>
      <vt:lpstr>Soft tissue</vt:lpstr>
      <vt:lpstr>PowerPoint Presentation</vt:lpstr>
      <vt:lpstr>Elbow involvement.</vt:lpstr>
      <vt:lpstr>Shoulder joint RA</vt:lpstr>
      <vt:lpstr>Psoriatic Arthritis</vt:lpstr>
      <vt:lpstr>Psoriatic Arthritis</vt:lpstr>
      <vt:lpstr>PowerPoint Presentation</vt:lpstr>
      <vt:lpstr>PowerPoint Presentation</vt:lpstr>
      <vt:lpstr>Foot pencil in cup</vt:lpstr>
      <vt:lpstr>PowerPoint Presentation</vt:lpstr>
    </vt:vector>
  </TitlesOfParts>
  <Company>PLAZA IMAGING SOLUTION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Rheumatology.</dc:title>
  <dc:creator>DR.ODHIAMBO</dc:creator>
  <cp:lastModifiedBy>Patel</cp:lastModifiedBy>
  <cp:revision>35</cp:revision>
  <dcterms:created xsi:type="dcterms:W3CDTF">2009-07-01T18:39:29Z</dcterms:created>
  <dcterms:modified xsi:type="dcterms:W3CDTF">2013-07-06T10:31:45Z</dcterms:modified>
</cp:coreProperties>
</file>