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C148-B3FE-4AC8-B362-14AF181F6D3C}" type="datetimeFigureOut">
              <a:rPr lang="en-GB" smtClean="0"/>
              <a:t>06/07/2013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BD110-62BF-4F34-994E-093223A5C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02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39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6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75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22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61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82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94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43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50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18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6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3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12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4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6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5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5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2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1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8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6D34-BAB5-4687-86C0-4F5928C669D0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4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41EE5-43E4-4526-AC30-1AE0D84EFA7A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9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6AF1A-C03A-47F0-BFCB-0B1024619DB5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3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94F65-C36D-4CDE-AEB7-1BF645596724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9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7D983-73C5-47FF-8816-FA86F937C7B6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2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53FDF-3536-4E2D-9614-DACEB7BB0AF8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6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5A4FA-EE69-4E31-B5A5-5737A7C92A25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6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8D3AD-48A8-4798-9C40-F4CC1CEE71BD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0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3C182-D838-49F5-8B81-86604F9B1AD1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1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0375A-909E-4CF0-A47F-CC9617493A9B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0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4BA97-7BC0-4E41-9AD3-349F25510BE7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5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04360-45C9-41B4-B1BC-3F498899E8A1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B4741F-8E44-4045-A825-FB7503D44838}" type="slidenum">
              <a:rPr lang="en-US">
                <a:solidFill>
                  <a:srgbClr val="FFFF00"/>
                </a:solidFill>
              </a:rPr>
              <a:pPr/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80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752600"/>
          </a:xfrm>
        </p:spPr>
        <p:txBody>
          <a:bodyPr/>
          <a:lstStyle/>
          <a:p>
            <a:r>
              <a:rPr lang="en-US" sz="6600" dirty="0">
                <a:solidFill>
                  <a:schemeClr val="tx1"/>
                </a:solidFill>
                <a:latin typeface="Bauhaus 93" pitchFamily="82" charset="0"/>
              </a:rPr>
              <a:t>Reiter’s Disease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56388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>
                <a:solidFill>
                  <a:srgbClr val="FFFFFF"/>
                </a:solidFill>
                <a:latin typeface="Berlin Sans FB Demi" pitchFamily="34" charset="0"/>
              </a:rPr>
              <a:t>Radiographically</a:t>
            </a:r>
            <a:r>
              <a:rPr lang="en-US" sz="3200" dirty="0">
                <a:solidFill>
                  <a:srgbClr val="FFFFFF"/>
                </a:solidFill>
                <a:latin typeface="Berlin Sans FB Demi" pitchFamily="34" charset="0"/>
              </a:rPr>
              <a:t> indistinguishable from psoriatic </a:t>
            </a:r>
            <a:r>
              <a:rPr lang="en-US" sz="3200" dirty="0" smtClean="0">
                <a:solidFill>
                  <a:srgbClr val="FFFFFF"/>
                </a:solidFill>
                <a:latin typeface="Berlin Sans FB Demi" pitchFamily="34" charset="0"/>
              </a:rPr>
              <a:t>arthritis</a:t>
            </a:r>
            <a:endParaRPr lang="en-US" sz="3200" dirty="0">
              <a:solidFill>
                <a:srgbClr val="FFFFFF"/>
              </a:solidFill>
              <a:latin typeface="Berlin Sans FB Demi" pitchFamily="34" charset="0"/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886200"/>
            <a:ext cx="9144000" cy="2438400"/>
          </a:xfrm>
        </p:spPr>
        <p:txBody>
          <a:bodyPr/>
          <a:lstStyle/>
          <a:p>
            <a:r>
              <a:rPr lang="en-US" sz="3200" b="1" dirty="0">
                <a:latin typeface="Berlin Sans FB" pitchFamily="34" charset="0"/>
              </a:rPr>
              <a:t>Distribution different</a:t>
            </a:r>
            <a:r>
              <a:rPr lang="en-US" sz="3200" b="1" dirty="0">
                <a:solidFill>
                  <a:srgbClr val="FFFFFF"/>
                </a:solidFill>
                <a:latin typeface="Berlin Sans FB" pitchFamily="34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from psoriatic arthritis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Primarily involving feet, ankles, knees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Hands, hips, SI joints and spine much less frequently involved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776863"/>
      </p:ext>
    </p:extLst>
  </p:cSld>
  <p:clrMapOvr>
    <a:masterClrMapping/>
  </p:clrMapOvr>
  <p:transition advTm="5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US" sz="6600" dirty="0">
                <a:latin typeface="Bauhaus 93" pitchFamily="82" charset="0"/>
              </a:rPr>
              <a:t>Septic Arthritis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1148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FFFF"/>
                </a:solidFill>
                <a:latin typeface="Berlin Sans FB" pitchFamily="34" charset="0"/>
              </a:rPr>
              <a:t>Monoarticular</a:t>
            </a:r>
            <a:endParaRPr lang="en-US" sz="2400" dirty="0">
              <a:solidFill>
                <a:srgbClr val="FFFFFF"/>
              </a:solidFill>
              <a:latin typeface="Berlin Sans FB" pitchFamily="34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Berlin Sans FB" pitchFamily="34" charset="0"/>
              </a:rPr>
              <a:t>Early sign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Berlin Sans FB" pitchFamily="34" charset="0"/>
              </a:rPr>
              <a:t>Joint effusion</a:t>
            </a:r>
          </a:p>
          <a:p>
            <a:pPr lvl="1"/>
            <a:r>
              <a:rPr lang="en-US" sz="2400" dirty="0" err="1">
                <a:solidFill>
                  <a:srgbClr val="FFFFFF"/>
                </a:solidFill>
                <a:latin typeface="Berlin Sans FB" pitchFamily="34" charset="0"/>
              </a:rPr>
              <a:t>Periarticular</a:t>
            </a:r>
            <a:r>
              <a:rPr lang="en-US" sz="2400" dirty="0">
                <a:solidFill>
                  <a:srgbClr val="FFFFFF"/>
                </a:solidFill>
                <a:latin typeface="Berlin Sans FB" pitchFamily="34" charset="0"/>
              </a:rPr>
              <a:t> soft tissue </a:t>
            </a:r>
            <a:r>
              <a:rPr lang="en-US" sz="2400" dirty="0" smtClean="0">
                <a:solidFill>
                  <a:srgbClr val="FFFFFF"/>
                </a:solidFill>
                <a:latin typeface="Berlin Sans FB" pitchFamily="34" charset="0"/>
              </a:rPr>
              <a:t>swelling</a:t>
            </a:r>
            <a:endParaRPr lang="en-US" sz="2400" dirty="0">
              <a:solidFill>
                <a:srgbClr val="FFFFFF"/>
              </a:solidFill>
              <a:latin typeface="Berlin Sans FB" pitchFamily="34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Berlin Sans FB" pitchFamily="34" charset="0"/>
              </a:rPr>
              <a:t>Later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Berlin Sans FB" pitchFamily="34" charset="0"/>
              </a:rPr>
              <a:t>Uniform joint space loss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Berlin Sans FB" pitchFamily="34" charset="0"/>
              </a:rPr>
              <a:t>Joint-centered osseous destruction</a:t>
            </a:r>
          </a:p>
          <a:p>
            <a:pPr lvl="1"/>
            <a:r>
              <a:rPr lang="en-US" sz="2400" dirty="0" err="1">
                <a:solidFill>
                  <a:srgbClr val="FFFFFF"/>
                </a:solidFill>
                <a:latin typeface="Berlin Sans FB" pitchFamily="34" charset="0"/>
              </a:rPr>
              <a:t>Juxtaarticular</a:t>
            </a:r>
            <a:r>
              <a:rPr lang="en-US" sz="2400" dirty="0">
                <a:solidFill>
                  <a:srgbClr val="FFFFFF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rlin Sans FB" pitchFamily="34" charset="0"/>
              </a:rPr>
              <a:t>osteopenia</a:t>
            </a:r>
            <a:endParaRPr lang="en-US" sz="2400" dirty="0">
              <a:solidFill>
                <a:srgbClr val="FFFFFF"/>
              </a:solidFill>
              <a:latin typeface="Berlin Sans FB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Berlin Sans FB" pitchFamily="34" charset="0"/>
            </a:endParaRPr>
          </a:p>
        </p:txBody>
      </p:sp>
      <p:pic>
        <p:nvPicPr>
          <p:cNvPr id="5" name="Picture 2" descr="Shoulder pseudodislocation due to septic joint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10000"/>
          </a:blip>
          <a:srcRect/>
          <a:stretch>
            <a:fillRect/>
          </a:stretch>
        </p:blipFill>
        <p:spPr bwMode="auto">
          <a:xfrm>
            <a:off x="4572000" y="21336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723802"/>
      </p:ext>
    </p:extLst>
  </p:cSld>
  <p:clrMapOvr>
    <a:masterClrMapping/>
  </p:clrMapOvr>
  <p:transition advTm="3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/>
              <a:t>        </a:t>
            </a:r>
          </a:p>
        </p:txBody>
      </p:sp>
      <p:pic>
        <p:nvPicPr>
          <p:cNvPr id="88067" name="Picture 1027" descr="sept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727450" cy="4191000"/>
          </a:xfrm>
          <a:prstGeom prst="rect">
            <a:avLst/>
          </a:prstGeom>
          <a:noFill/>
        </p:spPr>
      </p:pic>
      <p:pic>
        <p:nvPicPr>
          <p:cNvPr id="88068" name="Picture 1028" descr="septicm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752600"/>
            <a:ext cx="4343400" cy="4191000"/>
          </a:xfrm>
          <a:prstGeom prst="rect">
            <a:avLst/>
          </a:prstGeom>
          <a:noFill/>
        </p:spPr>
      </p:pic>
      <p:sp>
        <p:nvSpPr>
          <p:cNvPr id="88069" name="Rectangle 1029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81852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txBody>
          <a:bodyPr/>
          <a:lstStyle/>
          <a:p>
            <a:r>
              <a:rPr lang="en-US" sz="8000" dirty="0" err="1">
                <a:latin typeface="Bauhaus 93" pitchFamily="82" charset="0"/>
              </a:rPr>
              <a:t>Tuberculous</a:t>
            </a:r>
            <a:r>
              <a:rPr lang="en-US" sz="8000" dirty="0">
                <a:latin typeface="Bauhaus 93" pitchFamily="82" charset="0"/>
              </a:rPr>
              <a:t> Arthritis</a:t>
            </a:r>
          </a:p>
        </p:txBody>
      </p:sp>
      <p:sp>
        <p:nvSpPr>
          <p:cNvPr id="16896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14600"/>
            <a:ext cx="3810000" cy="4114800"/>
          </a:xfrm>
        </p:spPr>
        <p:txBody>
          <a:bodyPr/>
          <a:lstStyle/>
          <a:p>
            <a:r>
              <a:rPr lang="en-US" sz="2600" dirty="0" err="1">
                <a:solidFill>
                  <a:srgbClr val="FFFFFF"/>
                </a:solidFill>
                <a:latin typeface="Berlin Sans FB" pitchFamily="34" charset="0"/>
              </a:rPr>
              <a:t>Periarticular</a:t>
            </a:r>
            <a:r>
              <a:rPr lang="en-US" sz="2600" dirty="0">
                <a:solidFill>
                  <a:srgbClr val="FFFFFF"/>
                </a:solidFill>
                <a:latin typeface="Berlin Sans FB" pitchFamily="34" charset="0"/>
              </a:rPr>
              <a:t> soft-tissue swelling</a:t>
            </a:r>
          </a:p>
          <a:p>
            <a:r>
              <a:rPr lang="en-US" sz="2600" dirty="0" err="1">
                <a:solidFill>
                  <a:srgbClr val="FFFFFF"/>
                </a:solidFill>
                <a:latin typeface="Berlin Sans FB" pitchFamily="34" charset="0"/>
              </a:rPr>
              <a:t>Osteopenia</a:t>
            </a:r>
            <a:endParaRPr lang="en-US" sz="2600" dirty="0">
              <a:solidFill>
                <a:srgbClr val="FFFFFF"/>
              </a:solidFill>
              <a:latin typeface="Berlin Sans FB" pitchFamily="34" charset="0"/>
            </a:endParaRPr>
          </a:p>
          <a:p>
            <a:r>
              <a:rPr lang="en-US" sz="2600" dirty="0">
                <a:solidFill>
                  <a:srgbClr val="FFFFFF"/>
                </a:solidFill>
                <a:latin typeface="Berlin Sans FB" pitchFamily="34" charset="0"/>
              </a:rPr>
              <a:t>No bone formation</a:t>
            </a:r>
          </a:p>
          <a:p>
            <a:r>
              <a:rPr lang="en-US" sz="2600" dirty="0">
                <a:solidFill>
                  <a:srgbClr val="FFFFFF"/>
                </a:solidFill>
                <a:latin typeface="Berlin Sans FB" pitchFamily="34" charset="0"/>
              </a:rPr>
              <a:t>Marginal and peripheral erosions</a:t>
            </a:r>
          </a:p>
          <a:p>
            <a:r>
              <a:rPr lang="en-US" sz="2600" dirty="0">
                <a:solidFill>
                  <a:srgbClr val="FFFFFF"/>
                </a:solidFill>
                <a:latin typeface="Berlin Sans FB" pitchFamily="34" charset="0"/>
              </a:rPr>
              <a:t>Cartilage destruction a late finding</a:t>
            </a:r>
          </a:p>
        </p:txBody>
      </p:sp>
      <p:sp>
        <p:nvSpPr>
          <p:cNvPr id="16896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981200"/>
            <a:ext cx="4953000" cy="4876800"/>
          </a:xfrm>
        </p:spPr>
        <p:txBody>
          <a:bodyPr/>
          <a:lstStyle/>
          <a:p>
            <a:endParaRPr lang="en-US" sz="2600" dirty="0">
              <a:solidFill>
                <a:srgbClr val="FFFFFF"/>
              </a:solidFill>
            </a:endParaRPr>
          </a:p>
          <a:p>
            <a:endParaRPr lang="en-US" sz="2600" dirty="0">
              <a:solidFill>
                <a:srgbClr val="FFFFFF"/>
              </a:solidFill>
            </a:endParaRPr>
          </a:p>
          <a:p>
            <a:endParaRPr lang="en-US" sz="2600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  <a:latin typeface="Berlin Sans FB" pitchFamily="34" charset="0"/>
              </a:rPr>
              <a:t>Location:</a:t>
            </a:r>
          </a:p>
          <a:p>
            <a:pPr lvl="1"/>
            <a:r>
              <a:rPr lang="en-US" sz="2800" b="1" dirty="0">
                <a:solidFill>
                  <a:srgbClr val="FFFFFF"/>
                </a:solidFill>
                <a:latin typeface="Berlin Sans FB" pitchFamily="34" charset="0"/>
              </a:rPr>
              <a:t>hips, knees, tarsal joints, and spine</a:t>
            </a:r>
          </a:p>
          <a:p>
            <a:pPr lvl="1"/>
            <a:endParaRPr lang="en-US" sz="2200" dirty="0">
              <a:solidFill>
                <a:srgbClr val="FFFFFF"/>
              </a:solidFill>
            </a:endParaRPr>
          </a:p>
          <a:p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69695"/>
      </p:ext>
    </p:extLst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667000"/>
          </a:xfrm>
        </p:spPr>
        <p:txBody>
          <a:bodyPr/>
          <a:lstStyle/>
          <a:p>
            <a:r>
              <a:rPr lang="en-US" sz="6600" dirty="0" err="1">
                <a:latin typeface="Bauhaus 93" pitchFamily="82" charset="0"/>
              </a:rPr>
              <a:t>Tuberculous</a:t>
            </a:r>
            <a:r>
              <a:rPr lang="en-US" sz="6600" dirty="0">
                <a:latin typeface="Bauhaus 93" pitchFamily="82" charset="0"/>
              </a:rPr>
              <a:t> Arthritis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8458200" cy="3276600"/>
          </a:xfrm>
        </p:spPr>
        <p:txBody>
          <a:bodyPr/>
          <a:lstStyle/>
          <a:p>
            <a:r>
              <a:rPr lang="en-US" sz="3600" i="1" dirty="0" err="1">
                <a:latin typeface="Berlin Sans FB" pitchFamily="34" charset="0"/>
              </a:rPr>
              <a:t>Phemister’s</a:t>
            </a:r>
            <a:r>
              <a:rPr lang="en-US" sz="3600" i="1" dirty="0">
                <a:latin typeface="Berlin Sans FB" pitchFamily="34" charset="0"/>
              </a:rPr>
              <a:t> triad</a:t>
            </a:r>
            <a:r>
              <a:rPr lang="en-US" sz="3600" dirty="0">
                <a:solidFill>
                  <a:srgbClr val="FFFFFF"/>
                </a:solidFill>
                <a:latin typeface="Berlin Sans FB" pitchFamily="34" charset="0"/>
              </a:rPr>
              <a:t>:</a:t>
            </a:r>
          </a:p>
          <a:p>
            <a:pPr lvl="1"/>
            <a:r>
              <a:rPr lang="en-US" sz="3600" dirty="0" err="1">
                <a:solidFill>
                  <a:srgbClr val="FFFFFF"/>
                </a:solidFill>
                <a:latin typeface="Berlin Sans FB" pitchFamily="34" charset="0"/>
              </a:rPr>
              <a:t>Periarticular</a:t>
            </a:r>
            <a:r>
              <a:rPr lang="en-US" sz="3600" dirty="0">
                <a:solidFill>
                  <a:srgbClr val="FFFFFF"/>
                </a:solidFill>
                <a:latin typeface="Berlin Sans FB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erlin Sans FB" pitchFamily="34" charset="0"/>
              </a:rPr>
              <a:t>osteopenia</a:t>
            </a:r>
            <a:endParaRPr lang="en-US" sz="3600" dirty="0">
              <a:solidFill>
                <a:srgbClr val="FFFFFF"/>
              </a:solidFill>
              <a:latin typeface="Berlin Sans FB" pitchFamily="34" charset="0"/>
            </a:endParaRPr>
          </a:p>
          <a:p>
            <a:pPr lvl="1"/>
            <a:r>
              <a:rPr lang="en-US" sz="3600" dirty="0">
                <a:solidFill>
                  <a:srgbClr val="FFFFFF"/>
                </a:solidFill>
                <a:latin typeface="Berlin Sans FB" pitchFamily="34" charset="0"/>
              </a:rPr>
              <a:t>Peripheral/marginal osseous erosions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  <a:latin typeface="Berlin Sans FB" pitchFamily="34" charset="0"/>
              </a:rPr>
              <a:t>Gradual joint space narrowing</a:t>
            </a:r>
          </a:p>
        </p:txBody>
      </p:sp>
    </p:spTree>
    <p:extLst>
      <p:ext uri="{BB962C8B-B14F-4D97-AF65-F5344CB8AC3E}">
        <p14:creationId xmlns:p14="http://schemas.microsoft.com/office/powerpoint/2010/main" val="3427428337"/>
      </p:ext>
    </p:extLst>
  </p:cSld>
  <p:clrMapOvr>
    <a:masterClrMapping/>
  </p:clrMapOvr>
  <p:transition advTm="2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/>
          <a:lstStyle/>
          <a:p>
            <a:r>
              <a:rPr lang="en-US" sz="6600" dirty="0" err="1">
                <a:latin typeface="Bauhaus 93" pitchFamily="82" charset="0"/>
              </a:rPr>
              <a:t>Tuberculous</a:t>
            </a:r>
            <a:r>
              <a:rPr lang="en-US" sz="6600" dirty="0">
                <a:latin typeface="Bauhaus 93" pitchFamily="82" charset="0"/>
              </a:rPr>
              <a:t> Arthritis</a:t>
            </a:r>
          </a:p>
        </p:txBody>
      </p:sp>
      <p:pic>
        <p:nvPicPr>
          <p:cNvPr id="89091" name="Picture 3" descr="tbank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3556000" cy="4800600"/>
          </a:xfrm>
          <a:prstGeom prst="rect">
            <a:avLst/>
          </a:prstGeom>
          <a:noFill/>
        </p:spPr>
      </p:pic>
      <p:pic>
        <p:nvPicPr>
          <p:cNvPr id="89092" name="Picture 4" descr="tbfo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5112" y="2057400"/>
            <a:ext cx="3798888" cy="4800600"/>
          </a:xfrm>
          <a:prstGeom prst="rect">
            <a:avLst/>
          </a:prstGeom>
          <a:noFill/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6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059917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124200"/>
          </a:xfrm>
        </p:spPr>
        <p:txBody>
          <a:bodyPr/>
          <a:lstStyle/>
          <a:p>
            <a:r>
              <a:rPr lang="en-US" sz="8800" dirty="0">
                <a:latin typeface="Bauhaus 93" pitchFamily="82" charset="0"/>
              </a:rPr>
              <a:t>Hemophilia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9144000" cy="2590800"/>
          </a:xfrm>
        </p:spPr>
        <p:txBody>
          <a:bodyPr/>
          <a:lstStyle/>
          <a:p>
            <a:endParaRPr lang="en-US" dirty="0"/>
          </a:p>
          <a:p>
            <a:r>
              <a:rPr lang="en-US" sz="4000" dirty="0">
                <a:solidFill>
                  <a:srgbClr val="FFFFFF"/>
                </a:solidFill>
                <a:latin typeface="Berlin Sans FB" pitchFamily="34" charset="0"/>
              </a:rPr>
              <a:t>Chronic repetitive </a:t>
            </a:r>
            <a:r>
              <a:rPr lang="en-US" sz="4000" dirty="0" err="1">
                <a:solidFill>
                  <a:srgbClr val="FFFFFF"/>
                </a:solidFill>
                <a:latin typeface="Berlin Sans FB" pitchFamily="34" charset="0"/>
              </a:rPr>
              <a:t>hemarthrosis</a:t>
            </a:r>
            <a:endParaRPr lang="en-US" sz="4000" dirty="0">
              <a:solidFill>
                <a:srgbClr val="FFFFFF"/>
              </a:solidFill>
              <a:latin typeface="Berlin Sans FB" pitchFamily="34" charset="0"/>
            </a:endParaRPr>
          </a:p>
          <a:p>
            <a:r>
              <a:rPr lang="en-US" sz="4000" dirty="0">
                <a:solidFill>
                  <a:srgbClr val="FFFFFF"/>
                </a:solidFill>
                <a:latin typeface="Berlin Sans FB" pitchFamily="34" charset="0"/>
              </a:rPr>
              <a:t>Chronic repetitive </a:t>
            </a:r>
            <a:r>
              <a:rPr lang="en-US" sz="4000" dirty="0" err="1">
                <a:solidFill>
                  <a:srgbClr val="FFFFFF"/>
                </a:solidFill>
                <a:latin typeface="Berlin Sans FB" pitchFamily="34" charset="0"/>
              </a:rPr>
              <a:t>intraosseous</a:t>
            </a:r>
            <a:r>
              <a:rPr lang="en-US" sz="4000" dirty="0">
                <a:solidFill>
                  <a:srgbClr val="FFFFFF"/>
                </a:solidFill>
                <a:latin typeface="Berlin Sans FB" pitchFamily="34" charset="0"/>
              </a:rPr>
              <a:t> bleeding</a:t>
            </a:r>
          </a:p>
        </p:txBody>
      </p:sp>
    </p:spTree>
    <p:extLst>
      <p:ext uri="{BB962C8B-B14F-4D97-AF65-F5344CB8AC3E}">
        <p14:creationId xmlns:p14="http://schemas.microsoft.com/office/powerpoint/2010/main" val="1662485767"/>
      </p:ext>
    </p:extLst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/>
          <a:lstStyle/>
          <a:p>
            <a:r>
              <a:rPr lang="en-US" sz="6600" dirty="0">
                <a:latin typeface="Bauhaus 93" pitchFamily="82" charset="0"/>
              </a:rPr>
              <a:t>Hemophilia</a:t>
            </a:r>
          </a:p>
        </p:txBody>
      </p:sp>
      <p:pic>
        <p:nvPicPr>
          <p:cNvPr id="75779" name="Picture 3" descr="hphiliakn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3717925" cy="4800600"/>
          </a:xfrm>
          <a:prstGeom prst="rect">
            <a:avLst/>
          </a:prstGeom>
          <a:noFill/>
        </p:spPr>
      </p:pic>
      <p:pic>
        <p:nvPicPr>
          <p:cNvPr id="75780" name="Picture 4" descr="hphilleftkn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5287" y="2057400"/>
            <a:ext cx="3668713" cy="4800600"/>
          </a:xfrm>
          <a:prstGeom prst="rect">
            <a:avLst/>
          </a:prstGeom>
          <a:noFill/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212227"/>
      </p:ext>
    </p:extLst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emophilia pseudotum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4529138" cy="4575175"/>
          </a:xfrm>
          <a:prstGeom prst="rect">
            <a:avLst/>
          </a:prstGeom>
          <a:noFill/>
        </p:spPr>
      </p:pic>
      <p:pic>
        <p:nvPicPr>
          <p:cNvPr id="129027" name="Picture 3" descr="Hemophilia pseudotumor 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90600"/>
            <a:ext cx="4572000" cy="4572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2423163"/>
      </p:ext>
    </p:ext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txBody>
          <a:bodyPr/>
          <a:lstStyle/>
          <a:p>
            <a:r>
              <a:rPr lang="en-US" sz="8000" dirty="0">
                <a:latin typeface="Bauhaus 93" pitchFamily="82" charset="0"/>
              </a:rPr>
              <a:t>Scleroderma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144000" cy="41148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50% of patients with </a:t>
            </a:r>
            <a:r>
              <a:rPr lang="en-US" dirty="0" err="1">
                <a:solidFill>
                  <a:srgbClr val="FFFFFF"/>
                </a:solidFill>
                <a:latin typeface="Berlin Sans FB" pitchFamily="34" charset="0"/>
              </a:rPr>
              <a:t>articular</a:t>
            </a:r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 symptoms</a:t>
            </a:r>
          </a:p>
          <a:p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Fingertip </a:t>
            </a:r>
            <a:r>
              <a:rPr lang="en-US" dirty="0">
                <a:latin typeface="Berlin Sans FB" pitchFamily="34" charset="0"/>
              </a:rPr>
              <a:t>soft-tissue </a:t>
            </a:r>
            <a:r>
              <a:rPr lang="en-US" dirty="0" err="1">
                <a:latin typeface="Berlin Sans FB" pitchFamily="34" charset="0"/>
              </a:rPr>
              <a:t>resorption</a:t>
            </a:r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Erosions of distal tuft</a:t>
            </a:r>
          </a:p>
          <a:p>
            <a:r>
              <a:rPr lang="en-US" dirty="0">
                <a:latin typeface="Berlin Sans FB" pitchFamily="34" charset="0"/>
              </a:rPr>
              <a:t>Subcutaneous calcification</a:t>
            </a:r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 </a:t>
            </a:r>
          </a:p>
          <a:p>
            <a:r>
              <a:rPr lang="en-US" dirty="0" err="1">
                <a:latin typeface="Berlin Sans FB" pitchFamily="34" charset="0"/>
              </a:rPr>
              <a:t>Acroosteolysis</a:t>
            </a:r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 and </a:t>
            </a:r>
            <a:r>
              <a:rPr lang="en-US" dirty="0" err="1">
                <a:solidFill>
                  <a:srgbClr val="FFFFFF"/>
                </a:solidFill>
                <a:latin typeface="Berlin Sans FB" pitchFamily="34" charset="0"/>
              </a:rPr>
              <a:t>acrosclerosis</a:t>
            </a:r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 (less frequently)</a:t>
            </a:r>
          </a:p>
        </p:txBody>
      </p:sp>
    </p:spTree>
    <p:extLst>
      <p:ext uri="{BB962C8B-B14F-4D97-AF65-F5344CB8AC3E}">
        <p14:creationId xmlns:p14="http://schemas.microsoft.com/office/powerpoint/2010/main" val="2090909429"/>
      </p:ext>
    </p:extLst>
  </p:cSld>
  <p:clrMapOvr>
    <a:masterClrMapping/>
  </p:clrMapOvr>
  <p:transition advTm="5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                                                                       </a:t>
            </a:r>
          </a:p>
        </p:txBody>
      </p:sp>
      <p:pic>
        <p:nvPicPr>
          <p:cNvPr id="87043" name="Picture 1027" descr="sclerole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28825"/>
            <a:ext cx="3254375" cy="4829175"/>
          </a:xfrm>
          <a:prstGeom prst="rect">
            <a:avLst/>
          </a:prstGeom>
          <a:noFill/>
        </p:spPr>
      </p:pic>
      <p:pic>
        <p:nvPicPr>
          <p:cNvPr id="87044" name="Picture 1028" descr="sclero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057400"/>
            <a:ext cx="3124200" cy="4800600"/>
          </a:xfrm>
          <a:prstGeom prst="rect">
            <a:avLst/>
          </a:prstGeom>
          <a:noFill/>
        </p:spPr>
      </p:pic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8000" dirty="0">
                <a:solidFill>
                  <a:srgbClr val="FFFF00"/>
                </a:solidFill>
                <a:latin typeface="Bauhaus 93" pitchFamily="82" charset="0"/>
              </a:rPr>
              <a:t>Scleroderma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424012"/>
      </p:ext>
    </p:ext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38800" cy="2286000"/>
          </a:xfrm>
        </p:spPr>
        <p:txBody>
          <a:bodyPr/>
          <a:lstStyle/>
          <a:p>
            <a:r>
              <a:rPr lang="en-US" sz="7200" dirty="0">
                <a:latin typeface="Bauhaus 93" pitchFamily="82" charset="0"/>
              </a:rPr>
              <a:t>Reiter’s </a:t>
            </a:r>
            <a:r>
              <a:rPr lang="en-US" sz="7200" dirty="0" smtClean="0">
                <a:latin typeface="Bauhaus 93" pitchFamily="82" charset="0"/>
              </a:rPr>
              <a:t>Disease</a:t>
            </a:r>
            <a:endParaRPr lang="en-US" sz="7200" dirty="0">
              <a:latin typeface="Bauhaus 93" pitchFamily="82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048000"/>
            <a:ext cx="5105400" cy="3352800"/>
          </a:xfrm>
        </p:spPr>
        <p:txBody>
          <a:bodyPr/>
          <a:lstStyle/>
          <a:p>
            <a:r>
              <a:rPr lang="en-US" sz="4800" b="1" dirty="0">
                <a:solidFill>
                  <a:srgbClr val="FFFFFF"/>
                </a:solidFill>
                <a:latin typeface="Berlin Sans FB" pitchFamily="34" charset="0"/>
              </a:rPr>
              <a:t>Clinical triad</a:t>
            </a:r>
          </a:p>
          <a:p>
            <a:endParaRPr lang="en-US" sz="3600" dirty="0">
              <a:solidFill>
                <a:srgbClr val="FFFFFF"/>
              </a:solidFill>
              <a:latin typeface="Berlin Sans FB" pitchFamily="34" charset="0"/>
            </a:endParaRPr>
          </a:p>
          <a:p>
            <a:pPr lvl="1"/>
            <a:r>
              <a:rPr lang="en-US" sz="3600" dirty="0">
                <a:solidFill>
                  <a:srgbClr val="FFFFFF"/>
                </a:solidFill>
                <a:latin typeface="Berlin Sans FB" pitchFamily="34" charset="0"/>
              </a:rPr>
              <a:t>Arthritis</a:t>
            </a:r>
          </a:p>
          <a:p>
            <a:pPr lvl="1"/>
            <a:r>
              <a:rPr lang="en-US" sz="3600" dirty="0">
                <a:solidFill>
                  <a:srgbClr val="FFFFFF"/>
                </a:solidFill>
                <a:latin typeface="Berlin Sans FB" pitchFamily="34" charset="0"/>
              </a:rPr>
              <a:t>Conjunctivitis</a:t>
            </a:r>
          </a:p>
          <a:p>
            <a:pPr lvl="1"/>
            <a:r>
              <a:rPr lang="en-US" sz="3600" dirty="0" err="1">
                <a:solidFill>
                  <a:srgbClr val="FFFFFF"/>
                </a:solidFill>
                <a:latin typeface="Berlin Sans FB" pitchFamily="34" charset="0"/>
              </a:rPr>
              <a:t>Urethritis</a:t>
            </a:r>
            <a:r>
              <a:rPr lang="en-US" sz="3600" dirty="0">
                <a:solidFill>
                  <a:srgbClr val="FFFFFF"/>
                </a:solidFill>
                <a:latin typeface="Berlin Sans FB" pitchFamily="34" charset="0"/>
              </a:rPr>
              <a:t>/</a:t>
            </a:r>
            <a:r>
              <a:rPr lang="en-US" sz="3600" dirty="0" err="1">
                <a:solidFill>
                  <a:srgbClr val="FFFFFF"/>
                </a:solidFill>
                <a:latin typeface="Berlin Sans FB" pitchFamily="34" charset="0"/>
              </a:rPr>
              <a:t>cervicitis</a:t>
            </a:r>
            <a:endParaRPr lang="en-US" sz="3600" dirty="0">
              <a:solidFill>
                <a:srgbClr val="FFFFFF"/>
              </a:solidFill>
              <a:latin typeface="Berlin Sans FB" pitchFamily="34" charset="0"/>
            </a:endParaRPr>
          </a:p>
        </p:txBody>
      </p:sp>
      <p:pic>
        <p:nvPicPr>
          <p:cNvPr id="23554" name="Picture 2" descr="http://www.dermis.net/bilder/CD016/550px/img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6300" y="3929841"/>
            <a:ext cx="1917700" cy="2928159"/>
          </a:xfrm>
          <a:prstGeom prst="rect">
            <a:avLst/>
          </a:prstGeom>
          <a:noFill/>
        </p:spPr>
      </p:pic>
      <p:pic>
        <p:nvPicPr>
          <p:cNvPr id="23556" name="Picture 4" descr="http://www.lib.uiowa.edu/hardin/md/pictures22/cdc/PHIL_4076_l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0500" y="2133600"/>
            <a:ext cx="2603500" cy="1740626"/>
          </a:xfrm>
          <a:prstGeom prst="rect">
            <a:avLst/>
          </a:prstGeom>
          <a:noFill/>
        </p:spPr>
      </p:pic>
      <p:pic>
        <p:nvPicPr>
          <p:cNvPr id="23558" name="Picture 6" descr="http://www.cdaarthritis.com/images_slides/42_spon1_a_handsingmcp_3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0"/>
            <a:ext cx="3429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67292"/>
      </p:ext>
    </p:extLst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r>
              <a:rPr lang="en-US" sz="8800" dirty="0">
                <a:latin typeface="Bauhaus 93" pitchFamily="82" charset="0"/>
              </a:rPr>
              <a:t>Lupus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r>
              <a:rPr lang="en-US" sz="3400" dirty="0"/>
              <a:t>Like RA but without erosions</a:t>
            </a:r>
          </a:p>
          <a:p>
            <a:endParaRPr lang="en-US" sz="3400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latin typeface="Berlin Sans FB" pitchFamily="34" charset="0"/>
              </a:rPr>
              <a:t>No erosions</a:t>
            </a:r>
            <a:endParaRPr lang="en-US" dirty="0">
              <a:solidFill>
                <a:srgbClr val="FFFFFF"/>
              </a:solidFill>
              <a:latin typeface="Berlin Sans FB" pitchFamily="34" charset="0"/>
            </a:endParaRPr>
          </a:p>
          <a:p>
            <a:pPr lvl="1"/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Bilaterally symmetric </a:t>
            </a:r>
          </a:p>
          <a:p>
            <a:pPr lvl="1"/>
            <a:r>
              <a:rPr lang="en-US" dirty="0" err="1">
                <a:solidFill>
                  <a:srgbClr val="FFFFFF"/>
                </a:solidFill>
                <a:latin typeface="Berlin Sans FB" pitchFamily="34" charset="0"/>
              </a:rPr>
              <a:t>Juxtaarticular</a:t>
            </a:r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Berlin Sans FB" pitchFamily="34" charset="0"/>
              </a:rPr>
              <a:t>osteopenia</a:t>
            </a:r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 or normal mineralization</a:t>
            </a:r>
          </a:p>
          <a:p>
            <a:pPr lvl="1"/>
            <a:r>
              <a:rPr lang="en-US" dirty="0" err="1">
                <a:solidFill>
                  <a:srgbClr val="FFFFFF"/>
                </a:solidFill>
                <a:latin typeface="Berlin Sans FB" pitchFamily="34" charset="0"/>
              </a:rPr>
              <a:t>Periarticular</a:t>
            </a:r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 soft-tissue swelling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Reducible </a:t>
            </a:r>
            <a:r>
              <a:rPr lang="en-US" dirty="0" err="1">
                <a:solidFill>
                  <a:srgbClr val="FFFFFF"/>
                </a:solidFill>
                <a:latin typeface="Berlin Sans FB" pitchFamily="34" charset="0"/>
              </a:rPr>
              <a:t>subluxations</a:t>
            </a:r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 and dislocations</a:t>
            </a:r>
            <a:endParaRPr lang="en-US" dirty="0">
              <a:latin typeface="Berlin Sans FB" pitchFamily="34" charset="0"/>
            </a:endParaRPr>
          </a:p>
          <a:p>
            <a:pPr lvl="1"/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Normal joint </a:t>
            </a:r>
            <a:r>
              <a:rPr lang="en-US" dirty="0" smtClean="0">
                <a:solidFill>
                  <a:srgbClr val="FFFFFF"/>
                </a:solidFill>
                <a:latin typeface="Berlin Sans FB" pitchFamily="34" charset="0"/>
              </a:rPr>
              <a:t>spaces</a:t>
            </a:r>
            <a:endParaRPr lang="en-US" dirty="0">
              <a:solidFill>
                <a:srgbClr val="FFFF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87889"/>
      </p:ext>
    </p:extLst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828800"/>
          </a:xfrm>
        </p:spPr>
        <p:txBody>
          <a:bodyPr/>
          <a:lstStyle/>
          <a:p>
            <a:r>
              <a:rPr lang="en-US" sz="8800" dirty="0">
                <a:latin typeface="Bauhaus 93" pitchFamily="82" charset="0"/>
              </a:rPr>
              <a:t>Lupus</a:t>
            </a:r>
          </a:p>
        </p:txBody>
      </p:sp>
      <p:pic>
        <p:nvPicPr>
          <p:cNvPr id="95235" name="Picture 3" descr="sleleft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0" y="1752600"/>
            <a:ext cx="4019550" cy="5105400"/>
          </a:xfrm>
          <a:prstGeom prst="rect">
            <a:avLst/>
          </a:prstGeom>
          <a:noFill/>
        </p:spPr>
      </p:pic>
      <p:pic>
        <p:nvPicPr>
          <p:cNvPr id="95236" name="Picture 4" descr="sle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3362" y="1752600"/>
            <a:ext cx="3830638" cy="5105400"/>
          </a:xfrm>
          <a:prstGeom prst="rect">
            <a:avLst/>
          </a:prstGeom>
          <a:noFill/>
        </p:spPr>
      </p:pic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163032"/>
      </p:ext>
    </p:extLst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/>
          <a:lstStyle/>
          <a:p>
            <a:r>
              <a:rPr lang="en-US" sz="6000" dirty="0">
                <a:latin typeface="Bauhaus 93" pitchFamily="82" charset="0"/>
              </a:rPr>
              <a:t>Juvenile Chronic Arthritis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438400"/>
            <a:ext cx="9144000" cy="41148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Including a variety of disorders in children</a:t>
            </a:r>
          </a:p>
          <a:p>
            <a:pPr lvl="1"/>
            <a:r>
              <a:rPr lang="en-US" sz="3200" b="1" dirty="0">
                <a:latin typeface="Berlin Sans FB" pitchFamily="34" charset="0"/>
              </a:rPr>
              <a:t>Still’s disease</a:t>
            </a:r>
            <a:r>
              <a:rPr lang="en-US" sz="3200" b="1" dirty="0">
                <a:solidFill>
                  <a:srgbClr val="FFFFFF"/>
                </a:solidFill>
                <a:latin typeface="Berlin Sans FB" pitchFamily="34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70% (</a:t>
            </a:r>
            <a:r>
              <a:rPr lang="en-US" sz="3200" dirty="0" err="1">
                <a:solidFill>
                  <a:srgbClr val="FFFFFF"/>
                </a:solidFill>
                <a:latin typeface="Berlin Sans FB" pitchFamily="34" charset="0"/>
              </a:rPr>
              <a:t>seronegative</a:t>
            </a:r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 chronic arthritis)</a:t>
            </a:r>
          </a:p>
          <a:p>
            <a:pPr lvl="1"/>
            <a:r>
              <a:rPr lang="en-US" sz="3200" dirty="0" err="1">
                <a:solidFill>
                  <a:srgbClr val="FFFFFF"/>
                </a:solidFill>
                <a:latin typeface="Berlin Sans FB" pitchFamily="34" charset="0"/>
              </a:rPr>
              <a:t>ankylosing</a:t>
            </a:r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rlin Sans FB" pitchFamily="34" charset="0"/>
              </a:rPr>
              <a:t>spondylitis</a:t>
            </a:r>
            <a:endParaRPr lang="en-US" sz="3200" dirty="0">
              <a:solidFill>
                <a:srgbClr val="FFFFFF"/>
              </a:solidFill>
              <a:latin typeface="Berlin Sans FB" pitchFamily="34" charset="0"/>
            </a:endParaRPr>
          </a:p>
          <a:p>
            <a:pPr lvl="1"/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psoriatic arthritis of inflammatory bowel disease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Berlin Sans FB" pitchFamily="34" charset="0"/>
              </a:rPr>
              <a:t>juvenile onset adult type RA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11161"/>
      </p:ext>
    </p:extLst>
  </p:cSld>
  <p:clrMapOvr>
    <a:masterClrMapping/>
  </p:clrMapOvr>
  <p:transition advTm="6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134-3486_IMG"/>
          <p:cNvPicPr>
            <a:picLocks noChangeAspect="1" noChangeArrowheads="1"/>
          </p:cNvPicPr>
          <p:nvPr/>
        </p:nvPicPr>
        <p:blipFill>
          <a:blip r:embed="rId4" cstate="print">
            <a:lum bright="6000" contrast="-6000"/>
          </a:blip>
          <a:srcRect/>
          <a:stretch>
            <a:fillRect/>
          </a:stretch>
        </p:blipFill>
        <p:spPr bwMode="auto">
          <a:xfrm>
            <a:off x="838200" y="1809750"/>
            <a:ext cx="7239000" cy="5048250"/>
          </a:xfrm>
          <a:prstGeom prst="rect">
            <a:avLst/>
          </a:prstGeom>
          <a:noFill/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3276600" y="0"/>
            <a:ext cx="502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dirty="0">
                <a:solidFill>
                  <a:srgbClr val="FFFF00"/>
                </a:solidFill>
                <a:latin typeface="Bauhaus 93" pitchFamily="82" charset="0"/>
              </a:rPr>
              <a:t>JCA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756928"/>
      </p:ext>
    </p:extLst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134-3487_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4286250" cy="5715000"/>
          </a:xfrm>
          <a:prstGeom prst="rect">
            <a:avLst/>
          </a:prstGeom>
          <a:noFill/>
        </p:spPr>
      </p:pic>
      <p:pic>
        <p:nvPicPr>
          <p:cNvPr id="160771" name="Picture 3" descr="134-3488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428625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019777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128-2863_IMG"/>
          <p:cNvPicPr>
            <a:picLocks noChangeAspect="1" noChangeArrowheads="1"/>
          </p:cNvPicPr>
          <p:nvPr/>
        </p:nvPicPr>
        <p:blipFill>
          <a:blip r:embed="rId3" cstate="print"/>
          <a:srcRect r="7982" b="5634"/>
          <a:stretch>
            <a:fillRect/>
          </a:stretch>
        </p:blipFill>
        <p:spPr bwMode="auto">
          <a:xfrm>
            <a:off x="533400" y="990600"/>
            <a:ext cx="3956050" cy="5410200"/>
          </a:xfrm>
          <a:prstGeom prst="rect">
            <a:avLst/>
          </a:prstGeom>
          <a:noFill/>
        </p:spPr>
      </p:pic>
      <p:pic>
        <p:nvPicPr>
          <p:cNvPr id="161795" name="Picture 3" descr="128-2864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14400"/>
            <a:ext cx="41148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1309897"/>
      </p:ext>
    </p:extLst>
  </p:cSld>
  <p:clrMapOvr>
    <a:masterClrMapping/>
  </p:clrMapOvr>
  <p:transition advTm="2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/>
          <a:lstStyle/>
          <a:p>
            <a:r>
              <a:rPr lang="en-US" sz="8000" dirty="0">
                <a:latin typeface="Bauhaus 93" pitchFamily="82" charset="0"/>
              </a:rPr>
              <a:t>Osteoarthritis</a:t>
            </a:r>
          </a:p>
        </p:txBody>
      </p:sp>
      <p:sp>
        <p:nvSpPr>
          <p:cNvPr id="15053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67000"/>
            <a:ext cx="3810000" cy="3581400"/>
          </a:xfrm>
        </p:spPr>
        <p:txBody>
          <a:bodyPr/>
          <a:lstStyle/>
          <a:p>
            <a:r>
              <a:rPr lang="en-US" dirty="0">
                <a:latin typeface="Berlin Sans FB" pitchFamily="34" charset="0"/>
              </a:rPr>
              <a:t>Non-uniform</a:t>
            </a:r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 joint space loss</a:t>
            </a:r>
          </a:p>
          <a:p>
            <a:r>
              <a:rPr lang="en-US" dirty="0" err="1">
                <a:latin typeface="Berlin Sans FB" pitchFamily="34" charset="0"/>
              </a:rPr>
              <a:t>Osteophytes</a:t>
            </a:r>
            <a:endParaRPr lang="en-US" dirty="0">
              <a:solidFill>
                <a:srgbClr val="FFFFFF"/>
              </a:solidFill>
              <a:latin typeface="Berlin Sans FB" pitchFamily="34" charset="0"/>
            </a:endParaRPr>
          </a:p>
          <a:p>
            <a:r>
              <a:rPr lang="en-US" dirty="0" err="1">
                <a:latin typeface="Berlin Sans FB" pitchFamily="34" charset="0"/>
              </a:rPr>
              <a:t>Subchondral</a:t>
            </a:r>
            <a:r>
              <a:rPr lang="en-US" dirty="0">
                <a:latin typeface="Berlin Sans FB" pitchFamily="34" charset="0"/>
              </a:rPr>
              <a:t> cysts</a:t>
            </a:r>
            <a:r>
              <a:rPr lang="en-US" dirty="0">
                <a:solidFill>
                  <a:srgbClr val="FFFFFF"/>
                </a:solidFill>
                <a:latin typeface="Berlin Sans FB" pitchFamily="34" charset="0"/>
              </a:rPr>
              <a:t> </a:t>
            </a:r>
            <a:r>
              <a:rPr lang="en-US" dirty="0">
                <a:latin typeface="Berlin Sans FB" pitchFamily="34" charset="0"/>
              </a:rPr>
              <a:t>and sclerosis </a:t>
            </a:r>
            <a:endParaRPr lang="en-US" dirty="0">
              <a:solidFill>
                <a:srgbClr val="FFFFFF"/>
              </a:solidFill>
              <a:latin typeface="Berlin Sans FB" pitchFamily="34" charset="0"/>
            </a:endParaRPr>
          </a:p>
        </p:txBody>
      </p:sp>
      <p:sp>
        <p:nvSpPr>
          <p:cNvPr id="15053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2819400"/>
            <a:ext cx="52578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Berlin Sans FB" pitchFamily="34" charset="0"/>
              </a:rPr>
              <a:t>Normal mineralization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Berlin Sans FB" pitchFamily="34" charset="0"/>
              </a:rPr>
              <a:t>No erosions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Berlin Sans FB" pitchFamily="34" charset="0"/>
              </a:rPr>
              <a:t>Locations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Berlin Sans FB" pitchFamily="34" charset="0"/>
              </a:rPr>
              <a:t>Common in hands DIP/PIP, 1</a:t>
            </a:r>
            <a:r>
              <a:rPr lang="en-US" sz="2000" baseline="30000" dirty="0">
                <a:solidFill>
                  <a:srgbClr val="FFFFFF"/>
                </a:solidFill>
                <a:latin typeface="Berlin Sans FB" pitchFamily="34" charset="0"/>
              </a:rPr>
              <a:t>st</a:t>
            </a:r>
            <a:r>
              <a:rPr lang="en-US" sz="2000" dirty="0">
                <a:solidFill>
                  <a:srgbClr val="FFFFFF"/>
                </a:solidFill>
                <a:latin typeface="Berlin Sans FB" pitchFamily="34" charset="0"/>
              </a:rPr>
              <a:t> CMC, feet, knees (esp. medial compartment), and hips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FFFFFF"/>
                </a:solidFill>
                <a:latin typeface="Berlin Sans FB" pitchFamily="34" charset="0"/>
              </a:rPr>
              <a:t>Shoulders/elbows generally spared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FFFFFF"/>
                </a:solidFill>
                <a:latin typeface="Berlin Sans FB" pitchFamily="34" charset="0"/>
              </a:rPr>
              <a:t>Wrists/ankles uncommonly involved</a:t>
            </a:r>
            <a:endParaRPr lang="en-US" sz="2000" dirty="0">
              <a:latin typeface="Berlin Sans FB" pitchFamily="34" charset="0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43245"/>
      </p:ext>
    </p:extLst>
  </p:cSld>
  <p:clrMapOvr>
    <a:masterClrMapping/>
  </p:clrMapOvr>
  <p:transition advTm="3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122-2234_IMG"/>
          <p:cNvPicPr>
            <a:picLocks noChangeAspect="1" noChangeArrowheads="1"/>
          </p:cNvPicPr>
          <p:nvPr/>
        </p:nvPicPr>
        <p:blipFill>
          <a:blip r:embed="rId3" cstate="print"/>
          <a:srcRect l="12500" r="4167"/>
          <a:stretch>
            <a:fillRect/>
          </a:stretch>
        </p:blipFill>
        <p:spPr bwMode="auto">
          <a:xfrm>
            <a:off x="0" y="0"/>
            <a:ext cx="4572000" cy="4114800"/>
          </a:xfrm>
          <a:prstGeom prst="rect">
            <a:avLst/>
          </a:prstGeom>
          <a:noFill/>
        </p:spPr>
      </p:pic>
      <p:pic>
        <p:nvPicPr>
          <p:cNvPr id="153603" name="Picture 3" descr="122-2235_IMG"/>
          <p:cNvPicPr>
            <a:picLocks noChangeAspect="1" noChangeArrowheads="1"/>
          </p:cNvPicPr>
          <p:nvPr/>
        </p:nvPicPr>
        <p:blipFill>
          <a:blip r:embed="rId4" cstate="print"/>
          <a:srcRect r="13043"/>
          <a:stretch>
            <a:fillRect/>
          </a:stretch>
        </p:blipFill>
        <p:spPr bwMode="auto">
          <a:xfrm>
            <a:off x="4572000" y="2849835"/>
            <a:ext cx="4572000" cy="4008165"/>
          </a:xfrm>
          <a:prstGeom prst="rect">
            <a:avLst/>
          </a:prstGeom>
          <a:noFill/>
        </p:spPr>
      </p:pic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5715000" y="609600"/>
            <a:ext cx="342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FF00"/>
                </a:solidFill>
                <a:latin typeface="Bauhaus 93" pitchFamily="82" charset="0"/>
              </a:rPr>
              <a:t>Early</a:t>
            </a:r>
          </a:p>
        </p:txBody>
      </p:sp>
    </p:spTree>
    <p:extLst>
      <p:ext uri="{BB962C8B-B14F-4D97-AF65-F5344CB8AC3E}">
        <p14:creationId xmlns:p14="http://schemas.microsoft.com/office/powerpoint/2010/main" val="1274681087"/>
      </p:ext>
    </p:extLst>
  </p:cSld>
  <p:clrMapOvr>
    <a:masterClrMapping/>
  </p:clrMapOvr>
  <p:transition advTm="2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122-2238_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4343400" cy="5791200"/>
          </a:xfrm>
          <a:prstGeom prst="rect">
            <a:avLst/>
          </a:prstGeom>
          <a:noFill/>
        </p:spPr>
      </p:pic>
      <p:pic>
        <p:nvPicPr>
          <p:cNvPr id="152579" name="Picture 3" descr="122-2236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4343400" cy="5791200"/>
          </a:xfrm>
          <a:prstGeom prst="rect">
            <a:avLst/>
          </a:prstGeom>
          <a:noFill/>
        </p:spPr>
      </p:pic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733800" y="0"/>
            <a:ext cx="190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FFFF00"/>
                </a:solidFill>
                <a:latin typeface="Bauhaus 93" pitchFamily="82" charset="0"/>
              </a:rPr>
              <a:t>Later</a:t>
            </a:r>
          </a:p>
        </p:txBody>
      </p:sp>
    </p:spTree>
    <p:extLst>
      <p:ext uri="{BB962C8B-B14F-4D97-AF65-F5344CB8AC3E}">
        <p14:creationId xmlns:p14="http://schemas.microsoft.com/office/powerpoint/2010/main" val="1440578697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31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2.2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00"/>
      </a:lt1>
      <a:dk2>
        <a:srgbClr val="000099"/>
      </a:dk2>
      <a:lt2>
        <a:srgbClr val="FFFF00"/>
      </a:lt2>
      <a:accent1>
        <a:srgbClr val="3399FF"/>
      </a:accent1>
      <a:accent2>
        <a:srgbClr val="99FFCC"/>
      </a:accent2>
      <a:accent3>
        <a:srgbClr val="AAAACA"/>
      </a:accent3>
      <a:accent4>
        <a:srgbClr val="DADA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On-screen Show (4:3)</PresentationFormat>
  <Paragraphs>103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Reiter’s Disease</vt:lpstr>
      <vt:lpstr>Reiter’s Disease</vt:lpstr>
      <vt:lpstr>Juvenile Chronic Arthritis</vt:lpstr>
      <vt:lpstr>PowerPoint Presentation</vt:lpstr>
      <vt:lpstr>PowerPoint Presentation</vt:lpstr>
      <vt:lpstr>PowerPoint Presentation</vt:lpstr>
      <vt:lpstr>Osteoarthritis</vt:lpstr>
      <vt:lpstr>PowerPoint Presentation</vt:lpstr>
      <vt:lpstr>PowerPoint Presentation</vt:lpstr>
      <vt:lpstr>Septic Arthritis</vt:lpstr>
      <vt:lpstr>        </vt:lpstr>
      <vt:lpstr>Tuberculous Arthritis</vt:lpstr>
      <vt:lpstr>Tuberculous Arthritis</vt:lpstr>
      <vt:lpstr>Tuberculous Arthritis</vt:lpstr>
      <vt:lpstr>Hemophilia</vt:lpstr>
      <vt:lpstr>Hemophilia</vt:lpstr>
      <vt:lpstr>PowerPoint Presentation</vt:lpstr>
      <vt:lpstr>Scleroderma</vt:lpstr>
      <vt:lpstr>                                                                       </vt:lpstr>
      <vt:lpstr>Lupus</vt:lpstr>
      <vt:lpstr>Lupus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Reiter’s Disease</dc:title>
  <dc:creator>Patel</dc:creator>
  <cp:lastModifiedBy>Patel</cp:lastModifiedBy>
  <cp:revision>1</cp:revision>
  <dcterms:created xsi:type="dcterms:W3CDTF">2013-07-06T10:30:40Z</dcterms:created>
  <dcterms:modified xsi:type="dcterms:W3CDTF">2013-07-06T10:31:29Z</dcterms:modified>
</cp:coreProperties>
</file>