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67" r:id="rId8"/>
  </p:sldMasterIdLst>
  <p:notesMasterIdLst>
    <p:notesMasterId r:id="rId67"/>
  </p:notesMasterIdLst>
  <p:sldIdLst>
    <p:sldId id="257" r:id="rId9"/>
    <p:sldId id="258" r:id="rId10"/>
    <p:sldId id="259" r:id="rId11"/>
    <p:sldId id="260" r:id="rId12"/>
    <p:sldId id="261" r:id="rId13"/>
    <p:sldId id="262" r:id="rId14"/>
    <p:sldId id="264" r:id="rId15"/>
    <p:sldId id="265" r:id="rId16"/>
    <p:sldId id="268" r:id="rId17"/>
    <p:sldId id="269" r:id="rId18"/>
    <p:sldId id="270" r:id="rId19"/>
    <p:sldId id="271" r:id="rId20"/>
    <p:sldId id="272" r:id="rId21"/>
    <p:sldId id="274" r:id="rId22"/>
    <p:sldId id="275" r:id="rId23"/>
    <p:sldId id="276" r:id="rId24"/>
    <p:sldId id="282" r:id="rId25"/>
    <p:sldId id="285" r:id="rId26"/>
    <p:sldId id="286" r:id="rId27"/>
    <p:sldId id="288" r:id="rId28"/>
    <p:sldId id="290" r:id="rId29"/>
    <p:sldId id="291" r:id="rId30"/>
    <p:sldId id="293" r:id="rId31"/>
    <p:sldId id="294" r:id="rId32"/>
    <p:sldId id="296" r:id="rId33"/>
    <p:sldId id="300" r:id="rId34"/>
    <p:sldId id="301" r:id="rId35"/>
    <p:sldId id="302" r:id="rId36"/>
    <p:sldId id="303" r:id="rId37"/>
    <p:sldId id="304" r:id="rId38"/>
    <p:sldId id="305" r:id="rId39"/>
    <p:sldId id="306" r:id="rId40"/>
    <p:sldId id="307" r:id="rId41"/>
    <p:sldId id="308" r:id="rId42"/>
    <p:sldId id="309" r:id="rId43"/>
    <p:sldId id="312" r:id="rId44"/>
    <p:sldId id="313" r:id="rId45"/>
    <p:sldId id="314" r:id="rId46"/>
    <p:sldId id="315" r:id="rId47"/>
    <p:sldId id="316" r:id="rId48"/>
    <p:sldId id="317" r:id="rId49"/>
    <p:sldId id="336" r:id="rId50"/>
    <p:sldId id="337" r:id="rId51"/>
    <p:sldId id="318" r:id="rId52"/>
    <p:sldId id="319" r:id="rId53"/>
    <p:sldId id="320" r:id="rId54"/>
    <p:sldId id="321" r:id="rId55"/>
    <p:sldId id="322" r:id="rId56"/>
    <p:sldId id="323" r:id="rId57"/>
    <p:sldId id="325" r:id="rId58"/>
    <p:sldId id="328" r:id="rId59"/>
    <p:sldId id="329" r:id="rId60"/>
    <p:sldId id="330" r:id="rId61"/>
    <p:sldId id="331" r:id="rId62"/>
    <p:sldId id="332" r:id="rId63"/>
    <p:sldId id="333" r:id="rId64"/>
    <p:sldId id="334" r:id="rId65"/>
    <p:sldId id="33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891AA-84A3-4870-A3C2-655AD79EC1E6}"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C3F92-D42E-41C9-A512-4D18565F78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0F1D0-1EBA-4B28-9F70-8E5434A5FCBE}" type="slidenum">
              <a:rPr lang="en-US"/>
              <a:pPr/>
              <a:t>18</a:t>
            </a:fld>
            <a:endParaRPr lang="en-US"/>
          </a:p>
        </p:txBody>
      </p:sp>
      <p:sp>
        <p:nvSpPr>
          <p:cNvPr id="243714" name="Rectangle 2"/>
          <p:cNvSpPr>
            <a:spLocks noGrp="1" noRot="1" noChangeAspect="1" noChangeArrowheads="1" noTextEdit="1"/>
          </p:cNvSpPr>
          <p:nvPr>
            <p:ph type="sldImg"/>
          </p:nvPr>
        </p:nvSpPr>
        <p:spPr>
          <a:xfrm>
            <a:off x="1143000" y="685800"/>
            <a:ext cx="4572000" cy="3429000"/>
          </a:xfrm>
          <a:ln/>
        </p:spPr>
      </p:sp>
      <p:sp>
        <p:nvSpPr>
          <p:cNvPr id="243715" name="Rectangle 3"/>
          <p:cNvSpPr>
            <a:spLocks noGrp="1" noChangeArrowheads="1"/>
          </p:cNvSpPr>
          <p:nvPr>
            <p:ph type="body" idx="1"/>
          </p:nvPr>
        </p:nvSpPr>
        <p:spPr>
          <a:xfrm>
            <a:off x="914400" y="4343400"/>
            <a:ext cx="5029200" cy="4114800"/>
          </a:xfrm>
        </p:spPr>
        <p:txBody>
          <a:bodyPr/>
          <a:lstStyle/>
          <a:p>
            <a:r>
              <a:rPr lang="en-US" altLang="en-US"/>
              <a:t>An ultrasound image is composed of a variety of bright dots on a film that vary in intensity according to the strength of the returning echoes from internal tissues and/or structures in the body.</a:t>
            </a:r>
          </a:p>
          <a:p>
            <a:r>
              <a:rPr lang="en-US" altLang="en-US"/>
              <a:t>The location of each dot corresponds to the anatomic location of each echo-generating organ or structure.</a:t>
            </a:r>
          </a:p>
          <a:p>
            <a:r>
              <a:rPr lang="en-US" altLang="en-US"/>
              <a:t>Each image provides a dot-for-dot correct anatomic representation of organs and structures in the body.</a:t>
            </a:r>
          </a:p>
          <a:p>
            <a:r>
              <a:rPr lang="en-US" altLang="en-US"/>
              <a:t>On the image there is also non-anatomic information, which is the result of things happening to the ultrasound beam before, during or after it strikes a reflecting surface. These phenomena, which are the result of the imaging technique itself, are called artifacts and are discussed elsewhere.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57A96-BD20-43E4-98D2-12B4CD654FD3}" type="slidenum">
              <a:rPr lang="en-US"/>
              <a:pPr/>
              <a:t>19</a:t>
            </a:fld>
            <a:endParaRPr lang="en-US"/>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35E24-2BAC-4594-8662-CC87456025FB}" type="slidenum">
              <a:rPr lang="en-US"/>
              <a:pPr/>
              <a:t>20</a:t>
            </a:fld>
            <a:endParaRPr lang="en-US"/>
          </a:p>
        </p:txBody>
      </p:sp>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914400" y="4343400"/>
            <a:ext cx="5029200" cy="4114800"/>
          </a:xfrm>
        </p:spPr>
        <p:txBody>
          <a:bodyPr/>
          <a:lstStyle/>
          <a:p>
            <a:pPr algn="ctr"/>
            <a:r>
              <a:rPr lang="en-US" altLang="en-US"/>
              <a:t>RENAL SIZES</a:t>
            </a:r>
          </a:p>
          <a:p>
            <a:pPr algn="ctr"/>
            <a:endParaRPr lang="en-US" altLang="en-US"/>
          </a:p>
          <a:p>
            <a:r>
              <a:rPr lang="en-US" altLang="en-US"/>
              <a:t>The right and left kidney should be within 2 cm of their respective lengths.   </a:t>
            </a:r>
          </a:p>
          <a:p>
            <a:r>
              <a:rPr lang="en-US" altLang="en-US"/>
              <a:t>The left kidney in this patient is 2.7 centimeters shorter than the right kidney.  It also has a thin cortex and increased echogenicity, all signs of a diseased kidney. </a:t>
            </a:r>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6EFFD-789D-4545-8187-A487A2DE0397}" type="slidenum">
              <a:rPr lang="en-US" altLang="en-US"/>
              <a:pPr/>
              <a:t>21</a:t>
            </a:fld>
            <a:endParaRPr lang="en-US" altLang="en-US"/>
          </a:p>
        </p:txBody>
      </p:sp>
      <p:sp>
        <p:nvSpPr>
          <p:cNvPr id="754690" name="Rectangle 2"/>
          <p:cNvSpPr>
            <a:spLocks noGrp="1" noRot="1" noChangeAspect="1" noChangeArrowheads="1" noTextEdit="1"/>
          </p:cNvSpPr>
          <p:nvPr>
            <p:ph type="sldImg"/>
          </p:nvPr>
        </p:nvSpPr>
        <p:spPr>
          <a:xfrm>
            <a:off x="1143000" y="685800"/>
            <a:ext cx="4572000" cy="3429000"/>
          </a:xfrm>
          <a:ln/>
        </p:spPr>
      </p:sp>
      <p:sp>
        <p:nvSpPr>
          <p:cNvPr id="754691" name="Rectangle 3"/>
          <p:cNvSpPr>
            <a:spLocks noGrp="1" noChangeArrowheads="1"/>
          </p:cNvSpPr>
          <p:nvPr>
            <p:ph type="body" idx="1"/>
          </p:nvPr>
        </p:nvSpPr>
        <p:spPr/>
        <p:txBody>
          <a:bodyPr/>
          <a:lstStyle/>
          <a:p>
            <a:pPr algn="ctr"/>
            <a:r>
              <a:rPr lang="en-US" altLang="en-US">
                <a:solidFill>
                  <a:srgbClr val="000000"/>
                </a:solidFill>
                <a:latin typeface="Arial" charset="0"/>
              </a:rPr>
              <a:t>SIMPLE RENAL CYST</a:t>
            </a:r>
          </a:p>
          <a:p>
            <a:pPr algn="ctr"/>
            <a:endParaRPr lang="en-US" altLang="en-US">
              <a:solidFill>
                <a:srgbClr val="000000"/>
              </a:solidFill>
              <a:latin typeface="Arial" charset="0"/>
            </a:endParaRPr>
          </a:p>
          <a:p>
            <a:r>
              <a:rPr lang="en-US" altLang="en-US">
                <a:solidFill>
                  <a:srgbClr val="000000"/>
                </a:solidFill>
                <a:latin typeface="Arial" charset="0"/>
              </a:rPr>
              <a:t>Renal cysts are common incidental findings in the kidney.  They tend to increase in size and number with 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8356C-D7DF-4CE2-9F87-4ACB230B1208}" type="slidenum">
              <a:rPr lang="en-US" altLang="en-US"/>
              <a:pPr/>
              <a:t>22</a:t>
            </a:fld>
            <a:endParaRPr lang="en-US" altLang="en-US"/>
          </a:p>
        </p:txBody>
      </p:sp>
      <p:sp>
        <p:nvSpPr>
          <p:cNvPr id="760834" name="Rectangle 2"/>
          <p:cNvSpPr>
            <a:spLocks noGrp="1" noRot="1" noChangeAspect="1" noChangeArrowheads="1" noTextEdit="1"/>
          </p:cNvSpPr>
          <p:nvPr>
            <p:ph type="sldImg"/>
          </p:nvPr>
        </p:nvSpPr>
        <p:spPr>
          <a:xfrm>
            <a:off x="1143000" y="685800"/>
            <a:ext cx="4572000" cy="3429000"/>
          </a:xfrm>
          <a:ln/>
        </p:spPr>
      </p:sp>
      <p:sp>
        <p:nvSpPr>
          <p:cNvPr id="760835" name="Rectangle 3"/>
          <p:cNvSpPr>
            <a:spLocks noGrp="1" noChangeArrowheads="1"/>
          </p:cNvSpPr>
          <p:nvPr>
            <p:ph type="body" idx="1"/>
          </p:nvPr>
        </p:nvSpPr>
        <p:spPr/>
        <p:txBody>
          <a:bodyPr/>
          <a:lstStyle/>
          <a:p>
            <a:pPr algn="ctr"/>
            <a:r>
              <a:rPr lang="en-US" altLang="en-US">
                <a:latin typeface="Arial" charset="0"/>
              </a:rPr>
              <a:t>COMPLICATED CYST</a:t>
            </a:r>
          </a:p>
          <a:p>
            <a:pPr algn="ctr"/>
            <a:endParaRPr lang="en-US" altLang="en-US">
              <a:latin typeface="Arial" charset="0"/>
            </a:endParaRPr>
          </a:p>
          <a:p>
            <a:r>
              <a:rPr lang="en-US" altLang="en-US">
                <a:latin typeface="Arial" charset="0"/>
              </a:rPr>
              <a:t>Any cyst which does not meet the strict criteria becomes suspicious for the possibility of malignancy.  Actually one thin septation (arrow) is allowed to be present within the cyst, but no other findings, such as multiple or thick septations, a nodule, debris, wall thickening or irregularity, a solid component, are allowed.  Needle aspiration of the contents is recommended in such cases. </a:t>
            </a:r>
          </a:p>
          <a:p>
            <a:endParaRPr lang="en-US" altLang="en-US">
              <a:latin typeface="Arial" charset="0"/>
            </a:endParaRPr>
          </a:p>
          <a:p>
            <a:endParaRPr lang="en-US" altLang="en-US">
              <a:latin typeface="Arial" charset="0"/>
            </a:endParaRPr>
          </a:p>
          <a:p>
            <a:endParaRPr lang="en-US" altLang="en-US">
              <a:latin typeface="Arial" charset="0"/>
            </a:endParaRPr>
          </a:p>
          <a:p>
            <a:r>
              <a:rPr lang="en-US" altLang="en-US">
                <a:latin typeface="Arial" charset="0"/>
              </a:rPr>
              <a:t>QUESTION:</a:t>
            </a:r>
          </a:p>
          <a:p>
            <a:r>
              <a:rPr lang="en-US" altLang="en-US">
                <a:latin typeface="Arial" charset="0"/>
              </a:rPr>
              <a:t>What type of findings in a renal cyst raise suspicion of malignancy?</a:t>
            </a:r>
          </a:p>
          <a:p>
            <a:r>
              <a:rPr lang="en-US" altLang="en-US">
                <a:latin typeface="Arial" charset="0"/>
              </a:rPr>
              <a:t>ANSWER:</a:t>
            </a:r>
          </a:p>
          <a:p>
            <a:r>
              <a:rPr lang="en-US" altLang="en-US">
                <a:latin typeface="Arial" charset="0"/>
              </a:rPr>
              <a:t>Septations (especially thick or multiple), nodules, debris, wall thickening or irregularity, solid elements.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F8270-3AD2-4915-BF08-875EBC278382}" type="slidenum">
              <a:rPr lang="en-US"/>
              <a:pPr/>
              <a:t>23</a:t>
            </a:fld>
            <a:endParaRPr lang="en-US"/>
          </a:p>
        </p:txBody>
      </p:sp>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914400" y="4343400"/>
            <a:ext cx="5029200" cy="4114800"/>
          </a:xfrm>
        </p:spPr>
        <p:txBody>
          <a:bodyPr/>
          <a:lstStyle/>
          <a:p>
            <a:pPr algn="ctr"/>
            <a:r>
              <a:rPr lang="en-US" altLang="en-US"/>
              <a:t>DIFFUSE PARENCHYMAL DISEASE</a:t>
            </a:r>
          </a:p>
          <a:p>
            <a:pPr algn="ctr"/>
            <a:endParaRPr lang="en-US" altLang="en-US"/>
          </a:p>
          <a:p>
            <a:r>
              <a:rPr lang="en-US" altLang="en-US"/>
              <a:t>The parenchyma of the kidney is diffusely echogenic in this patient with interstitial nephritis due to chronic analgesic abuse.</a:t>
            </a:r>
          </a:p>
          <a:p>
            <a:pPr algn="ct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7315B-7D57-4567-AE53-31D8C5BEA872}" type="slidenum">
              <a:rPr lang="en-GB"/>
              <a:pPr/>
              <a:t>39</a:t>
            </a:fld>
            <a:endParaRPr lang="en-GB"/>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CA1CB-C594-45ED-A86A-8E3DC5E78E3F}" type="slidenum">
              <a:rPr lang="en-GB"/>
              <a:pPr/>
              <a:t>40</a:t>
            </a:fld>
            <a:endParaRPr lang="en-GB"/>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D614A-A957-4D08-9C10-3AE40A45F9EC}" type="slidenum">
              <a:rPr lang="en-GB"/>
              <a:pPr/>
              <a:t>41</a:t>
            </a:fld>
            <a:endParaRPr lang="en-GB"/>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9D99C5-6885-43FC-8F7C-87E5A86EBA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CDE7DD-D6D2-4666-BF4A-8C9C4500F5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C9E744-1488-4331-A8F3-5D168B7884A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2"/>
            <a:ext cx="8824912" cy="5129213"/>
            <a:chOff x="201" y="1104"/>
            <a:chExt cx="5559" cy="3231"/>
          </a:xfrm>
        </p:grpSpPr>
        <p:sp>
          <p:nvSpPr>
            <p:cNvPr id="624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624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624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24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24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624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62473" name="Rectangle 9"/>
          <p:cNvSpPr>
            <a:spLocks noChangeArrowheads="1"/>
          </p:cNvSpPr>
          <p:nvPr userDrawn="1"/>
        </p:nvSpPr>
        <p:spPr bwMode="auto">
          <a:xfrm>
            <a:off x="0" y="0"/>
            <a:ext cx="9144000" cy="6858000"/>
          </a:xfrm>
          <a:prstGeom prst="rect">
            <a:avLst/>
          </a:prstGeom>
          <a:gradFill rotWithShape="1">
            <a:gsLst>
              <a:gs pos="0">
                <a:srgbClr val="CC9900">
                  <a:gamma/>
                  <a:shade val="56078"/>
                  <a:invGamma/>
                  <a:alpha val="80000"/>
                </a:srgbClr>
              </a:gs>
              <a:gs pos="100000">
                <a:srgbClr val="CC9900">
                  <a:alpha val="50000"/>
                </a:srgbClr>
              </a:gs>
            </a:gsLst>
            <a:lin ang="5400000" scaled="1"/>
          </a:gradFill>
          <a:ln w="9525">
            <a:solidFill>
              <a:schemeClr val="tx1"/>
            </a:solidFill>
            <a:miter lim="800000"/>
            <a:headEnd/>
            <a:tailEnd/>
          </a:ln>
          <a:effectLst/>
        </p:spPr>
        <p:txBody>
          <a:bodyPr wrap="none" anchor="ctr"/>
          <a:lstStyle/>
          <a:p>
            <a:endParaRPr lang="en-US"/>
          </a:p>
        </p:txBody>
      </p:sp>
      <p:sp>
        <p:nvSpPr>
          <p:cNvPr id="62474" name="Rectangle 10"/>
          <p:cNvSpPr>
            <a:spLocks noGrp="1" noChangeArrowheads="1"/>
          </p:cNvSpPr>
          <p:nvPr>
            <p:ph type="ctrTitle" sz="quarter"/>
          </p:nvPr>
        </p:nvSpPr>
        <p:spPr>
          <a:xfrm>
            <a:off x="990600" y="1905002"/>
            <a:ext cx="7772400" cy="1736725"/>
          </a:xfrm>
        </p:spPr>
        <p:txBody>
          <a:bodyPr anchor="t"/>
          <a:lstStyle>
            <a:lvl1pPr>
              <a:defRPr sz="5400"/>
            </a:lvl1pPr>
          </a:lstStyle>
          <a:p>
            <a:r>
              <a:rPr lang="en-GB"/>
              <a:t>Click to edit Master title style</a:t>
            </a:r>
          </a:p>
        </p:txBody>
      </p:sp>
      <p:sp>
        <p:nvSpPr>
          <p:cNvPr id="62475" name="Rectangle 11"/>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GB"/>
              <a:t>Click to edit Master subtitle style</a:t>
            </a:r>
          </a:p>
        </p:txBody>
      </p:sp>
      <p:sp>
        <p:nvSpPr>
          <p:cNvPr id="62476" name="Rectangle 12"/>
          <p:cNvSpPr>
            <a:spLocks noGrp="1" noChangeArrowheads="1"/>
          </p:cNvSpPr>
          <p:nvPr>
            <p:ph type="dt" sz="quarter" idx="2"/>
          </p:nvPr>
        </p:nvSpPr>
        <p:spPr>
          <a:xfrm>
            <a:off x="990601" y="6245225"/>
            <a:ext cx="1901825" cy="476250"/>
          </a:xfrm>
        </p:spPr>
        <p:txBody>
          <a:bodyPr/>
          <a:lstStyle>
            <a:lvl1pPr>
              <a:defRPr/>
            </a:lvl1pPr>
          </a:lstStyle>
          <a:p>
            <a:endParaRPr lang="en-GB"/>
          </a:p>
        </p:txBody>
      </p:sp>
      <p:sp>
        <p:nvSpPr>
          <p:cNvPr id="62477" name="Rectangle 13"/>
          <p:cNvSpPr>
            <a:spLocks noGrp="1" noChangeArrowheads="1"/>
          </p:cNvSpPr>
          <p:nvPr>
            <p:ph type="ftr" sz="quarter" idx="3"/>
          </p:nvPr>
        </p:nvSpPr>
        <p:spPr>
          <a:xfrm>
            <a:off x="3468688" y="6245225"/>
            <a:ext cx="2895600" cy="476250"/>
          </a:xfrm>
        </p:spPr>
        <p:txBody>
          <a:bodyPr/>
          <a:lstStyle>
            <a:lvl1pPr>
              <a:defRPr/>
            </a:lvl1pPr>
          </a:lstStyle>
          <a:p>
            <a:endParaRPr lang="en-GB"/>
          </a:p>
        </p:txBody>
      </p:sp>
      <p:sp>
        <p:nvSpPr>
          <p:cNvPr id="62478" name="Rectangle 14"/>
          <p:cNvSpPr>
            <a:spLocks noGrp="1" noChangeArrowheads="1"/>
          </p:cNvSpPr>
          <p:nvPr>
            <p:ph type="sldNum" sz="quarter" idx="4"/>
          </p:nvPr>
        </p:nvSpPr>
        <p:spPr/>
        <p:txBody>
          <a:bodyPr/>
          <a:lstStyle>
            <a:lvl1pPr>
              <a:defRPr/>
            </a:lvl1pPr>
          </a:lstStyle>
          <a:p>
            <a:fld id="{C213D7EA-5FFD-457C-8EB0-3F3969C1B8B0}"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118455-138B-419B-A198-B6D3C9B9A304}"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39BCB0-7F91-4F3F-97CC-92981255C1F0}"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6"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AAF9916-26C5-4F67-ADDF-6BA2660B3D9B}"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90C23E6-C954-41BE-A581-EE9E908F677C}"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DC71437-D441-4BA4-8905-C25DD5677DF0}"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24DFCE3-BFDB-469C-B908-4EDA43FD3F5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6340540-DDC8-41C2-8B23-35C83B527FC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2E955-FA7B-4158-B8B3-6F528C1692C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8A1427-3A92-4710-A63A-6CC9318441FB}"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57448FA-2BBB-4C79-B848-01659FD80EE7}"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4" y="244477"/>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44477"/>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1FFE938-89DE-4D0F-9AA4-79E53963CA7D}"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59F01-B568-4DC3-9DF2-220F6D358B05}"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59F01-B568-4DC3-9DF2-220F6D358B05}"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59F01-B568-4DC3-9DF2-220F6D358B05}"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59F01-B568-4DC3-9DF2-220F6D358B05}"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59F01-B568-4DC3-9DF2-220F6D358B05}"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28098-E19F-42E1-9697-EE293507D22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59F01-B568-4DC3-9DF2-220F6D358B05}"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59F01-B568-4DC3-9DF2-220F6D358B05}"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59F01-B568-4DC3-9DF2-220F6D358B05}"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E5D58-9C07-488C-9E35-90BEEAA56A7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4A30AF-B687-47FF-AEAB-814424F99E57}" type="slidenum">
              <a:rPr lang="en-US" altLang="en-US"/>
              <a:pPr/>
              <a:t>‹#›</a:t>
            </a:fld>
            <a:endParaRPr lang="en-US" altLang="en-US"/>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EB2802-64F9-4B19-88D1-6E8FA77116E0}" type="slidenum">
              <a:rPr lang="en-US" altLang="en-US"/>
              <a:pPr/>
              <a:t>‹#›</a:t>
            </a:fld>
            <a:endParaRPr lang="en-US" altLang="en-US"/>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0211F1-8330-455B-AF09-5FB839C0505B}" type="slidenum">
              <a:rPr lang="en-US" altLang="en-US"/>
              <a:pPr/>
              <a:t>‹#›</a:t>
            </a:fld>
            <a:endParaRPr lang="en-US" altLang="en-US"/>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C09CDF-9122-4446-9F2C-A69CD2ED17CE}" type="slidenum">
              <a:rPr lang="en-US" altLang="en-US"/>
              <a:pPr/>
              <a:t>‹#›</a:t>
            </a:fld>
            <a:endParaRPr lang="en-US" altLang="en-US"/>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C31B9FA-36C1-4DBF-9F8A-7DB44D877BEE}" type="slidenum">
              <a:rPr lang="en-US" altLang="en-US"/>
              <a:pPr/>
              <a:t>‹#›</a:t>
            </a:fld>
            <a:endParaRPr lang="en-US" altLang="en-US"/>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39EA43F-DD36-49B2-B27E-55E886D9A687}" type="slidenum">
              <a:rPr lang="en-US" altLang="en-US"/>
              <a:pPr/>
              <a:t>‹#›</a:t>
            </a:fld>
            <a:endParaRPr lang="en-US" alt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0D9213-41E7-45FA-933B-5B320CF0989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29207F-BC6D-4639-B61C-BBE9461C73B9}" type="slidenum">
              <a:rPr lang="en-US" altLang="en-US"/>
              <a:pPr/>
              <a:t>‹#›</a:t>
            </a:fld>
            <a:endParaRPr lang="en-US" altLang="en-US"/>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4F060E-01C3-4478-8E1A-41767BA4D9BE}" type="slidenum">
              <a:rPr lang="en-US" altLang="en-US"/>
              <a:pPr/>
              <a:t>‹#›</a:t>
            </a:fld>
            <a:endParaRPr lang="en-US" altLang="en-US"/>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A94D59-5319-49D2-A440-46BF80FB0975}" type="slidenum">
              <a:rPr lang="en-US" altLang="en-US"/>
              <a:pPr/>
              <a:t>‹#›</a:t>
            </a:fld>
            <a:endParaRPr lang="en-US" altLang="en-US"/>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571577-F106-4460-9FEA-7B1E99716B23}" type="slidenum">
              <a:rPr lang="en-US" altLang="en-US"/>
              <a:pPr/>
              <a:t>‹#›</a:t>
            </a:fld>
            <a:endParaRPr lang="en-US" altLang="en-US"/>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81419A-C310-4279-A189-0BD256DA2C27}" type="slidenum">
              <a:rPr lang="en-US" altLang="en-US"/>
              <a:pPr/>
              <a:t>‹#›</a:t>
            </a:fld>
            <a:endParaRPr lang="en-US" alt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8D1C32-364A-4465-983C-0958CCD62612}"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90500"/>
            <a:ext cx="196215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573405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086D47-1C3D-44C3-918C-60DE7976621B}"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DBA05-CFDA-4704-B984-E608E95159D3}"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D55558-ECF4-4881-B09F-E9B7A6ACBAA5}"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CC0E6D-39BE-4E00-8924-A4EF8F3B69B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FA68D5-64A8-4532-B5FA-422FBC16D70E}"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B21232-855B-4A47-AF86-DBA9447B02C3}"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FF7C08-3D2F-447C-AFDB-0F6F35B02EC8}"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CD2057-5BA2-4BE2-BE86-BF1EE81C82A7}"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C30B64-D653-457E-A52F-82F3560213B9}"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32B150-AE86-424F-A34C-978100FCDBA8}"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447B05-D03D-435E-AE4F-FB65284276BA}"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0DE593-CD72-4EC2-BE86-C738299473FE}"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440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440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40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4407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40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4407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4407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440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407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440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4407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440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4407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40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440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440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4408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440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4408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440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440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440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4408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440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440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4409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440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4409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440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40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440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440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40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441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441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441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3441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41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44106" name="Rectangle 42"/>
          <p:cNvSpPr>
            <a:spLocks noGrp="1" noChangeArrowheads="1"/>
          </p:cNvSpPr>
          <p:nvPr>
            <p:ph type="ctrTitle" sz="quarter"/>
          </p:nvPr>
        </p:nvSpPr>
        <p:spPr>
          <a:xfrm>
            <a:off x="457200" y="1600200"/>
            <a:ext cx="8229600" cy="1828800"/>
          </a:xfrm>
        </p:spPr>
        <p:txBody>
          <a:bodyPr/>
          <a:lstStyle>
            <a:lvl1pPr>
              <a:defRPr sz="4800"/>
            </a:lvl1pPr>
          </a:lstStyle>
          <a:p>
            <a:r>
              <a:rPr lang="en-GB"/>
              <a:t>Click to edit Master title style</a:t>
            </a:r>
          </a:p>
        </p:txBody>
      </p:sp>
      <p:sp>
        <p:nvSpPr>
          <p:cNvPr id="34410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GB"/>
              <a:t>Click to edit Master subtitle style</a:t>
            </a:r>
          </a:p>
        </p:txBody>
      </p:sp>
      <p:sp>
        <p:nvSpPr>
          <p:cNvPr id="344109" name="Rectangle 45"/>
          <p:cNvSpPr>
            <a:spLocks noGrp="1" noChangeArrowheads="1"/>
          </p:cNvSpPr>
          <p:nvPr>
            <p:ph type="ftr" sz="quarter" idx="3"/>
          </p:nvPr>
        </p:nvSpPr>
        <p:spPr>
          <a:xfrm>
            <a:off x="3124200" y="6248400"/>
            <a:ext cx="2895600" cy="457200"/>
          </a:xfrm>
        </p:spPr>
        <p:txBody>
          <a:bodyPr anchor="b"/>
          <a:lstStyle>
            <a:lvl1pPr>
              <a:defRPr sz="1200">
                <a:effectLst>
                  <a:outerShdw blurRad="38100" dist="38100" dir="2700000" algn="tl">
                    <a:srgbClr val="000000"/>
                  </a:outerShdw>
                </a:effectLst>
              </a:defRPr>
            </a:lvl1pPr>
          </a:lstStyle>
          <a:p>
            <a:endParaRPr lang="en-GB"/>
          </a:p>
        </p:txBody>
      </p:sp>
      <p:sp>
        <p:nvSpPr>
          <p:cNvPr id="344110" name="Rectangle 46"/>
          <p:cNvSpPr>
            <a:spLocks noGrp="1" noChangeArrowheads="1"/>
          </p:cNvSpPr>
          <p:nvPr>
            <p:ph type="sldNum" sz="quarter" idx="4"/>
          </p:nvPr>
        </p:nvSpPr>
        <p:spPr>
          <a:xfrm>
            <a:off x="228600" y="6172200"/>
            <a:ext cx="2133600" cy="457200"/>
          </a:xfrm>
        </p:spPr>
        <p:txBody>
          <a:bodyPr/>
          <a:lstStyle>
            <a:lvl1pPr algn="l">
              <a:defRPr/>
            </a:lvl1pPr>
          </a:lstStyle>
          <a:p>
            <a:fld id="{8E18EF4C-4C0F-48C5-B8C6-80E908ED8CFD}" type="slidenum">
              <a:rPr lang="en-GB"/>
              <a:pPr/>
              <a:t>‹#›</a:t>
            </a:fld>
            <a:endParaRPr lang="en-GB"/>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8B5CF7-1CA3-4C75-B545-A3B7D9698468}"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582FEED-203E-422E-A2BA-CB1EBB5D081E}"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C39640-1841-4FD9-913B-2C81B02DC420}"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05A9F7F-0040-4490-B118-F12B1740FE54}"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6111DA4-FDC8-46A7-96E2-F52A9AE404EA}" type="slidenum">
              <a:rPr lang="en-GB"/>
              <a:pPr/>
              <a:t>‹#›</a:t>
            </a:fld>
            <a:endParaRPr lang="en-GB"/>
          </a:p>
        </p:txBody>
      </p:sp>
      <p:sp>
        <p:nvSpPr>
          <p:cNvPr id="8" name="Date Placeholder 7"/>
          <p:cNvSpPr>
            <a:spLocks noGrp="1"/>
          </p:cNvSpPr>
          <p:nvPr>
            <p:ph type="dt" sz="half" idx="11"/>
          </p:nvPr>
        </p:nvSpPr>
        <p:spPr/>
        <p:txBody>
          <a:bodyPr/>
          <a:lstStyle>
            <a:lvl1pPr>
              <a:defRPr/>
            </a:lvl1pPr>
          </a:lstStyle>
          <a:p>
            <a:endParaRPr lang="en-GB"/>
          </a:p>
        </p:txBody>
      </p:sp>
      <p:sp>
        <p:nvSpPr>
          <p:cNvPr id="9" name="Footer Placeholder 8"/>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FF48C8-6128-4042-8485-7146C90BF6EB}" type="slidenum">
              <a:rPr lang="en-GB"/>
              <a:pPr/>
              <a:t>‹#›</a:t>
            </a:fld>
            <a:endParaRPr lang="en-GB"/>
          </a:p>
        </p:txBody>
      </p:sp>
      <p:sp>
        <p:nvSpPr>
          <p:cNvPr id="4" name="Date Placeholder 3"/>
          <p:cNvSpPr>
            <a:spLocks noGrp="1"/>
          </p:cNvSpPr>
          <p:nvPr>
            <p:ph type="dt" sz="half" idx="11"/>
          </p:nvPr>
        </p:nvSpPr>
        <p:spPr/>
        <p:txBody>
          <a:bodyPr/>
          <a:lstStyle>
            <a:lvl1pPr>
              <a:defRPr/>
            </a:lvl1pPr>
          </a:lstStyle>
          <a:p>
            <a:endParaRPr lang="en-GB"/>
          </a:p>
        </p:txBody>
      </p:sp>
      <p:sp>
        <p:nvSpPr>
          <p:cNvPr id="5" name="Footer Placeholder 4"/>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583B481-7795-4182-8358-4E15388BF20E}" type="slidenum">
              <a:rPr lang="en-GB"/>
              <a:pPr/>
              <a:t>‹#›</a:t>
            </a:fld>
            <a:endParaRPr lang="en-GB"/>
          </a:p>
        </p:txBody>
      </p:sp>
      <p:sp>
        <p:nvSpPr>
          <p:cNvPr id="3" name="Date Placeholder 2"/>
          <p:cNvSpPr>
            <a:spLocks noGrp="1"/>
          </p:cNvSpPr>
          <p:nvPr>
            <p:ph type="dt" sz="half" idx="11"/>
          </p:nvPr>
        </p:nvSpPr>
        <p:spPr/>
        <p:txBody>
          <a:bodyPr/>
          <a:lstStyle>
            <a:lvl1pPr>
              <a:defRPr/>
            </a:lvl1pPr>
          </a:lstStyle>
          <a:p>
            <a:endParaRPr lang="en-GB"/>
          </a:p>
        </p:txBody>
      </p:sp>
      <p:sp>
        <p:nvSpPr>
          <p:cNvPr id="4" name="Footer Placeholder 3"/>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EFDF87-2BAB-454F-9959-CEBAD00E430B}"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FF237B6-6626-4F9C-89E9-799FD9B34DEB}" type="slidenum">
              <a:rPr lang="en-GB"/>
              <a:pPr/>
              <a:t>‹#›</a:t>
            </a:fld>
            <a:endParaRPr lang="en-GB"/>
          </a:p>
        </p:txBody>
      </p:sp>
      <p:sp>
        <p:nvSpPr>
          <p:cNvPr id="6" name="Date Placeholder 5"/>
          <p:cNvSpPr>
            <a:spLocks noGrp="1"/>
          </p:cNvSpPr>
          <p:nvPr>
            <p:ph type="dt" sz="half" idx="11"/>
          </p:nvPr>
        </p:nvSpPr>
        <p:spPr/>
        <p:txBody>
          <a:bodyPr/>
          <a:lstStyle>
            <a:lvl1pPr>
              <a:defRPr/>
            </a:lvl1pPr>
          </a:lstStyle>
          <a:p>
            <a:endParaRPr lang="en-GB"/>
          </a:p>
        </p:txBody>
      </p:sp>
      <p:sp>
        <p:nvSpPr>
          <p:cNvPr id="7" name="Footer Placeholder 6"/>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D309AEC-B76A-427B-AA86-3D8499386677}"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36A705-F5D1-4E27-B5C3-073783F02231}" type="slidenum">
              <a:rPr lang="en-GB"/>
              <a:pPr/>
              <a:t>‹#›</a:t>
            </a:fld>
            <a:endParaRPr lang="en-GB"/>
          </a:p>
        </p:txBody>
      </p:sp>
      <p:sp>
        <p:nvSpPr>
          <p:cNvPr id="5" name="Date Placeholder 4"/>
          <p:cNvSpPr>
            <a:spLocks noGrp="1"/>
          </p:cNvSpPr>
          <p:nvPr>
            <p:ph type="dt" sz="half" idx="11"/>
          </p:nvPr>
        </p:nvSpPr>
        <p:spPr/>
        <p:txBody>
          <a:bodyPr/>
          <a:lstStyle>
            <a:lvl1pPr>
              <a:defRPr/>
            </a:lvl1pPr>
          </a:lstStyle>
          <a:p>
            <a:endParaRPr lang="en-GB"/>
          </a:p>
        </p:txBody>
      </p:sp>
      <p:sp>
        <p:nvSpPr>
          <p:cNvPr id="6" name="Footer Placeholder 5"/>
          <p:cNvSpPr>
            <a:spLocks noGrp="1"/>
          </p:cNvSpPr>
          <p:nvPr>
            <p:ph type="ftr" sz="quarter" idx="12"/>
          </p:nvPr>
        </p:nvSpPr>
        <p:spPr/>
        <p:txBody>
          <a:bodyPr/>
          <a:lstStyle>
            <a:lvl1pPr>
              <a:defRPr/>
            </a:lvl1pPr>
          </a:lstStyle>
          <a:p>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D01FEB11-960B-4BF8-928F-FE3DEC71FC43}"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5BD6B960-AB1F-46AF-99AA-220DE50D000C}"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EF0D5-0108-4036-B6DD-F80C1EF322B0}"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449C1295-22A5-48F0-9E0A-47B61193E5A2}" type="slidenum">
              <a:rPr lang="en-GB"/>
              <a:pPr/>
              <a:t>‹#›</a:t>
            </a:fld>
            <a:endParaRPr lang="en-GB"/>
          </a:p>
        </p:txBody>
      </p:sp>
      <p:sp>
        <p:nvSpPr>
          <p:cNvPr id="4" name="Date Placeholder 3"/>
          <p:cNvSpPr>
            <a:spLocks noGrp="1"/>
          </p:cNvSpPr>
          <p:nvPr>
            <p:ph type="dt" sz="half" idx="11"/>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06013789-F36E-4AB3-86C0-5C45FC76AAE6}"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60C5D828-9DC6-4C59-9907-E8086B73EC5B}"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8846D2AA-6CE5-4307-9CDA-A88EAAD65FAF}"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687667FD-4E4F-428A-BDEC-982865BF032A}"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9ACDBBE2-4DDC-4DEC-9974-2A5EE9597437}" type="slidenum">
              <a:rPr lang="en-GB"/>
              <a:pPr/>
              <a:t>‹#›</a:t>
            </a:fld>
            <a:endParaRPr lang="en-GB"/>
          </a:p>
        </p:txBody>
      </p:sp>
      <p:sp>
        <p:nvSpPr>
          <p:cNvPr id="7" name="Date Placeholder 6"/>
          <p:cNvSpPr>
            <a:spLocks noGrp="1"/>
          </p:cNvSpPr>
          <p:nvPr>
            <p:ph type="dt" sz="half" idx="11"/>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3638"/>
            <a:ext cx="2133600" cy="457200"/>
          </a:xfrm>
        </p:spPr>
        <p:txBody>
          <a:bodyPr/>
          <a:lstStyle>
            <a:lvl1pPr>
              <a:defRPr/>
            </a:lvl1pPr>
          </a:lstStyle>
          <a:p>
            <a:fld id="{EE25A11F-A36F-477F-AA63-FB6C4808906E}" type="slidenum">
              <a:rPr lang="en-GB"/>
              <a:pPr/>
              <a:t>‹#›</a:t>
            </a:fld>
            <a:endParaRPr lang="en-GB"/>
          </a:p>
        </p:txBody>
      </p:sp>
      <p:sp>
        <p:nvSpPr>
          <p:cNvPr id="8" name="Date Placeholder 7"/>
          <p:cNvSpPr>
            <a:spLocks noGrp="1"/>
          </p:cNvSpPr>
          <p:nvPr>
            <p:ph type="dt" sz="half" idx="11"/>
          </p:nvPr>
        </p:nvSpPr>
        <p:spPr>
          <a:xfrm>
            <a:off x="457200" y="6245225"/>
            <a:ext cx="2133600" cy="476250"/>
          </a:xfrm>
        </p:spPr>
        <p:txBody>
          <a:bodyPr/>
          <a:lstStyle>
            <a:lvl1pPr>
              <a:defRPr/>
            </a:lvl1pPr>
          </a:lstStyle>
          <a:p>
            <a:endParaRPr lang="en-GB"/>
          </a:p>
        </p:txBody>
      </p:sp>
      <p:sp>
        <p:nvSpPr>
          <p:cNvPr id="9" name="Footer Placeholder 8"/>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2B7AF555-C070-4FC0-A246-368171582D96}"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B10D0498-71E8-4529-A011-5F024387F02D}" type="slidenum">
              <a:rPr lang="en-GB"/>
              <a:pPr/>
              <a:t>‹#›</a:t>
            </a:fld>
            <a:endParaRPr lang="en-GB"/>
          </a:p>
        </p:txBody>
      </p:sp>
      <p:sp>
        <p:nvSpPr>
          <p:cNvPr id="6" name="Date Placeholder 5"/>
          <p:cNvSpPr>
            <a:spLocks noGrp="1"/>
          </p:cNvSpPr>
          <p:nvPr>
            <p:ph type="dt" sz="half" idx="11"/>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2"/>
          </p:nvPr>
        </p:nvSpPr>
        <p:spPr>
          <a:xfrm>
            <a:off x="3124200" y="6245225"/>
            <a:ext cx="2895600" cy="476250"/>
          </a:xfrm>
        </p:spPr>
        <p:txBody>
          <a:bodyPr/>
          <a:lstStyle>
            <a:lvl1pPr>
              <a:defRPr/>
            </a:lvl1pPr>
          </a:lstStyle>
          <a:p>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DFFEE-7B86-46E3-B384-88D3232D1DAB}"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EE5C06-6061-4D9C-B1B8-6FDB4AD015C1}"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DFFEE-7B86-46E3-B384-88D3232D1DAB}"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DFFEE-7B86-46E3-B384-88D3232D1DAB}"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DFFEE-7B86-46E3-B384-88D3232D1DAB}"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2DFFEE-7B86-46E3-B384-88D3232D1DAB}"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DFFEE-7B86-46E3-B384-88D3232D1DAB}"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DFFEE-7B86-46E3-B384-88D3232D1DAB}"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DFFEE-7B86-46E3-B384-88D3232D1DAB}"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DFFEE-7B86-46E3-B384-88D3232D1DAB}"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DFFEE-7B86-46E3-B384-88D3232D1DAB}"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DFFEE-7B86-46E3-B384-88D3232D1DAB}"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4B0C-0B8A-4C59-B140-C8A86639D5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image" Target="../media/image3.png"/><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7.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6494DE-3753-4737-AA08-D4DB137585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614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614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614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614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4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614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614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4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61451" name="Rectangle 11"/>
          <p:cNvSpPr>
            <a:spLocks noGrp="1" noChangeArrowheads="1"/>
          </p:cNvSpPr>
          <p:nvPr>
            <p:ph type="dt" sz="half" idx="2"/>
          </p:nvPr>
        </p:nvSpPr>
        <p:spPr bwMode="auto">
          <a:xfrm>
            <a:off x="838201"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GB"/>
          </a:p>
        </p:txBody>
      </p:sp>
      <p:sp>
        <p:nvSpPr>
          <p:cNvPr id="614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GB"/>
          </a:p>
        </p:txBody>
      </p:sp>
      <p:sp>
        <p:nvSpPr>
          <p:cNvPr id="61453" name="Rectangle 13"/>
          <p:cNvSpPr>
            <a:spLocks noGrp="1" noChangeArrowheads="1"/>
          </p:cNvSpPr>
          <p:nvPr>
            <p:ph type="sldNum" sz="quarter" idx="4"/>
          </p:nvPr>
        </p:nvSpPr>
        <p:spPr bwMode="auto">
          <a:xfrm>
            <a:off x="6937376"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72948EC8-A2AA-40B8-8882-BF3B74026FD8}" type="slidenum">
              <a:rPr lang="en-GB"/>
              <a:pPr/>
              <a:t>‹#›</a:t>
            </a:fld>
            <a:endParaRPr lang="en-GB"/>
          </a:p>
        </p:txBody>
      </p:sp>
      <p:sp>
        <p:nvSpPr>
          <p:cNvPr id="61454" name="Rectangle 14"/>
          <p:cNvSpPr>
            <a:spLocks noChangeArrowheads="1"/>
          </p:cNvSpPr>
          <p:nvPr userDrawn="1"/>
        </p:nvSpPr>
        <p:spPr bwMode="auto">
          <a:xfrm>
            <a:off x="0" y="0"/>
            <a:ext cx="9144000" cy="6858000"/>
          </a:xfrm>
          <a:prstGeom prst="rect">
            <a:avLst/>
          </a:prstGeom>
          <a:gradFill rotWithShape="1">
            <a:gsLst>
              <a:gs pos="0">
                <a:srgbClr val="0066CC">
                  <a:alpha val="80000"/>
                </a:srgbClr>
              </a:gs>
              <a:gs pos="100000">
                <a:srgbClr val="1F9925">
                  <a:alpha val="50000"/>
                </a:srgbClr>
              </a:gs>
            </a:gsLst>
            <a:lin ang="5400000" scaled="1"/>
          </a:gradFill>
          <a:ln w="9525">
            <a:solidFill>
              <a:schemeClr val="tx1"/>
            </a:solidFill>
            <a:miter lim="800000"/>
            <a:headEnd/>
            <a:tailEnd/>
          </a:ln>
          <a:effectLst/>
        </p:spPr>
        <p:txBody>
          <a:bodyPr wrap="none" anchor="ctr"/>
          <a:lstStyle/>
          <a:p>
            <a:endParaRPr lang="en-US"/>
          </a:p>
        </p:txBody>
      </p:sp>
      <p:sp>
        <p:nvSpPr>
          <p:cNvPr id="61455" name="Rectangle 15"/>
          <p:cNvSpPr>
            <a:spLocks noGrp="1" noRot="1" noChangeArrowheads="1"/>
          </p:cNvSpPr>
          <p:nvPr>
            <p:ph type="title"/>
          </p:nvPr>
        </p:nvSpPr>
        <p:spPr bwMode="auto">
          <a:xfrm>
            <a:off x="457201" y="244477"/>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56" name="Rectangle 16"/>
          <p:cNvSpPr>
            <a:spLocks noGrp="1" noRot="1" noChangeArrowheads="1"/>
          </p:cNvSpPr>
          <p:nvPr>
            <p:ph type="body" idx="1"/>
          </p:nvPr>
        </p:nvSpPr>
        <p:spPr bwMode="auto">
          <a:xfrm>
            <a:off x="838201"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57" name="Freeform 17"/>
          <p:cNvSpPr>
            <a:spLocks/>
          </p:cNvSpPr>
          <p:nvPr userDrawn="1"/>
        </p:nvSpPr>
        <p:spPr bwMode="auto">
          <a:xfrm>
            <a:off x="381000" y="1219200"/>
            <a:ext cx="8458200" cy="304800"/>
          </a:xfrm>
          <a:custGeom>
            <a:avLst/>
            <a:gdLst/>
            <a:ahLst/>
            <a:cxnLst>
              <a:cxn ang="0">
                <a:pos x="0" y="728"/>
              </a:cxn>
              <a:cxn ang="0">
                <a:pos x="2928" y="104"/>
              </a:cxn>
              <a:cxn ang="0">
                <a:pos x="5328" y="104"/>
              </a:cxn>
            </a:cxnLst>
            <a:rect l="0" t="0" r="r" b="b"/>
            <a:pathLst>
              <a:path w="5328" h="728">
                <a:moveTo>
                  <a:pt x="0" y="728"/>
                </a:moveTo>
                <a:cubicBezTo>
                  <a:pt x="1020" y="468"/>
                  <a:pt x="2040" y="208"/>
                  <a:pt x="2928" y="104"/>
                </a:cubicBezTo>
                <a:cubicBezTo>
                  <a:pt x="3816" y="0"/>
                  <a:pt x="4928" y="104"/>
                  <a:pt x="5328" y="104"/>
                </a:cubicBezTo>
              </a:path>
            </a:pathLst>
          </a:custGeom>
          <a:noFill/>
          <a:ln w="76200" cmpd="sng">
            <a:solidFill>
              <a:schemeClr val="hlink"/>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1457"/>
                                        </p:tgtEl>
                                        <p:attrNameLst>
                                          <p:attrName>style.visibility</p:attrName>
                                        </p:attrNameLst>
                                      </p:cBhvr>
                                      <p:to>
                                        <p:strVal val="visible"/>
                                      </p:to>
                                    </p:set>
                                    <p:animEffect transition="in" filter="wipe(down)">
                                      <p:cBhvr>
                                        <p:cTn id="7" dur="500"/>
                                        <p:tgtEl>
                                          <p:spTgt spid="6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animBg="1"/>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59F01-B568-4DC3-9DF2-220F6D358B05}" type="datetimeFigureOut">
              <a:rPr lang="en-US" smtClean="0"/>
              <a:pPr/>
              <a:t>4/14/2014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E5D58-9C07-488C-9E35-90BEEAA56A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18900000" scaled="1"/>
        </a:gra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96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9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endParaRPr lang="en-US" altLang="en-US"/>
          </a:p>
        </p:txBody>
      </p:sp>
      <p:sp>
        <p:nvSpPr>
          <p:cNvPr id="239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endParaRPr lang="en-US" altLang="en-US"/>
          </a:p>
        </p:txBody>
      </p:sp>
      <p:sp>
        <p:nvSpPr>
          <p:cNvPr id="239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fld id="{950CCA47-5049-42D5-9BFB-97D06A2D60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zoom/>
  </p:transition>
  <p:txStyles>
    <p:titleStyle>
      <a:lvl1pPr algn="ctr" rtl="0" fontAlgn="base">
        <a:spcBef>
          <a:spcPct val="0"/>
        </a:spcBef>
        <a:spcAft>
          <a:spcPct val="0"/>
        </a:spcAft>
        <a:defRPr sz="4400">
          <a:solidFill>
            <a:srgbClr val="FF7C80"/>
          </a:solidFill>
          <a:latin typeface="+mj-lt"/>
          <a:ea typeface="+mj-ea"/>
          <a:cs typeface="+mj-cs"/>
        </a:defRPr>
      </a:lvl1pPr>
      <a:lvl2pPr algn="ctr" rtl="0" fontAlgn="base">
        <a:spcBef>
          <a:spcPct val="0"/>
        </a:spcBef>
        <a:spcAft>
          <a:spcPct val="0"/>
        </a:spcAft>
        <a:defRPr sz="4400">
          <a:solidFill>
            <a:srgbClr val="FF7C80"/>
          </a:solidFill>
          <a:latin typeface="Arial" charset="0"/>
        </a:defRPr>
      </a:lvl2pPr>
      <a:lvl3pPr algn="ctr" rtl="0" fontAlgn="base">
        <a:spcBef>
          <a:spcPct val="0"/>
        </a:spcBef>
        <a:spcAft>
          <a:spcPct val="0"/>
        </a:spcAft>
        <a:defRPr sz="4400">
          <a:solidFill>
            <a:srgbClr val="FF7C80"/>
          </a:solidFill>
          <a:latin typeface="Arial" charset="0"/>
        </a:defRPr>
      </a:lvl3pPr>
      <a:lvl4pPr algn="ctr" rtl="0" fontAlgn="base">
        <a:spcBef>
          <a:spcPct val="0"/>
        </a:spcBef>
        <a:spcAft>
          <a:spcPct val="0"/>
        </a:spcAft>
        <a:defRPr sz="4400">
          <a:solidFill>
            <a:srgbClr val="FF7C80"/>
          </a:solidFill>
          <a:latin typeface="Arial" charset="0"/>
        </a:defRPr>
      </a:lvl4pPr>
      <a:lvl5pPr algn="ctr" rtl="0" fontAlgn="base">
        <a:spcBef>
          <a:spcPct val="0"/>
        </a:spcBef>
        <a:spcAft>
          <a:spcPct val="0"/>
        </a:spcAft>
        <a:defRPr sz="4400">
          <a:solidFill>
            <a:srgbClr val="FF7C80"/>
          </a:solidFill>
          <a:latin typeface="Arial" charset="0"/>
        </a:defRPr>
      </a:lvl5pPr>
      <a:lvl6pPr marL="457200" algn="ctr" rtl="0" fontAlgn="base">
        <a:spcBef>
          <a:spcPct val="0"/>
        </a:spcBef>
        <a:spcAft>
          <a:spcPct val="0"/>
        </a:spcAft>
        <a:defRPr sz="4400">
          <a:solidFill>
            <a:srgbClr val="FF7C80"/>
          </a:solidFill>
          <a:latin typeface="Arial" charset="0"/>
        </a:defRPr>
      </a:lvl6pPr>
      <a:lvl7pPr marL="914400" algn="ctr" rtl="0" fontAlgn="base">
        <a:spcBef>
          <a:spcPct val="0"/>
        </a:spcBef>
        <a:spcAft>
          <a:spcPct val="0"/>
        </a:spcAft>
        <a:defRPr sz="4400">
          <a:solidFill>
            <a:srgbClr val="FF7C80"/>
          </a:solidFill>
          <a:latin typeface="Arial" charset="0"/>
        </a:defRPr>
      </a:lvl7pPr>
      <a:lvl8pPr marL="1371600" algn="ctr" rtl="0" fontAlgn="base">
        <a:spcBef>
          <a:spcPct val="0"/>
        </a:spcBef>
        <a:spcAft>
          <a:spcPct val="0"/>
        </a:spcAft>
        <a:defRPr sz="4400">
          <a:solidFill>
            <a:srgbClr val="FF7C80"/>
          </a:solidFill>
          <a:latin typeface="Arial" charset="0"/>
        </a:defRPr>
      </a:lvl8pPr>
      <a:lvl9pPr marL="1828800" algn="ctr" rtl="0" fontAlgn="base">
        <a:spcBef>
          <a:spcPct val="0"/>
        </a:spcBef>
        <a:spcAft>
          <a:spcPct val="0"/>
        </a:spcAft>
        <a:defRPr sz="4400">
          <a:solidFill>
            <a:srgbClr val="FF7C80"/>
          </a:solidFill>
          <a:latin typeface="Arial" charset="0"/>
        </a:defRPr>
      </a:lvl9pPr>
    </p:titleStyle>
    <p:bodyStyle>
      <a:lvl1pPr marL="342900" indent="-342900" algn="l" rtl="0" fontAlgn="base">
        <a:spcBef>
          <a:spcPct val="20000"/>
        </a:spcBef>
        <a:spcAft>
          <a:spcPct val="0"/>
        </a:spcAft>
        <a:buChar char="•"/>
        <a:defRPr sz="3200">
          <a:solidFill>
            <a:srgbClr val="FFFFCC"/>
          </a:solidFill>
          <a:latin typeface="+mn-lt"/>
          <a:ea typeface="+mn-ea"/>
          <a:cs typeface="+mn-cs"/>
        </a:defRPr>
      </a:lvl1pPr>
      <a:lvl2pPr marL="742950" indent="-285750" algn="l" rtl="0" fontAlgn="base">
        <a:spcBef>
          <a:spcPct val="20000"/>
        </a:spcBef>
        <a:spcAft>
          <a:spcPct val="0"/>
        </a:spcAft>
        <a:buChar char="–"/>
        <a:defRPr sz="2800">
          <a:solidFill>
            <a:srgbClr val="FFFFCC"/>
          </a:solidFill>
          <a:latin typeface="+mn-lt"/>
        </a:defRPr>
      </a:lvl2pPr>
      <a:lvl3pPr marL="1143000" indent="-228600" algn="l" rtl="0" fontAlgn="base">
        <a:spcBef>
          <a:spcPct val="20000"/>
        </a:spcBef>
        <a:spcAft>
          <a:spcPct val="0"/>
        </a:spcAft>
        <a:buChar char="•"/>
        <a:defRPr sz="2400">
          <a:solidFill>
            <a:srgbClr val="FFFFCC"/>
          </a:solidFill>
          <a:latin typeface="+mn-lt"/>
        </a:defRPr>
      </a:lvl3pPr>
      <a:lvl4pPr marL="1600200" indent="-228600" algn="l" rtl="0" fontAlgn="base">
        <a:spcBef>
          <a:spcPct val="20000"/>
        </a:spcBef>
        <a:spcAft>
          <a:spcPct val="0"/>
        </a:spcAft>
        <a:buChar char="–"/>
        <a:defRPr sz="2000">
          <a:solidFill>
            <a:srgbClr val="FFFFCC"/>
          </a:solidFill>
          <a:latin typeface="+mn-lt"/>
        </a:defRPr>
      </a:lvl4pPr>
      <a:lvl5pPr marL="2057400" indent="-228600" algn="l" rtl="0" fontAlgn="base">
        <a:spcBef>
          <a:spcPct val="20000"/>
        </a:spcBef>
        <a:spcAft>
          <a:spcPct val="0"/>
        </a:spcAft>
        <a:buChar char="»"/>
        <a:defRPr sz="2000">
          <a:solidFill>
            <a:srgbClr val="FFFFCC"/>
          </a:solidFill>
          <a:latin typeface="+mn-lt"/>
        </a:defRPr>
      </a:lvl5pPr>
      <a:lvl6pPr marL="2514600" indent="-228600" algn="l" rtl="0" fontAlgn="base">
        <a:spcBef>
          <a:spcPct val="20000"/>
        </a:spcBef>
        <a:spcAft>
          <a:spcPct val="0"/>
        </a:spcAft>
        <a:buChar char="»"/>
        <a:defRPr sz="2000">
          <a:solidFill>
            <a:srgbClr val="FFFFCC"/>
          </a:solidFill>
          <a:latin typeface="+mn-lt"/>
        </a:defRPr>
      </a:lvl6pPr>
      <a:lvl7pPr marL="2971800" indent="-228600" algn="l" rtl="0" fontAlgn="base">
        <a:spcBef>
          <a:spcPct val="20000"/>
        </a:spcBef>
        <a:spcAft>
          <a:spcPct val="0"/>
        </a:spcAft>
        <a:buChar char="»"/>
        <a:defRPr sz="2000">
          <a:solidFill>
            <a:srgbClr val="FFFFCC"/>
          </a:solidFill>
          <a:latin typeface="+mn-lt"/>
        </a:defRPr>
      </a:lvl7pPr>
      <a:lvl8pPr marL="3429000" indent="-228600" algn="l" rtl="0" fontAlgn="base">
        <a:spcBef>
          <a:spcPct val="20000"/>
        </a:spcBef>
        <a:spcAft>
          <a:spcPct val="0"/>
        </a:spcAft>
        <a:buChar char="»"/>
        <a:defRPr sz="2000">
          <a:solidFill>
            <a:srgbClr val="FFFFCC"/>
          </a:solidFill>
          <a:latin typeface="+mn-lt"/>
        </a:defRPr>
      </a:lvl8pPr>
      <a:lvl9pPr marL="3886200" indent="-228600" algn="l" rtl="0" fontAlgn="base">
        <a:spcBef>
          <a:spcPct val="20000"/>
        </a:spcBef>
        <a:spcAft>
          <a:spcPct val="0"/>
        </a:spcAft>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18900000" scaled="1"/>
        </a:gra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609600" y="1905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3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xStyles>
    <p:titleStyle>
      <a:lvl1pPr algn="ctr" rtl="0" fontAlgn="base">
        <a:spcBef>
          <a:spcPct val="0"/>
        </a:spcBef>
        <a:spcAft>
          <a:spcPct val="0"/>
        </a:spcAft>
        <a:defRPr sz="4400">
          <a:solidFill>
            <a:srgbClr val="FF7C80"/>
          </a:solidFill>
          <a:latin typeface="+mj-lt"/>
          <a:ea typeface="+mj-ea"/>
          <a:cs typeface="+mj-cs"/>
        </a:defRPr>
      </a:lvl1pPr>
      <a:lvl2pPr algn="ctr" rtl="0" fontAlgn="base">
        <a:spcBef>
          <a:spcPct val="0"/>
        </a:spcBef>
        <a:spcAft>
          <a:spcPct val="0"/>
        </a:spcAft>
        <a:defRPr sz="4400">
          <a:solidFill>
            <a:srgbClr val="FF7C80"/>
          </a:solidFill>
          <a:latin typeface="Arial" charset="0"/>
        </a:defRPr>
      </a:lvl2pPr>
      <a:lvl3pPr algn="ctr" rtl="0" fontAlgn="base">
        <a:spcBef>
          <a:spcPct val="0"/>
        </a:spcBef>
        <a:spcAft>
          <a:spcPct val="0"/>
        </a:spcAft>
        <a:defRPr sz="4400">
          <a:solidFill>
            <a:srgbClr val="FF7C80"/>
          </a:solidFill>
          <a:latin typeface="Arial" charset="0"/>
        </a:defRPr>
      </a:lvl3pPr>
      <a:lvl4pPr algn="ctr" rtl="0" fontAlgn="base">
        <a:spcBef>
          <a:spcPct val="0"/>
        </a:spcBef>
        <a:spcAft>
          <a:spcPct val="0"/>
        </a:spcAft>
        <a:defRPr sz="4400">
          <a:solidFill>
            <a:srgbClr val="FF7C80"/>
          </a:solidFill>
          <a:latin typeface="Arial" charset="0"/>
        </a:defRPr>
      </a:lvl4pPr>
      <a:lvl5pPr algn="ctr" rtl="0" fontAlgn="base">
        <a:spcBef>
          <a:spcPct val="0"/>
        </a:spcBef>
        <a:spcAft>
          <a:spcPct val="0"/>
        </a:spcAft>
        <a:defRPr sz="4400">
          <a:solidFill>
            <a:srgbClr val="FF7C80"/>
          </a:solidFill>
          <a:latin typeface="Arial" charset="0"/>
        </a:defRPr>
      </a:lvl5pPr>
      <a:lvl6pPr marL="457200" algn="ctr" rtl="0" fontAlgn="base">
        <a:spcBef>
          <a:spcPct val="0"/>
        </a:spcBef>
        <a:spcAft>
          <a:spcPct val="0"/>
        </a:spcAft>
        <a:defRPr sz="4400">
          <a:solidFill>
            <a:srgbClr val="FF7C80"/>
          </a:solidFill>
          <a:latin typeface="Arial" charset="0"/>
        </a:defRPr>
      </a:lvl6pPr>
      <a:lvl7pPr marL="914400" algn="ctr" rtl="0" fontAlgn="base">
        <a:spcBef>
          <a:spcPct val="0"/>
        </a:spcBef>
        <a:spcAft>
          <a:spcPct val="0"/>
        </a:spcAft>
        <a:defRPr sz="4400">
          <a:solidFill>
            <a:srgbClr val="FF7C80"/>
          </a:solidFill>
          <a:latin typeface="Arial" charset="0"/>
        </a:defRPr>
      </a:lvl7pPr>
      <a:lvl8pPr marL="1371600" algn="ctr" rtl="0" fontAlgn="base">
        <a:spcBef>
          <a:spcPct val="0"/>
        </a:spcBef>
        <a:spcAft>
          <a:spcPct val="0"/>
        </a:spcAft>
        <a:defRPr sz="4400">
          <a:solidFill>
            <a:srgbClr val="FF7C80"/>
          </a:solidFill>
          <a:latin typeface="Arial" charset="0"/>
        </a:defRPr>
      </a:lvl8pPr>
      <a:lvl9pPr marL="1828800" algn="ctr" rtl="0" fontAlgn="base">
        <a:spcBef>
          <a:spcPct val="0"/>
        </a:spcBef>
        <a:spcAft>
          <a:spcPct val="0"/>
        </a:spcAft>
        <a:defRPr sz="4400">
          <a:solidFill>
            <a:srgbClr val="FF7C80"/>
          </a:solidFill>
          <a:latin typeface="Arial" charset="0"/>
        </a:defRPr>
      </a:lvl9pPr>
    </p:titleStyle>
    <p:bodyStyle>
      <a:lvl1pPr marL="342900" indent="-342900" algn="l" rtl="0" fontAlgn="base">
        <a:spcBef>
          <a:spcPct val="20000"/>
        </a:spcBef>
        <a:spcAft>
          <a:spcPct val="0"/>
        </a:spcAft>
        <a:buChar char="•"/>
        <a:defRPr sz="3600">
          <a:solidFill>
            <a:srgbClr val="FFFFCC"/>
          </a:solidFill>
          <a:latin typeface="+mn-lt"/>
          <a:ea typeface="+mn-ea"/>
          <a:cs typeface="+mn-cs"/>
        </a:defRPr>
      </a:lvl1pPr>
      <a:lvl2pPr marL="742950" indent="-285750" algn="l" rtl="0" fontAlgn="base">
        <a:spcBef>
          <a:spcPct val="20000"/>
        </a:spcBef>
        <a:spcAft>
          <a:spcPct val="0"/>
        </a:spcAft>
        <a:buChar char="–"/>
        <a:defRPr sz="3600">
          <a:solidFill>
            <a:srgbClr val="FFFFCC"/>
          </a:solidFill>
          <a:latin typeface="+mn-lt"/>
        </a:defRPr>
      </a:lvl2pPr>
      <a:lvl3pPr marL="1143000" indent="-228600" algn="l" rtl="0" fontAlgn="base">
        <a:spcBef>
          <a:spcPct val="20000"/>
        </a:spcBef>
        <a:spcAft>
          <a:spcPct val="0"/>
        </a:spcAft>
        <a:buChar char="•"/>
        <a:defRPr sz="3600">
          <a:solidFill>
            <a:srgbClr val="FFFFCC"/>
          </a:solidFill>
          <a:latin typeface="+mn-lt"/>
        </a:defRPr>
      </a:lvl3pPr>
      <a:lvl4pPr marL="1600200" indent="-228600" algn="l" rtl="0" fontAlgn="base">
        <a:spcBef>
          <a:spcPct val="20000"/>
        </a:spcBef>
        <a:spcAft>
          <a:spcPct val="0"/>
        </a:spcAft>
        <a:buChar char="–"/>
        <a:defRPr sz="3600">
          <a:solidFill>
            <a:srgbClr val="FFFFCC"/>
          </a:solidFill>
          <a:latin typeface="+mn-lt"/>
        </a:defRPr>
      </a:lvl4pPr>
      <a:lvl5pPr marL="2057400" indent="-228600" algn="l" rtl="0" fontAlgn="base">
        <a:spcBef>
          <a:spcPct val="20000"/>
        </a:spcBef>
        <a:spcAft>
          <a:spcPct val="0"/>
        </a:spcAft>
        <a:buChar char="»"/>
        <a:defRPr sz="3600">
          <a:solidFill>
            <a:srgbClr val="FFFFCC"/>
          </a:solidFill>
          <a:latin typeface="+mn-lt"/>
        </a:defRPr>
      </a:lvl5pPr>
      <a:lvl6pPr marL="2514600" indent="-228600" algn="l" rtl="0" fontAlgn="base">
        <a:spcBef>
          <a:spcPct val="20000"/>
        </a:spcBef>
        <a:spcAft>
          <a:spcPct val="0"/>
        </a:spcAft>
        <a:buChar char="»"/>
        <a:defRPr sz="3600">
          <a:solidFill>
            <a:srgbClr val="FFFFCC"/>
          </a:solidFill>
          <a:latin typeface="+mn-lt"/>
        </a:defRPr>
      </a:lvl6pPr>
      <a:lvl7pPr marL="2971800" indent="-228600" algn="l" rtl="0" fontAlgn="base">
        <a:spcBef>
          <a:spcPct val="20000"/>
        </a:spcBef>
        <a:spcAft>
          <a:spcPct val="0"/>
        </a:spcAft>
        <a:buChar char="»"/>
        <a:defRPr sz="3600">
          <a:solidFill>
            <a:srgbClr val="FFFFCC"/>
          </a:solidFill>
          <a:latin typeface="+mn-lt"/>
        </a:defRPr>
      </a:lvl7pPr>
      <a:lvl8pPr marL="3429000" indent="-228600" algn="l" rtl="0" fontAlgn="base">
        <a:spcBef>
          <a:spcPct val="20000"/>
        </a:spcBef>
        <a:spcAft>
          <a:spcPct val="0"/>
        </a:spcAft>
        <a:buChar char="»"/>
        <a:defRPr sz="3600">
          <a:solidFill>
            <a:srgbClr val="FFFFCC"/>
          </a:solidFill>
          <a:latin typeface="+mn-lt"/>
        </a:defRPr>
      </a:lvl8pPr>
      <a:lvl9pPr marL="3886200" indent="-228600" algn="l" rtl="0" fontAlgn="base">
        <a:spcBef>
          <a:spcPct val="20000"/>
        </a:spcBef>
        <a:spcAft>
          <a:spcPct val="0"/>
        </a:spcAft>
        <a:buChar char="»"/>
        <a:defRPr sz="36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3DE0C3-9EC5-4BF8-BB58-3D4C44B9B4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4304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4304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304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4304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304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4304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4304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4305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305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4305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4305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4305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4305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305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4305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4305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4305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4306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4306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4306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4306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4306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4306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4306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4306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4306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4306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4307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4307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307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4307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4307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307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4307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4307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4307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34308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308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4308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30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308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accent2"/>
                </a:solidFill>
                <a:effectLst>
                  <a:outerShdw blurRad="38100" dist="38100" dir="2700000" algn="tl">
                    <a:srgbClr val="000000"/>
                  </a:outerShdw>
                </a:effectLst>
              </a:defRPr>
            </a:lvl1pPr>
          </a:lstStyle>
          <a:p>
            <a:fld id="{938CFDAF-8EE6-45F6-BC41-4F0A90491DB1}" type="slidenum">
              <a:rPr lang="en-GB"/>
              <a:pPr/>
              <a:t>‹#›</a:t>
            </a:fld>
            <a:endParaRPr lang="en-GB"/>
          </a:p>
        </p:txBody>
      </p:sp>
      <p:sp>
        <p:nvSpPr>
          <p:cNvPr id="343087" name="Rectangle 4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43088" name="Rectangle 4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Lst>
  <p:timing>
    <p:tnLst>
      <p:par>
        <p:cTn id="1" dur="indefinite" restart="never" nodeType="tmRoot"/>
      </p:par>
    </p:tnLst>
  </p:timing>
  <p:txStyles>
    <p:titleStyle>
      <a:lvl1pPr algn="ctr" rtl="0" fontAlgn="base">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2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2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2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DFFEE-7B86-46E3-B384-88D3232D1DAB}" type="datetimeFigureOut">
              <a:rPr lang="en-US" smtClean="0"/>
              <a:pPr/>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D4B0C-0B8A-4C59-B140-C8A86639D5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radiographics.rsnajnls.org/cgi/content/full/21/4/799/F17"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radiographics.rsnajnls.org/cgi/content/full/21/4/799/F21" TargetMode="External"/><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hyperlink" Target="http://images.google.co.ke/imgres?imgurl=http://www.virtualhorses.com/HorseProducts/HorseShoeFrameBinS.jpg&amp;imgrefurl=http://www.virtualhorses.com/HorseProducts/EquestrianDecor.htm&amp;usg=__qIs04BOu6MCgozwGYYXTErKDxo4=&amp;h=300&amp;w=300&amp;sz=16&amp;hl=en&amp;start=7&amp;um=1&amp;tbnid=D_u5R5KkE_s24M:&amp;tbnh=116&amp;tbnw=116&amp;prev=/images?q=horse+shoe&amp;hl=en&amp;um=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adiographics.rsnajnls.org/cgi/content/full/21/4/799/F9A" TargetMode="External"/><Relationship Id="rId2" Type="http://schemas.openxmlformats.org/officeDocument/2006/relationships/image" Target="../media/image15.jpeg"/><Relationship Id="rId1" Type="http://schemas.openxmlformats.org/officeDocument/2006/relationships/slideLayout" Target="../slideLayouts/slideLayout29.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radiology.rsnajnls.org/cgi/content/full/250/2/309/F1" TargetMode="External"/><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radiographics.rsnajnls.org/cgi/content/full/24/2/e20/F2A" TargetMode="External"/><Relationship Id="rId1" Type="http://schemas.openxmlformats.org/officeDocument/2006/relationships/slideLayout" Target="../slideLayouts/slideLayout24.xml"/><Relationship Id="rId5" Type="http://schemas.openxmlformats.org/officeDocument/2006/relationships/image" Target="../media/image31.gif"/><Relationship Id="rId4" Type="http://schemas.openxmlformats.org/officeDocument/2006/relationships/hyperlink" Target="http://radiographics.rsnajnls.org/cgi/content/full/24/2/e20/F2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radiographics.rsnajnls.org/cgi/content/full/24/2/e20/F16A" TargetMode="External"/><Relationship Id="rId1" Type="http://schemas.openxmlformats.org/officeDocument/2006/relationships/slideLayout" Target="../slideLayouts/slideLayout29.xml"/><Relationship Id="rId5" Type="http://schemas.openxmlformats.org/officeDocument/2006/relationships/image" Target="../media/image33.gif"/><Relationship Id="rId4" Type="http://schemas.openxmlformats.org/officeDocument/2006/relationships/hyperlink" Target="http://radiographics.rsnajnls.org/cgi/content/full/24/2/e20/F16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radiographics.rsnajnls.org/cgi/content/full/28/1/23/F1A" TargetMode="External"/><Relationship Id="rId1" Type="http://schemas.openxmlformats.org/officeDocument/2006/relationships/slideLayout" Target="../slideLayouts/slideLayout29.xml"/><Relationship Id="rId5" Type="http://schemas.openxmlformats.org/officeDocument/2006/relationships/image" Target="../media/image35.gif"/><Relationship Id="rId4" Type="http://schemas.openxmlformats.org/officeDocument/2006/relationships/hyperlink" Target="http://radiographics.rsnajnls.org/cgi/content/full/28/1/23/F1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radiographics.rsnajnls.org/cgi/content/full/28/1/23/F2A" TargetMode="External"/><Relationship Id="rId1" Type="http://schemas.openxmlformats.org/officeDocument/2006/relationships/slideLayout" Target="../slideLayouts/slideLayout29.xml"/><Relationship Id="rId5" Type="http://schemas.openxmlformats.org/officeDocument/2006/relationships/image" Target="../media/image37.gif"/><Relationship Id="rId4" Type="http://schemas.openxmlformats.org/officeDocument/2006/relationships/hyperlink" Target="http://radiographics.rsnajnls.org/cgi/content/full/28/1/23/F2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radiographics.rsnajnls.org/cgi/content/full/28/1/23/F4B" TargetMode="External"/><Relationship Id="rId1" Type="http://schemas.openxmlformats.org/officeDocument/2006/relationships/slideLayout" Target="../slideLayouts/slideLayout29.xml"/><Relationship Id="rId5" Type="http://schemas.openxmlformats.org/officeDocument/2006/relationships/image" Target="../media/image39.gif"/><Relationship Id="rId4" Type="http://schemas.openxmlformats.org/officeDocument/2006/relationships/hyperlink" Target="http://radiographics.rsnajnls.org/cgi/content/full/28/1/23/F6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hyperlink" Target="http://radiographics.rsnajnls.org/cgi/content/full/27/1/63/F1A" TargetMode="External"/><Relationship Id="rId2" Type="http://schemas.openxmlformats.org/officeDocument/2006/relationships/image" Target="../media/image44.jpeg"/><Relationship Id="rId1" Type="http://schemas.openxmlformats.org/officeDocument/2006/relationships/slideLayout" Target="../slideLayouts/slideLayout29.xml"/><Relationship Id="rId6" Type="http://schemas.openxmlformats.org/officeDocument/2006/relationships/image" Target="../media/image46.gif"/><Relationship Id="rId5" Type="http://schemas.openxmlformats.org/officeDocument/2006/relationships/hyperlink" Target="http://radiographics.rsnajnls.org/cgi/content/full/27/1/63/F1B" TargetMode="External"/><Relationship Id="rId4" Type="http://schemas.openxmlformats.org/officeDocument/2006/relationships/image" Target="../media/image45.gif"/></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image" Target="../media/image53.wmf"/></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radiographics.rsnajnls.org/content/vol24/suppl_1/images/large/g04oc24c01a.jpeg" TargetMode="Externa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radiographics.rsnajnls.org/content/vol24/suppl_1/images/large/g04oc24c01a.jpeg" TargetMode="External"/><Relationship Id="rId1" Type="http://schemas.openxmlformats.org/officeDocument/2006/relationships/slideLayout" Target="../slideLayouts/slideLayout95.xml"/><Relationship Id="rId5" Type="http://schemas.openxmlformats.org/officeDocument/2006/relationships/image" Target="../media/image59.gif"/><Relationship Id="rId4" Type="http://schemas.openxmlformats.org/officeDocument/2006/relationships/hyperlink" Target="http://radiographics.rsnajnls.org/content/vol24/suppl_1/images/large/g04oc24g01b.jpe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hyperlink" Target="http://radiographics.rsnajnls.org/cgi/content/full/24/suppl_1/S247/F3A" TargetMode="External"/><Relationship Id="rId7" Type="http://schemas.openxmlformats.org/officeDocument/2006/relationships/hyperlink" Target="http://radiographics.rsnajnls.org/cgi/content/full/24/suppl_1/S247/F3C" TargetMode="External"/><Relationship Id="rId2" Type="http://schemas.openxmlformats.org/officeDocument/2006/relationships/hyperlink" Target="http://radiographics.rsnajnls.org/cgi/content/full/24/suppl_1/S247" TargetMode="External"/><Relationship Id="rId1" Type="http://schemas.openxmlformats.org/officeDocument/2006/relationships/slideLayout" Target="../slideLayouts/slideLayout95.xml"/><Relationship Id="rId6" Type="http://schemas.openxmlformats.org/officeDocument/2006/relationships/image" Target="../media/image61.gif"/><Relationship Id="rId5" Type="http://schemas.openxmlformats.org/officeDocument/2006/relationships/hyperlink" Target="http://radiographics.rsnajnls.org/cgi/content/full/24/suppl_1/S247/F3B" TargetMode="External"/><Relationship Id="rId4" Type="http://schemas.openxmlformats.org/officeDocument/2006/relationships/image" Target="../media/image60.gif"/></Relationships>
</file>

<file path=ppt/slides/_rels/slide49.xml.rels><?xml version="1.0" encoding="UTF-8" standalone="yes"?>
<Relationships xmlns="http://schemas.openxmlformats.org/package/2006/relationships"><Relationship Id="rId3" Type="http://schemas.openxmlformats.org/officeDocument/2006/relationships/image" Target="../media/image63.gif"/><Relationship Id="rId7" Type="http://schemas.openxmlformats.org/officeDocument/2006/relationships/image" Target="../media/image65.gif"/><Relationship Id="rId2" Type="http://schemas.openxmlformats.org/officeDocument/2006/relationships/hyperlink" Target="http://radiographics.rsnajnls.org/cgi/content/full/24/suppl_1/S247/F6A"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1/4/799/F25" TargetMode="External"/><Relationship Id="rId5" Type="http://schemas.openxmlformats.org/officeDocument/2006/relationships/image" Target="../media/image64.gif"/><Relationship Id="rId4" Type="http://schemas.openxmlformats.org/officeDocument/2006/relationships/hyperlink" Target="http://radiographics.rsnajnls.org/cgi/content/full/24/suppl_1/S247/F6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hyperlink" Target="http://radiographics.rsnajnls.org/cgi/content/full/21/4/799/F27" TargetMode="External"/><Relationship Id="rId1" Type="http://schemas.openxmlformats.org/officeDocument/2006/relationships/slideLayout" Target="../slideLayouts/slideLayout95.xml"/><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hyperlink" Target="http://radiographics.rsnajnls.org/cgi/content/full/24/suppl_1/S247/F9A" TargetMode="External"/><Relationship Id="rId1" Type="http://schemas.openxmlformats.org/officeDocument/2006/relationships/slideLayout" Target="../slideLayouts/slideLayout95.xml"/><Relationship Id="rId5" Type="http://schemas.openxmlformats.org/officeDocument/2006/relationships/image" Target="../media/image69.gif"/><Relationship Id="rId4" Type="http://schemas.openxmlformats.org/officeDocument/2006/relationships/hyperlink" Target="http://radiographics.rsnajnls.org/cgi/content/full/24/suppl_1/S247/F9B"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hyperlink" Target="http://radiographics.rsnajnls.org/cgi/content/full/24/suppl_1/S247/F13A" TargetMode="External"/><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3" Type="http://schemas.openxmlformats.org/officeDocument/2006/relationships/image" Target="../media/image70.gif"/><Relationship Id="rId7" Type="http://schemas.openxmlformats.org/officeDocument/2006/relationships/image" Target="../media/image72.gif"/><Relationship Id="rId2" Type="http://schemas.openxmlformats.org/officeDocument/2006/relationships/hyperlink" Target="http://radiographics.rsnajnls.org/cgi/content/full/24/suppl_1/S247/F13A"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3C" TargetMode="External"/><Relationship Id="rId5" Type="http://schemas.openxmlformats.org/officeDocument/2006/relationships/image" Target="../media/image71.gif"/><Relationship Id="rId4" Type="http://schemas.openxmlformats.org/officeDocument/2006/relationships/hyperlink" Target="http://radiographics.rsnajnls.org/cgi/content/full/24/suppl_1/S247/F13B"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hyperlink" Target="http://radiographics.rsnajnls.org/cgi/content/full/24/suppl_1/S247/F15A" TargetMode="External"/><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3" Type="http://schemas.openxmlformats.org/officeDocument/2006/relationships/image" Target="../media/image73.gif"/><Relationship Id="rId7" Type="http://schemas.openxmlformats.org/officeDocument/2006/relationships/image" Target="../media/image75.gif"/><Relationship Id="rId2" Type="http://schemas.openxmlformats.org/officeDocument/2006/relationships/hyperlink" Target="http://radiographics.rsnajnls.org/cgi/content/full/24/suppl_1/S247/F15A"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5C" TargetMode="External"/><Relationship Id="rId5" Type="http://schemas.openxmlformats.org/officeDocument/2006/relationships/image" Target="../media/image74.gif"/><Relationship Id="rId4" Type="http://schemas.openxmlformats.org/officeDocument/2006/relationships/hyperlink" Target="http://radiographics.rsnajnls.org/cgi/content/full/24/suppl_1/S247/F15B"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hyperlink" Target="http://radiographics.rsnajnls.org/content/vol24/suppl_1/images/large/g04oc24c16a.jpeg" TargetMode="Externa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76.gif"/><Relationship Id="rId7" Type="http://schemas.openxmlformats.org/officeDocument/2006/relationships/image" Target="../media/image78.gif"/><Relationship Id="rId2" Type="http://schemas.openxmlformats.org/officeDocument/2006/relationships/hyperlink" Target="http://radiographics.rsnajnls.org/content/vol24/suppl_1/images/large/g04oc24c16a.jpeg" TargetMode="External"/><Relationship Id="rId1" Type="http://schemas.openxmlformats.org/officeDocument/2006/relationships/slideLayout" Target="../slideLayouts/slideLayout95.xml"/><Relationship Id="rId6" Type="http://schemas.openxmlformats.org/officeDocument/2006/relationships/hyperlink" Target="http://radiographics.rsnajnls.org/cgi/content/full/24/suppl_1/S247/F16C" TargetMode="External"/><Relationship Id="rId5" Type="http://schemas.openxmlformats.org/officeDocument/2006/relationships/image" Target="../media/image77.gif"/><Relationship Id="rId4" Type="http://schemas.openxmlformats.org/officeDocument/2006/relationships/hyperlink" Target="http://radiographics.rsnajnls.org/cgi/content/full/24/suppl_1/S247/F16B"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radiographics.rsnajnls.org/cgi/content/full/21/4/799/F9A"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radiographics.rsnajnls.org/cgi/content/full/21/4/799/F10B"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radiographics.rsnajnls.org/cgi/content/full/21/4/799/F18"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900113" y="0"/>
            <a:ext cx="7772400" cy="1079500"/>
          </a:xfrm>
        </p:spPr>
        <p:txBody>
          <a:bodyPr/>
          <a:lstStyle/>
          <a:p>
            <a:r>
              <a:rPr lang="en-US" sz="4800" dirty="0" err="1" smtClean="0">
                <a:solidFill>
                  <a:srgbClr val="FF0000"/>
                </a:solidFill>
                <a:latin typeface="Algerian" pitchFamily="82" charset="0"/>
              </a:rPr>
              <a:t>Uro</a:t>
            </a:r>
            <a:r>
              <a:rPr lang="en-US" sz="4800" dirty="0" smtClean="0">
                <a:solidFill>
                  <a:srgbClr val="FF0000"/>
                </a:solidFill>
                <a:latin typeface="Algerian" pitchFamily="82" charset="0"/>
              </a:rPr>
              <a:t>-radiology.</a:t>
            </a:r>
            <a:endParaRPr lang="en-US" sz="4800" dirty="0">
              <a:solidFill>
                <a:srgbClr val="FF0000"/>
              </a:solidFill>
              <a:latin typeface="Algerian" pitchFamily="82" charset="0"/>
            </a:endParaRPr>
          </a:p>
        </p:txBody>
      </p:sp>
      <p:pic>
        <p:nvPicPr>
          <p:cNvPr id="2052" name="Picture 4" descr="Abbott Ur Tract 21"/>
          <p:cNvPicPr>
            <a:picLocks noChangeAspect="1" noChangeArrowheads="1"/>
          </p:cNvPicPr>
          <p:nvPr/>
        </p:nvPicPr>
        <p:blipFill>
          <a:blip r:embed="rId2" cstate="print"/>
          <a:srcRect l="25876" r="28317" b="10001"/>
          <a:stretch>
            <a:fillRect/>
          </a:stretch>
        </p:blipFill>
        <p:spPr bwMode="auto">
          <a:xfrm>
            <a:off x="2555876" y="1125540"/>
            <a:ext cx="4157663" cy="4941887"/>
          </a:xfrm>
          <a:prstGeom prst="rect">
            <a:avLst/>
          </a:prstGeom>
          <a:noFill/>
          <a:ln w="19050">
            <a:solidFill>
              <a:srgbClr val="DF1803"/>
            </a:solidFill>
            <a:miter lim="800000"/>
            <a:headEnd/>
            <a:tailEnd/>
          </a:ln>
        </p:spPr>
      </p:pic>
      <p:sp>
        <p:nvSpPr>
          <p:cNvPr id="2053" name="Rectangle 5"/>
          <p:cNvSpPr>
            <a:spLocks noChangeArrowheads="1"/>
          </p:cNvSpPr>
          <p:nvPr/>
        </p:nvSpPr>
        <p:spPr bwMode="auto">
          <a:xfrm>
            <a:off x="3635375" y="6237289"/>
            <a:ext cx="2321469" cy="646331"/>
          </a:xfrm>
          <a:prstGeom prst="rect">
            <a:avLst/>
          </a:prstGeom>
          <a:noFill/>
          <a:ln w="9525">
            <a:noFill/>
            <a:miter lim="800000"/>
            <a:headEnd/>
            <a:tailEnd/>
          </a:ln>
          <a:effectLst/>
        </p:spPr>
        <p:txBody>
          <a:bodyPr wrap="none">
            <a:spAutoFit/>
          </a:bodyPr>
          <a:lstStyle/>
          <a:p>
            <a:r>
              <a:rPr lang="en-US" dirty="0">
                <a:solidFill>
                  <a:srgbClr val="FF5050"/>
                </a:solidFill>
                <a:latin typeface="Berlin Sans FB" pitchFamily="34" charset="0"/>
              </a:rPr>
              <a:t>Dr Alfred </a:t>
            </a:r>
            <a:r>
              <a:rPr lang="en-US" dirty="0" err="1">
                <a:solidFill>
                  <a:srgbClr val="FF5050"/>
                </a:solidFill>
                <a:latin typeface="Berlin Sans FB" pitchFamily="34" charset="0"/>
              </a:rPr>
              <a:t>Odhiambo</a:t>
            </a:r>
            <a:r>
              <a:rPr lang="en-US" dirty="0">
                <a:solidFill>
                  <a:srgbClr val="FF5050"/>
                </a:solidFill>
                <a:latin typeface="Berlin Sans FB" pitchFamily="34" charset="0"/>
              </a:rPr>
              <a:t>.</a:t>
            </a:r>
          </a:p>
          <a:p>
            <a:r>
              <a:rPr lang="en-US" dirty="0">
                <a:solidFill>
                  <a:srgbClr val="FF5050"/>
                </a:solidFill>
                <a:latin typeface="Berlin Sans FB" pitchFamily="34" charset="0"/>
              </a:rPr>
              <a:t>Diagnostic radiologist..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solidFill>
                  <a:schemeClr val="accent3">
                    <a:lumMod val="50000"/>
                  </a:schemeClr>
                </a:solidFill>
                <a:latin typeface="Bauhaus 93" pitchFamily="82" charset="0"/>
              </a:rPr>
              <a:t>Renal cell carcinoma.</a:t>
            </a:r>
            <a:endParaRPr lang="en-US" sz="54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6019800"/>
            <a:ext cx="9144000" cy="838200"/>
          </a:xfrm>
        </p:spPr>
        <p:txBody>
          <a:bodyPr>
            <a:normAutofit fontScale="85000" lnSpcReduction="10000"/>
          </a:bodyPr>
          <a:lstStyle/>
          <a:p>
            <a:r>
              <a:rPr lang="en-US" sz="2400" dirty="0" smtClean="0">
                <a:latin typeface="Berlin Sans FB" pitchFamily="34" charset="0"/>
              </a:rPr>
              <a:t>Nephrotomogram shows a mass in the midportion of the left kidney (arrows) producing increased parenchymal thickness and distorting the collecting system.</a:t>
            </a:r>
            <a:endParaRPr lang="en-US" sz="2400" dirty="0">
              <a:latin typeface="Berlin Sans FB" pitchFamily="34" charset="0"/>
            </a:endParaRPr>
          </a:p>
        </p:txBody>
      </p:sp>
      <p:pic>
        <p:nvPicPr>
          <p:cNvPr id="20482" name="Picture 2" descr=" ">
            <a:hlinkClick r:id="rId2"/>
          </p:cNvPr>
          <p:cNvPicPr>
            <a:picLocks noChangeAspect="1" noChangeArrowheads="1"/>
          </p:cNvPicPr>
          <p:nvPr/>
        </p:nvPicPr>
        <p:blipFill>
          <a:blip r:embed="rId3" cstate="print"/>
          <a:srcRect/>
          <a:stretch>
            <a:fillRect/>
          </a:stretch>
        </p:blipFill>
        <p:spPr bwMode="auto">
          <a:xfrm>
            <a:off x="1828800" y="1295400"/>
            <a:ext cx="5791200" cy="43723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791200"/>
            <a:ext cx="8686800" cy="1066800"/>
          </a:xfrm>
        </p:spPr>
        <p:txBody>
          <a:bodyPr>
            <a:normAutofit fontScale="70000" lnSpcReduction="20000"/>
          </a:bodyPr>
          <a:lstStyle/>
          <a:p>
            <a:r>
              <a:rPr lang="en-US" dirty="0" smtClean="0">
                <a:latin typeface="Berlin Sans FB" pitchFamily="34" charset="0"/>
              </a:rPr>
              <a:t>Axis and position alteration. </a:t>
            </a:r>
          </a:p>
          <a:p>
            <a:r>
              <a:rPr lang="en-US" dirty="0" smtClean="0">
                <a:latin typeface="Berlin Sans FB" pitchFamily="34" charset="0"/>
              </a:rPr>
              <a:t>Nephrotomogram demonstrates characteristic axis alteration associated with a horseshoe kidney. </a:t>
            </a:r>
            <a:endParaRPr lang="en-US" dirty="0">
              <a:latin typeface="Berlin Sans FB" pitchFamily="34" charset="0"/>
            </a:endParaRPr>
          </a:p>
        </p:txBody>
      </p:sp>
      <p:pic>
        <p:nvPicPr>
          <p:cNvPr id="19458" name="Picture 2" descr=" ">
            <a:hlinkClick r:id="rId2"/>
          </p:cNvPr>
          <p:cNvPicPr>
            <a:picLocks noChangeAspect="1" noChangeArrowheads="1"/>
          </p:cNvPicPr>
          <p:nvPr/>
        </p:nvPicPr>
        <p:blipFill>
          <a:blip r:embed="rId3" cstate="print"/>
          <a:srcRect/>
          <a:stretch>
            <a:fillRect/>
          </a:stretch>
        </p:blipFill>
        <p:spPr bwMode="auto">
          <a:xfrm>
            <a:off x="1295400" y="0"/>
            <a:ext cx="6477000" cy="5084448"/>
          </a:xfrm>
          <a:prstGeom prst="rect">
            <a:avLst/>
          </a:prstGeom>
          <a:noFill/>
        </p:spPr>
      </p:pic>
      <p:pic>
        <p:nvPicPr>
          <p:cNvPr id="174082" name="Picture 2" descr="http://t1.gstatic.com/images?q=tbn:D_u5R5KkE_s24M:http://www.virtualhorses.com/HorseProducts/HorseShoeFrameBinS.jpg">
            <a:hlinkClick r:id="rId4"/>
          </p:cNvPr>
          <p:cNvPicPr>
            <a:picLocks noChangeAspect="1" noChangeArrowheads="1"/>
          </p:cNvPicPr>
          <p:nvPr/>
        </p:nvPicPr>
        <p:blipFill>
          <a:blip r:embed="rId5" cstate="print"/>
          <a:srcRect/>
          <a:stretch>
            <a:fillRect/>
          </a:stretch>
        </p:blipFill>
        <p:spPr bwMode="auto">
          <a:xfrm>
            <a:off x="7772400" y="0"/>
            <a:ext cx="1371600" cy="13716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3886200"/>
            <a:ext cx="8305800" cy="1676400"/>
          </a:xfrm>
          <a:solidFill>
            <a:schemeClr val="accent3">
              <a:lumMod val="40000"/>
              <a:lumOff val="60000"/>
            </a:schemeClr>
          </a:solidFill>
        </p:spPr>
        <p:txBody>
          <a:bodyPr>
            <a:normAutofit fontScale="90000"/>
          </a:bodyPr>
          <a:lstStyle/>
          <a:p>
            <a:r>
              <a:rPr lang="en-US" sz="4900" b="1" dirty="0" smtClean="0">
                <a:latin typeface="Bauhaus 93" pitchFamily="82" charset="0"/>
              </a:rPr>
              <a:t>Epitaph for the Urogram</a:t>
            </a:r>
            <a:r>
              <a:rPr lang="en-US" sz="4900" b="1" baseline="30000" dirty="0" smtClean="0">
                <a:latin typeface="Bauhaus 93" pitchFamily="82" charset="0"/>
              </a:rPr>
              <a:t>1</a:t>
            </a:r>
            <a:r>
              <a:rPr lang="en-US" sz="4900" b="1" dirty="0" smtClean="0">
                <a:latin typeface="Bauhaus 93" pitchFamily="82" charset="0"/>
              </a:rPr>
              <a:t> </a:t>
            </a:r>
            <a:br>
              <a:rPr lang="en-US" sz="4900" b="1" dirty="0" smtClean="0">
                <a:latin typeface="Bauhaus 93" pitchFamily="82" charset="0"/>
              </a:rPr>
            </a:br>
            <a:r>
              <a:rPr lang="en-US" sz="4900" b="1" dirty="0" smtClean="0">
                <a:latin typeface="Bauhaus 93" pitchFamily="82" charset="0"/>
              </a:rPr>
              <a:t>E. Stephen Amis, Jr, MD </a:t>
            </a:r>
            <a:r>
              <a:rPr lang="en-US" sz="4900" baseline="30000" dirty="0" smtClean="0">
                <a:latin typeface="Bauhaus 93" pitchFamily="82" charset="0"/>
              </a:rPr>
              <a:t>1</a:t>
            </a:r>
            <a:r>
              <a:rPr lang="en-US" sz="4900" dirty="0" smtClean="0">
                <a:latin typeface="Bauhaus 93" pitchFamily="82" charset="0"/>
              </a:rPr>
              <a:t> </a:t>
            </a:r>
            <a:r>
              <a:rPr lang="en-US" dirty="0" smtClean="0"/>
              <a:t/>
            </a:r>
            <a:br>
              <a:rPr lang="en-US" dirty="0" smtClean="0"/>
            </a:br>
            <a:r>
              <a:rPr lang="en-US" sz="3100" dirty="0" smtClean="0">
                <a:latin typeface="Berlin Sans FB" pitchFamily="34" charset="0"/>
              </a:rPr>
              <a:t>From the Department of Radiology, Albert Einstein College of Medicine and Montefiore Medical Center, 111 E 210th St, Bronx, NY 10467. Received July 29, 1999; accepted August 9. </a:t>
            </a:r>
            <a:r>
              <a:rPr lang="en-US" sz="3100" dirty="0" smtClean="0"/>
              <a:t/>
            </a:r>
            <a:br>
              <a:rPr lang="en-US" sz="3100" dirty="0" smtClean="0"/>
            </a:br>
            <a:r>
              <a:rPr lang="en-US" sz="2700" b="1" dirty="0" smtClean="0"/>
              <a:t>Address reprint requests to</a:t>
            </a:r>
            <a:r>
              <a:rPr lang="en-US" sz="2700" dirty="0" smtClean="0"/>
              <a:t> the author (e-mail: </a:t>
            </a:r>
            <a:r>
              <a:rPr lang="en-US" sz="2700" i="1" dirty="0" smtClean="0"/>
              <a:t>amis@aecom.yu.edu</a:t>
            </a:r>
            <a:r>
              <a:rPr lang="en-US" sz="2700" dirty="0" smtClean="0"/>
              <a:t>). </a:t>
            </a:r>
            <a:r>
              <a:rPr lang="en-US" dirty="0" smtClean="0"/>
              <a:t/>
            </a:r>
            <a:br>
              <a:rPr lang="en-US" dirty="0" smtClean="0"/>
            </a:br>
            <a:endParaRPr lang="en-US" dirty="0"/>
          </a:p>
        </p:txBody>
      </p:sp>
      <p:pic>
        <p:nvPicPr>
          <p:cNvPr id="168962" name="Picture 2" descr="http://www.waskiewicz.org/photos/mom_fifty/the_epitaph.jpg"/>
          <p:cNvPicPr>
            <a:picLocks noChangeAspect="1" noChangeArrowheads="1"/>
          </p:cNvPicPr>
          <p:nvPr/>
        </p:nvPicPr>
        <p:blipFill>
          <a:blip r:embed="rId2" cstate="print"/>
          <a:srcRect/>
          <a:stretch>
            <a:fillRect/>
          </a:stretch>
        </p:blipFill>
        <p:spPr bwMode="auto">
          <a:xfrm>
            <a:off x="0" y="0"/>
            <a:ext cx="1689100" cy="1266238"/>
          </a:xfrm>
          <a:prstGeom prst="rect">
            <a:avLst/>
          </a:prstGeom>
          <a:noFill/>
        </p:spPr>
      </p:pic>
      <p:pic>
        <p:nvPicPr>
          <p:cNvPr id="4" name="Picture 2" descr=" ">
            <a:hlinkClick r:id="rId3"/>
          </p:cNvPr>
          <p:cNvPicPr>
            <a:picLocks noChangeAspect="1" noChangeArrowheads="1"/>
          </p:cNvPicPr>
          <p:nvPr/>
        </p:nvPicPr>
        <p:blipFill>
          <a:blip r:embed="rId4" cstate="print"/>
          <a:srcRect/>
          <a:stretch>
            <a:fillRect/>
          </a:stretch>
        </p:blipFill>
        <p:spPr bwMode="auto">
          <a:xfrm>
            <a:off x="7070530" y="0"/>
            <a:ext cx="2073469" cy="152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533401"/>
            <a:ext cx="7620000" cy="2590800"/>
          </a:xfrm>
        </p:spPr>
        <p:txBody>
          <a:bodyPr>
            <a:normAutofit/>
          </a:bodyPr>
          <a:lstStyle/>
          <a:p>
            <a:pPr>
              <a:buNone/>
            </a:pPr>
            <a:r>
              <a:rPr lang="en-US" sz="2550" dirty="0" smtClean="0">
                <a:latin typeface="Berlin Sans FB" pitchFamily="34" charset="0"/>
              </a:rPr>
              <a:t>   “The excretory urogram is terminally ill. It survives only because</a:t>
            </a:r>
            <a:r>
              <a:rPr lang="en-US" sz="2550" baseline="30000" dirty="0" smtClean="0">
                <a:latin typeface="Berlin Sans FB" pitchFamily="34" charset="0"/>
              </a:rPr>
              <a:t> </a:t>
            </a:r>
            <a:r>
              <a:rPr lang="en-US" sz="2550" dirty="0" smtClean="0">
                <a:latin typeface="Berlin Sans FB" pitchFamily="34" charset="0"/>
              </a:rPr>
              <a:t>of clinicians and radiologists who do not fully appreciate that</a:t>
            </a:r>
            <a:r>
              <a:rPr lang="en-US" sz="2550" baseline="30000" dirty="0" smtClean="0">
                <a:latin typeface="Berlin Sans FB" pitchFamily="34" charset="0"/>
              </a:rPr>
              <a:t> </a:t>
            </a:r>
            <a:r>
              <a:rPr lang="en-US" sz="2550" dirty="0" smtClean="0">
                <a:latin typeface="Berlin Sans FB" pitchFamily="34" charset="0"/>
              </a:rPr>
              <a:t>more accurate delineation of the urinary tract can be gained</a:t>
            </a:r>
            <a:r>
              <a:rPr lang="en-US" sz="2550" baseline="30000" dirty="0" smtClean="0">
                <a:latin typeface="Berlin Sans FB" pitchFamily="34" charset="0"/>
              </a:rPr>
              <a:t> </a:t>
            </a:r>
            <a:r>
              <a:rPr lang="en-US" sz="2550" dirty="0" smtClean="0">
                <a:latin typeface="Berlin Sans FB" pitchFamily="34" charset="0"/>
              </a:rPr>
              <a:t>with other </a:t>
            </a:r>
            <a:r>
              <a:rPr lang="en-US" sz="2550" dirty="0" err="1" smtClean="0">
                <a:latin typeface="Berlin Sans FB" pitchFamily="34" charset="0"/>
              </a:rPr>
              <a:t>techniquesIt</a:t>
            </a:r>
            <a:r>
              <a:rPr lang="en-US" sz="2550" dirty="0" smtClean="0">
                <a:latin typeface="Berlin Sans FB" pitchFamily="34" charset="0"/>
              </a:rPr>
              <a:t> is now time to</a:t>
            </a:r>
            <a:r>
              <a:rPr lang="en-US" sz="2550" baseline="30000" dirty="0" smtClean="0">
                <a:latin typeface="Berlin Sans FB" pitchFamily="34" charset="0"/>
              </a:rPr>
              <a:t> </a:t>
            </a:r>
            <a:r>
              <a:rPr lang="en-US" sz="2550" dirty="0" smtClean="0">
                <a:latin typeface="Berlin Sans FB" pitchFamily="34" charset="0"/>
              </a:rPr>
              <a:t>move on to different techniques.”</a:t>
            </a:r>
            <a:r>
              <a:rPr lang="en-US" sz="2550" baseline="30000" dirty="0" smtClean="0">
                <a:latin typeface="Berlin Sans FB" pitchFamily="34" charset="0"/>
              </a:rPr>
              <a:t> </a:t>
            </a:r>
            <a:endParaRPr lang="en-US" sz="2550" dirty="0" smtClean="0">
              <a:latin typeface="Berlin Sans FB" pitchFamily="34" charset="0"/>
            </a:endParaRPr>
          </a:p>
          <a:p>
            <a:endParaRPr lang="en-US" sz="2550" dirty="0">
              <a:latin typeface="Berlin Sans FB" pitchFamily="34" charset="0"/>
            </a:endParaRPr>
          </a:p>
        </p:txBody>
      </p:sp>
      <p:sp>
        <p:nvSpPr>
          <p:cNvPr id="4" name="Rectangle 3"/>
          <p:cNvSpPr/>
          <p:nvPr/>
        </p:nvSpPr>
        <p:spPr>
          <a:xfrm>
            <a:off x="3886200" y="3962400"/>
            <a:ext cx="5257800" cy="461665"/>
          </a:xfrm>
          <a:prstGeom prst="rect">
            <a:avLst/>
          </a:prstGeom>
          <a:solidFill>
            <a:schemeClr val="accent2">
              <a:lumMod val="20000"/>
              <a:lumOff val="80000"/>
            </a:schemeClr>
          </a:solidFill>
        </p:spPr>
        <p:txBody>
          <a:bodyPr wrap="square">
            <a:spAutoFit/>
          </a:bodyPr>
          <a:lstStyle/>
          <a:p>
            <a:r>
              <a:rPr lang="en-US" sz="2400" b="1" dirty="0" smtClean="0">
                <a:solidFill>
                  <a:schemeClr val="accent2">
                    <a:lumMod val="50000"/>
                  </a:schemeClr>
                </a:solidFill>
                <a:latin typeface="Bauhaus 93" pitchFamily="82" charset="0"/>
              </a:rPr>
              <a:t>Stephen Amis, Jr, MD </a:t>
            </a:r>
            <a:endParaRPr lang="en-US" sz="2400" dirty="0">
              <a:solidFill>
                <a:schemeClr val="accent2">
                  <a:lumMod val="50000"/>
                </a:schemeClr>
              </a:solidFill>
            </a:endParaRPr>
          </a:p>
        </p:txBody>
      </p:sp>
      <p:pic>
        <p:nvPicPr>
          <p:cNvPr id="167938" name="Picture 2" descr="http://images.barnesandnoble.com/images/35900000/35903213.JPG"/>
          <p:cNvPicPr>
            <a:picLocks noChangeAspect="1" noChangeArrowheads="1"/>
          </p:cNvPicPr>
          <p:nvPr/>
        </p:nvPicPr>
        <p:blipFill>
          <a:blip r:embed="rId2" cstate="print"/>
          <a:srcRect/>
          <a:stretch>
            <a:fillRect/>
          </a:stretch>
        </p:blipFill>
        <p:spPr bwMode="auto">
          <a:xfrm>
            <a:off x="0" y="4591050"/>
            <a:ext cx="1762125" cy="2266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5400" dirty="0" smtClean="0">
                <a:solidFill>
                  <a:schemeClr val="accent2">
                    <a:lumMod val="75000"/>
                  </a:schemeClr>
                </a:solidFill>
                <a:latin typeface="Bauhaus 93" pitchFamily="82" charset="0"/>
              </a:rPr>
              <a:t>Hematuria…..</a:t>
            </a:r>
            <a:endParaRPr lang="en-US" sz="54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457200" y="2590800"/>
            <a:ext cx="8229600" cy="3428998"/>
          </a:xfrm>
        </p:spPr>
        <p:txBody>
          <a:bodyPr>
            <a:normAutofit/>
          </a:bodyPr>
          <a:lstStyle/>
          <a:p>
            <a:r>
              <a:rPr lang="en-US" sz="2400" dirty="0" smtClean="0">
                <a:latin typeface="Berlin Sans FB" pitchFamily="34" charset="0"/>
              </a:rPr>
              <a:t>The remaining major indication for excretory urography is hematuria.</a:t>
            </a:r>
            <a:r>
              <a:rPr lang="en-US" sz="2400" baseline="30000" dirty="0" smtClean="0">
                <a:latin typeface="Berlin Sans FB" pitchFamily="34" charset="0"/>
              </a:rPr>
              <a:t> </a:t>
            </a:r>
          </a:p>
          <a:p>
            <a:r>
              <a:rPr lang="en-US" sz="2400" dirty="0" smtClean="0">
                <a:latin typeface="Berlin Sans FB" pitchFamily="34" charset="0"/>
              </a:rPr>
              <a:t>Patients with hematuria require evaluation of both the renal</a:t>
            </a:r>
            <a:r>
              <a:rPr lang="en-US" sz="2400" baseline="30000" dirty="0" smtClean="0">
                <a:latin typeface="Berlin Sans FB" pitchFamily="34" charset="0"/>
              </a:rPr>
              <a:t> </a:t>
            </a:r>
            <a:r>
              <a:rPr lang="en-US" sz="2400" dirty="0" smtClean="0">
                <a:latin typeface="Berlin Sans FB" pitchFamily="34" charset="0"/>
              </a:rPr>
              <a:t>parenchyma and the urothelium. </a:t>
            </a:r>
          </a:p>
          <a:p>
            <a:r>
              <a:rPr lang="en-US" sz="2400" b="1" dirty="0" smtClean="0">
                <a:latin typeface="Berlin Sans FB" pitchFamily="34" charset="0"/>
              </a:rPr>
              <a:t>The traditional evaluation has</a:t>
            </a:r>
            <a:r>
              <a:rPr lang="en-US" sz="2400" b="1" baseline="30000" dirty="0" smtClean="0">
                <a:latin typeface="Berlin Sans FB" pitchFamily="34" charset="0"/>
              </a:rPr>
              <a:t> </a:t>
            </a:r>
            <a:r>
              <a:rPr lang="en-US" sz="2400" b="1" dirty="0" smtClean="0">
                <a:latin typeface="Berlin Sans FB" pitchFamily="34" charset="0"/>
              </a:rPr>
              <a:t>been with cystoscopy and excretory urography (supplemented with</a:t>
            </a:r>
            <a:r>
              <a:rPr lang="en-US" sz="2400" b="1" baseline="30000" dirty="0" smtClean="0">
                <a:latin typeface="Berlin Sans FB" pitchFamily="34" charset="0"/>
              </a:rPr>
              <a:t> </a:t>
            </a:r>
            <a:r>
              <a:rPr lang="en-US" sz="2400" b="1" dirty="0" smtClean="0">
                <a:latin typeface="Berlin Sans FB" pitchFamily="34" charset="0"/>
              </a:rPr>
              <a:t>retrograde ureteropyelography as needed).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114800" cy="1143000"/>
          </a:xfrm>
        </p:spPr>
        <p:txBody>
          <a:bodyPr>
            <a:normAutofit fontScale="90000"/>
          </a:bodyPr>
          <a:lstStyle/>
          <a:p>
            <a:r>
              <a:rPr lang="en-US" sz="5400" dirty="0" smtClean="0">
                <a:solidFill>
                  <a:schemeClr val="accent3">
                    <a:lumMod val="50000"/>
                  </a:schemeClr>
                </a:solidFill>
                <a:latin typeface="Bauhaus 93" pitchFamily="82" charset="0"/>
              </a:rPr>
              <a:t>The last IVU sermon….</a:t>
            </a:r>
            <a:endParaRPr lang="en-US" sz="54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2514600"/>
            <a:ext cx="9144000" cy="4343400"/>
          </a:xfrm>
        </p:spPr>
        <p:txBody>
          <a:bodyPr>
            <a:normAutofit/>
          </a:bodyPr>
          <a:lstStyle/>
          <a:p>
            <a:pPr>
              <a:buNone/>
            </a:pPr>
            <a:r>
              <a:rPr lang="en-US" dirty="0" smtClean="0">
                <a:latin typeface="Berlin Sans FB" pitchFamily="34" charset="0"/>
              </a:rPr>
              <a:t>  “</a:t>
            </a:r>
            <a:r>
              <a:rPr lang="en-US" sz="3100" dirty="0" smtClean="0">
                <a:latin typeface="Berlin Sans FB" pitchFamily="34" charset="0"/>
              </a:rPr>
              <a:t>In the near future, excretory urography will be replaced by</a:t>
            </a:r>
            <a:r>
              <a:rPr lang="en-US" sz="3100" baseline="30000" dirty="0" smtClean="0">
                <a:latin typeface="Berlin Sans FB" pitchFamily="34" charset="0"/>
              </a:rPr>
              <a:t> </a:t>
            </a:r>
            <a:r>
              <a:rPr lang="en-US" sz="3100" dirty="0" smtClean="0">
                <a:latin typeface="Berlin Sans FB" pitchFamily="34" charset="0"/>
              </a:rPr>
              <a:t>nonenhanced helical CT to evaluate for stones and by CT urography</a:t>
            </a:r>
            <a:r>
              <a:rPr lang="en-US" sz="3100" baseline="30000" dirty="0" smtClean="0">
                <a:latin typeface="Berlin Sans FB" pitchFamily="34" charset="0"/>
              </a:rPr>
              <a:t> </a:t>
            </a:r>
            <a:r>
              <a:rPr lang="en-US" sz="3100" dirty="0" smtClean="0">
                <a:latin typeface="Berlin Sans FB" pitchFamily="34" charset="0"/>
              </a:rPr>
              <a:t>to evaluate for hematuria and other genitourinary conditions.</a:t>
            </a:r>
            <a:r>
              <a:rPr lang="en-US" sz="3100" baseline="30000" dirty="0" smtClean="0">
                <a:latin typeface="Berlin Sans FB" pitchFamily="34" charset="0"/>
              </a:rPr>
              <a:t> </a:t>
            </a:r>
          </a:p>
          <a:p>
            <a:r>
              <a:rPr lang="en-US" sz="3100" b="1" dirty="0" smtClean="0">
                <a:latin typeface="Berlin Sans FB" pitchFamily="34" charset="0"/>
              </a:rPr>
              <a:t>CT urography should be viewed simply as an evolution of urography,</a:t>
            </a:r>
            <a:r>
              <a:rPr lang="en-US" sz="3100" b="1" baseline="30000" dirty="0" smtClean="0">
                <a:latin typeface="Berlin Sans FB" pitchFamily="34" charset="0"/>
              </a:rPr>
              <a:t> </a:t>
            </a:r>
            <a:r>
              <a:rPr lang="en-US" sz="3100" b="1" dirty="0" smtClean="0">
                <a:latin typeface="Berlin Sans FB" pitchFamily="34" charset="0"/>
              </a:rPr>
              <a:t>which survived for 7 decades as one of the mainstays in imaging</a:t>
            </a:r>
            <a:r>
              <a:rPr lang="en-US" sz="3100" b="1" baseline="30000" dirty="0" smtClean="0">
                <a:latin typeface="Berlin Sans FB" pitchFamily="34" charset="0"/>
              </a:rPr>
              <a:t> </a:t>
            </a:r>
            <a:r>
              <a:rPr lang="en-US" sz="3100" b="1" dirty="0" smtClean="0">
                <a:latin typeface="Berlin Sans FB" pitchFamily="34" charset="0"/>
              </a:rPr>
              <a:t>of the urinary tract.</a:t>
            </a:r>
          </a:p>
        </p:txBody>
      </p:sp>
      <p:pic>
        <p:nvPicPr>
          <p:cNvPr id="155650" name="Picture 2" descr="http://www.firstpaloalto.com/mt/2005Images/Dougs605LastSermon400283.jpg"/>
          <p:cNvPicPr>
            <a:picLocks noChangeAspect="1" noChangeArrowheads="1"/>
          </p:cNvPicPr>
          <p:nvPr/>
        </p:nvPicPr>
        <p:blipFill>
          <a:blip r:embed="rId2" cstate="print"/>
          <a:srcRect/>
          <a:stretch>
            <a:fillRect/>
          </a:stretch>
        </p:blipFill>
        <p:spPr bwMode="auto">
          <a:xfrm>
            <a:off x="5867400" y="0"/>
            <a:ext cx="3276600" cy="23263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SC07938_0.tmp"/>
          <p:cNvPicPr>
            <a:picLocks noChangeAspect="1"/>
          </p:cNvPicPr>
          <p:nvPr/>
        </p:nvPicPr>
        <p:blipFill>
          <a:blip r:embed="rId2" cstate="print">
            <a:lum bright="-10000"/>
          </a:blip>
          <a:srcRect l="56667" t="37778" r="6667" b="6667"/>
          <a:stretch>
            <a:fillRect/>
          </a:stretch>
        </p:blipFill>
        <p:spPr>
          <a:xfrm>
            <a:off x="0" y="0"/>
            <a:ext cx="4038600" cy="4589318"/>
          </a:xfrm>
          <a:prstGeom prst="rect">
            <a:avLst/>
          </a:prstGeom>
        </p:spPr>
      </p:pic>
      <p:pic>
        <p:nvPicPr>
          <p:cNvPr id="5" name="Picture 4" descr="DSC07939_0.tmp"/>
          <p:cNvPicPr>
            <a:picLocks noChangeAspect="1"/>
          </p:cNvPicPr>
          <p:nvPr/>
        </p:nvPicPr>
        <p:blipFill>
          <a:blip r:embed="rId3" cstate="print">
            <a:lum bright="-10000"/>
          </a:blip>
          <a:srcRect l="56667" t="10000" b="13333"/>
          <a:stretch>
            <a:fillRect/>
          </a:stretch>
        </p:blipFill>
        <p:spPr>
          <a:xfrm>
            <a:off x="3975652" y="0"/>
            <a:ext cx="5168348"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2667001" y="244477"/>
            <a:ext cx="6175375" cy="1431925"/>
          </a:xfrm>
        </p:spPr>
        <p:txBody>
          <a:bodyPr/>
          <a:lstStyle/>
          <a:p>
            <a:r>
              <a:rPr lang="en-GB" dirty="0"/>
              <a:t>ULTRASOUND</a:t>
            </a:r>
          </a:p>
        </p:txBody>
      </p:sp>
      <p:sp>
        <p:nvSpPr>
          <p:cNvPr id="68611" name="Rectangle 3"/>
          <p:cNvSpPr>
            <a:spLocks noGrp="1" noRot="1" noChangeArrowheads="1"/>
          </p:cNvSpPr>
          <p:nvPr>
            <p:ph type="body" idx="1"/>
          </p:nvPr>
        </p:nvSpPr>
        <p:spPr>
          <a:xfrm>
            <a:off x="533400" y="1676400"/>
            <a:ext cx="4267200" cy="4191000"/>
          </a:xfrm>
        </p:spPr>
        <p:txBody>
          <a:bodyPr/>
          <a:lstStyle/>
          <a:p>
            <a:r>
              <a:rPr lang="en-GB" sz="2400" dirty="0" smtClean="0">
                <a:latin typeface="Berlin Sans FB" pitchFamily="34" charset="0"/>
              </a:rPr>
              <a:t>The ability </a:t>
            </a:r>
            <a:r>
              <a:rPr lang="en-GB" sz="2400" dirty="0">
                <a:latin typeface="Berlin Sans FB" pitchFamily="34" charset="0"/>
              </a:rPr>
              <a:t>to differentiate normal from abnormal is directly related to the skill of the ultrasonagrapher</a:t>
            </a:r>
          </a:p>
          <a:p>
            <a:r>
              <a:rPr lang="en-GB" sz="2400" dirty="0">
                <a:latin typeface="Berlin Sans FB" pitchFamily="34" charset="0"/>
              </a:rPr>
              <a:t>Resolution of pathology at an earlier stage is being recognised by improvement in US equipment.</a:t>
            </a:r>
          </a:p>
          <a:p>
            <a:r>
              <a:rPr lang="en-GB" sz="2400" dirty="0">
                <a:latin typeface="Berlin Sans FB" pitchFamily="34" charset="0"/>
              </a:rPr>
              <a:t>So updating of skills and equipment is also needed</a:t>
            </a:r>
          </a:p>
        </p:txBody>
      </p:sp>
      <p:pic>
        <p:nvPicPr>
          <p:cNvPr id="4" name="Picture 2"/>
          <p:cNvPicPr>
            <a:picLocks noChangeAspect="1" noChangeArrowheads="1"/>
          </p:cNvPicPr>
          <p:nvPr/>
        </p:nvPicPr>
        <p:blipFill>
          <a:blip r:embed="rId2" cstate="print"/>
          <a:srcRect/>
          <a:stretch>
            <a:fillRect/>
          </a:stretch>
        </p:blipFill>
        <p:spPr bwMode="auto">
          <a:xfrm>
            <a:off x="5105400" y="2438400"/>
            <a:ext cx="3622766" cy="2971800"/>
          </a:xfrm>
          <a:prstGeom prst="rect">
            <a:avLst/>
          </a:prstGeom>
          <a:noFill/>
          <a:ln w="9525">
            <a:solidFill>
              <a:srgbClr val="DDDDDD"/>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304800"/>
            <a:ext cx="7772400" cy="1143000"/>
          </a:xfrm>
        </p:spPr>
        <p:txBody>
          <a:bodyPr/>
          <a:lstStyle/>
          <a:p>
            <a:r>
              <a:rPr lang="en-US" u="sng"/>
              <a:t>ULTRASOUND IMAGE</a:t>
            </a:r>
            <a:endParaRPr lang="en-US"/>
          </a:p>
        </p:txBody>
      </p:sp>
      <p:sp>
        <p:nvSpPr>
          <p:cNvPr id="242691" name="Rectangle 3"/>
          <p:cNvSpPr>
            <a:spLocks noGrp="1" noChangeArrowheads="1"/>
          </p:cNvSpPr>
          <p:nvPr>
            <p:ph type="body" idx="1"/>
          </p:nvPr>
        </p:nvSpPr>
        <p:spPr>
          <a:xfrm>
            <a:off x="685800" y="1676400"/>
            <a:ext cx="7772400" cy="4114800"/>
          </a:xfrm>
        </p:spPr>
        <p:txBody>
          <a:bodyPr/>
          <a:lstStyle/>
          <a:p>
            <a:r>
              <a:rPr lang="en-US" sz="3600">
                <a:latin typeface="Berlin Sans FB" pitchFamily="34" charset="0"/>
              </a:rPr>
              <a:t>Composed of a variety of bright dots on a film that vary in intensity according to the strength of returning echoes from tissues or structures in the body</a:t>
            </a:r>
          </a:p>
          <a:p>
            <a:r>
              <a:rPr lang="en-US" sz="3600">
                <a:latin typeface="Berlin Sans FB" pitchFamily="34" charset="0"/>
              </a:rPr>
              <a:t>Provides anatomic and non-anatomic information</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1524000"/>
            <a:ext cx="3124200" cy="1143000"/>
          </a:xfrm>
        </p:spPr>
        <p:txBody>
          <a:bodyPr/>
          <a:lstStyle/>
          <a:p>
            <a:r>
              <a:rPr lang="en-US" dirty="0"/>
              <a:t>NORMAL KIDNEY</a:t>
            </a:r>
          </a:p>
        </p:txBody>
      </p:sp>
      <p:sp>
        <p:nvSpPr>
          <p:cNvPr id="190467" name="Rectangle 3"/>
          <p:cNvSpPr>
            <a:spLocks noGrp="1" noChangeArrowheads="1"/>
          </p:cNvSpPr>
          <p:nvPr>
            <p:ph type="body" idx="1"/>
          </p:nvPr>
        </p:nvSpPr>
        <p:spPr>
          <a:xfrm>
            <a:off x="2895600" y="3962400"/>
            <a:ext cx="6248400" cy="2133600"/>
          </a:xfrm>
        </p:spPr>
        <p:txBody>
          <a:bodyPr/>
          <a:lstStyle/>
          <a:p>
            <a:pPr>
              <a:buFontTx/>
              <a:buNone/>
            </a:pPr>
            <a:r>
              <a:rPr lang="en-US" sz="2800" dirty="0">
                <a:latin typeface="Berlin Sans FB" pitchFamily="34" charset="0"/>
              </a:rPr>
              <a:t>Capsule		Hyperechoic</a:t>
            </a:r>
          </a:p>
          <a:p>
            <a:pPr>
              <a:buFontTx/>
              <a:buNone/>
            </a:pPr>
            <a:r>
              <a:rPr lang="en-US" sz="2800" dirty="0">
                <a:latin typeface="Berlin Sans FB" pitchFamily="34" charset="0"/>
              </a:rPr>
              <a:t>Cortex	 </a:t>
            </a:r>
            <a:r>
              <a:rPr lang="en-US" sz="2800" dirty="0" smtClean="0">
                <a:latin typeface="Berlin Sans FB" pitchFamily="34" charset="0"/>
              </a:rPr>
              <a:t>         Hypoechoic</a:t>
            </a:r>
            <a:endParaRPr lang="en-US" sz="2800" dirty="0">
              <a:latin typeface="Berlin Sans FB" pitchFamily="34" charset="0"/>
            </a:endParaRPr>
          </a:p>
          <a:p>
            <a:pPr>
              <a:buFontTx/>
              <a:buNone/>
            </a:pPr>
            <a:r>
              <a:rPr lang="en-US" sz="2800" dirty="0">
                <a:latin typeface="Berlin Sans FB" pitchFamily="34" charset="0"/>
              </a:rPr>
              <a:t>Medulla		</a:t>
            </a:r>
            <a:r>
              <a:rPr lang="en-US" sz="2800" dirty="0" smtClean="0">
                <a:latin typeface="Berlin Sans FB" pitchFamily="34" charset="0"/>
              </a:rPr>
              <a:t>Almost </a:t>
            </a:r>
            <a:r>
              <a:rPr lang="en-US" sz="2800" dirty="0">
                <a:latin typeface="Berlin Sans FB" pitchFamily="34" charset="0"/>
              </a:rPr>
              <a:t>anechoic</a:t>
            </a:r>
          </a:p>
          <a:p>
            <a:pPr>
              <a:buFontTx/>
              <a:buNone/>
            </a:pPr>
            <a:r>
              <a:rPr lang="en-US" sz="2800" dirty="0">
                <a:latin typeface="Berlin Sans FB" pitchFamily="34" charset="0"/>
              </a:rPr>
              <a:t>Sinus			Hyperechoic</a:t>
            </a:r>
          </a:p>
          <a:p>
            <a:pPr>
              <a:buFontTx/>
              <a:buNone/>
            </a:pPr>
            <a:r>
              <a:rPr lang="en-US" sz="2800" dirty="0">
                <a:latin typeface="Berlin Sans FB" pitchFamily="34" charset="0"/>
              </a:rPr>
              <a:t>Perirenal </a:t>
            </a:r>
            <a:r>
              <a:rPr lang="en-US" sz="2800" dirty="0" smtClean="0">
                <a:latin typeface="Berlin Sans FB" pitchFamily="34" charset="0"/>
              </a:rPr>
              <a:t>fat</a:t>
            </a:r>
            <a:r>
              <a:rPr lang="en-US" sz="2800" dirty="0">
                <a:latin typeface="Berlin Sans FB" pitchFamily="34" charset="0"/>
              </a:rPr>
              <a:t> </a:t>
            </a:r>
            <a:r>
              <a:rPr lang="en-US" sz="2800" dirty="0" smtClean="0">
                <a:latin typeface="Berlin Sans FB" pitchFamily="34" charset="0"/>
              </a:rPr>
              <a:t>         Hyperechoic</a:t>
            </a:r>
            <a:endParaRPr lang="en-US" sz="2800" dirty="0">
              <a:latin typeface="Berlin Sans FB" pitchFamily="34" charset="0"/>
            </a:endParaRPr>
          </a:p>
        </p:txBody>
      </p:sp>
      <p:sp>
        <p:nvSpPr>
          <p:cNvPr id="190468" name="Line 4"/>
          <p:cNvSpPr>
            <a:spLocks noChangeShapeType="1"/>
          </p:cNvSpPr>
          <p:nvPr/>
        </p:nvSpPr>
        <p:spPr bwMode="auto">
          <a:xfrm>
            <a:off x="457201" y="304800"/>
            <a:ext cx="8081963" cy="0"/>
          </a:xfrm>
          <a:prstGeom prst="line">
            <a:avLst/>
          </a:prstGeom>
          <a:noFill/>
          <a:ln w="38100">
            <a:solidFill>
              <a:srgbClr val="FF7C80"/>
            </a:solidFill>
            <a:round/>
            <a:headEnd/>
            <a:tailEnd/>
          </a:ln>
          <a:effectLst/>
        </p:spPr>
        <p:txBody>
          <a:bodyPr wrap="none" anchor="ctr"/>
          <a:lstStyle/>
          <a:p>
            <a:endParaRPr lang="en-US"/>
          </a:p>
        </p:txBody>
      </p:sp>
      <p:pic>
        <p:nvPicPr>
          <p:cNvPr id="5" name="Picture 2"/>
          <p:cNvPicPr>
            <a:picLocks noChangeAspect="1" noChangeArrowheads="1"/>
          </p:cNvPicPr>
          <p:nvPr/>
        </p:nvPicPr>
        <p:blipFill>
          <a:blip r:embed="rId3" cstate="print"/>
          <a:srcRect/>
          <a:stretch>
            <a:fillRect/>
          </a:stretch>
        </p:blipFill>
        <p:spPr bwMode="auto">
          <a:xfrm>
            <a:off x="4648200" y="685800"/>
            <a:ext cx="3622766" cy="2971800"/>
          </a:xfrm>
          <a:prstGeom prst="rect">
            <a:avLst/>
          </a:prstGeom>
          <a:noFill/>
          <a:ln w="9525">
            <a:solidFill>
              <a:srgbClr val="DDDDDD"/>
            </a:solid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990600"/>
            <a:ext cx="4679950" cy="1143000"/>
          </a:xfrm>
        </p:spPr>
        <p:txBody>
          <a:bodyPr/>
          <a:lstStyle/>
          <a:p>
            <a:r>
              <a:rPr lang="en-US" sz="6000" dirty="0">
                <a:solidFill>
                  <a:srgbClr val="CC3300"/>
                </a:solidFill>
                <a:latin typeface="Bauhaus 93" pitchFamily="82" charset="0"/>
              </a:rPr>
              <a:t>Our </a:t>
            </a:r>
            <a:r>
              <a:rPr lang="en-US" sz="6000" dirty="0" smtClean="0">
                <a:solidFill>
                  <a:srgbClr val="CC3300"/>
                </a:solidFill>
                <a:latin typeface="Bauhaus 93" pitchFamily="82" charset="0"/>
              </a:rPr>
              <a:t>menu.</a:t>
            </a:r>
            <a:endParaRPr lang="en-US" sz="6000" dirty="0">
              <a:solidFill>
                <a:srgbClr val="CC3300"/>
              </a:solidFill>
              <a:latin typeface="Bauhaus 93" pitchFamily="82" charset="0"/>
            </a:endParaRPr>
          </a:p>
        </p:txBody>
      </p:sp>
      <p:sp>
        <p:nvSpPr>
          <p:cNvPr id="3075" name="Rectangle 3"/>
          <p:cNvSpPr>
            <a:spLocks noGrp="1" noChangeArrowheads="1"/>
          </p:cNvSpPr>
          <p:nvPr>
            <p:ph type="body" idx="1"/>
          </p:nvPr>
        </p:nvSpPr>
        <p:spPr>
          <a:xfrm>
            <a:off x="1066800" y="3505200"/>
            <a:ext cx="6096000" cy="2798763"/>
          </a:xfrm>
        </p:spPr>
        <p:txBody>
          <a:bodyPr/>
          <a:lstStyle/>
          <a:p>
            <a:pPr>
              <a:lnSpc>
                <a:spcPct val="90000"/>
              </a:lnSpc>
            </a:pPr>
            <a:r>
              <a:rPr lang="en-US" sz="2400" dirty="0">
                <a:latin typeface="Berlin Sans FB" pitchFamily="34" charset="0"/>
              </a:rPr>
              <a:t>Usual introductory remarks.</a:t>
            </a:r>
          </a:p>
          <a:p>
            <a:pPr>
              <a:lnSpc>
                <a:spcPct val="90000"/>
              </a:lnSpc>
            </a:pPr>
            <a:r>
              <a:rPr lang="en-US" sz="2400" dirty="0" smtClean="0">
                <a:latin typeface="Berlin Sans FB" pitchFamily="34" charset="0"/>
              </a:rPr>
              <a:t>Tools of the trade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Trends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Discuss select pathologies in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The classics of </a:t>
            </a:r>
            <a:r>
              <a:rPr lang="en-US" sz="2400" dirty="0" err="1" smtClean="0">
                <a:latin typeface="Berlin Sans FB" pitchFamily="34" charset="0"/>
              </a:rPr>
              <a:t>uroradiology</a:t>
            </a:r>
            <a:r>
              <a:rPr lang="en-US" sz="2400" dirty="0" smtClean="0">
                <a:latin typeface="Berlin Sans FB" pitchFamily="34" charset="0"/>
              </a:rPr>
              <a:t>. </a:t>
            </a:r>
          </a:p>
          <a:p>
            <a:pPr>
              <a:lnSpc>
                <a:spcPct val="90000"/>
              </a:lnSpc>
            </a:pPr>
            <a:r>
              <a:rPr lang="en-US" sz="2400" dirty="0" smtClean="0">
                <a:latin typeface="Berlin Sans FB" pitchFamily="34" charset="0"/>
              </a:rPr>
              <a:t>Epilogue</a:t>
            </a:r>
            <a:r>
              <a:rPr lang="en-US" sz="2400" dirty="0">
                <a:latin typeface="Berlin Sans FB" pitchFamily="34" charset="0"/>
              </a:rPr>
              <a:t>. </a:t>
            </a:r>
          </a:p>
        </p:txBody>
      </p:sp>
      <p:pic>
        <p:nvPicPr>
          <p:cNvPr id="3076" name="Picture 4" descr="menu_main"/>
          <p:cNvPicPr>
            <a:picLocks noChangeAspect="1" noChangeArrowheads="1"/>
          </p:cNvPicPr>
          <p:nvPr/>
        </p:nvPicPr>
        <p:blipFill>
          <a:blip r:embed="rId2" cstate="print"/>
          <a:srcRect/>
          <a:stretch>
            <a:fillRect/>
          </a:stretch>
        </p:blipFill>
        <p:spPr bwMode="auto">
          <a:xfrm>
            <a:off x="4924425" y="0"/>
            <a:ext cx="4219575" cy="3514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3" cstate="print">
            <a:lum bright="12000" contrast="24000"/>
          </a:blip>
          <a:srcRect l="11914" t="5609"/>
          <a:stretch>
            <a:fillRect/>
          </a:stretch>
        </p:blipFill>
        <p:spPr bwMode="auto">
          <a:xfrm>
            <a:off x="619126" y="1425577"/>
            <a:ext cx="3844925" cy="3559175"/>
          </a:xfrm>
          <a:prstGeom prst="rect">
            <a:avLst/>
          </a:prstGeom>
          <a:solidFill>
            <a:srgbClr val="DDDDDD"/>
          </a:solidFill>
          <a:ln w="9525">
            <a:solidFill>
              <a:srgbClr val="DDDDDD"/>
            </a:solidFill>
            <a:miter lim="800000"/>
            <a:headEnd/>
            <a:tailEnd/>
          </a:ln>
        </p:spPr>
      </p:pic>
      <p:sp>
        <p:nvSpPr>
          <p:cNvPr id="219139" name="Text Box 3"/>
          <p:cNvSpPr txBox="1">
            <a:spLocks noChangeArrowheads="1"/>
          </p:cNvSpPr>
          <p:nvPr/>
        </p:nvSpPr>
        <p:spPr bwMode="auto">
          <a:xfrm>
            <a:off x="854076" y="5197476"/>
            <a:ext cx="3457806" cy="523220"/>
          </a:xfrm>
          <a:prstGeom prst="rect">
            <a:avLst/>
          </a:prstGeom>
          <a:noFill/>
          <a:ln w="57150">
            <a:noFill/>
            <a:miter lim="800000"/>
            <a:headEnd/>
            <a:tailEnd/>
          </a:ln>
          <a:effectLst/>
        </p:spPr>
        <p:txBody>
          <a:bodyPr wrap="none" anchor="ctr">
            <a:spAutoFit/>
          </a:bodyPr>
          <a:lstStyle/>
          <a:p>
            <a:pPr algn="ctr" eaLnBrk="0" hangingPunct="0">
              <a:spcBef>
                <a:spcPct val="50000"/>
              </a:spcBef>
            </a:pPr>
            <a:r>
              <a:rPr lang="en-US" sz="2800">
                <a:solidFill>
                  <a:srgbClr val="FFFFCC"/>
                </a:solidFill>
              </a:rPr>
              <a:t>RT KIDNEY 10.4 cm</a:t>
            </a:r>
          </a:p>
        </p:txBody>
      </p:sp>
      <p:sp>
        <p:nvSpPr>
          <p:cNvPr id="219140" name="Text Box 4"/>
          <p:cNvSpPr txBox="1">
            <a:spLocks noChangeArrowheads="1"/>
          </p:cNvSpPr>
          <p:nvPr/>
        </p:nvSpPr>
        <p:spPr bwMode="auto">
          <a:xfrm>
            <a:off x="5180013" y="4994275"/>
            <a:ext cx="2936875" cy="954107"/>
          </a:xfrm>
          <a:prstGeom prst="rect">
            <a:avLst/>
          </a:prstGeom>
          <a:noFill/>
          <a:ln w="57150">
            <a:noFill/>
            <a:miter lim="800000"/>
            <a:headEnd/>
            <a:tailEnd/>
          </a:ln>
          <a:effectLst/>
        </p:spPr>
        <p:txBody>
          <a:bodyPr anchor="ctr">
            <a:spAutoFit/>
          </a:bodyPr>
          <a:lstStyle/>
          <a:p>
            <a:pPr algn="ctr" eaLnBrk="0" hangingPunct="0">
              <a:spcBef>
                <a:spcPct val="50000"/>
              </a:spcBef>
            </a:pPr>
            <a:r>
              <a:rPr lang="en-US" sz="2800">
                <a:solidFill>
                  <a:srgbClr val="FFFFCC"/>
                </a:solidFill>
              </a:rPr>
              <a:t>LT KIDNEY 7.7 cm</a:t>
            </a:r>
          </a:p>
        </p:txBody>
      </p:sp>
      <p:pic>
        <p:nvPicPr>
          <p:cNvPr id="219141" name="Picture 5"/>
          <p:cNvPicPr>
            <a:picLocks noChangeAspect="1" noChangeArrowheads="1"/>
          </p:cNvPicPr>
          <p:nvPr/>
        </p:nvPicPr>
        <p:blipFill>
          <a:blip r:embed="rId4" cstate="print">
            <a:lum bright="12000" contrast="12000"/>
          </a:blip>
          <a:srcRect l="16853" t="6094" r="-970" b="-1054"/>
          <a:stretch>
            <a:fillRect/>
          </a:stretch>
        </p:blipFill>
        <p:spPr bwMode="auto">
          <a:xfrm>
            <a:off x="4613276" y="1433515"/>
            <a:ext cx="3944938" cy="3570287"/>
          </a:xfrm>
          <a:prstGeom prst="rect">
            <a:avLst/>
          </a:prstGeom>
          <a:noFill/>
          <a:ln w="9525">
            <a:solidFill>
              <a:srgbClr val="DDDDDD"/>
            </a:solidFill>
            <a:miter lim="800000"/>
            <a:headEnd/>
            <a:tailEnd/>
          </a:ln>
        </p:spPr>
      </p:pic>
      <p:sp>
        <p:nvSpPr>
          <p:cNvPr id="219142" name="Rectangle 6"/>
          <p:cNvSpPr>
            <a:spLocks noChangeArrowheads="1"/>
          </p:cNvSpPr>
          <p:nvPr/>
        </p:nvSpPr>
        <p:spPr bwMode="auto">
          <a:xfrm>
            <a:off x="271464" y="228600"/>
            <a:ext cx="8601075" cy="990600"/>
          </a:xfrm>
          <a:prstGeom prst="rect">
            <a:avLst/>
          </a:prstGeom>
          <a:noFill/>
          <a:ln w="12700">
            <a:noFill/>
            <a:miter lim="800000"/>
            <a:headEnd/>
            <a:tailEnd/>
          </a:ln>
          <a:effectLst/>
        </p:spPr>
        <p:txBody>
          <a:bodyPr lIns="90488" tIns="44450" rIns="90488" bIns="44450" anchor="b" anchorCtr="1"/>
          <a:lstStyle/>
          <a:p>
            <a:pPr algn="ctr"/>
            <a:r>
              <a:rPr lang="en-US" altLang="en-US" sz="4000">
                <a:solidFill>
                  <a:srgbClr val="FF7C80"/>
                </a:solidFill>
              </a:rPr>
              <a:t>Renal lengths should be within 2 cm</a:t>
            </a:r>
            <a:endParaRPr lang="en-US" altLang="en-US" sz="4400">
              <a:solidFill>
                <a:srgbClr val="FF7C8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66" name="Picture 1026" descr="REN #6B5 img01.jpg                                             0000EEA5Macintosh HD                   B4C77031:"/>
          <p:cNvPicPr>
            <a:picLocks noChangeAspect="1" noChangeArrowheads="1"/>
          </p:cNvPicPr>
          <p:nvPr/>
        </p:nvPicPr>
        <p:blipFill>
          <a:blip r:embed="rId3" cstate="print"/>
          <a:srcRect/>
          <a:stretch>
            <a:fillRect/>
          </a:stretch>
        </p:blipFill>
        <p:spPr bwMode="auto">
          <a:xfrm>
            <a:off x="1483080" y="481016"/>
            <a:ext cx="6176433" cy="5894387"/>
          </a:xfrm>
          <a:prstGeom prst="rect">
            <a:avLst/>
          </a:prstGeom>
          <a:noFill/>
          <a:ln w="9525">
            <a:solidFill>
              <a:srgbClr val="DDDDDD"/>
            </a:solidFill>
            <a:miter lim="800000"/>
            <a:headEnd/>
            <a:tailEnd/>
          </a:ln>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810" name="Picture 2" descr="REN #6B5 img03.jpg                                             0000EEA5Macintosh HD                   B4C77031:"/>
          <p:cNvPicPr>
            <a:picLocks noChangeAspect="1" noChangeArrowheads="1"/>
          </p:cNvPicPr>
          <p:nvPr/>
        </p:nvPicPr>
        <p:blipFill>
          <a:blip r:embed="rId3" cstate="print"/>
          <a:srcRect l="18358" r="12593" b="11798"/>
          <a:stretch>
            <a:fillRect/>
          </a:stretch>
        </p:blipFill>
        <p:spPr bwMode="auto">
          <a:xfrm>
            <a:off x="0" y="1600201"/>
            <a:ext cx="4876800" cy="4673755"/>
          </a:xfrm>
          <a:prstGeom prst="rect">
            <a:avLst/>
          </a:prstGeom>
          <a:noFill/>
          <a:ln w="9525">
            <a:solidFill>
              <a:srgbClr val="DDDDDD"/>
            </a:solidFill>
            <a:miter lim="800000"/>
            <a:headEnd/>
            <a:tailEnd/>
          </a:ln>
        </p:spPr>
      </p:pic>
      <p:sp>
        <p:nvSpPr>
          <p:cNvPr id="759811" name="Line 3"/>
          <p:cNvSpPr>
            <a:spLocks noChangeShapeType="1"/>
          </p:cNvSpPr>
          <p:nvPr/>
        </p:nvSpPr>
        <p:spPr bwMode="auto">
          <a:xfrm flipH="1">
            <a:off x="4038600" y="2286000"/>
            <a:ext cx="812800" cy="762000"/>
          </a:xfrm>
          <a:prstGeom prst="line">
            <a:avLst/>
          </a:prstGeom>
          <a:noFill/>
          <a:ln w="57150">
            <a:solidFill>
              <a:schemeClr val="bg1"/>
            </a:solidFill>
            <a:round/>
            <a:headEnd/>
            <a:tailEnd type="triangle" w="med" len="med"/>
          </a:ln>
          <a:effectLst/>
        </p:spPr>
        <p:txBody>
          <a:bodyPr wrap="none" anchor="ctr"/>
          <a:lstStyle/>
          <a:p>
            <a:endParaRPr lang="en-US"/>
          </a:p>
        </p:txBody>
      </p:sp>
      <p:pic>
        <p:nvPicPr>
          <p:cNvPr id="759812" name="Picture 4" descr="&#10;EXP068.JPG                                                     000388ACMacintosh HD                   ABA78158:"/>
          <p:cNvPicPr>
            <a:picLocks noChangeAspect="1" noChangeArrowheads="1"/>
          </p:cNvPicPr>
          <p:nvPr/>
        </p:nvPicPr>
        <p:blipFill>
          <a:blip r:embed="rId4" cstate="print"/>
          <a:srcRect l="17006" t="21507" r="27524" b="26213"/>
          <a:stretch>
            <a:fillRect/>
          </a:stretch>
        </p:blipFill>
        <p:spPr bwMode="auto">
          <a:xfrm>
            <a:off x="4876800" y="0"/>
            <a:ext cx="4267200" cy="3434122"/>
          </a:xfrm>
          <a:prstGeom prst="rect">
            <a:avLst/>
          </a:prstGeom>
          <a:noFill/>
          <a:ln w="9525">
            <a:solidFill>
              <a:srgbClr val="DDDDDD"/>
            </a:solidFill>
            <a:miter lim="800000"/>
            <a:headEnd/>
            <a:tailEnd/>
          </a:ln>
        </p:spPr>
      </p:pic>
      <p:pic>
        <p:nvPicPr>
          <p:cNvPr id="759813" name="Picture 5" descr="&#10;EXP069.JPG                                                     000388ACMacintosh HD                   ABA78158:"/>
          <p:cNvPicPr>
            <a:picLocks noChangeAspect="1" noChangeArrowheads="1"/>
          </p:cNvPicPr>
          <p:nvPr/>
        </p:nvPicPr>
        <p:blipFill>
          <a:blip r:embed="rId5" cstate="print">
            <a:lum bright="6000"/>
          </a:blip>
          <a:srcRect l="24409" t="43520" r="42703" b="26201"/>
          <a:stretch>
            <a:fillRect/>
          </a:stretch>
        </p:blipFill>
        <p:spPr bwMode="auto">
          <a:xfrm>
            <a:off x="4876800" y="3429000"/>
            <a:ext cx="4267200" cy="3429000"/>
          </a:xfrm>
          <a:prstGeom prst="rect">
            <a:avLst/>
          </a:prstGeom>
          <a:noFill/>
          <a:ln w="9525">
            <a:solidFill>
              <a:schemeClr val="folHlink"/>
            </a:solidFill>
            <a:miter lim="800000"/>
            <a:headEnd/>
            <a:tailEnd/>
          </a:ln>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cstate="print">
            <a:lum bright="-12000"/>
          </a:blip>
          <a:srcRect t="7201"/>
          <a:stretch>
            <a:fillRect/>
          </a:stretch>
        </p:blipFill>
        <p:spPr bwMode="auto">
          <a:xfrm>
            <a:off x="1625601" y="631825"/>
            <a:ext cx="5757863" cy="5616575"/>
          </a:xfrm>
          <a:prstGeom prst="rect">
            <a:avLst/>
          </a:prstGeom>
          <a:noFill/>
          <a:ln w="9525">
            <a:solidFill>
              <a:srgbClr val="DDDDDD"/>
            </a:solidFill>
            <a:miter lim="800000"/>
            <a:headEnd/>
            <a:tailEnd/>
          </a:ln>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bg1">
              <a:lumMod val="95000"/>
            </a:schemeClr>
          </a:solidFill>
          <a:ln>
            <a:solidFill>
              <a:schemeClr val="bg1">
                <a:lumMod val="95000"/>
              </a:schemeClr>
            </a:solidFill>
          </a:ln>
        </p:spPr>
        <p:txBody>
          <a:bodyPr>
            <a:normAutofit/>
          </a:bodyPr>
          <a:lstStyle/>
          <a:p>
            <a:r>
              <a:rPr lang="en-US" b="1" dirty="0" smtClean="0">
                <a:solidFill>
                  <a:schemeClr val="bg2">
                    <a:lumMod val="50000"/>
                  </a:schemeClr>
                </a:solidFill>
                <a:latin typeface="Bauhaus 93" pitchFamily="82" charset="0"/>
              </a:rPr>
              <a:t>Multi-Detector Row CT of the Kidneys and Urinary Tract</a:t>
            </a:r>
            <a:endParaRPr lang="en-US" dirty="0">
              <a:solidFill>
                <a:schemeClr val="bg2">
                  <a:lumMod val="50000"/>
                </a:schemeClr>
              </a:solidFill>
              <a:latin typeface="Bauhaus 93" pitchFamily="82" charset="0"/>
            </a:endParaRPr>
          </a:p>
        </p:txBody>
      </p:sp>
      <p:sp>
        <p:nvSpPr>
          <p:cNvPr id="3" name="Content Placeholder 2"/>
          <p:cNvSpPr>
            <a:spLocks noGrp="1"/>
          </p:cNvSpPr>
          <p:nvPr>
            <p:ph idx="1"/>
          </p:nvPr>
        </p:nvSpPr>
        <p:spPr>
          <a:xfrm>
            <a:off x="990600" y="2667000"/>
            <a:ext cx="7315200" cy="3916365"/>
          </a:xfrm>
        </p:spPr>
        <p:txBody>
          <a:bodyPr>
            <a:normAutofit/>
          </a:bodyPr>
          <a:lstStyle/>
          <a:p>
            <a:r>
              <a:rPr lang="en-US" sz="2400" dirty="0" smtClean="0">
                <a:latin typeface="Berlin Sans FB" pitchFamily="34" charset="0"/>
              </a:rPr>
              <a:t>Multi–detector row helical computed tomography (CT) offers</a:t>
            </a:r>
            <a:r>
              <a:rPr lang="en-US" sz="2400" baseline="30000" dirty="0" smtClean="0">
                <a:latin typeface="Berlin Sans FB" pitchFamily="34" charset="0"/>
              </a:rPr>
              <a:t> </a:t>
            </a:r>
            <a:r>
              <a:rPr lang="en-US" sz="2400" dirty="0" smtClean="0">
                <a:latin typeface="Berlin Sans FB" pitchFamily="34" charset="0"/>
              </a:rPr>
              <a:t>considerable advantages in evaluation of the urinary tract.</a:t>
            </a:r>
            <a:r>
              <a:rPr lang="en-US" sz="2400" baseline="30000" dirty="0" smtClean="0">
                <a:latin typeface="Berlin Sans FB" pitchFamily="34" charset="0"/>
              </a:rPr>
              <a:t> </a:t>
            </a:r>
          </a:p>
          <a:p>
            <a:r>
              <a:rPr lang="en-US" sz="2400" dirty="0" smtClean="0">
                <a:latin typeface="Berlin Sans FB" pitchFamily="34" charset="0"/>
              </a:rPr>
              <a:t>It has the potential to become the </a:t>
            </a:r>
            <a:r>
              <a:rPr lang="en-US" sz="2400" b="1" dirty="0" smtClean="0">
                <a:latin typeface="Berlin Sans FB" pitchFamily="34" charset="0"/>
              </a:rPr>
              <a:t>single imaging modality used</a:t>
            </a:r>
            <a:r>
              <a:rPr lang="en-US" sz="2400" b="1" baseline="30000" dirty="0" smtClean="0">
                <a:latin typeface="Berlin Sans FB" pitchFamily="34" charset="0"/>
              </a:rPr>
              <a:t> </a:t>
            </a:r>
            <a:r>
              <a:rPr lang="en-US" sz="2400" b="1" dirty="0" smtClean="0">
                <a:latin typeface="Berlin Sans FB" pitchFamily="34" charset="0"/>
              </a:rPr>
              <a:t>for comprehensive evaluation and treatment planning of most</a:t>
            </a:r>
            <a:r>
              <a:rPr lang="en-US" sz="2400" b="1" baseline="30000" dirty="0" smtClean="0">
                <a:latin typeface="Berlin Sans FB" pitchFamily="34" charset="0"/>
              </a:rPr>
              <a:t> </a:t>
            </a:r>
            <a:r>
              <a:rPr lang="en-US" sz="2400" b="1" dirty="0" smtClean="0">
                <a:latin typeface="Berlin Sans FB" pitchFamily="34" charset="0"/>
              </a:rPr>
              <a:t>conditions affecting the kidneys and urinary tract, </a:t>
            </a:r>
            <a:r>
              <a:rPr lang="en-US" sz="2400" dirty="0" smtClean="0">
                <a:latin typeface="Berlin Sans FB" pitchFamily="34" charset="0"/>
              </a:rPr>
              <a:t>making conventional</a:t>
            </a:r>
            <a:r>
              <a:rPr lang="en-US" sz="2400" baseline="30000" dirty="0" smtClean="0">
                <a:latin typeface="Berlin Sans FB" pitchFamily="34" charset="0"/>
              </a:rPr>
              <a:t> </a:t>
            </a:r>
            <a:r>
              <a:rPr lang="en-US" sz="2400" dirty="0" smtClean="0">
                <a:latin typeface="Berlin Sans FB" pitchFamily="34" charset="0"/>
              </a:rPr>
              <a:t>diagnostic techniques such as intravenous urography and angiography</a:t>
            </a:r>
            <a:r>
              <a:rPr lang="en-US" sz="2400" baseline="30000" dirty="0" smtClean="0">
                <a:latin typeface="Berlin Sans FB" pitchFamily="34" charset="0"/>
              </a:rPr>
              <a:t> </a:t>
            </a:r>
            <a:r>
              <a:rPr lang="en-US" sz="2400" dirty="0" smtClean="0">
                <a:latin typeface="Berlin Sans FB" pitchFamily="34" charset="0"/>
              </a:rPr>
              <a:t>nearly obsolete.</a:t>
            </a:r>
            <a:endParaRPr lang="en-US" sz="2400" dirty="0">
              <a:latin typeface="Berlin Sans FB"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90800"/>
            <a:ext cx="5562600" cy="3581400"/>
          </a:xfrm>
        </p:spPr>
        <p:txBody>
          <a:bodyPr>
            <a:noAutofit/>
          </a:bodyPr>
          <a:lstStyle/>
          <a:p>
            <a:r>
              <a:rPr lang="en-US" sz="2400" dirty="0" smtClean="0">
                <a:latin typeface="Berlin Sans FB" pitchFamily="34" charset="0"/>
              </a:rPr>
              <a:t>With the introduction of </a:t>
            </a:r>
            <a:r>
              <a:rPr lang="en-US" sz="2400" dirty="0" err="1" smtClean="0">
                <a:latin typeface="Berlin Sans FB" pitchFamily="34" charset="0"/>
              </a:rPr>
              <a:t>multidetector</a:t>
            </a:r>
            <a:r>
              <a:rPr lang="en-US" sz="2400" dirty="0" smtClean="0">
                <a:latin typeface="Berlin Sans FB" pitchFamily="34" charset="0"/>
              </a:rPr>
              <a:t> technology, CT urography,</a:t>
            </a:r>
            <a:r>
              <a:rPr lang="en-US" sz="2400" baseline="30000" dirty="0" smtClean="0">
                <a:latin typeface="Berlin Sans FB" pitchFamily="34" charset="0"/>
              </a:rPr>
              <a:t> </a:t>
            </a:r>
            <a:r>
              <a:rPr lang="en-US" sz="2400" dirty="0" smtClean="0">
                <a:latin typeface="Berlin Sans FB" pitchFamily="34" charset="0"/>
              </a:rPr>
              <a:t>to date, has emerged as the </a:t>
            </a:r>
            <a:r>
              <a:rPr lang="en-US" sz="2800" b="1" dirty="0" smtClean="0">
                <a:solidFill>
                  <a:schemeClr val="accent2">
                    <a:lumMod val="50000"/>
                  </a:schemeClr>
                </a:solidFill>
                <a:latin typeface="Berlin Sans FB" pitchFamily="34" charset="0"/>
              </a:rPr>
              <a:t>initial heir apparent</a:t>
            </a:r>
            <a:r>
              <a:rPr lang="en-US" sz="2400" b="1" dirty="0" smtClean="0">
                <a:latin typeface="Berlin Sans FB" pitchFamily="34" charset="0"/>
              </a:rPr>
              <a:t> </a:t>
            </a:r>
            <a:r>
              <a:rPr lang="en-US" sz="2400" dirty="0" smtClean="0">
                <a:latin typeface="Berlin Sans FB" pitchFamily="34" charset="0"/>
              </a:rPr>
              <a:t>to intravenous</a:t>
            </a:r>
            <a:r>
              <a:rPr lang="en-US" sz="2400" baseline="30000" dirty="0" smtClean="0">
                <a:latin typeface="Berlin Sans FB" pitchFamily="34" charset="0"/>
              </a:rPr>
              <a:t> </a:t>
            </a:r>
            <a:r>
              <a:rPr lang="en-US" sz="2400" dirty="0" smtClean="0">
                <a:latin typeface="Berlin Sans FB" pitchFamily="34" charset="0"/>
              </a:rPr>
              <a:t>urography; many years of experience have now clearly demonstrated</a:t>
            </a:r>
            <a:r>
              <a:rPr lang="en-US" sz="2400" baseline="30000" dirty="0" smtClean="0">
                <a:latin typeface="Berlin Sans FB" pitchFamily="34" charset="0"/>
              </a:rPr>
              <a:t> </a:t>
            </a:r>
            <a:r>
              <a:rPr lang="en-US" sz="2400" dirty="0" smtClean="0">
                <a:latin typeface="Berlin Sans FB" pitchFamily="34" charset="0"/>
              </a:rPr>
              <a:t>that CT is the test of choice for many urologic problems, including</a:t>
            </a:r>
            <a:r>
              <a:rPr lang="en-US" sz="2400" baseline="30000" dirty="0" smtClean="0">
                <a:latin typeface="Berlin Sans FB" pitchFamily="34" charset="0"/>
              </a:rPr>
              <a:t> </a:t>
            </a:r>
            <a:r>
              <a:rPr lang="en-US" sz="2400" dirty="0" err="1" smtClean="0">
                <a:latin typeface="Berlin Sans FB" pitchFamily="34" charset="0"/>
              </a:rPr>
              <a:t>urolithiasis</a:t>
            </a:r>
            <a:r>
              <a:rPr lang="en-US" sz="2400" dirty="0" smtClean="0">
                <a:latin typeface="Berlin Sans FB" pitchFamily="34" charset="0"/>
              </a:rPr>
              <a:t>, renal masses, urinary tract infection, trauma, and</a:t>
            </a:r>
            <a:r>
              <a:rPr lang="en-US" sz="2400" baseline="30000" dirty="0" smtClean="0">
                <a:latin typeface="Berlin Sans FB" pitchFamily="34" charset="0"/>
              </a:rPr>
              <a:t> </a:t>
            </a:r>
            <a:r>
              <a:rPr lang="en-US" sz="2400" dirty="0" smtClean="0">
                <a:latin typeface="Berlin Sans FB" pitchFamily="34" charset="0"/>
              </a:rPr>
              <a:t>obstructive </a:t>
            </a:r>
            <a:r>
              <a:rPr lang="en-US" sz="2400" dirty="0" err="1" smtClean="0">
                <a:latin typeface="Berlin Sans FB" pitchFamily="34" charset="0"/>
              </a:rPr>
              <a:t>uropathy</a:t>
            </a:r>
            <a:r>
              <a:rPr lang="en-US" sz="2400" dirty="0" smtClean="0">
                <a:latin typeface="Berlin Sans FB" pitchFamily="34" charset="0"/>
              </a:rPr>
              <a:t>. </a:t>
            </a:r>
            <a:endParaRPr lang="en-US" sz="2400" dirty="0">
              <a:latin typeface="Berlin Sans FB" pitchFamily="34" charset="0"/>
            </a:endParaRPr>
          </a:p>
        </p:txBody>
      </p:sp>
      <p:pic>
        <p:nvPicPr>
          <p:cNvPr id="183298" name="Picture 2" descr="Figure 1">
            <a:hlinkClick r:id="rId2"/>
          </p:cNvPr>
          <p:cNvPicPr>
            <a:picLocks noChangeAspect="1" noChangeArrowheads="1"/>
          </p:cNvPicPr>
          <p:nvPr/>
        </p:nvPicPr>
        <p:blipFill>
          <a:blip r:embed="rId3" cstate="print"/>
          <a:srcRect/>
          <a:stretch>
            <a:fillRect/>
          </a:stretch>
        </p:blipFill>
        <p:spPr bwMode="auto">
          <a:xfrm>
            <a:off x="5567258" y="1066800"/>
            <a:ext cx="3576742" cy="5181600"/>
          </a:xfrm>
          <a:prstGeom prst="rect">
            <a:avLst/>
          </a:prstGeom>
          <a:noFill/>
        </p:spPr>
      </p:pic>
      <p:pic>
        <p:nvPicPr>
          <p:cNvPr id="76802" name="Picture 2" descr="http://vibrationsofdoom.com/test/test2/covers/HeirApparent-OSV.jpg"/>
          <p:cNvPicPr>
            <a:picLocks noChangeAspect="1" noChangeArrowheads="1"/>
          </p:cNvPicPr>
          <p:nvPr/>
        </p:nvPicPr>
        <p:blipFill>
          <a:blip r:embed="rId4" cstate="print"/>
          <a:srcRect/>
          <a:stretch>
            <a:fillRect/>
          </a:stretch>
        </p:blipFill>
        <p:spPr bwMode="auto">
          <a:xfrm>
            <a:off x="0" y="0"/>
            <a:ext cx="1993900" cy="1993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2133600"/>
          </a:xfrm>
          <a:solidFill>
            <a:schemeClr val="accent4">
              <a:lumMod val="40000"/>
              <a:lumOff val="60000"/>
            </a:schemeClr>
          </a:solidFill>
          <a:ln>
            <a:solidFill>
              <a:schemeClr val="accent4">
                <a:lumMod val="40000"/>
                <a:lumOff val="60000"/>
              </a:schemeClr>
            </a:solidFill>
          </a:ln>
        </p:spPr>
        <p:txBody>
          <a:bodyPr>
            <a:normAutofit/>
          </a:bodyPr>
          <a:lstStyle/>
          <a:p>
            <a:r>
              <a:rPr lang="en-US" dirty="0" smtClean="0">
                <a:solidFill>
                  <a:srgbClr val="7030A0"/>
                </a:solidFill>
                <a:latin typeface="Bauhaus 93" pitchFamily="82" charset="0"/>
              </a:rPr>
              <a:t>CT Angiography of the Renal Arteries.</a:t>
            </a:r>
            <a:endParaRPr lang="en-US" dirty="0">
              <a:solidFill>
                <a:srgbClr val="7030A0"/>
              </a:solidFill>
              <a:latin typeface="Bauhaus 93" pitchFamily="82" charset="0"/>
            </a:endParaRPr>
          </a:p>
        </p:txBody>
      </p:sp>
      <p:sp>
        <p:nvSpPr>
          <p:cNvPr id="3" name="Content Placeholder 2"/>
          <p:cNvSpPr>
            <a:spLocks noGrp="1"/>
          </p:cNvSpPr>
          <p:nvPr>
            <p:ph idx="1"/>
          </p:nvPr>
        </p:nvSpPr>
        <p:spPr>
          <a:xfrm>
            <a:off x="0" y="3048000"/>
            <a:ext cx="4876800" cy="3124198"/>
          </a:xfrm>
        </p:spPr>
        <p:txBody>
          <a:bodyPr>
            <a:normAutofit lnSpcReduction="10000"/>
          </a:bodyPr>
          <a:lstStyle/>
          <a:p>
            <a:r>
              <a:rPr lang="en-US" sz="2400" dirty="0" smtClean="0">
                <a:latin typeface="Berlin Sans FB" pitchFamily="34" charset="0"/>
              </a:rPr>
              <a:t>The main applications of CT angiography include evaluation of</a:t>
            </a:r>
            <a:r>
              <a:rPr lang="en-US" sz="2400" baseline="30000" dirty="0" smtClean="0">
                <a:latin typeface="Berlin Sans FB" pitchFamily="34" charset="0"/>
              </a:rPr>
              <a:t> </a:t>
            </a:r>
            <a:r>
              <a:rPr lang="en-US" sz="2400" b="1" dirty="0" smtClean="0">
                <a:latin typeface="Berlin Sans FB" pitchFamily="34" charset="0"/>
              </a:rPr>
              <a:t>potential renal donors, evaluation of suspected renal artery</a:t>
            </a:r>
            <a:r>
              <a:rPr lang="en-US" sz="2400" b="1" baseline="30000" dirty="0" smtClean="0">
                <a:latin typeface="Berlin Sans FB" pitchFamily="34" charset="0"/>
              </a:rPr>
              <a:t> </a:t>
            </a:r>
            <a:r>
              <a:rPr lang="en-US" sz="2400" b="1" dirty="0" err="1" smtClean="0">
                <a:latin typeface="Berlin Sans FB" pitchFamily="34" charset="0"/>
              </a:rPr>
              <a:t>stenosis</a:t>
            </a:r>
            <a:r>
              <a:rPr lang="en-US" sz="2400" b="1" dirty="0" smtClean="0">
                <a:latin typeface="Berlin Sans FB" pitchFamily="34" charset="0"/>
              </a:rPr>
              <a:t> or aneurysms,</a:t>
            </a:r>
            <a:r>
              <a:rPr lang="en-US" sz="2400" dirty="0" smtClean="0">
                <a:latin typeface="Berlin Sans FB" pitchFamily="34" charset="0"/>
              </a:rPr>
              <a:t> and demonstration and location of crossing</a:t>
            </a:r>
            <a:r>
              <a:rPr lang="en-US" sz="2400" baseline="30000" dirty="0" smtClean="0">
                <a:latin typeface="Berlin Sans FB" pitchFamily="34" charset="0"/>
              </a:rPr>
              <a:t> </a:t>
            </a:r>
            <a:r>
              <a:rPr lang="en-US" sz="2400" dirty="0" smtClean="0">
                <a:latin typeface="Berlin Sans FB" pitchFamily="34" charset="0"/>
              </a:rPr>
              <a:t>vessels prior to </a:t>
            </a:r>
            <a:r>
              <a:rPr lang="en-US" sz="2400" dirty="0" err="1" smtClean="0">
                <a:latin typeface="Berlin Sans FB" pitchFamily="34" charset="0"/>
              </a:rPr>
              <a:t>pyeloplasty</a:t>
            </a:r>
            <a:r>
              <a:rPr lang="en-US" sz="2400" dirty="0" smtClean="0">
                <a:latin typeface="Berlin Sans FB" pitchFamily="34" charset="0"/>
              </a:rPr>
              <a:t> for </a:t>
            </a:r>
            <a:r>
              <a:rPr lang="en-US" sz="2400" dirty="0" err="1" smtClean="0">
                <a:latin typeface="Berlin Sans FB" pitchFamily="34" charset="0"/>
              </a:rPr>
              <a:t>ureteropelvic</a:t>
            </a:r>
            <a:r>
              <a:rPr lang="en-US" sz="2400" dirty="0" smtClean="0">
                <a:latin typeface="Berlin Sans FB" pitchFamily="34" charset="0"/>
              </a:rPr>
              <a:t> junction obstruction.</a:t>
            </a:r>
            <a:endParaRPr lang="en-US" sz="2400" dirty="0">
              <a:latin typeface="Berlin Sans FB" pitchFamily="34" charset="0"/>
            </a:endParaRPr>
          </a:p>
        </p:txBody>
      </p:sp>
      <p:pic>
        <p:nvPicPr>
          <p:cNvPr id="16386" name="Picture 2" descr=" ">
            <a:hlinkClick r:id="rId2"/>
          </p:cNvPr>
          <p:cNvPicPr>
            <a:picLocks noChangeAspect="1" noChangeArrowheads="1"/>
          </p:cNvPicPr>
          <p:nvPr/>
        </p:nvPicPr>
        <p:blipFill>
          <a:blip r:embed="rId3" cstate="print"/>
          <a:srcRect/>
          <a:stretch>
            <a:fillRect/>
          </a:stretch>
        </p:blipFill>
        <p:spPr bwMode="auto">
          <a:xfrm>
            <a:off x="5715001" y="0"/>
            <a:ext cx="3429000" cy="3552347"/>
          </a:xfrm>
          <a:prstGeom prst="rect">
            <a:avLst/>
          </a:prstGeom>
          <a:noFill/>
        </p:spPr>
      </p:pic>
      <p:pic>
        <p:nvPicPr>
          <p:cNvPr id="16388" name="Picture 4" descr=" ">
            <a:hlinkClick r:id="rId4"/>
          </p:cNvPr>
          <p:cNvPicPr>
            <a:picLocks noChangeAspect="1" noChangeArrowheads="1"/>
          </p:cNvPicPr>
          <p:nvPr/>
        </p:nvPicPr>
        <p:blipFill>
          <a:blip r:embed="rId5" cstate="print"/>
          <a:srcRect/>
          <a:stretch>
            <a:fillRect/>
          </a:stretch>
        </p:blipFill>
        <p:spPr bwMode="auto">
          <a:xfrm>
            <a:off x="5221960" y="3505201"/>
            <a:ext cx="3922040" cy="3352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6019800"/>
            <a:ext cx="9144000" cy="685799"/>
          </a:xfrm>
        </p:spPr>
        <p:txBody>
          <a:bodyPr>
            <a:normAutofit fontScale="70000" lnSpcReduction="20000"/>
          </a:bodyPr>
          <a:lstStyle/>
          <a:p>
            <a:r>
              <a:rPr lang="en-US" dirty="0" smtClean="0">
                <a:latin typeface="Berlin Sans FB" pitchFamily="34" charset="0"/>
              </a:rPr>
              <a:t>Emphysematous pyelonephritis in a 45-year-old woman with sepsis.</a:t>
            </a:r>
            <a:endParaRPr lang="en-US" dirty="0">
              <a:latin typeface="Berlin Sans FB" pitchFamily="34" charset="0"/>
            </a:endParaRPr>
          </a:p>
        </p:txBody>
      </p:sp>
      <p:pic>
        <p:nvPicPr>
          <p:cNvPr id="9218" name="Picture 2" descr=" ">
            <a:hlinkClick r:id="rId2"/>
          </p:cNvPr>
          <p:cNvPicPr>
            <a:picLocks noChangeAspect="1" noChangeArrowheads="1"/>
          </p:cNvPicPr>
          <p:nvPr/>
        </p:nvPicPr>
        <p:blipFill>
          <a:blip r:embed="rId3" cstate="print"/>
          <a:srcRect/>
          <a:stretch>
            <a:fillRect/>
          </a:stretch>
        </p:blipFill>
        <p:spPr bwMode="auto">
          <a:xfrm>
            <a:off x="-1" y="0"/>
            <a:ext cx="4309238" cy="3124200"/>
          </a:xfrm>
          <a:prstGeom prst="rect">
            <a:avLst/>
          </a:prstGeom>
          <a:noFill/>
        </p:spPr>
      </p:pic>
      <p:pic>
        <p:nvPicPr>
          <p:cNvPr id="9220" name="Picture 4" descr=" ">
            <a:hlinkClick r:id="rId4"/>
          </p:cNvPr>
          <p:cNvPicPr>
            <a:picLocks noChangeAspect="1" noChangeArrowheads="1"/>
          </p:cNvPicPr>
          <p:nvPr/>
        </p:nvPicPr>
        <p:blipFill>
          <a:blip r:embed="rId5" cstate="print"/>
          <a:srcRect/>
          <a:stretch>
            <a:fillRect/>
          </a:stretch>
        </p:blipFill>
        <p:spPr bwMode="auto">
          <a:xfrm>
            <a:off x="4267200" y="0"/>
            <a:ext cx="4876800" cy="31462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a:solidFill>
            <a:schemeClr val="tx2">
              <a:lumMod val="20000"/>
              <a:lumOff val="80000"/>
            </a:schemeClr>
          </a:solidFill>
        </p:spPr>
        <p:txBody>
          <a:bodyPr>
            <a:normAutofit/>
          </a:bodyPr>
          <a:lstStyle/>
          <a:p>
            <a:r>
              <a:rPr lang="en-US" b="1" dirty="0" smtClean="0">
                <a:solidFill>
                  <a:schemeClr val="accent4">
                    <a:lumMod val="50000"/>
                  </a:schemeClr>
                </a:solidFill>
                <a:latin typeface="Bauhaus 93" pitchFamily="82" charset="0"/>
              </a:rPr>
              <a:t>MR Urography: Techniques and Clinical Applications</a:t>
            </a:r>
            <a:endParaRPr lang="en-US" dirty="0">
              <a:solidFill>
                <a:schemeClr val="accent4">
                  <a:lumMod val="50000"/>
                </a:schemeClr>
              </a:solidFill>
              <a:latin typeface="Bauhaus 93" pitchFamily="82" charset="0"/>
            </a:endParaRPr>
          </a:p>
        </p:txBody>
      </p:sp>
      <p:sp>
        <p:nvSpPr>
          <p:cNvPr id="3" name="Content Placeholder 2"/>
          <p:cNvSpPr>
            <a:spLocks noGrp="1"/>
          </p:cNvSpPr>
          <p:nvPr>
            <p:ph idx="1"/>
          </p:nvPr>
        </p:nvSpPr>
        <p:spPr>
          <a:xfrm>
            <a:off x="457200" y="2362200"/>
            <a:ext cx="8382000" cy="4068765"/>
          </a:xfrm>
        </p:spPr>
        <p:txBody>
          <a:bodyPr>
            <a:normAutofit/>
          </a:bodyPr>
          <a:lstStyle/>
          <a:p>
            <a:r>
              <a:rPr lang="en-US" sz="2400" dirty="0" smtClean="0">
                <a:latin typeface="Berlin Sans FB" pitchFamily="34" charset="0"/>
              </a:rPr>
              <a:t>Magnetic resonance (MR) urography comprises an evolving group</a:t>
            </a:r>
            <a:r>
              <a:rPr lang="en-US" sz="2400" baseline="30000" dirty="0" smtClean="0">
                <a:latin typeface="Berlin Sans FB" pitchFamily="34" charset="0"/>
              </a:rPr>
              <a:t> </a:t>
            </a:r>
            <a:r>
              <a:rPr lang="en-US" sz="2400" dirty="0" smtClean="0">
                <a:latin typeface="Berlin Sans FB" pitchFamily="34" charset="0"/>
              </a:rPr>
              <a:t>of techniques with the potential for allowing optimal noninvasive</a:t>
            </a:r>
            <a:r>
              <a:rPr lang="en-US" sz="2400" baseline="30000" dirty="0" smtClean="0">
                <a:latin typeface="Berlin Sans FB" pitchFamily="34" charset="0"/>
              </a:rPr>
              <a:t> </a:t>
            </a:r>
            <a:r>
              <a:rPr lang="en-US" sz="2400" dirty="0" smtClean="0">
                <a:latin typeface="Berlin Sans FB" pitchFamily="34" charset="0"/>
              </a:rPr>
              <a:t>evaluation of many abnormalities of the urinary tract. </a:t>
            </a:r>
          </a:p>
          <a:p>
            <a:r>
              <a:rPr lang="en-US" sz="2400" dirty="0" smtClean="0">
                <a:latin typeface="Berlin Sans FB" pitchFamily="34" charset="0"/>
              </a:rPr>
              <a:t>MR urography</a:t>
            </a:r>
            <a:r>
              <a:rPr lang="en-US" sz="2400" baseline="30000" dirty="0" smtClean="0">
                <a:latin typeface="Berlin Sans FB" pitchFamily="34" charset="0"/>
              </a:rPr>
              <a:t> </a:t>
            </a:r>
            <a:r>
              <a:rPr lang="en-US" sz="2400" dirty="0" smtClean="0">
                <a:latin typeface="Berlin Sans FB" pitchFamily="34" charset="0"/>
              </a:rPr>
              <a:t>is clinically useful in the evaluation of suspected urinary</a:t>
            </a:r>
            <a:r>
              <a:rPr lang="en-US" sz="2400" baseline="30000" dirty="0" smtClean="0">
                <a:latin typeface="Berlin Sans FB" pitchFamily="34" charset="0"/>
              </a:rPr>
              <a:t> </a:t>
            </a:r>
            <a:r>
              <a:rPr lang="en-US" sz="2400" dirty="0" smtClean="0">
                <a:latin typeface="Berlin Sans FB" pitchFamily="34" charset="0"/>
              </a:rPr>
              <a:t>tract obstruction, hematuria, and congenital anomalies, as well</a:t>
            </a:r>
            <a:r>
              <a:rPr lang="en-US" sz="2400" baseline="30000" dirty="0" smtClean="0">
                <a:latin typeface="Berlin Sans FB" pitchFamily="34" charset="0"/>
              </a:rPr>
              <a:t> </a:t>
            </a:r>
            <a:r>
              <a:rPr lang="en-US" sz="2400" dirty="0" smtClean="0">
                <a:latin typeface="Berlin Sans FB" pitchFamily="34" charset="0"/>
              </a:rPr>
              <a:t>as surgically altered anatomy, and can be particularly beneficial</a:t>
            </a:r>
            <a:r>
              <a:rPr lang="en-US" sz="2400" baseline="30000" dirty="0" smtClean="0">
                <a:latin typeface="Berlin Sans FB" pitchFamily="34" charset="0"/>
              </a:rPr>
              <a:t> </a:t>
            </a:r>
            <a:r>
              <a:rPr lang="en-US" sz="2400" dirty="0" smtClean="0">
                <a:latin typeface="Berlin Sans FB" pitchFamily="34" charset="0"/>
              </a:rPr>
              <a:t>in pediatric or pregnant patients or when ionizing radiation</a:t>
            </a:r>
            <a:r>
              <a:rPr lang="en-US" sz="2400" baseline="30000" dirty="0" smtClean="0">
                <a:latin typeface="Berlin Sans FB" pitchFamily="34" charset="0"/>
              </a:rPr>
              <a:t> </a:t>
            </a:r>
            <a:r>
              <a:rPr lang="en-US" sz="2400" dirty="0" smtClean="0">
                <a:latin typeface="Berlin Sans FB" pitchFamily="34" charset="0"/>
              </a:rPr>
              <a:t>is to be avoided.</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867400"/>
            <a:ext cx="9144000" cy="609600"/>
          </a:xfrm>
        </p:spPr>
        <p:txBody>
          <a:bodyPr>
            <a:normAutofit fontScale="77500" lnSpcReduction="20000"/>
          </a:bodyPr>
          <a:lstStyle/>
          <a:p>
            <a:r>
              <a:rPr lang="en-US" dirty="0" smtClean="0">
                <a:latin typeface="Berlin Sans FB" pitchFamily="34" charset="0"/>
              </a:rPr>
              <a:t>Prostate cancer metastatic to lymph nodes in a 53-year-old man.</a:t>
            </a:r>
            <a:endParaRPr lang="en-US" dirty="0">
              <a:latin typeface="Berlin Sans FB" pitchFamily="34" charset="0"/>
            </a:endParaRPr>
          </a:p>
        </p:txBody>
      </p:sp>
      <p:pic>
        <p:nvPicPr>
          <p:cNvPr id="4098" name="Picture 2" descr="Figure 1A">
            <a:hlinkClick r:id="rId2"/>
          </p:cNvPr>
          <p:cNvPicPr>
            <a:picLocks noChangeAspect="1" noChangeArrowheads="1"/>
          </p:cNvPicPr>
          <p:nvPr/>
        </p:nvPicPr>
        <p:blipFill>
          <a:blip r:embed="rId3" cstate="print"/>
          <a:srcRect/>
          <a:stretch>
            <a:fillRect/>
          </a:stretch>
        </p:blipFill>
        <p:spPr bwMode="auto">
          <a:xfrm>
            <a:off x="-1" y="0"/>
            <a:ext cx="4086223" cy="4953000"/>
          </a:xfrm>
          <a:prstGeom prst="rect">
            <a:avLst/>
          </a:prstGeom>
          <a:noFill/>
        </p:spPr>
      </p:pic>
      <p:pic>
        <p:nvPicPr>
          <p:cNvPr id="4100" name="Picture 4" descr="Figure 1B">
            <a:hlinkClick r:id="rId4"/>
          </p:cNvPr>
          <p:cNvPicPr>
            <a:picLocks noChangeAspect="1" noChangeArrowheads="1"/>
          </p:cNvPicPr>
          <p:nvPr/>
        </p:nvPicPr>
        <p:blipFill>
          <a:blip r:embed="rId5" cstate="print"/>
          <a:srcRect/>
          <a:stretch>
            <a:fillRect/>
          </a:stretch>
        </p:blipFill>
        <p:spPr bwMode="auto">
          <a:xfrm>
            <a:off x="5033699" y="0"/>
            <a:ext cx="4110301" cy="4953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GB" dirty="0"/>
              <a:t>INTRODUCTION</a:t>
            </a:r>
          </a:p>
        </p:txBody>
      </p:sp>
      <p:sp>
        <p:nvSpPr>
          <p:cNvPr id="63491" name="Rectangle 3"/>
          <p:cNvSpPr>
            <a:spLocks noGrp="1" noRot="1" noChangeArrowheads="1"/>
          </p:cNvSpPr>
          <p:nvPr>
            <p:ph type="body" idx="1"/>
          </p:nvPr>
        </p:nvSpPr>
        <p:spPr>
          <a:xfrm>
            <a:off x="533400" y="2209800"/>
            <a:ext cx="8305800" cy="2952750"/>
          </a:xfrm>
        </p:spPr>
        <p:txBody>
          <a:bodyPr/>
          <a:lstStyle/>
          <a:p>
            <a:r>
              <a:rPr lang="en-GB" sz="2800" dirty="0" smtClean="0">
                <a:latin typeface="Berlin Sans FB" pitchFamily="34" charset="0"/>
              </a:rPr>
              <a:t>Imaging modalities in </a:t>
            </a:r>
            <a:r>
              <a:rPr lang="en-GB" sz="2800" dirty="0" err="1" smtClean="0">
                <a:latin typeface="Berlin Sans FB" pitchFamily="34" charset="0"/>
              </a:rPr>
              <a:t>uroradiology</a:t>
            </a:r>
            <a:r>
              <a:rPr lang="en-GB" sz="2800" dirty="0" smtClean="0">
                <a:latin typeface="Berlin Sans FB" pitchFamily="34" charset="0"/>
              </a:rPr>
              <a:t> have undergone a dramatic transformation in the recent past.</a:t>
            </a:r>
          </a:p>
          <a:p>
            <a:r>
              <a:rPr lang="en-GB" sz="2800" dirty="0" smtClean="0">
                <a:latin typeface="Berlin Sans FB" pitchFamily="34" charset="0"/>
              </a:rPr>
              <a:t>Earlier plain films were the only available study.</a:t>
            </a:r>
          </a:p>
          <a:p>
            <a:r>
              <a:rPr lang="en-GB" sz="2800" dirty="0" smtClean="0">
                <a:latin typeface="Berlin Sans FB" pitchFamily="34" charset="0"/>
              </a:rPr>
              <a:t>Subsequently for </a:t>
            </a:r>
            <a:r>
              <a:rPr lang="en-GB" sz="2800" b="1" dirty="0" smtClean="0">
                <a:latin typeface="Berlin Sans FB" pitchFamily="34" charset="0"/>
              </a:rPr>
              <a:t>no less than 7 decades </a:t>
            </a:r>
            <a:r>
              <a:rPr lang="en-GB" sz="2800" dirty="0" smtClean="0">
                <a:latin typeface="Berlin Sans FB" pitchFamily="34" charset="0"/>
              </a:rPr>
              <a:t>IVU was the pillar of uroradiology.</a:t>
            </a:r>
          </a:p>
          <a:p>
            <a:r>
              <a:rPr lang="en-GB" sz="2800" dirty="0" smtClean="0">
                <a:latin typeface="Berlin Sans FB" pitchFamily="34" charset="0"/>
              </a:rPr>
              <a:t>Today cross-sectional imaging studies have taken centre stage albeit without a definite flag bearer.... </a:t>
            </a:r>
            <a:endParaRPr lang="en-GB" sz="2800" dirty="0">
              <a:latin typeface="Berlin Sans FB"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24400"/>
            <a:ext cx="9144000" cy="2133600"/>
          </a:xfrm>
        </p:spPr>
        <p:txBody>
          <a:bodyPr>
            <a:normAutofit/>
          </a:bodyPr>
          <a:lstStyle/>
          <a:p>
            <a:r>
              <a:rPr lang="en-US" sz="2000" dirty="0" smtClean="0">
                <a:latin typeface="Berlin Sans FB" pitchFamily="34" charset="0"/>
              </a:rPr>
              <a:t>Importance of cine MR urography in demonstrating the entire </a:t>
            </a:r>
            <a:r>
              <a:rPr lang="en-US" sz="2000" dirty="0" err="1" smtClean="0">
                <a:latin typeface="Berlin Sans FB" pitchFamily="34" charset="0"/>
              </a:rPr>
              <a:t>ureters</a:t>
            </a:r>
            <a:r>
              <a:rPr lang="en-US" sz="2000" dirty="0" smtClean="0">
                <a:latin typeface="Berlin Sans FB" pitchFamily="34" charset="0"/>
              </a:rPr>
              <a:t> with static-fluid techniques. </a:t>
            </a:r>
          </a:p>
          <a:p>
            <a:r>
              <a:rPr lang="en-US" sz="2000" b="1" dirty="0" smtClean="0">
                <a:latin typeface="Berlin Sans FB" pitchFamily="34" charset="0"/>
              </a:rPr>
              <a:t>(a)</a:t>
            </a:r>
            <a:r>
              <a:rPr lang="en-US" sz="2000" dirty="0" smtClean="0">
                <a:latin typeface="Berlin Sans FB" pitchFamily="34" charset="0"/>
              </a:rPr>
              <a:t> On a coronal thick-slab MR urogram from a cine series obtained in a 52-year-old woman with hematuria, the </a:t>
            </a:r>
            <a:r>
              <a:rPr lang="en-US" sz="2000" dirty="0" err="1" smtClean="0">
                <a:latin typeface="Berlin Sans FB" pitchFamily="34" charset="0"/>
              </a:rPr>
              <a:t>ureters</a:t>
            </a:r>
            <a:r>
              <a:rPr lang="en-US" sz="2000" dirty="0" smtClean="0">
                <a:latin typeface="Berlin Sans FB" pitchFamily="34" charset="0"/>
              </a:rPr>
              <a:t> are poorly delineated. </a:t>
            </a:r>
          </a:p>
          <a:p>
            <a:r>
              <a:rPr lang="en-US" sz="2000" b="1" dirty="0" smtClean="0">
                <a:latin typeface="Berlin Sans FB" pitchFamily="34" charset="0"/>
              </a:rPr>
              <a:t>(b)</a:t>
            </a:r>
            <a:r>
              <a:rPr lang="en-US" sz="2000" dirty="0" smtClean="0">
                <a:latin typeface="Berlin Sans FB" pitchFamily="34" charset="0"/>
              </a:rPr>
              <a:t> Coronal thick-slab MR urogram from the same series shows improved delineation of the </a:t>
            </a:r>
            <a:r>
              <a:rPr lang="en-US" sz="2000" dirty="0" err="1" smtClean="0">
                <a:latin typeface="Berlin Sans FB" pitchFamily="34" charset="0"/>
              </a:rPr>
              <a:t>ureters</a:t>
            </a:r>
            <a:r>
              <a:rPr lang="en-US" sz="2000" dirty="0" smtClean="0">
                <a:latin typeface="Berlin Sans FB" pitchFamily="34" charset="0"/>
              </a:rPr>
              <a:t> (arrows). </a:t>
            </a:r>
            <a:endParaRPr lang="en-US" sz="2000" dirty="0">
              <a:latin typeface="Berlin Sans FB" pitchFamily="34" charset="0"/>
            </a:endParaRPr>
          </a:p>
        </p:txBody>
      </p:sp>
      <p:pic>
        <p:nvPicPr>
          <p:cNvPr id="3074" name="Picture 2" descr="Figure 2A">
            <a:hlinkClick r:id="rId2"/>
          </p:cNvPr>
          <p:cNvPicPr>
            <a:picLocks noChangeAspect="1" noChangeArrowheads="1"/>
          </p:cNvPicPr>
          <p:nvPr/>
        </p:nvPicPr>
        <p:blipFill>
          <a:blip r:embed="rId3" cstate="print"/>
          <a:srcRect/>
          <a:stretch>
            <a:fillRect/>
          </a:stretch>
        </p:blipFill>
        <p:spPr bwMode="auto">
          <a:xfrm>
            <a:off x="0" y="0"/>
            <a:ext cx="3886200" cy="4624901"/>
          </a:xfrm>
          <a:prstGeom prst="rect">
            <a:avLst/>
          </a:prstGeom>
          <a:noFill/>
        </p:spPr>
      </p:pic>
      <p:pic>
        <p:nvPicPr>
          <p:cNvPr id="3076" name="Picture 4" descr="Figure 2B">
            <a:hlinkClick r:id="rId4"/>
          </p:cNvPr>
          <p:cNvPicPr>
            <a:picLocks noChangeAspect="1" noChangeArrowheads="1"/>
          </p:cNvPicPr>
          <p:nvPr/>
        </p:nvPicPr>
        <p:blipFill>
          <a:blip r:embed="rId5" cstate="print"/>
          <a:srcRect/>
          <a:stretch>
            <a:fillRect/>
          </a:stretch>
        </p:blipFill>
        <p:spPr bwMode="auto">
          <a:xfrm>
            <a:off x="5257801" y="0"/>
            <a:ext cx="3886200" cy="46829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133600"/>
          </a:xfrm>
          <a:solidFill>
            <a:schemeClr val="accent3">
              <a:lumMod val="50000"/>
            </a:schemeClr>
          </a:solidFill>
        </p:spPr>
        <p:txBody>
          <a:bodyPr>
            <a:normAutofit/>
          </a:bodyPr>
          <a:lstStyle/>
          <a:p>
            <a:r>
              <a:rPr lang="en-US" sz="5400" b="1" dirty="0" smtClean="0">
                <a:solidFill>
                  <a:schemeClr val="accent3">
                    <a:lumMod val="40000"/>
                    <a:lumOff val="60000"/>
                  </a:schemeClr>
                </a:solidFill>
                <a:latin typeface="Bauhaus 93" pitchFamily="82" charset="0"/>
              </a:rPr>
              <a:t>Excretory MR Urography</a:t>
            </a:r>
            <a:endParaRPr lang="en-US" sz="5400" dirty="0">
              <a:solidFill>
                <a:schemeClr val="accent3">
                  <a:lumMod val="40000"/>
                  <a:lumOff val="60000"/>
                </a:schemeClr>
              </a:solidFill>
              <a:latin typeface="Bauhaus 93" pitchFamily="82" charset="0"/>
            </a:endParaRPr>
          </a:p>
        </p:txBody>
      </p:sp>
      <p:pic>
        <p:nvPicPr>
          <p:cNvPr id="1026" name="Picture 2" descr="Figure 4B">
            <a:hlinkClick r:id="rId2"/>
          </p:cNvPr>
          <p:cNvPicPr>
            <a:picLocks noChangeAspect="1" noChangeArrowheads="1"/>
          </p:cNvPicPr>
          <p:nvPr/>
        </p:nvPicPr>
        <p:blipFill>
          <a:blip r:embed="rId3" cstate="print"/>
          <a:srcRect/>
          <a:stretch>
            <a:fillRect/>
          </a:stretch>
        </p:blipFill>
        <p:spPr bwMode="auto">
          <a:xfrm>
            <a:off x="0" y="2083225"/>
            <a:ext cx="3962400" cy="4774776"/>
          </a:xfrm>
          <a:prstGeom prst="rect">
            <a:avLst/>
          </a:prstGeom>
          <a:noFill/>
        </p:spPr>
      </p:pic>
      <p:pic>
        <p:nvPicPr>
          <p:cNvPr id="1028" name="Picture 4" descr="Figure 6A">
            <a:hlinkClick r:id="rId4"/>
          </p:cNvPr>
          <p:cNvPicPr>
            <a:picLocks noChangeAspect="1" noChangeArrowheads="1"/>
          </p:cNvPicPr>
          <p:nvPr/>
        </p:nvPicPr>
        <p:blipFill>
          <a:blip r:embed="rId5" cstate="print"/>
          <a:srcRect/>
          <a:stretch>
            <a:fillRect/>
          </a:stretch>
        </p:blipFill>
        <p:spPr bwMode="auto">
          <a:xfrm>
            <a:off x="4900507" y="1981201"/>
            <a:ext cx="4243493" cy="4876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981200"/>
          </a:xfrm>
          <a:solidFill>
            <a:schemeClr val="bg2">
              <a:lumMod val="90000"/>
            </a:schemeClr>
          </a:solidFill>
        </p:spPr>
        <p:txBody>
          <a:bodyPr>
            <a:normAutofit/>
          </a:bodyPr>
          <a:lstStyle/>
          <a:p>
            <a:r>
              <a:rPr lang="en-US" sz="6600" dirty="0" smtClean="0">
                <a:solidFill>
                  <a:schemeClr val="accent3">
                    <a:lumMod val="50000"/>
                  </a:schemeClr>
                </a:solidFill>
                <a:latin typeface="Bauhaus 93" pitchFamily="82" charset="0"/>
              </a:rPr>
              <a:t>Prostate gland.</a:t>
            </a:r>
            <a:endParaRPr lang="en-US" sz="6600" dirty="0">
              <a:solidFill>
                <a:schemeClr val="accent3">
                  <a:lumMod val="50000"/>
                </a:schemeClr>
              </a:solidFill>
              <a:latin typeface="Bauhaus 93" pitchFamily="82" charset="0"/>
            </a:endParaRPr>
          </a:p>
        </p:txBody>
      </p:sp>
      <p:pic>
        <p:nvPicPr>
          <p:cNvPr id="4" name="Picture 6" descr="normal_crossSectionprostate"/>
          <p:cNvPicPr>
            <a:picLocks noChangeAspect="1" noChangeArrowheads="1"/>
          </p:cNvPicPr>
          <p:nvPr/>
        </p:nvPicPr>
        <p:blipFill>
          <a:blip r:embed="rId2" cstate="print"/>
          <a:srcRect/>
          <a:stretch>
            <a:fillRect/>
          </a:stretch>
        </p:blipFill>
        <p:spPr bwMode="auto">
          <a:xfrm>
            <a:off x="1524000" y="2362200"/>
            <a:ext cx="5486400" cy="4114800"/>
          </a:xfrm>
          <a:prstGeom prst="rect">
            <a:avLst/>
          </a:prstGeom>
          <a:noFill/>
          <a:ln w="38100">
            <a:solidFill>
              <a:srgbClr val="3333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19200"/>
          </a:xfrm>
          <a:solidFill>
            <a:schemeClr val="tx2">
              <a:lumMod val="20000"/>
              <a:lumOff val="80000"/>
            </a:schemeClr>
          </a:solidFill>
        </p:spPr>
        <p:txBody>
          <a:bodyPr>
            <a:normAutofit/>
          </a:bodyPr>
          <a:lstStyle/>
          <a:p>
            <a:r>
              <a:rPr lang="en-US" sz="4800" dirty="0" err="1" smtClean="0">
                <a:solidFill>
                  <a:schemeClr val="tx2">
                    <a:lumMod val="75000"/>
                  </a:schemeClr>
                </a:solidFill>
                <a:latin typeface="Bauhaus 93" pitchFamily="82" charset="0"/>
              </a:rPr>
              <a:t>Transabdominal</a:t>
            </a:r>
            <a:r>
              <a:rPr lang="en-US" sz="4800" dirty="0" smtClean="0">
                <a:solidFill>
                  <a:schemeClr val="tx2">
                    <a:lumMod val="75000"/>
                  </a:schemeClr>
                </a:solidFill>
                <a:latin typeface="Bauhaus 93" pitchFamily="82" charset="0"/>
              </a:rPr>
              <a:t> sonography</a:t>
            </a:r>
            <a:endParaRPr lang="en-US" sz="4800" dirty="0">
              <a:solidFill>
                <a:schemeClr val="tx2">
                  <a:lumMod val="75000"/>
                </a:schemeClr>
              </a:solidFill>
              <a:latin typeface="Bauhaus 93" pitchFamily="82" charset="0"/>
            </a:endParaRPr>
          </a:p>
        </p:txBody>
      </p:sp>
      <p:pic>
        <p:nvPicPr>
          <p:cNvPr id="4" name="Picture 10"/>
          <p:cNvPicPr>
            <a:picLocks noChangeAspect="1" noChangeArrowheads="1"/>
          </p:cNvPicPr>
          <p:nvPr/>
        </p:nvPicPr>
        <p:blipFill>
          <a:blip r:embed="rId2" cstate="print"/>
          <a:srcRect/>
          <a:stretch>
            <a:fillRect/>
          </a:stretch>
        </p:blipFill>
        <p:spPr bwMode="auto">
          <a:xfrm>
            <a:off x="0" y="1219200"/>
            <a:ext cx="3505200" cy="2859505"/>
          </a:xfrm>
          <a:prstGeom prst="rect">
            <a:avLst/>
          </a:prstGeom>
          <a:noFill/>
          <a:ln w="38100">
            <a:solidFill>
              <a:srgbClr val="333399"/>
            </a:solid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5648590" y="1219200"/>
            <a:ext cx="3495410" cy="2851779"/>
          </a:xfrm>
          <a:prstGeom prst="rect">
            <a:avLst/>
          </a:prstGeom>
          <a:noFill/>
          <a:ln w="38100">
            <a:solidFill>
              <a:srgbClr val="333399"/>
            </a:solid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2819400" y="4122821"/>
            <a:ext cx="3352800" cy="2735179"/>
          </a:xfrm>
          <a:prstGeom prst="rect">
            <a:avLst/>
          </a:prstGeom>
          <a:noFill/>
          <a:ln w="38100">
            <a:solidFill>
              <a:srgbClr val="333399"/>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286000"/>
          </a:xfrm>
          <a:solidFill>
            <a:schemeClr val="bg2">
              <a:lumMod val="90000"/>
            </a:schemeClr>
          </a:solidFill>
        </p:spPr>
        <p:txBody>
          <a:bodyPr>
            <a:normAutofit/>
          </a:bodyPr>
          <a:lstStyle/>
          <a:p>
            <a:r>
              <a:rPr lang="en-US" sz="5400" dirty="0" smtClean="0">
                <a:latin typeface="Bauhaus 93" pitchFamily="82" charset="0"/>
              </a:rPr>
              <a:t>TRUS. TRX.</a:t>
            </a:r>
            <a:endParaRPr lang="en-US" sz="5400" dirty="0">
              <a:latin typeface="Bauhaus 93" pitchFamily="82" charset="0"/>
            </a:endParaRPr>
          </a:p>
        </p:txBody>
      </p:sp>
      <p:pic>
        <p:nvPicPr>
          <p:cNvPr id="4" name="Picture 4"/>
          <p:cNvPicPr>
            <a:picLocks noChangeAspect="1" noChangeArrowheads="1"/>
          </p:cNvPicPr>
          <p:nvPr/>
        </p:nvPicPr>
        <p:blipFill>
          <a:blip r:embed="rId2" cstate="print"/>
          <a:srcRect/>
          <a:stretch>
            <a:fillRect/>
          </a:stretch>
        </p:blipFill>
        <p:spPr bwMode="auto">
          <a:xfrm>
            <a:off x="2209800" y="2836971"/>
            <a:ext cx="4419600" cy="4021029"/>
          </a:xfrm>
          <a:prstGeom prst="rect">
            <a:avLst/>
          </a:prstGeom>
          <a:noFill/>
          <a:ln w="57150">
            <a:solidFill>
              <a:srgbClr val="333399"/>
            </a:solidFill>
            <a:miter lim="800000"/>
            <a:headEnd/>
            <a:tailEnd/>
          </a:ln>
          <a:effectLst/>
        </p:spPr>
      </p:pic>
      <p:pic>
        <p:nvPicPr>
          <p:cNvPr id="67586" name="Picture 2" descr="Figure 1">
            <a:hlinkClick r:id="rId3"/>
          </p:cNvPr>
          <p:cNvPicPr>
            <a:picLocks noChangeAspect="1" noChangeArrowheads="1"/>
          </p:cNvPicPr>
          <p:nvPr/>
        </p:nvPicPr>
        <p:blipFill>
          <a:blip r:embed="rId4" cstate="print"/>
          <a:srcRect/>
          <a:stretch>
            <a:fillRect/>
          </a:stretch>
        </p:blipFill>
        <p:spPr bwMode="auto">
          <a:xfrm>
            <a:off x="0" y="0"/>
            <a:ext cx="2438400" cy="1780033"/>
          </a:xfrm>
          <a:prstGeom prst="rect">
            <a:avLst/>
          </a:prstGeom>
          <a:noFill/>
        </p:spPr>
      </p:pic>
      <p:pic>
        <p:nvPicPr>
          <p:cNvPr id="67588" name="Picture 4" descr="Figure 1">
            <a:hlinkClick r:id="rId5"/>
          </p:cNvPr>
          <p:cNvPicPr>
            <a:picLocks noChangeAspect="1" noChangeArrowheads="1"/>
          </p:cNvPicPr>
          <p:nvPr/>
        </p:nvPicPr>
        <p:blipFill>
          <a:blip r:embed="rId6" cstate="print"/>
          <a:srcRect/>
          <a:stretch>
            <a:fillRect/>
          </a:stretch>
        </p:blipFill>
        <p:spPr bwMode="auto">
          <a:xfrm>
            <a:off x="6248400" y="0"/>
            <a:ext cx="2895600" cy="1905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SC04124_0"/>
          <p:cNvPicPr>
            <a:picLocks noChangeAspect="1" noChangeArrowheads="1"/>
          </p:cNvPicPr>
          <p:nvPr/>
        </p:nvPicPr>
        <p:blipFill>
          <a:blip r:embed="rId2" cstate="print"/>
          <a:srcRect l="20868" t="25856" r="51579" b="37407"/>
          <a:stretch>
            <a:fillRect/>
          </a:stretch>
        </p:blipFill>
        <p:spPr bwMode="auto">
          <a:xfrm>
            <a:off x="2051050" y="836613"/>
            <a:ext cx="4751388" cy="4751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6" name="Picture 4" descr="DSC04129_0"/>
          <p:cNvPicPr>
            <a:picLocks noChangeAspect="1" noChangeArrowheads="1"/>
          </p:cNvPicPr>
          <p:nvPr/>
        </p:nvPicPr>
        <p:blipFill>
          <a:blip r:embed="rId2" cstate="print"/>
          <a:srcRect l="27951" r="15347" b="42639"/>
          <a:stretch>
            <a:fillRect/>
          </a:stretch>
        </p:blipFill>
        <p:spPr bwMode="auto">
          <a:xfrm>
            <a:off x="1187450" y="692150"/>
            <a:ext cx="6553200" cy="497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SC04131_0"/>
          <p:cNvPicPr>
            <a:picLocks noChangeAspect="1" noChangeArrowheads="1"/>
          </p:cNvPicPr>
          <p:nvPr/>
        </p:nvPicPr>
        <p:blipFill>
          <a:blip r:embed="rId2" cstate="print"/>
          <a:srcRect l="17708" t="6944" r="24010" b="19560"/>
          <a:stretch>
            <a:fillRect/>
          </a:stretch>
        </p:blipFill>
        <p:spPr bwMode="auto">
          <a:xfrm>
            <a:off x="1763713" y="836613"/>
            <a:ext cx="5329237" cy="5040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http://www.scielo.br/img/revistas/rb/v42n3/en_a12fig08.jpg"/>
          <p:cNvPicPr>
            <a:picLocks noChangeAspect="1" noChangeArrowheads="1"/>
          </p:cNvPicPr>
          <p:nvPr/>
        </p:nvPicPr>
        <p:blipFill>
          <a:blip r:embed="rId2" cstate="print"/>
          <a:srcRect/>
          <a:stretch>
            <a:fillRect/>
          </a:stretch>
        </p:blipFill>
        <p:spPr bwMode="auto">
          <a:xfrm>
            <a:off x="533400" y="1066799"/>
            <a:ext cx="8382000" cy="477104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2"/>
            <a:ext cx="8229600" cy="1779587"/>
          </a:xfrm>
        </p:spPr>
        <p:txBody>
          <a:bodyPr/>
          <a:lstStyle/>
          <a:p>
            <a:r>
              <a:rPr lang="en-GB" sz="6000" dirty="0" smtClean="0">
                <a:latin typeface="Bauhaus 93" pitchFamily="82" charset="0"/>
              </a:rPr>
              <a:t>NUCLEAR MEDICINE</a:t>
            </a:r>
            <a:endParaRPr lang="en-GB" sz="6000" dirty="0">
              <a:latin typeface="Bauhaus 93" pitchFamily="82" charset="0"/>
            </a:endParaRPr>
          </a:p>
        </p:txBody>
      </p:sp>
      <p:sp>
        <p:nvSpPr>
          <p:cNvPr id="4099" name="Rectangle 3"/>
          <p:cNvSpPr>
            <a:spLocks noGrp="1" noChangeArrowheads="1"/>
          </p:cNvSpPr>
          <p:nvPr>
            <p:ph type="body" idx="1"/>
          </p:nvPr>
        </p:nvSpPr>
        <p:spPr>
          <a:xfrm>
            <a:off x="457200" y="2819400"/>
            <a:ext cx="8229600" cy="3540125"/>
          </a:xfrm>
        </p:spPr>
        <p:txBody>
          <a:bodyPr/>
          <a:lstStyle/>
          <a:p>
            <a:r>
              <a:rPr lang="en-GB" b="1" i="1" dirty="0">
                <a:latin typeface="Berlin Sans FB" pitchFamily="34" charset="0"/>
              </a:rPr>
              <a:t>“Unclear Medicine” ?</a:t>
            </a:r>
          </a:p>
          <a:p>
            <a:pPr algn="ctr"/>
            <a:r>
              <a:rPr lang="en-GB" dirty="0">
                <a:latin typeface="Berlin Sans FB" pitchFamily="34" charset="0"/>
              </a:rPr>
              <a:t>The use of small amounts of radioactive materials to diagnose and treat </a:t>
            </a:r>
            <a:r>
              <a:rPr lang="en-GB" dirty="0" smtClean="0">
                <a:latin typeface="Berlin Sans FB" pitchFamily="34" charset="0"/>
              </a:rPr>
              <a:t>disease.</a:t>
            </a:r>
          </a:p>
          <a:p>
            <a:pPr algn="ctr"/>
            <a:r>
              <a:rPr lang="en-GB" dirty="0" smtClean="0">
                <a:latin typeface="Berlin Sans FB" pitchFamily="34" charset="0"/>
              </a:rPr>
              <a:t>NUCLEAR MEDICINE SHOWS PHYSIOLOGY</a:t>
            </a:r>
          </a:p>
          <a:p>
            <a:pPr algn="ctr">
              <a:buNone/>
            </a:pPr>
            <a:r>
              <a:rPr lang="en-GB" dirty="0" smtClean="0">
                <a:latin typeface="Berlin Sans FB" pitchFamily="34" charset="0"/>
              </a:rPr>
              <a:t>Whereas</a:t>
            </a:r>
          </a:p>
          <a:p>
            <a:pPr algn="ctr"/>
            <a:r>
              <a:rPr lang="en-GB" dirty="0" smtClean="0">
                <a:latin typeface="Berlin Sans FB" pitchFamily="34" charset="0"/>
              </a:rPr>
              <a:t>RADIOLOGY SHOWS ANATOMY</a:t>
            </a:r>
          </a:p>
          <a:p>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chemeClr val="accent2">
              <a:lumMod val="20000"/>
              <a:lumOff val="80000"/>
            </a:schemeClr>
          </a:solidFill>
        </p:spPr>
        <p:txBody>
          <a:bodyPr>
            <a:normAutofit/>
          </a:bodyPr>
          <a:lstStyle/>
          <a:p>
            <a:r>
              <a:rPr lang="en-US" sz="5170" dirty="0" smtClean="0">
                <a:solidFill>
                  <a:schemeClr val="accent2">
                    <a:lumMod val="75000"/>
                  </a:schemeClr>
                </a:solidFill>
                <a:latin typeface="Berlin Sans FB Demi" pitchFamily="34" charset="0"/>
              </a:rPr>
              <a:t>Plain film.</a:t>
            </a:r>
            <a:br>
              <a:rPr lang="en-US" sz="5170" dirty="0" smtClean="0">
                <a:solidFill>
                  <a:schemeClr val="accent2">
                    <a:lumMod val="75000"/>
                  </a:schemeClr>
                </a:solidFill>
                <a:latin typeface="Berlin Sans FB Demi" pitchFamily="34" charset="0"/>
              </a:rPr>
            </a:br>
            <a:r>
              <a:rPr lang="en-US" sz="5170" dirty="0" smtClean="0">
                <a:solidFill>
                  <a:schemeClr val="accent2">
                    <a:lumMod val="75000"/>
                  </a:schemeClr>
                </a:solidFill>
                <a:latin typeface="Berlin Sans FB Demi" pitchFamily="34" charset="0"/>
              </a:rPr>
              <a:t>Natural contrast. </a:t>
            </a:r>
            <a:endParaRPr lang="en-US" sz="5170" dirty="0">
              <a:solidFill>
                <a:schemeClr val="accent2">
                  <a:lumMod val="75000"/>
                </a:schemeClr>
              </a:solidFill>
              <a:latin typeface="Berlin Sans FB Demi" pitchFamily="34" charset="0"/>
            </a:endParaRPr>
          </a:p>
        </p:txBody>
      </p:sp>
      <p:sp>
        <p:nvSpPr>
          <p:cNvPr id="3" name="Content Placeholder 2"/>
          <p:cNvSpPr>
            <a:spLocks noGrp="1"/>
          </p:cNvSpPr>
          <p:nvPr>
            <p:ph idx="1"/>
          </p:nvPr>
        </p:nvSpPr>
        <p:spPr>
          <a:xfrm>
            <a:off x="0" y="2819400"/>
            <a:ext cx="5334000" cy="2362200"/>
          </a:xfrm>
        </p:spPr>
        <p:txBody>
          <a:bodyPr>
            <a:normAutofit fontScale="92500"/>
          </a:bodyPr>
          <a:lstStyle/>
          <a:p>
            <a:r>
              <a:rPr lang="en-US" sz="2400" dirty="0" smtClean="0">
                <a:latin typeface="Berlin Sans FB" pitchFamily="34" charset="0"/>
              </a:rPr>
              <a:t>Perirenal fat gives a lucent outline to the kidneys and allows an assessment of their position to be made.</a:t>
            </a:r>
          </a:p>
          <a:p>
            <a:r>
              <a:rPr lang="en-US" sz="2400" dirty="0" smtClean="0">
                <a:latin typeface="Berlin Sans FB" pitchFamily="34" charset="0"/>
              </a:rPr>
              <a:t>The loss of the psoas outline may indicate </a:t>
            </a:r>
            <a:r>
              <a:rPr lang="en-US" sz="2400" b="1" dirty="0" smtClean="0">
                <a:latin typeface="Berlin Sans FB" pitchFamily="34" charset="0"/>
              </a:rPr>
              <a:t>retroperitoneal pathology but is a notoriously inaccurate sign.</a:t>
            </a:r>
            <a:endParaRPr lang="en-US" sz="2400" b="1" dirty="0">
              <a:latin typeface="Berlin Sans FB" pitchFamily="34" charset="0"/>
            </a:endParaRPr>
          </a:p>
        </p:txBody>
      </p:sp>
      <p:pic>
        <p:nvPicPr>
          <p:cNvPr id="191490" name="Picture 2" descr="http://upload.wikimedia.org/wikipedia/commons/7/7d/KUB_stone.jpg"/>
          <p:cNvPicPr>
            <a:picLocks noChangeAspect="1" noChangeArrowheads="1"/>
          </p:cNvPicPr>
          <p:nvPr/>
        </p:nvPicPr>
        <p:blipFill>
          <a:blip r:embed="rId2" cstate="print"/>
          <a:srcRect/>
          <a:stretch>
            <a:fillRect/>
          </a:stretch>
        </p:blipFill>
        <p:spPr bwMode="auto">
          <a:xfrm>
            <a:off x="5374433" y="1828801"/>
            <a:ext cx="3769567" cy="5029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GENERATOR SYSTEM</a:t>
            </a:r>
            <a:endParaRPr lang="en-GB"/>
          </a:p>
        </p:txBody>
      </p:sp>
      <p:sp>
        <p:nvSpPr>
          <p:cNvPr id="167939" name="Rectangle 3"/>
          <p:cNvSpPr>
            <a:spLocks noGrp="1" noChangeArrowheads="1"/>
          </p:cNvSpPr>
          <p:nvPr>
            <p:ph type="body" sz="half" idx="1"/>
          </p:nvPr>
        </p:nvSpPr>
        <p:spPr>
          <a:xfrm>
            <a:off x="457200" y="1600200"/>
            <a:ext cx="5562600" cy="4530725"/>
          </a:xfrm>
        </p:spPr>
        <p:txBody>
          <a:bodyPr/>
          <a:lstStyle/>
          <a:p>
            <a:r>
              <a:rPr lang="en-US" sz="2400" dirty="0">
                <a:latin typeface="Berlin Sans FB" pitchFamily="34" charset="0"/>
              </a:rPr>
              <a:t>The basis of the generator system (the cow) is that the daughter is physically separable from the parent. </a:t>
            </a:r>
          </a:p>
          <a:p>
            <a:r>
              <a:rPr lang="en-US" sz="2400" dirty="0">
                <a:latin typeface="Berlin Sans FB" pitchFamily="34" charset="0"/>
              </a:rPr>
              <a:t>This process is termed “milking”. </a:t>
            </a:r>
            <a:endParaRPr lang="en-US" sz="2400" dirty="0" smtClean="0">
              <a:latin typeface="Berlin Sans FB" pitchFamily="34" charset="0"/>
            </a:endParaRPr>
          </a:p>
          <a:p>
            <a:r>
              <a:rPr lang="en-US" sz="2400" dirty="0" smtClean="0">
                <a:latin typeface="Berlin Sans FB" pitchFamily="34" charset="0"/>
              </a:rPr>
              <a:t>The </a:t>
            </a:r>
            <a:r>
              <a:rPr lang="en-US" sz="2400" dirty="0" err="1">
                <a:latin typeface="Berlin Sans FB" pitchFamily="34" charset="0"/>
              </a:rPr>
              <a:t>eluate</a:t>
            </a:r>
            <a:r>
              <a:rPr lang="en-US" sz="2400" dirty="0">
                <a:latin typeface="Berlin Sans FB" pitchFamily="34" charset="0"/>
              </a:rPr>
              <a:t> contains sodium </a:t>
            </a:r>
            <a:r>
              <a:rPr lang="en-US" sz="2400" dirty="0" err="1">
                <a:latin typeface="Berlin Sans FB" pitchFamily="34" charset="0"/>
              </a:rPr>
              <a:t>pertechnetate</a:t>
            </a:r>
            <a:r>
              <a:rPr lang="en-US" sz="2400" dirty="0">
                <a:latin typeface="Berlin Sans FB" pitchFamily="34" charset="0"/>
              </a:rPr>
              <a:t>. </a:t>
            </a:r>
            <a:endParaRPr lang="en-US" sz="2400" dirty="0" smtClean="0">
              <a:latin typeface="Berlin Sans FB" pitchFamily="34" charset="0"/>
            </a:endParaRPr>
          </a:p>
          <a:p>
            <a:r>
              <a:rPr lang="en-US" sz="2400" dirty="0" smtClean="0">
                <a:latin typeface="Berlin Sans FB" pitchFamily="34" charset="0"/>
              </a:rPr>
              <a:t>Since </a:t>
            </a:r>
            <a:r>
              <a:rPr lang="en-US" sz="2400" dirty="0">
                <a:latin typeface="Berlin Sans FB" pitchFamily="34" charset="0"/>
              </a:rPr>
              <a:t>the generator system is small and can be shipped easily, it makes the routine use of 99mTc possible in nuclear medicine</a:t>
            </a:r>
            <a:endParaRPr lang="en-GB" sz="2400" dirty="0">
              <a:latin typeface="Berlin Sans FB" pitchFamily="34" charset="0"/>
            </a:endParaRPr>
          </a:p>
        </p:txBody>
      </p:sp>
      <p:pic>
        <p:nvPicPr>
          <p:cNvPr id="167942" name="Picture 6" descr="cow"/>
          <p:cNvPicPr>
            <a:picLocks noGrp="1" noChangeAspect="1" noChangeArrowheads="1"/>
          </p:cNvPicPr>
          <p:nvPr>
            <p:ph sz="half" idx="2"/>
          </p:nvPr>
        </p:nvPicPr>
        <p:blipFill>
          <a:blip r:embed="rId3" cstate="print"/>
          <a:srcRect/>
          <a:stretch>
            <a:fillRect/>
          </a:stretch>
        </p:blipFill>
        <p:spPr>
          <a:xfrm>
            <a:off x="5943600" y="2667000"/>
            <a:ext cx="2971800" cy="2732088"/>
          </a:xfrm>
          <a:noFill/>
          <a:ln/>
        </p:spPr>
      </p:pic>
      <p:sp>
        <p:nvSpPr>
          <p:cNvPr id="167943" name="Text Box 7"/>
          <p:cNvSpPr txBox="1">
            <a:spLocks noChangeArrowheads="1"/>
          </p:cNvSpPr>
          <p:nvPr/>
        </p:nvSpPr>
        <p:spPr bwMode="auto">
          <a:xfrm>
            <a:off x="6858000" y="2590800"/>
            <a:ext cx="2057400" cy="396875"/>
          </a:xfrm>
          <a:prstGeom prst="rect">
            <a:avLst/>
          </a:prstGeom>
          <a:noFill/>
          <a:ln w="9525" algn="ctr">
            <a:noFill/>
            <a:miter lim="800000"/>
            <a:headEnd/>
            <a:tailEnd/>
          </a:ln>
          <a:effectLst/>
        </p:spPr>
        <p:txBody>
          <a:bodyPr>
            <a:spAutoFit/>
          </a:bodyPr>
          <a:lstStyle/>
          <a:p>
            <a:pPr>
              <a:spcBef>
                <a:spcPct val="50000"/>
              </a:spcBef>
            </a:pPr>
            <a:r>
              <a:rPr lang="en-GB" sz="2000">
                <a:solidFill>
                  <a:schemeClr val="bg1"/>
                </a:solidFill>
              </a:rPr>
              <a:t>Molybdenum-99</a:t>
            </a:r>
          </a:p>
        </p:txBody>
      </p:sp>
      <p:sp>
        <p:nvSpPr>
          <p:cNvPr id="167944" name="Freeform 8"/>
          <p:cNvSpPr>
            <a:spLocks/>
          </p:cNvSpPr>
          <p:nvPr/>
        </p:nvSpPr>
        <p:spPr bwMode="auto">
          <a:xfrm>
            <a:off x="8077200" y="4495800"/>
            <a:ext cx="506413" cy="671513"/>
          </a:xfrm>
          <a:custGeom>
            <a:avLst/>
            <a:gdLst/>
            <a:ahLst/>
            <a:cxnLst>
              <a:cxn ang="0">
                <a:pos x="28" y="73"/>
              </a:cxn>
              <a:cxn ang="0">
                <a:pos x="87" y="140"/>
              </a:cxn>
              <a:cxn ang="0">
                <a:pos x="304" y="140"/>
              </a:cxn>
              <a:cxn ang="0">
                <a:pos x="254" y="48"/>
              </a:cxn>
              <a:cxn ang="0">
                <a:pos x="12" y="56"/>
              </a:cxn>
              <a:cxn ang="0">
                <a:pos x="53" y="148"/>
              </a:cxn>
              <a:cxn ang="0">
                <a:pos x="128" y="382"/>
              </a:cxn>
              <a:cxn ang="0">
                <a:pos x="237" y="373"/>
              </a:cxn>
              <a:cxn ang="0">
                <a:pos x="245" y="348"/>
              </a:cxn>
              <a:cxn ang="0">
                <a:pos x="254" y="273"/>
              </a:cxn>
              <a:cxn ang="0">
                <a:pos x="287" y="131"/>
              </a:cxn>
            </a:cxnLst>
            <a:rect l="0" t="0" r="r" b="b"/>
            <a:pathLst>
              <a:path w="319" h="423">
                <a:moveTo>
                  <a:pt x="28" y="73"/>
                </a:moveTo>
                <a:cubicBezTo>
                  <a:pt x="68" y="131"/>
                  <a:pt x="45" y="112"/>
                  <a:pt x="87" y="140"/>
                </a:cubicBezTo>
                <a:cubicBezTo>
                  <a:pt x="115" y="226"/>
                  <a:pt x="240" y="181"/>
                  <a:pt x="304" y="140"/>
                </a:cubicBezTo>
                <a:cubicBezTo>
                  <a:pt x="319" y="92"/>
                  <a:pt x="301" y="63"/>
                  <a:pt x="254" y="48"/>
                </a:cubicBezTo>
                <a:cubicBezTo>
                  <a:pt x="183" y="0"/>
                  <a:pt x="82" y="8"/>
                  <a:pt x="12" y="56"/>
                </a:cubicBezTo>
                <a:cubicBezTo>
                  <a:pt x="21" y="91"/>
                  <a:pt x="34" y="118"/>
                  <a:pt x="53" y="148"/>
                </a:cubicBezTo>
                <a:cubicBezTo>
                  <a:pt x="64" y="423"/>
                  <a:pt x="0" y="336"/>
                  <a:pt x="128" y="382"/>
                </a:cubicBezTo>
                <a:cubicBezTo>
                  <a:pt x="164" y="379"/>
                  <a:pt x="202" y="383"/>
                  <a:pt x="237" y="373"/>
                </a:cubicBezTo>
                <a:cubicBezTo>
                  <a:pt x="245" y="371"/>
                  <a:pt x="244" y="357"/>
                  <a:pt x="245" y="348"/>
                </a:cubicBezTo>
                <a:cubicBezTo>
                  <a:pt x="249" y="323"/>
                  <a:pt x="246" y="297"/>
                  <a:pt x="254" y="273"/>
                </a:cubicBezTo>
                <a:cubicBezTo>
                  <a:pt x="304" y="125"/>
                  <a:pt x="287" y="355"/>
                  <a:pt x="287" y="131"/>
                </a:cubicBezTo>
              </a:path>
            </a:pathLst>
          </a:custGeom>
          <a:noFill/>
          <a:ln w="28575" cap="flat" cmpd="sng">
            <a:solidFill>
              <a:srgbClr val="FF0000"/>
            </a:solidFill>
            <a:prstDash val="solid"/>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edge">
                                      <p:cBhvr>
                                        <p:cTn id="7" dur="2000"/>
                                        <p:tgtEl>
                                          <p:spTgt spid="1679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7944"/>
                                        </p:tgtEl>
                                        <p:attrNameLst>
                                          <p:attrName>style.visibility</p:attrName>
                                        </p:attrNameLst>
                                      </p:cBhvr>
                                      <p:to>
                                        <p:strVal val="visible"/>
                                      </p:to>
                                    </p:set>
                                    <p:anim calcmode="lin" valueType="num">
                                      <p:cBhvr>
                                        <p:cTn id="12" dur="500" fill="hold"/>
                                        <p:tgtEl>
                                          <p:spTgt spid="167944"/>
                                        </p:tgtEl>
                                        <p:attrNameLst>
                                          <p:attrName>ppt_w</p:attrName>
                                        </p:attrNameLst>
                                      </p:cBhvr>
                                      <p:tavLst>
                                        <p:tav tm="0">
                                          <p:val>
                                            <p:fltVal val="0"/>
                                          </p:val>
                                        </p:tav>
                                        <p:tav tm="100000">
                                          <p:val>
                                            <p:strVal val="#ppt_w"/>
                                          </p:val>
                                        </p:tav>
                                      </p:tavLst>
                                    </p:anim>
                                    <p:anim calcmode="lin" valueType="num">
                                      <p:cBhvr>
                                        <p:cTn id="13" dur="500" fill="hold"/>
                                        <p:tgtEl>
                                          <p:spTgt spid="167944"/>
                                        </p:tgtEl>
                                        <p:attrNameLst>
                                          <p:attrName>ppt_h</p:attrName>
                                        </p:attrNameLst>
                                      </p:cBhvr>
                                      <p:tavLst>
                                        <p:tav tm="0">
                                          <p:val>
                                            <p:fltVal val="0"/>
                                          </p:val>
                                        </p:tav>
                                        <p:tav tm="100000">
                                          <p:val>
                                            <p:strVal val="#ppt_h"/>
                                          </p:val>
                                        </p:tav>
                                      </p:tavLst>
                                    </p:anim>
                                    <p:animEffect transition="in" filter="fade">
                                      <p:cBhvr>
                                        <p:cTn id="14"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GB" sz="4000"/>
              <a:t>BILATERAL TESTICULAR INFARCTION</a:t>
            </a:r>
          </a:p>
        </p:txBody>
      </p:sp>
      <p:pic>
        <p:nvPicPr>
          <p:cNvPr id="321541" name="Picture 5"/>
          <p:cNvPicPr>
            <a:picLocks noGrp="1" noChangeAspect="1" noChangeArrowheads="1"/>
          </p:cNvPicPr>
          <p:nvPr>
            <p:ph sz="quarter" idx="1"/>
          </p:nvPr>
        </p:nvPicPr>
        <p:blipFill>
          <a:blip r:embed="rId3" cstate="print"/>
          <a:srcRect/>
          <a:stretch>
            <a:fillRect/>
          </a:stretch>
        </p:blipFill>
        <p:spPr>
          <a:xfrm>
            <a:off x="457200" y="1779588"/>
            <a:ext cx="5410200" cy="1905000"/>
          </a:xfrm>
          <a:noFill/>
          <a:ln/>
        </p:spPr>
      </p:pic>
      <p:sp>
        <p:nvSpPr>
          <p:cNvPr id="321539" name="Rectangle 3"/>
          <p:cNvSpPr>
            <a:spLocks noGrp="1" noChangeArrowheads="1"/>
          </p:cNvSpPr>
          <p:nvPr>
            <p:ph type="body" sz="half" idx="3"/>
          </p:nvPr>
        </p:nvSpPr>
        <p:spPr>
          <a:xfrm>
            <a:off x="457200" y="4648200"/>
            <a:ext cx="8229600" cy="2209800"/>
          </a:xfrm>
        </p:spPr>
        <p:txBody>
          <a:bodyPr/>
          <a:lstStyle/>
          <a:p>
            <a:pPr>
              <a:lnSpc>
                <a:spcPct val="90000"/>
              </a:lnSpc>
            </a:pPr>
            <a:r>
              <a:rPr lang="en-GB" sz="2000"/>
              <a:t>Testicular torsion leads to testicular infarction. Testicular ischemia may also result from epididymitis as in this pt.</a:t>
            </a:r>
          </a:p>
          <a:p>
            <a:pPr>
              <a:lnSpc>
                <a:spcPct val="90000"/>
              </a:lnSpc>
            </a:pPr>
            <a:r>
              <a:rPr lang="en-GB" sz="2000"/>
              <a:t>Early scintigraphic flow images show markedly increased flow to scrotal regions bilaterally.</a:t>
            </a:r>
            <a:r>
              <a:rPr lang="en-GB" sz="2000" i="1"/>
              <a:t> </a:t>
            </a:r>
            <a:r>
              <a:rPr lang="en-GB" sz="2000"/>
              <a:t>Tissue-phase scintigram shows increased peri-testicular activity with bilateral central regions of diminished activity.</a:t>
            </a:r>
          </a:p>
        </p:txBody>
      </p:sp>
      <p:pic>
        <p:nvPicPr>
          <p:cNvPr id="321543" name="Picture 7"/>
          <p:cNvPicPr>
            <a:picLocks noGrp="1" noChangeAspect="1" noChangeArrowheads="1"/>
          </p:cNvPicPr>
          <p:nvPr>
            <p:ph sz="quarter" idx="2"/>
          </p:nvPr>
        </p:nvPicPr>
        <p:blipFill>
          <a:blip r:embed="rId4" cstate="print"/>
          <a:srcRect/>
          <a:stretch>
            <a:fillRect/>
          </a:stretch>
        </p:blipFill>
        <p:spPr>
          <a:xfrm>
            <a:off x="5791200" y="1752600"/>
            <a:ext cx="2962275" cy="2794000"/>
          </a:xfrm>
          <a:noFill/>
          <a:ln/>
        </p:spPr>
      </p:pic>
      <p:sp>
        <p:nvSpPr>
          <p:cNvPr id="321544" name="Text Box 8"/>
          <p:cNvSpPr txBox="1">
            <a:spLocks noChangeArrowheads="1"/>
          </p:cNvSpPr>
          <p:nvPr/>
        </p:nvSpPr>
        <p:spPr bwMode="auto">
          <a:xfrm>
            <a:off x="609600" y="3810000"/>
            <a:ext cx="5029200" cy="519113"/>
          </a:xfrm>
          <a:prstGeom prst="rect">
            <a:avLst/>
          </a:prstGeom>
          <a:noFill/>
          <a:ln w="9525" algn="ctr">
            <a:noFill/>
            <a:miter lim="800000"/>
            <a:headEnd/>
            <a:tailEnd/>
          </a:ln>
          <a:effectLst/>
        </p:spPr>
        <p:txBody>
          <a:bodyPr>
            <a:spAutoFit/>
          </a:bodyPr>
          <a:lstStyle/>
          <a:p>
            <a:pPr algn="ctr">
              <a:spcBef>
                <a:spcPct val="50000"/>
              </a:spcBef>
            </a:pPr>
            <a:r>
              <a:rPr lang="en-GB" sz="2800" b="1">
                <a:solidFill>
                  <a:schemeClr val="folHlink"/>
                </a:solidFill>
                <a:latin typeface="Times New Roman" pitchFamily="18" charset="0"/>
              </a:rPr>
              <a:t>SCROTAL RNI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http://content.ll-0.com/cpmc2/Fig3-Dec04DMSA.jpg?i=120204134232"/>
          <p:cNvPicPr>
            <a:picLocks noChangeAspect="1" noChangeArrowheads="1"/>
          </p:cNvPicPr>
          <p:nvPr/>
        </p:nvPicPr>
        <p:blipFill>
          <a:blip r:embed="rId2" cstate="print"/>
          <a:srcRect/>
          <a:stretch>
            <a:fillRect/>
          </a:stretch>
        </p:blipFill>
        <p:spPr bwMode="auto">
          <a:xfrm>
            <a:off x="533400" y="0"/>
            <a:ext cx="7956719" cy="683306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o.quizlet.com/i/AX9CnFhTthkv6Ch9cf51_w_m.jpg"/>
          <p:cNvPicPr>
            <a:picLocks noChangeAspect="1" noChangeArrowheads="1"/>
          </p:cNvPicPr>
          <p:nvPr/>
        </p:nvPicPr>
        <p:blipFill>
          <a:blip r:embed="rId2" cstate="print"/>
          <a:srcRect/>
          <a:stretch>
            <a:fillRect/>
          </a:stretch>
        </p:blipFill>
        <p:spPr bwMode="auto">
          <a:xfrm>
            <a:off x="7" y="914400"/>
            <a:ext cx="9143993" cy="5181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9144000" cy="1984375"/>
          </a:xfrm>
          <a:solidFill>
            <a:schemeClr val="accent3">
              <a:lumMod val="50000"/>
            </a:schemeClr>
          </a:solidFill>
        </p:spPr>
        <p:txBody>
          <a:bodyPr>
            <a:normAutofit/>
          </a:bodyPr>
          <a:lstStyle/>
          <a:p>
            <a:r>
              <a:rPr lang="en-US" sz="6000" dirty="0" err="1" smtClean="0">
                <a:latin typeface="Bauhaus 93" pitchFamily="82" charset="0"/>
              </a:rPr>
              <a:t>Uroradiology</a:t>
            </a:r>
            <a:r>
              <a:rPr lang="en-US" sz="6000" dirty="0" smtClean="0">
                <a:latin typeface="Bauhaus 93" pitchFamily="82" charset="0"/>
              </a:rPr>
              <a:t> classics.</a:t>
            </a:r>
            <a:endParaRPr lang="en-US" sz="6000" dirty="0">
              <a:latin typeface="Bauhaus 93" pitchFamily="82" charset="0"/>
            </a:endParaRPr>
          </a:p>
        </p:txBody>
      </p:sp>
      <p:pic>
        <p:nvPicPr>
          <p:cNvPr id="92162" name="Picture 2" descr="http://www.jazzandclassical.co.uk/robslog.jpg"/>
          <p:cNvPicPr>
            <a:picLocks noChangeAspect="1" noChangeArrowheads="1"/>
          </p:cNvPicPr>
          <p:nvPr/>
        </p:nvPicPr>
        <p:blipFill>
          <a:blip r:embed="rId2" cstate="print"/>
          <a:srcRect/>
          <a:stretch>
            <a:fillRect/>
          </a:stretch>
        </p:blipFill>
        <p:spPr bwMode="auto">
          <a:xfrm>
            <a:off x="2286000" y="4114801"/>
            <a:ext cx="4367664" cy="2743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43600" cy="2362200"/>
          </a:xfrm>
          <a:solidFill>
            <a:schemeClr val="accent6">
              <a:lumMod val="20000"/>
              <a:lumOff val="80000"/>
            </a:schemeClr>
          </a:solidFill>
        </p:spPr>
        <p:txBody>
          <a:bodyPr>
            <a:normAutofit/>
          </a:bodyPr>
          <a:lstStyle/>
          <a:p>
            <a:r>
              <a:rPr lang="en-US" sz="6000" dirty="0" err="1" smtClean="0">
                <a:solidFill>
                  <a:schemeClr val="accent6">
                    <a:lumMod val="50000"/>
                  </a:schemeClr>
                </a:solidFill>
                <a:latin typeface="Bauhaus 93" pitchFamily="82" charset="0"/>
              </a:rPr>
              <a:t>Radioglyphics</a:t>
            </a:r>
            <a:r>
              <a:rPr lang="en-US" sz="6000" dirty="0" smtClean="0">
                <a:solidFill>
                  <a:schemeClr val="accent6">
                    <a:lumMod val="50000"/>
                  </a:schemeClr>
                </a:solidFill>
                <a:latin typeface="Bauhaus 93" pitchFamily="82" charset="0"/>
              </a:rPr>
              <a:t>…</a:t>
            </a:r>
            <a:endParaRPr lang="en-US" sz="600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838200" y="3048001"/>
            <a:ext cx="7010400" cy="2819400"/>
          </a:xfrm>
        </p:spPr>
        <p:txBody>
          <a:bodyPr>
            <a:normAutofit fontScale="92500"/>
          </a:bodyPr>
          <a:lstStyle/>
          <a:p>
            <a:r>
              <a:rPr lang="en-US" sz="2400" dirty="0" smtClean="0">
                <a:latin typeface="Berlin Sans FB" pitchFamily="34" charset="0"/>
              </a:rPr>
              <a:t>The language of radiology is rich with descriptions of imaging</a:t>
            </a:r>
            <a:r>
              <a:rPr lang="en-US" sz="2400" baseline="30000" dirty="0" smtClean="0">
                <a:latin typeface="Berlin Sans FB" pitchFamily="34" charset="0"/>
              </a:rPr>
              <a:t> </a:t>
            </a:r>
            <a:r>
              <a:rPr lang="en-US" sz="2400" dirty="0" smtClean="0">
                <a:latin typeface="Berlin Sans FB" pitchFamily="34" charset="0"/>
              </a:rPr>
              <a:t>findings, often metaphorical, which have found common usage</a:t>
            </a:r>
            <a:r>
              <a:rPr lang="en-US" sz="2400" baseline="30000" dirty="0" smtClean="0">
                <a:latin typeface="Berlin Sans FB" pitchFamily="34" charset="0"/>
              </a:rPr>
              <a:t> </a:t>
            </a:r>
            <a:r>
              <a:rPr lang="en-US" sz="2400" dirty="0" smtClean="0">
                <a:latin typeface="Berlin Sans FB" pitchFamily="34" charset="0"/>
              </a:rPr>
              <a:t>in the day-to-day practice of genitourinary radiology. </a:t>
            </a:r>
          </a:p>
          <a:p>
            <a:r>
              <a:rPr lang="en-US" sz="2400" dirty="0" smtClean="0">
                <a:latin typeface="Berlin Sans FB" pitchFamily="34" charset="0"/>
              </a:rPr>
              <a:t>These</a:t>
            </a:r>
            <a:r>
              <a:rPr lang="en-US" sz="2400" baseline="30000" dirty="0" smtClean="0">
                <a:latin typeface="Berlin Sans FB" pitchFamily="34" charset="0"/>
              </a:rPr>
              <a:t> </a:t>
            </a:r>
            <a:r>
              <a:rPr lang="en-US" sz="2400" dirty="0" smtClean="0">
                <a:latin typeface="Berlin Sans FB" pitchFamily="34" charset="0"/>
              </a:rPr>
              <a:t>"classic signs" give us confidence in our diagnosis. </a:t>
            </a:r>
          </a:p>
          <a:p>
            <a:r>
              <a:rPr lang="en-US" sz="2400" dirty="0" smtClean="0">
                <a:latin typeface="Berlin Sans FB" pitchFamily="34" charset="0"/>
              </a:rPr>
              <a:t>Some of</a:t>
            </a:r>
            <a:r>
              <a:rPr lang="en-US" sz="2400" baseline="30000" dirty="0" smtClean="0">
                <a:latin typeface="Berlin Sans FB" pitchFamily="34" charset="0"/>
              </a:rPr>
              <a:t> </a:t>
            </a:r>
            <a:r>
              <a:rPr lang="en-US" sz="2400" dirty="0" smtClean="0">
                <a:latin typeface="Berlin Sans FB" pitchFamily="34" charset="0"/>
              </a:rPr>
              <a:t>the signs have become so familiar to us that they are referred</a:t>
            </a:r>
            <a:r>
              <a:rPr lang="en-US" sz="2400" baseline="30000" dirty="0" smtClean="0">
                <a:latin typeface="Berlin Sans FB" pitchFamily="34" charset="0"/>
              </a:rPr>
              <a:t> </a:t>
            </a:r>
            <a:r>
              <a:rPr lang="en-US" sz="2400" dirty="0" smtClean="0">
                <a:latin typeface="Berlin Sans FB" pitchFamily="34" charset="0"/>
              </a:rPr>
              <a:t>to as an "Aunt Minnie." </a:t>
            </a:r>
          </a:p>
        </p:txBody>
      </p:sp>
      <p:pic>
        <p:nvPicPr>
          <p:cNvPr id="91138" name="Picture 2" descr="http://imagecache5.art.com/p/LRG/8/882/I9JJ000Z/hieroglyphics-ii.jpg"/>
          <p:cNvPicPr>
            <a:picLocks noChangeAspect="1" noChangeArrowheads="1"/>
          </p:cNvPicPr>
          <p:nvPr/>
        </p:nvPicPr>
        <p:blipFill>
          <a:blip r:embed="rId2" cstate="print"/>
          <a:srcRect/>
          <a:stretch>
            <a:fillRect/>
          </a:stretch>
        </p:blipFill>
        <p:spPr bwMode="auto">
          <a:xfrm>
            <a:off x="0" y="0"/>
            <a:ext cx="3200400" cy="256832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1905000"/>
          </a:xfrm>
          <a:solidFill>
            <a:schemeClr val="tx2">
              <a:lumMod val="20000"/>
              <a:lumOff val="80000"/>
            </a:schemeClr>
          </a:solidFill>
        </p:spPr>
        <p:txBody>
          <a:bodyPr>
            <a:noAutofit/>
          </a:bodyPr>
          <a:lstStyle/>
          <a:p>
            <a:r>
              <a:rPr lang="en-US" sz="6000" dirty="0" err="1" smtClean="0">
                <a:solidFill>
                  <a:srgbClr val="6F2927"/>
                </a:solidFill>
                <a:latin typeface="Bauhaus 93" pitchFamily="82" charset="0"/>
              </a:rPr>
              <a:t>Staghorn</a:t>
            </a:r>
            <a:endParaRPr lang="en-US" sz="6000" dirty="0">
              <a:solidFill>
                <a:srgbClr val="6F2927"/>
              </a:solidFill>
              <a:latin typeface="Bauhaus 93" pitchFamily="82" charset="0"/>
            </a:endParaRPr>
          </a:p>
        </p:txBody>
      </p:sp>
      <p:sp>
        <p:nvSpPr>
          <p:cNvPr id="3" name="Content Placeholder 2"/>
          <p:cNvSpPr>
            <a:spLocks noGrp="1"/>
          </p:cNvSpPr>
          <p:nvPr>
            <p:ph idx="1"/>
          </p:nvPr>
        </p:nvSpPr>
        <p:spPr>
          <a:xfrm>
            <a:off x="609600" y="3733800"/>
            <a:ext cx="8229600" cy="2819400"/>
          </a:xfrm>
        </p:spPr>
        <p:txBody>
          <a:bodyPr>
            <a:normAutofit/>
          </a:bodyPr>
          <a:lstStyle/>
          <a:p>
            <a:r>
              <a:rPr lang="en-US" sz="2400" dirty="0" smtClean="0">
                <a:latin typeface="Berlin Sans FB" pitchFamily="34" charset="0"/>
              </a:rPr>
              <a:t>A renal stone described as a </a:t>
            </a:r>
            <a:r>
              <a:rPr lang="en-US" sz="2400" i="1" dirty="0" err="1" smtClean="0">
                <a:latin typeface="Berlin Sans FB" pitchFamily="34" charset="0"/>
              </a:rPr>
              <a:t>staghorn</a:t>
            </a:r>
            <a:r>
              <a:rPr lang="en-US" sz="2400" dirty="0" smtClean="0">
                <a:latin typeface="Berlin Sans FB" pitchFamily="34" charset="0"/>
              </a:rPr>
              <a:t> implies a branched renal</a:t>
            </a:r>
            <a:r>
              <a:rPr lang="en-US" sz="2400" baseline="30000" dirty="0" smtClean="0">
                <a:latin typeface="Berlin Sans FB" pitchFamily="34" charset="0"/>
              </a:rPr>
              <a:t> </a:t>
            </a:r>
            <a:r>
              <a:rPr lang="en-US" sz="2400" dirty="0" smtClean="0">
                <a:latin typeface="Berlin Sans FB" pitchFamily="34" charset="0"/>
              </a:rPr>
              <a:t>calculus that resembles the antlers of a stag. </a:t>
            </a:r>
          </a:p>
          <a:p>
            <a:r>
              <a:rPr lang="en-US" sz="2400" dirty="0" smtClean="0">
                <a:latin typeface="Berlin Sans FB" pitchFamily="34" charset="0"/>
              </a:rPr>
              <a:t>It is</a:t>
            </a:r>
            <a:r>
              <a:rPr lang="en-US" sz="2400" baseline="30000" dirty="0" smtClean="0">
                <a:latin typeface="Berlin Sans FB" pitchFamily="34" charset="0"/>
              </a:rPr>
              <a:t> </a:t>
            </a:r>
            <a:r>
              <a:rPr lang="en-US" sz="2400" dirty="0" smtClean="0">
                <a:latin typeface="Berlin Sans FB" pitchFamily="34" charset="0"/>
              </a:rPr>
              <a:t>usually composed of </a:t>
            </a:r>
            <a:r>
              <a:rPr lang="en-US" sz="2400" dirty="0" err="1" smtClean="0">
                <a:latin typeface="Berlin Sans FB" pitchFamily="34" charset="0"/>
              </a:rPr>
              <a:t>struvite</a:t>
            </a:r>
            <a:r>
              <a:rPr lang="en-US" sz="2400" dirty="0" smtClean="0">
                <a:latin typeface="Berlin Sans FB" pitchFamily="34" charset="0"/>
              </a:rPr>
              <a:t>; but less commonly, it is formed</a:t>
            </a:r>
            <a:r>
              <a:rPr lang="en-US" sz="2400" baseline="30000" dirty="0" smtClean="0">
                <a:latin typeface="Berlin Sans FB" pitchFamily="34" charset="0"/>
              </a:rPr>
              <a:t> </a:t>
            </a:r>
            <a:r>
              <a:rPr lang="en-US" sz="2400" dirty="0" smtClean="0">
                <a:latin typeface="Berlin Sans FB" pitchFamily="34" charset="0"/>
              </a:rPr>
              <a:t>from </a:t>
            </a:r>
            <a:r>
              <a:rPr lang="en-US" sz="2400" dirty="0" err="1" smtClean="0">
                <a:latin typeface="Berlin Sans FB" pitchFamily="34" charset="0"/>
              </a:rPr>
              <a:t>cystine</a:t>
            </a:r>
            <a:r>
              <a:rPr lang="en-US" sz="2400" dirty="0" smtClean="0">
                <a:latin typeface="Berlin Sans FB" pitchFamily="34" charset="0"/>
              </a:rPr>
              <a:t> or uric acid. </a:t>
            </a:r>
            <a:endParaRPr lang="en-US" sz="2400" dirty="0">
              <a:latin typeface="Berlin Sans FB" pitchFamily="34" charset="0"/>
            </a:endParaRPr>
          </a:p>
        </p:txBody>
      </p:sp>
      <p:pic>
        <p:nvPicPr>
          <p:cNvPr id="4" name="Picture 2" descr=" ">
            <a:hlinkClick r:id="rId2"/>
          </p:cNvPr>
          <p:cNvPicPr>
            <a:picLocks noChangeAspect="1" noChangeArrowheads="1"/>
          </p:cNvPicPr>
          <p:nvPr/>
        </p:nvPicPr>
        <p:blipFill>
          <a:blip r:embed="rId3" cstate="print"/>
          <a:srcRect/>
          <a:stretch>
            <a:fillRect/>
          </a:stretch>
        </p:blipFill>
        <p:spPr bwMode="auto">
          <a:xfrm>
            <a:off x="0" y="0"/>
            <a:ext cx="3276600" cy="318723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51438"/>
            <a:ext cx="9144000" cy="1706562"/>
          </a:xfrm>
        </p:spPr>
        <p:txBody>
          <a:bodyPr>
            <a:normAutofit/>
          </a:bodyPr>
          <a:lstStyle/>
          <a:p>
            <a:r>
              <a:rPr lang="en-US" sz="2000" b="1" dirty="0" smtClean="0">
                <a:latin typeface="Berlin Sans FB" pitchFamily="34" charset="0"/>
              </a:rPr>
              <a:t>(a)</a:t>
            </a:r>
            <a:r>
              <a:rPr lang="en-US" sz="2000" dirty="0" smtClean="0">
                <a:latin typeface="Berlin Sans FB" pitchFamily="34" charset="0"/>
              </a:rPr>
              <a:t> </a:t>
            </a:r>
            <a:r>
              <a:rPr lang="en-US" sz="2000" dirty="0" err="1" smtClean="0">
                <a:latin typeface="Berlin Sans FB" pitchFamily="34" charset="0"/>
              </a:rPr>
              <a:t>Staghorns</a:t>
            </a:r>
            <a:r>
              <a:rPr lang="en-US" sz="2000" dirty="0" smtClean="0">
                <a:latin typeface="Berlin Sans FB" pitchFamily="34" charset="0"/>
              </a:rPr>
              <a:t>. </a:t>
            </a:r>
            <a:r>
              <a:rPr lang="en-US" sz="2000" b="1" dirty="0" smtClean="0">
                <a:latin typeface="Berlin Sans FB" pitchFamily="34" charset="0"/>
              </a:rPr>
              <a:t>(b)</a:t>
            </a:r>
            <a:r>
              <a:rPr lang="en-US" sz="2000" dirty="0" smtClean="0">
                <a:latin typeface="Berlin Sans FB" pitchFamily="34" charset="0"/>
              </a:rPr>
              <a:t> On a scout image obtained before excretory </a:t>
            </a:r>
            <a:r>
              <a:rPr lang="en-US" sz="2000" dirty="0" err="1" smtClean="0">
                <a:latin typeface="Berlin Sans FB" pitchFamily="34" charset="0"/>
              </a:rPr>
              <a:t>urography</a:t>
            </a:r>
            <a:r>
              <a:rPr lang="en-US" sz="2000" dirty="0" smtClean="0">
                <a:latin typeface="Berlin Sans FB" pitchFamily="34" charset="0"/>
              </a:rPr>
              <a:t>, a calculus fills nearly the entirety of a bifid right renal collecting system, giving it a branched appearance that resembles the antlers of a stag.</a:t>
            </a:r>
            <a:endParaRPr lang="en-US" sz="2000" dirty="0">
              <a:latin typeface="Berlin Sans FB" pitchFamily="34" charset="0"/>
            </a:endParaRPr>
          </a:p>
        </p:txBody>
      </p:sp>
      <p:pic>
        <p:nvPicPr>
          <p:cNvPr id="59394" name="Picture 2" descr=" ">
            <a:hlinkClick r:id="rId2"/>
          </p:cNvPr>
          <p:cNvPicPr>
            <a:picLocks noChangeAspect="1" noChangeArrowheads="1"/>
          </p:cNvPicPr>
          <p:nvPr/>
        </p:nvPicPr>
        <p:blipFill>
          <a:blip r:embed="rId3" cstate="print"/>
          <a:srcRect/>
          <a:stretch>
            <a:fillRect/>
          </a:stretch>
        </p:blipFill>
        <p:spPr bwMode="auto">
          <a:xfrm>
            <a:off x="0" y="0"/>
            <a:ext cx="4572000" cy="4447310"/>
          </a:xfrm>
          <a:prstGeom prst="rect">
            <a:avLst/>
          </a:prstGeom>
          <a:noFill/>
        </p:spPr>
      </p:pic>
      <p:pic>
        <p:nvPicPr>
          <p:cNvPr id="59396" name="Picture 4" descr=" ">
            <a:hlinkClick r:id="rId4"/>
          </p:cNvPr>
          <p:cNvPicPr>
            <a:picLocks noChangeAspect="1" noChangeArrowheads="1"/>
          </p:cNvPicPr>
          <p:nvPr/>
        </p:nvPicPr>
        <p:blipFill>
          <a:blip r:embed="rId5" cstate="print"/>
          <a:srcRect/>
          <a:stretch>
            <a:fillRect/>
          </a:stretch>
        </p:blipFill>
        <p:spPr bwMode="auto">
          <a:xfrm>
            <a:off x="4572000" y="-1"/>
            <a:ext cx="4572000" cy="443691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648200"/>
            <a:ext cx="9144000" cy="2209800"/>
          </a:xfrm>
        </p:spPr>
        <p:txBody>
          <a:bodyPr>
            <a:normAutofit fontScale="55000" lnSpcReduction="20000"/>
          </a:bodyPr>
          <a:lstStyle/>
          <a:p>
            <a:r>
              <a:rPr lang="en-US" b="1" dirty="0" smtClean="0"/>
              <a:t>(a)</a:t>
            </a:r>
            <a:r>
              <a:rPr lang="en-US" dirty="0" smtClean="0"/>
              <a:t> A bear’s paws. (Photograph entitled "Bad Boys of the Arctic" reprinted with permission from Thomas D. </a:t>
            </a:r>
            <a:r>
              <a:rPr lang="en-US" dirty="0" err="1" smtClean="0"/>
              <a:t>Mangelsen</a:t>
            </a:r>
            <a:r>
              <a:rPr lang="en-US" dirty="0" smtClean="0"/>
              <a:t>, Inc.) </a:t>
            </a:r>
          </a:p>
          <a:p>
            <a:r>
              <a:rPr lang="en-US" b="1" dirty="0" smtClean="0"/>
              <a:t>(b)</a:t>
            </a:r>
            <a:r>
              <a:rPr lang="en-US" dirty="0" smtClean="0"/>
              <a:t> Contrast material-enhanced CT scan (same patient as in </a:t>
            </a:r>
            <a:r>
              <a:rPr lang="en-US" dirty="0" smtClean="0">
                <a:hlinkClick r:id="rId2"/>
              </a:rPr>
              <a:t>Fig 2</a:t>
            </a:r>
            <a:r>
              <a:rPr lang="en-US" dirty="0" smtClean="0"/>
              <a:t>) demonstrates a centrally obstructing stone with replacement of the renal parenchyma by low-attenuation collections in a "</a:t>
            </a:r>
            <a:r>
              <a:rPr lang="en-US" dirty="0" err="1" smtClean="0"/>
              <a:t>hydronephrotic</a:t>
            </a:r>
            <a:r>
              <a:rPr lang="en-US" dirty="0" smtClean="0"/>
              <a:t>" pattern. Note the lack of dilatation of the renal pelvis and </a:t>
            </a:r>
            <a:r>
              <a:rPr lang="en-US" dirty="0" err="1" smtClean="0"/>
              <a:t>infundibula</a:t>
            </a:r>
            <a:r>
              <a:rPr lang="en-US" dirty="0" smtClean="0"/>
              <a:t>. </a:t>
            </a:r>
          </a:p>
          <a:p>
            <a:r>
              <a:rPr lang="en-US" b="1" dirty="0" smtClean="0"/>
              <a:t>(c)</a:t>
            </a:r>
            <a:r>
              <a:rPr lang="en-US" dirty="0" smtClean="0"/>
              <a:t> CT scan obtained at a slightly lower level shows the fragments of a </a:t>
            </a:r>
            <a:r>
              <a:rPr lang="en-US" dirty="0" err="1" smtClean="0"/>
              <a:t>staghorn</a:t>
            </a:r>
            <a:r>
              <a:rPr lang="en-US" dirty="0" smtClean="0"/>
              <a:t> calculus within the parenchymal collections, which exhibit marginal enhancement. The pattern seen at CT resembles a bear’s paw. </a:t>
            </a:r>
            <a:endParaRPr lang="en-US" dirty="0"/>
          </a:p>
        </p:txBody>
      </p:sp>
      <p:pic>
        <p:nvPicPr>
          <p:cNvPr id="51202" name="Picture 2" descr=" ">
            <a:hlinkClick r:id="rId3"/>
          </p:cNvPr>
          <p:cNvPicPr>
            <a:picLocks noChangeAspect="1" noChangeArrowheads="1"/>
          </p:cNvPicPr>
          <p:nvPr/>
        </p:nvPicPr>
        <p:blipFill>
          <a:blip r:embed="rId4" cstate="print"/>
          <a:srcRect/>
          <a:stretch>
            <a:fillRect/>
          </a:stretch>
        </p:blipFill>
        <p:spPr bwMode="auto">
          <a:xfrm>
            <a:off x="0" y="1981200"/>
            <a:ext cx="3124200" cy="2113409"/>
          </a:xfrm>
          <a:prstGeom prst="rect">
            <a:avLst/>
          </a:prstGeom>
          <a:noFill/>
        </p:spPr>
      </p:pic>
      <p:pic>
        <p:nvPicPr>
          <p:cNvPr id="51204" name="Picture 4" descr=" ">
            <a:hlinkClick r:id="rId5"/>
          </p:cNvPr>
          <p:cNvPicPr>
            <a:picLocks noChangeAspect="1" noChangeArrowheads="1"/>
          </p:cNvPicPr>
          <p:nvPr/>
        </p:nvPicPr>
        <p:blipFill>
          <a:blip r:embed="rId6" cstate="print"/>
          <a:srcRect/>
          <a:stretch>
            <a:fillRect/>
          </a:stretch>
        </p:blipFill>
        <p:spPr bwMode="auto">
          <a:xfrm>
            <a:off x="3124200" y="2133600"/>
            <a:ext cx="2895600" cy="2490216"/>
          </a:xfrm>
          <a:prstGeom prst="rect">
            <a:avLst/>
          </a:prstGeom>
          <a:noFill/>
        </p:spPr>
      </p:pic>
      <p:pic>
        <p:nvPicPr>
          <p:cNvPr id="51206" name="Picture 6" descr=" ">
            <a:hlinkClick r:id="rId7"/>
          </p:cNvPr>
          <p:cNvPicPr>
            <a:picLocks noChangeAspect="1" noChangeArrowheads="1"/>
          </p:cNvPicPr>
          <p:nvPr/>
        </p:nvPicPr>
        <p:blipFill>
          <a:blip r:embed="rId8" cstate="print"/>
          <a:srcRect/>
          <a:stretch>
            <a:fillRect/>
          </a:stretch>
        </p:blipFill>
        <p:spPr bwMode="auto">
          <a:xfrm>
            <a:off x="5943600" y="0"/>
            <a:ext cx="3200400" cy="2832356"/>
          </a:xfrm>
          <a:prstGeom prst="rect">
            <a:avLst/>
          </a:prstGeom>
          <a:noFill/>
        </p:spPr>
      </p:pic>
      <p:sp>
        <p:nvSpPr>
          <p:cNvPr id="6" name="Rectangle 5"/>
          <p:cNvSpPr/>
          <p:nvPr/>
        </p:nvSpPr>
        <p:spPr>
          <a:xfrm>
            <a:off x="0" y="381000"/>
            <a:ext cx="6172200" cy="1015663"/>
          </a:xfrm>
          <a:prstGeom prst="rect">
            <a:avLst/>
          </a:prstGeom>
          <a:solidFill>
            <a:schemeClr val="bg2">
              <a:lumMod val="90000"/>
            </a:schemeClr>
          </a:solidFill>
        </p:spPr>
        <p:txBody>
          <a:bodyPr wrap="square">
            <a:spAutoFit/>
          </a:bodyPr>
          <a:lstStyle/>
          <a:p>
            <a:r>
              <a:rPr lang="en-US" sz="6000" dirty="0" smtClean="0">
                <a:solidFill>
                  <a:schemeClr val="tx1">
                    <a:lumMod val="95000"/>
                    <a:lumOff val="5000"/>
                  </a:schemeClr>
                </a:solidFill>
                <a:latin typeface="Bauhaus 93" pitchFamily="82" charset="0"/>
              </a:rPr>
              <a:t>Bear’s paws sign. </a:t>
            </a:r>
            <a:endParaRPr lang="en-US" sz="6000" dirty="0">
              <a:solidFill>
                <a:schemeClr val="tx1">
                  <a:lumMod val="95000"/>
                  <a:lumOff val="5000"/>
                </a:schemeClr>
              </a:solidFill>
              <a:latin typeface="Bauhaus 93" pitchFamily="8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0"/>
            <a:ext cx="9144000" cy="1524000"/>
          </a:xfrm>
        </p:spPr>
        <p:txBody>
          <a:bodyPr>
            <a:normAutofit fontScale="62500" lnSpcReduction="20000"/>
          </a:bodyPr>
          <a:lstStyle/>
          <a:p>
            <a:r>
              <a:rPr lang="en-US" dirty="0" smtClean="0"/>
              <a:t>"Sponge" kidney, made from a sponge! </a:t>
            </a:r>
            <a:r>
              <a:rPr lang="en-US" b="1" dirty="0" smtClean="0"/>
              <a:t>(b)</a:t>
            </a:r>
            <a:r>
              <a:rPr lang="en-US" dirty="0" smtClean="0"/>
              <a:t> Scout image from excretory </a:t>
            </a:r>
            <a:r>
              <a:rPr lang="en-US" dirty="0" err="1" smtClean="0"/>
              <a:t>urography</a:t>
            </a:r>
            <a:r>
              <a:rPr lang="en-US" dirty="0" smtClean="0"/>
              <a:t> demonstrates calcifications clustered in the </a:t>
            </a:r>
            <a:r>
              <a:rPr lang="en-US" dirty="0" err="1" smtClean="0"/>
              <a:t>medullary</a:t>
            </a:r>
            <a:r>
              <a:rPr lang="en-US" dirty="0" smtClean="0"/>
              <a:t> portion of the left kidney. </a:t>
            </a:r>
            <a:r>
              <a:rPr lang="en-US" b="1" dirty="0" smtClean="0"/>
              <a:t>(c)</a:t>
            </a:r>
            <a:r>
              <a:rPr lang="en-US" dirty="0" smtClean="0"/>
              <a:t> After contrast material administration, numerous cavities are identified within the renal papilla in the patient with </a:t>
            </a:r>
            <a:r>
              <a:rPr lang="en-US" dirty="0" err="1" smtClean="0"/>
              <a:t>medullary</a:t>
            </a:r>
            <a:r>
              <a:rPr lang="en-US" dirty="0" smtClean="0"/>
              <a:t> sponge kidney. Some of the calcifications appear to grow, as contrast agent fills the entire cavity containing the stone. </a:t>
            </a:r>
            <a:endParaRPr lang="en-US" dirty="0"/>
          </a:p>
        </p:txBody>
      </p:sp>
      <p:pic>
        <p:nvPicPr>
          <p:cNvPr id="43010" name="Picture 2" descr=" ">
            <a:hlinkClick r:id="rId2"/>
          </p:cNvPr>
          <p:cNvPicPr>
            <a:picLocks noChangeAspect="1" noChangeArrowheads="1"/>
          </p:cNvPicPr>
          <p:nvPr/>
        </p:nvPicPr>
        <p:blipFill>
          <a:blip r:embed="rId3" cstate="print"/>
          <a:srcRect/>
          <a:stretch>
            <a:fillRect/>
          </a:stretch>
        </p:blipFill>
        <p:spPr bwMode="auto">
          <a:xfrm>
            <a:off x="0" y="762000"/>
            <a:ext cx="2438400" cy="4064000"/>
          </a:xfrm>
          <a:prstGeom prst="rect">
            <a:avLst/>
          </a:prstGeom>
          <a:noFill/>
        </p:spPr>
      </p:pic>
      <p:pic>
        <p:nvPicPr>
          <p:cNvPr id="43012" name="Picture 4" descr=" ">
            <a:hlinkClick r:id="rId4"/>
          </p:cNvPr>
          <p:cNvPicPr>
            <a:picLocks noChangeAspect="1" noChangeArrowheads="1"/>
          </p:cNvPicPr>
          <p:nvPr/>
        </p:nvPicPr>
        <p:blipFill>
          <a:blip r:embed="rId5" cstate="print"/>
          <a:srcRect/>
          <a:stretch>
            <a:fillRect/>
          </a:stretch>
        </p:blipFill>
        <p:spPr bwMode="auto">
          <a:xfrm>
            <a:off x="3048000" y="914400"/>
            <a:ext cx="2834640" cy="4049486"/>
          </a:xfrm>
          <a:prstGeom prst="rect">
            <a:avLst/>
          </a:prstGeom>
          <a:noFill/>
        </p:spPr>
      </p:pic>
      <p:sp>
        <p:nvSpPr>
          <p:cNvPr id="5" name="Rectangle 4"/>
          <p:cNvSpPr/>
          <p:nvPr/>
        </p:nvSpPr>
        <p:spPr>
          <a:xfrm>
            <a:off x="1447800" y="0"/>
            <a:ext cx="6553200" cy="707886"/>
          </a:xfrm>
          <a:prstGeom prst="rect">
            <a:avLst/>
          </a:prstGeom>
        </p:spPr>
        <p:txBody>
          <a:bodyPr wrap="square">
            <a:spAutoFit/>
          </a:bodyPr>
          <a:lstStyle/>
          <a:p>
            <a:r>
              <a:rPr lang="en-US" sz="4000" b="1" dirty="0" smtClean="0">
                <a:latin typeface="Berlin Sans FB" pitchFamily="34" charset="0"/>
              </a:rPr>
              <a:t>"</a:t>
            </a:r>
            <a:r>
              <a:rPr lang="en-US" sz="4000" b="1" dirty="0" smtClean="0">
                <a:latin typeface="Berlin Sans FB" pitchFamily="34" charset="0"/>
              </a:rPr>
              <a:t>growing </a:t>
            </a:r>
            <a:r>
              <a:rPr lang="en-US" sz="4000" b="1" dirty="0" smtClean="0">
                <a:latin typeface="Berlin Sans FB" pitchFamily="34" charset="0"/>
              </a:rPr>
              <a:t>calculus sign"</a:t>
            </a:r>
            <a:endParaRPr lang="en-US" sz="4000" dirty="0"/>
          </a:p>
        </p:txBody>
      </p:sp>
      <p:pic>
        <p:nvPicPr>
          <p:cNvPr id="6" name="Picture 2" descr=" ">
            <a:hlinkClick r:id="rId6"/>
          </p:cNvPr>
          <p:cNvPicPr>
            <a:picLocks noChangeAspect="1" noChangeArrowheads="1"/>
          </p:cNvPicPr>
          <p:nvPr/>
        </p:nvPicPr>
        <p:blipFill>
          <a:blip r:embed="rId7" cstate="print"/>
          <a:srcRect/>
          <a:stretch>
            <a:fillRect/>
          </a:stretch>
        </p:blipFill>
        <p:spPr bwMode="auto">
          <a:xfrm>
            <a:off x="6294502" y="838200"/>
            <a:ext cx="2849498" cy="4114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2762"/>
          </a:xfrm>
          <a:solidFill>
            <a:schemeClr val="accent6">
              <a:lumMod val="20000"/>
              <a:lumOff val="80000"/>
            </a:schemeClr>
          </a:solidFill>
        </p:spPr>
        <p:txBody>
          <a:bodyPr>
            <a:noAutofit/>
          </a:bodyPr>
          <a:lstStyle/>
          <a:p>
            <a:r>
              <a:rPr lang="en-US" sz="7200" dirty="0" smtClean="0">
                <a:solidFill>
                  <a:schemeClr val="accent6">
                    <a:lumMod val="50000"/>
                  </a:schemeClr>
                </a:solidFill>
                <a:latin typeface="Bauhaus 93" pitchFamily="82" charset="0"/>
              </a:rPr>
              <a:t>IVU</a:t>
            </a:r>
            <a:endParaRPr lang="en-US" sz="720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3276600"/>
            <a:ext cx="5257800" cy="1905000"/>
          </a:xfrm>
        </p:spPr>
        <p:txBody>
          <a:bodyPr>
            <a:normAutofit fontScale="77500" lnSpcReduction="20000"/>
          </a:bodyPr>
          <a:lstStyle/>
          <a:p>
            <a:r>
              <a:rPr lang="en-US" sz="2800" dirty="0" smtClean="0">
                <a:latin typeface="Berlin Sans FB" pitchFamily="34" charset="0"/>
              </a:rPr>
              <a:t>The excretory urogram is a valuable examination of the urinary tract.</a:t>
            </a:r>
          </a:p>
          <a:p>
            <a:r>
              <a:rPr lang="en-US" sz="2800" dirty="0" smtClean="0">
                <a:latin typeface="Berlin Sans FB" pitchFamily="34" charset="0"/>
              </a:rPr>
              <a:t>It gives </a:t>
            </a:r>
            <a:r>
              <a:rPr lang="en-US" sz="2800" b="1" dirty="0" smtClean="0">
                <a:latin typeface="Berlin Sans FB" pitchFamily="34" charset="0"/>
              </a:rPr>
              <a:t>excellent anatomical images of the kidneys </a:t>
            </a:r>
            <a:r>
              <a:rPr lang="en-US" sz="2800" dirty="0" smtClean="0">
                <a:latin typeface="Berlin Sans FB" pitchFamily="34" charset="0"/>
              </a:rPr>
              <a:t>and to some extent an indication of their </a:t>
            </a:r>
            <a:r>
              <a:rPr lang="en-US" sz="3600" dirty="0" smtClean="0">
                <a:latin typeface="Berlin Sans FB" pitchFamily="34" charset="0"/>
              </a:rPr>
              <a:t>function. </a:t>
            </a:r>
            <a:endParaRPr lang="en-US" sz="3600" dirty="0">
              <a:latin typeface="Berlin Sans FB" pitchFamily="34" charset="0"/>
            </a:endParaRPr>
          </a:p>
        </p:txBody>
      </p:sp>
      <p:pic>
        <p:nvPicPr>
          <p:cNvPr id="190466" name="Picture 2" descr="http://library.med.utah.edu/WebPath/COW/COW141.jpg"/>
          <p:cNvPicPr>
            <a:picLocks noChangeAspect="1" noChangeArrowheads="1"/>
          </p:cNvPicPr>
          <p:nvPr/>
        </p:nvPicPr>
        <p:blipFill>
          <a:blip r:embed="rId2" cstate="print"/>
          <a:srcRect/>
          <a:stretch>
            <a:fillRect/>
          </a:stretch>
        </p:blipFill>
        <p:spPr bwMode="auto">
          <a:xfrm>
            <a:off x="5257800" y="1752599"/>
            <a:ext cx="3886200" cy="51088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62600"/>
            <a:ext cx="9144000" cy="1295400"/>
          </a:xfrm>
        </p:spPr>
        <p:txBody>
          <a:bodyPr>
            <a:normAutofit/>
          </a:bodyPr>
          <a:lstStyle/>
          <a:p>
            <a:r>
              <a:rPr lang="en-US" sz="2400" dirty="0" smtClean="0">
                <a:latin typeface="Berlin Sans FB" pitchFamily="34" charset="0"/>
              </a:rPr>
              <a:t>Papillary necrosis caused by analgesic abuse. </a:t>
            </a:r>
          </a:p>
          <a:p>
            <a:r>
              <a:rPr lang="en-US" sz="2400" dirty="0" smtClean="0">
                <a:latin typeface="Berlin Sans FB" pitchFamily="34" charset="0"/>
              </a:rPr>
              <a:t>Pyelographic image shows central cavities within multiple papillae (arrows). </a:t>
            </a:r>
            <a:endParaRPr lang="en-US" sz="2400" dirty="0">
              <a:latin typeface="Berlin Sans FB" pitchFamily="34" charset="0"/>
            </a:endParaRPr>
          </a:p>
        </p:txBody>
      </p:sp>
      <p:pic>
        <p:nvPicPr>
          <p:cNvPr id="14338" name="Picture 2" descr=" ">
            <a:hlinkClick r:id="rId2"/>
          </p:cNvPr>
          <p:cNvPicPr>
            <a:picLocks noChangeAspect="1" noChangeArrowheads="1"/>
          </p:cNvPicPr>
          <p:nvPr/>
        </p:nvPicPr>
        <p:blipFill>
          <a:blip r:embed="rId3" cstate="print"/>
          <a:srcRect/>
          <a:stretch>
            <a:fillRect/>
          </a:stretch>
        </p:blipFill>
        <p:spPr bwMode="auto">
          <a:xfrm>
            <a:off x="1828800" y="1143000"/>
            <a:ext cx="4240530" cy="4463716"/>
          </a:xfrm>
          <a:prstGeom prst="rect">
            <a:avLst/>
          </a:prstGeom>
          <a:noFill/>
        </p:spPr>
      </p:pic>
      <p:pic>
        <p:nvPicPr>
          <p:cNvPr id="172034" name="Picture 2" descr="http://www.factsfacts.com/EggCups/EggCupEaten.jpg"/>
          <p:cNvPicPr>
            <a:picLocks noChangeAspect="1" noChangeArrowheads="1"/>
          </p:cNvPicPr>
          <p:nvPr/>
        </p:nvPicPr>
        <p:blipFill>
          <a:blip r:embed="rId4" cstate="print"/>
          <a:srcRect/>
          <a:stretch>
            <a:fillRect/>
          </a:stretch>
        </p:blipFill>
        <p:spPr bwMode="auto">
          <a:xfrm>
            <a:off x="7086600" y="0"/>
            <a:ext cx="2057400" cy="1991032"/>
          </a:xfrm>
          <a:prstGeom prst="rect">
            <a:avLst/>
          </a:prstGeom>
          <a:noFill/>
        </p:spPr>
      </p:pic>
      <p:sp>
        <p:nvSpPr>
          <p:cNvPr id="6" name="Rectangle 5"/>
          <p:cNvSpPr/>
          <p:nvPr/>
        </p:nvSpPr>
        <p:spPr>
          <a:xfrm>
            <a:off x="0" y="0"/>
            <a:ext cx="7086600" cy="1015663"/>
          </a:xfrm>
          <a:prstGeom prst="rect">
            <a:avLst/>
          </a:prstGeom>
          <a:solidFill>
            <a:schemeClr val="bg2">
              <a:lumMod val="90000"/>
            </a:schemeClr>
          </a:solidFill>
        </p:spPr>
        <p:txBody>
          <a:bodyPr wrap="square">
            <a:spAutoFit/>
          </a:bodyPr>
          <a:lstStyle/>
          <a:p>
            <a:r>
              <a:rPr lang="en-US" sz="6000" dirty="0" smtClean="0">
                <a:solidFill>
                  <a:schemeClr val="accent6">
                    <a:lumMod val="50000"/>
                  </a:schemeClr>
                </a:solidFill>
                <a:latin typeface="Bauhaus 93" pitchFamily="82" charset="0"/>
              </a:rPr>
              <a:t>        Egg in cup</a:t>
            </a:r>
            <a:endParaRPr lang="en-US" sz="6000" dirty="0">
              <a:solidFill>
                <a:schemeClr val="accent6">
                  <a:lumMod val="50000"/>
                </a:schemeClr>
              </a:solidFill>
              <a:latin typeface="Bauhaus 93" pitchFamily="8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181600"/>
            <a:ext cx="9144000" cy="1676400"/>
          </a:xfrm>
        </p:spPr>
        <p:txBody>
          <a:bodyPr>
            <a:normAutofit fontScale="70000" lnSpcReduction="20000"/>
          </a:bodyPr>
          <a:lstStyle/>
          <a:p>
            <a:r>
              <a:rPr lang="en-US" dirty="0" smtClean="0">
                <a:latin typeface="Berlin Sans FB" pitchFamily="34" charset="0"/>
              </a:rPr>
              <a:t>Comet. (Photograph entitled "Comet </a:t>
            </a:r>
            <a:r>
              <a:rPr lang="en-US" dirty="0" err="1" smtClean="0">
                <a:latin typeface="Berlin Sans FB" pitchFamily="34" charset="0"/>
              </a:rPr>
              <a:t>Hyakutake</a:t>
            </a:r>
            <a:r>
              <a:rPr lang="en-US" dirty="0" smtClean="0">
                <a:latin typeface="Berlin Sans FB" pitchFamily="34" charset="0"/>
              </a:rPr>
              <a:t>" reprinted with permission from Bill and Sally Fletcher.) </a:t>
            </a:r>
            <a:r>
              <a:rPr lang="en-US" b="1" dirty="0" smtClean="0">
                <a:latin typeface="Berlin Sans FB" pitchFamily="34" charset="0"/>
              </a:rPr>
              <a:t>(b)</a:t>
            </a:r>
            <a:r>
              <a:rPr lang="en-US" dirty="0" smtClean="0">
                <a:latin typeface="Berlin Sans FB" pitchFamily="34" charset="0"/>
              </a:rPr>
              <a:t> CT scan shows a calcification (the comet nucleus) (arrow) with a soft-tissue tail that represents a pelvic vein (arrowhead). Together, this appearance constitutes the comet sign. Note the stone at the left </a:t>
            </a:r>
            <a:r>
              <a:rPr lang="en-US" dirty="0" err="1" smtClean="0">
                <a:latin typeface="Berlin Sans FB" pitchFamily="34" charset="0"/>
              </a:rPr>
              <a:t>ureterovesical</a:t>
            </a:r>
            <a:r>
              <a:rPr lang="en-US" dirty="0" smtClean="0">
                <a:latin typeface="Berlin Sans FB" pitchFamily="34" charset="0"/>
              </a:rPr>
              <a:t> junction.</a:t>
            </a:r>
            <a:endParaRPr lang="en-US" dirty="0">
              <a:latin typeface="Berlin Sans FB" pitchFamily="34" charset="0"/>
            </a:endParaRPr>
          </a:p>
        </p:txBody>
      </p:sp>
      <p:pic>
        <p:nvPicPr>
          <p:cNvPr id="33794" name="Picture 2" descr=" ">
            <a:hlinkClick r:id="rId2"/>
          </p:cNvPr>
          <p:cNvPicPr>
            <a:picLocks noChangeAspect="1" noChangeArrowheads="1"/>
          </p:cNvPicPr>
          <p:nvPr/>
        </p:nvPicPr>
        <p:blipFill>
          <a:blip r:embed="rId3" cstate="print"/>
          <a:srcRect/>
          <a:stretch>
            <a:fillRect/>
          </a:stretch>
        </p:blipFill>
        <p:spPr bwMode="auto">
          <a:xfrm>
            <a:off x="0" y="0"/>
            <a:ext cx="4800600" cy="4176524"/>
          </a:xfrm>
          <a:prstGeom prst="rect">
            <a:avLst/>
          </a:prstGeom>
          <a:noFill/>
        </p:spPr>
      </p:pic>
      <p:pic>
        <p:nvPicPr>
          <p:cNvPr id="33796" name="Picture 4" descr=" ">
            <a:hlinkClick r:id="rId4"/>
          </p:cNvPr>
          <p:cNvPicPr>
            <a:picLocks noChangeAspect="1" noChangeArrowheads="1"/>
          </p:cNvPicPr>
          <p:nvPr/>
        </p:nvPicPr>
        <p:blipFill>
          <a:blip r:embed="rId5" cstate="print"/>
          <a:srcRect/>
          <a:stretch>
            <a:fillRect/>
          </a:stretch>
        </p:blipFill>
        <p:spPr bwMode="auto">
          <a:xfrm>
            <a:off x="4732423" y="0"/>
            <a:ext cx="4411577" cy="4191000"/>
          </a:xfrm>
          <a:prstGeom prst="rect">
            <a:avLst/>
          </a:prstGeom>
          <a:noFill/>
        </p:spPr>
      </p:pic>
      <p:sp>
        <p:nvSpPr>
          <p:cNvPr id="5" name="Rectangle 4"/>
          <p:cNvSpPr/>
          <p:nvPr/>
        </p:nvSpPr>
        <p:spPr>
          <a:xfrm>
            <a:off x="3429000" y="4038600"/>
            <a:ext cx="3945311" cy="923330"/>
          </a:xfrm>
          <a:prstGeom prst="rect">
            <a:avLst/>
          </a:prstGeom>
        </p:spPr>
        <p:txBody>
          <a:bodyPr wrap="none">
            <a:spAutoFit/>
          </a:bodyPr>
          <a:lstStyle/>
          <a:p>
            <a:r>
              <a:rPr lang="en-US" sz="5400" dirty="0" smtClean="0">
                <a:solidFill>
                  <a:srgbClr val="002060"/>
                </a:solidFill>
                <a:latin typeface="Bauhaus 93" pitchFamily="82" charset="0"/>
              </a:rPr>
              <a:t>comet sign. </a:t>
            </a:r>
            <a:endParaRPr lang="en-US" sz="5400" dirty="0">
              <a:solidFill>
                <a:srgbClr val="002060"/>
              </a:solidFill>
              <a:latin typeface="Bauhaus 93" pitchFamily="8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2057400"/>
          </a:xfrm>
          <a:solidFill>
            <a:srgbClr val="DBA467"/>
          </a:solidFill>
        </p:spPr>
        <p:txBody>
          <a:bodyPr>
            <a:normAutofit/>
          </a:bodyPr>
          <a:lstStyle/>
          <a:p>
            <a:r>
              <a:rPr lang="en-US" sz="6000" dirty="0" smtClean="0">
                <a:solidFill>
                  <a:schemeClr val="accent2">
                    <a:lumMod val="75000"/>
                  </a:schemeClr>
                </a:solidFill>
                <a:latin typeface="Bauhaus 93" pitchFamily="82" charset="0"/>
              </a:rPr>
              <a:t>Spotted </a:t>
            </a:r>
            <a:r>
              <a:rPr lang="en-US" sz="6000" dirty="0" err="1" smtClean="0">
                <a:solidFill>
                  <a:schemeClr val="accent2">
                    <a:lumMod val="75000"/>
                  </a:schemeClr>
                </a:solidFill>
                <a:latin typeface="Bauhaus 93" pitchFamily="82" charset="0"/>
              </a:rPr>
              <a:t>Nephrogram</a:t>
            </a:r>
            <a:endParaRPr lang="en-US" sz="60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457200" y="3505200"/>
            <a:ext cx="8382000" cy="3352800"/>
          </a:xfrm>
        </p:spPr>
        <p:txBody>
          <a:bodyPr>
            <a:normAutofit/>
          </a:bodyPr>
          <a:lstStyle/>
          <a:p>
            <a:r>
              <a:rPr lang="en-US" sz="2200" dirty="0" smtClean="0">
                <a:latin typeface="Berlin Sans FB" pitchFamily="34" charset="0"/>
              </a:rPr>
              <a:t>Irregular, patchy enhancement in the renal parenchyma, referred</a:t>
            </a:r>
            <a:r>
              <a:rPr lang="en-US" sz="2200" baseline="30000" dirty="0" smtClean="0">
                <a:latin typeface="Berlin Sans FB" pitchFamily="34" charset="0"/>
              </a:rPr>
              <a:t> </a:t>
            </a:r>
            <a:r>
              <a:rPr lang="en-US" sz="2200" dirty="0" smtClean="0">
                <a:latin typeface="Berlin Sans FB" pitchFamily="34" charset="0"/>
              </a:rPr>
              <a:t>to as the </a:t>
            </a:r>
            <a:r>
              <a:rPr lang="en-US" sz="2200" i="1" dirty="0" smtClean="0">
                <a:latin typeface="Berlin Sans FB" pitchFamily="34" charset="0"/>
              </a:rPr>
              <a:t>spotted nephrogram</a:t>
            </a:r>
            <a:r>
              <a:rPr lang="en-US" sz="2200" dirty="0" smtClean="0">
                <a:latin typeface="Berlin Sans FB" pitchFamily="34" charset="0"/>
              </a:rPr>
              <a:t>, may occur as a result of small</a:t>
            </a:r>
            <a:r>
              <a:rPr lang="en-US" sz="2200" baseline="30000" dirty="0" smtClean="0">
                <a:latin typeface="Berlin Sans FB" pitchFamily="34" charset="0"/>
              </a:rPr>
              <a:t> </a:t>
            </a:r>
            <a:r>
              <a:rPr lang="en-US" sz="2200" dirty="0" smtClean="0">
                <a:latin typeface="Berlin Sans FB" pitchFamily="34" charset="0"/>
              </a:rPr>
              <a:t>vessel occlusion, which can be seen with necrotizing </a:t>
            </a:r>
            <a:r>
              <a:rPr lang="en-US" sz="2200" dirty="0" err="1" smtClean="0">
                <a:latin typeface="Berlin Sans FB" pitchFamily="34" charset="0"/>
              </a:rPr>
              <a:t>vasculitis</a:t>
            </a:r>
            <a:r>
              <a:rPr lang="en-US" sz="2200" baseline="30000" dirty="0" smtClean="0">
                <a:latin typeface="Berlin Sans FB" pitchFamily="34" charset="0"/>
              </a:rPr>
              <a:t> </a:t>
            </a:r>
            <a:r>
              <a:rPr lang="en-US" sz="2200" dirty="0" smtClean="0">
                <a:latin typeface="Berlin Sans FB" pitchFamily="34" charset="0"/>
              </a:rPr>
              <a:t>(</a:t>
            </a:r>
            <a:r>
              <a:rPr lang="en-US" sz="2200" dirty="0" err="1" smtClean="0">
                <a:latin typeface="Berlin Sans FB" pitchFamily="34" charset="0"/>
              </a:rPr>
              <a:t>periarteritis</a:t>
            </a:r>
            <a:r>
              <a:rPr lang="en-US" sz="2200" dirty="0" smtClean="0">
                <a:latin typeface="Berlin Sans FB" pitchFamily="34" charset="0"/>
              </a:rPr>
              <a:t> </a:t>
            </a:r>
            <a:r>
              <a:rPr lang="en-US" sz="2200" dirty="0" err="1" smtClean="0">
                <a:latin typeface="Berlin Sans FB" pitchFamily="34" charset="0"/>
              </a:rPr>
              <a:t>nodosa</a:t>
            </a:r>
            <a:r>
              <a:rPr lang="en-US" sz="2200" dirty="0" smtClean="0">
                <a:latin typeface="Berlin Sans FB" pitchFamily="34" charset="0"/>
              </a:rPr>
              <a:t>), scleroderma, and hypertensive </a:t>
            </a:r>
            <a:r>
              <a:rPr lang="en-US" sz="2200" dirty="0" err="1" smtClean="0">
                <a:latin typeface="Berlin Sans FB" pitchFamily="34" charset="0"/>
              </a:rPr>
              <a:t>nephrosclerosis</a:t>
            </a:r>
            <a:r>
              <a:rPr lang="en-US" sz="2200" baseline="30000" dirty="0" smtClean="0">
                <a:latin typeface="Berlin Sans FB" pitchFamily="34" charset="0"/>
              </a:rPr>
              <a:t> </a:t>
            </a:r>
          </a:p>
          <a:p>
            <a:r>
              <a:rPr lang="en-US" sz="2200" dirty="0" smtClean="0">
                <a:latin typeface="Berlin Sans FB" pitchFamily="34" charset="0"/>
              </a:rPr>
              <a:t>Although first observed on angiograms, the abnormal</a:t>
            </a:r>
            <a:r>
              <a:rPr lang="en-US" sz="2200" baseline="30000" dirty="0" smtClean="0">
                <a:latin typeface="Berlin Sans FB" pitchFamily="34" charset="0"/>
              </a:rPr>
              <a:t> </a:t>
            </a:r>
            <a:r>
              <a:rPr lang="en-US" sz="2200" dirty="0" smtClean="0">
                <a:latin typeface="Berlin Sans FB" pitchFamily="34" charset="0"/>
              </a:rPr>
              <a:t>perfusion pattern can be identified on CT and MR images</a:t>
            </a:r>
            <a:r>
              <a:rPr lang="en-US" sz="2200" baseline="30000" dirty="0" smtClean="0">
                <a:latin typeface="Berlin Sans FB" pitchFamily="34" charset="0"/>
              </a:rPr>
              <a:t> </a:t>
            </a:r>
            <a:r>
              <a:rPr lang="en-US" sz="2200" dirty="0" smtClean="0">
                <a:latin typeface="Berlin Sans FB" pitchFamily="34" charset="0"/>
              </a:rPr>
              <a:t>after contrast material administration.</a:t>
            </a:r>
            <a:r>
              <a:rPr lang="en-US" sz="2200" baseline="30000" dirty="0" smtClean="0">
                <a:latin typeface="Berlin Sans FB" pitchFamily="34" charset="0"/>
              </a:rPr>
              <a:t> </a:t>
            </a:r>
            <a:r>
              <a:rPr lang="en-US" sz="2200" dirty="0" smtClean="0">
                <a:latin typeface="Berlin Sans FB" pitchFamily="34" charset="0"/>
              </a:rPr>
              <a:t/>
            </a:r>
            <a:br>
              <a:rPr lang="en-US" sz="2200" dirty="0" smtClean="0">
                <a:latin typeface="Berlin Sans FB" pitchFamily="34" charset="0"/>
              </a:rPr>
            </a:br>
            <a:endParaRPr lang="en-US" sz="2200" dirty="0" smtClean="0">
              <a:latin typeface="Berlin Sans FB" pitchFamily="34" charset="0"/>
            </a:endParaRPr>
          </a:p>
          <a:p>
            <a:endParaRPr lang="en-US" dirty="0"/>
          </a:p>
        </p:txBody>
      </p:sp>
      <p:pic>
        <p:nvPicPr>
          <p:cNvPr id="4" name="Picture 2" descr=" ">
            <a:hlinkClick r:id="rId2"/>
          </p:cNvPr>
          <p:cNvPicPr>
            <a:picLocks noChangeAspect="1" noChangeArrowheads="1"/>
          </p:cNvPicPr>
          <p:nvPr/>
        </p:nvPicPr>
        <p:blipFill>
          <a:blip r:embed="rId3" cstate="print"/>
          <a:srcRect/>
          <a:stretch>
            <a:fillRect/>
          </a:stretch>
        </p:blipFill>
        <p:spPr bwMode="auto">
          <a:xfrm>
            <a:off x="0" y="-1"/>
            <a:ext cx="2743200" cy="301450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1"/>
            <a:ext cx="9144000" cy="3048000"/>
          </a:xfrm>
        </p:spPr>
        <p:txBody>
          <a:bodyPr>
            <a:normAutofit fontScale="70000" lnSpcReduction="20000"/>
          </a:bodyPr>
          <a:lstStyle/>
          <a:p>
            <a:r>
              <a:rPr lang="en-US" dirty="0" smtClean="0"/>
              <a:t>Spotted nephrogram. </a:t>
            </a:r>
          </a:p>
          <a:p>
            <a:r>
              <a:rPr lang="en-US" b="1" dirty="0" smtClean="0"/>
              <a:t>(a)</a:t>
            </a:r>
            <a:r>
              <a:rPr lang="en-US" dirty="0" smtClean="0"/>
              <a:t> Spotted cat. (Courtesy of Russell I. Poole, Mishawaka, Ind.) </a:t>
            </a:r>
          </a:p>
          <a:p>
            <a:r>
              <a:rPr lang="en-US" b="1" dirty="0" smtClean="0"/>
              <a:t>(b)</a:t>
            </a:r>
            <a:r>
              <a:rPr lang="en-US" dirty="0" smtClean="0"/>
              <a:t> Late image from midstream </a:t>
            </a:r>
            <a:r>
              <a:rPr lang="en-US" dirty="0" err="1" smtClean="0"/>
              <a:t>aortography</a:t>
            </a:r>
            <a:r>
              <a:rPr lang="en-US" dirty="0" smtClean="0"/>
              <a:t> demonstrates patchy perfusion in both kidneys, giving the parenchyma a spotted appearance: the spotted nephrogram. </a:t>
            </a:r>
          </a:p>
          <a:p>
            <a:r>
              <a:rPr lang="en-US" b="1" dirty="0" smtClean="0"/>
              <a:t>(c)</a:t>
            </a:r>
            <a:r>
              <a:rPr lang="en-US" dirty="0" smtClean="0"/>
              <a:t> Late image from selective right renal </a:t>
            </a:r>
            <a:r>
              <a:rPr lang="en-US" dirty="0" err="1" smtClean="0"/>
              <a:t>arteriography</a:t>
            </a:r>
            <a:r>
              <a:rPr lang="en-US" dirty="0" smtClean="0"/>
              <a:t> in the same patient demonstrates small vessel occlusion and multiple areas of parenchymal infarction (arrow) with islands of preserved perfusion. The patient proved to have </a:t>
            </a:r>
            <a:r>
              <a:rPr lang="en-US" dirty="0" err="1" smtClean="0"/>
              <a:t>periarteritis</a:t>
            </a:r>
            <a:r>
              <a:rPr lang="en-US" dirty="0" smtClean="0"/>
              <a:t> </a:t>
            </a:r>
            <a:r>
              <a:rPr lang="en-US" dirty="0" err="1" smtClean="0"/>
              <a:t>nodosa</a:t>
            </a:r>
            <a:r>
              <a:rPr lang="en-US" dirty="0" smtClean="0"/>
              <a:t>.</a:t>
            </a:r>
            <a:endParaRPr lang="en-US" dirty="0"/>
          </a:p>
        </p:txBody>
      </p:sp>
      <p:pic>
        <p:nvPicPr>
          <p:cNvPr id="22530" name="Picture 2" descr=" ">
            <a:hlinkClick r:id="rId2"/>
          </p:cNvPr>
          <p:cNvPicPr>
            <a:picLocks noChangeAspect="1" noChangeArrowheads="1"/>
          </p:cNvPicPr>
          <p:nvPr/>
        </p:nvPicPr>
        <p:blipFill>
          <a:blip r:embed="rId3" cstate="print"/>
          <a:srcRect/>
          <a:stretch>
            <a:fillRect/>
          </a:stretch>
        </p:blipFill>
        <p:spPr bwMode="auto">
          <a:xfrm>
            <a:off x="0" y="-1"/>
            <a:ext cx="2743200" cy="3014505"/>
          </a:xfrm>
          <a:prstGeom prst="rect">
            <a:avLst/>
          </a:prstGeom>
          <a:noFill/>
        </p:spPr>
      </p:pic>
      <p:pic>
        <p:nvPicPr>
          <p:cNvPr id="22532" name="Picture 4" descr=" ">
            <a:hlinkClick r:id="rId4"/>
          </p:cNvPr>
          <p:cNvPicPr>
            <a:picLocks noChangeAspect="1" noChangeArrowheads="1"/>
          </p:cNvPicPr>
          <p:nvPr/>
        </p:nvPicPr>
        <p:blipFill>
          <a:blip r:embed="rId5" cstate="print"/>
          <a:srcRect/>
          <a:stretch>
            <a:fillRect/>
          </a:stretch>
        </p:blipFill>
        <p:spPr bwMode="auto">
          <a:xfrm>
            <a:off x="2743200" y="0"/>
            <a:ext cx="3265714" cy="2743200"/>
          </a:xfrm>
          <a:prstGeom prst="rect">
            <a:avLst/>
          </a:prstGeom>
          <a:noFill/>
        </p:spPr>
      </p:pic>
      <p:pic>
        <p:nvPicPr>
          <p:cNvPr id="22534" name="Picture 6" descr=" ">
            <a:hlinkClick r:id="rId6"/>
          </p:cNvPr>
          <p:cNvPicPr>
            <a:picLocks noChangeAspect="1" noChangeArrowheads="1"/>
          </p:cNvPicPr>
          <p:nvPr/>
        </p:nvPicPr>
        <p:blipFill>
          <a:blip r:embed="rId7" cstate="print"/>
          <a:srcRect/>
          <a:stretch>
            <a:fillRect/>
          </a:stretch>
        </p:blipFill>
        <p:spPr bwMode="auto">
          <a:xfrm>
            <a:off x="6008915" y="0"/>
            <a:ext cx="3135086" cy="2743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2316162"/>
          </a:xfrm>
          <a:solidFill>
            <a:schemeClr val="bg1">
              <a:lumMod val="75000"/>
            </a:schemeClr>
          </a:solidFill>
        </p:spPr>
        <p:txBody>
          <a:bodyPr>
            <a:normAutofit/>
          </a:bodyPr>
          <a:lstStyle/>
          <a:p>
            <a:r>
              <a:rPr lang="en-US" sz="6000" dirty="0" smtClean="0">
                <a:latin typeface="Bauhaus 93" pitchFamily="82" charset="0"/>
              </a:rPr>
              <a:t>Crescent Sign</a:t>
            </a:r>
            <a:endParaRPr lang="en-US" sz="6000" dirty="0">
              <a:latin typeface="Bauhaus 93" pitchFamily="82" charset="0"/>
            </a:endParaRPr>
          </a:p>
        </p:txBody>
      </p:sp>
      <p:sp>
        <p:nvSpPr>
          <p:cNvPr id="3" name="Content Placeholder 2"/>
          <p:cNvSpPr>
            <a:spLocks noGrp="1"/>
          </p:cNvSpPr>
          <p:nvPr>
            <p:ph idx="1"/>
          </p:nvPr>
        </p:nvSpPr>
        <p:spPr>
          <a:xfrm>
            <a:off x="685800" y="3657600"/>
            <a:ext cx="8229600" cy="2697163"/>
          </a:xfrm>
        </p:spPr>
        <p:txBody>
          <a:bodyPr>
            <a:normAutofit lnSpcReduction="10000"/>
          </a:bodyPr>
          <a:lstStyle/>
          <a:p>
            <a:r>
              <a:rPr lang="en-US" sz="2400" dirty="0" smtClean="0">
                <a:latin typeface="Berlin Sans FB" pitchFamily="34" charset="0"/>
              </a:rPr>
              <a:t>This sign is fundamentally different in its </a:t>
            </a:r>
            <a:r>
              <a:rPr lang="en-US" sz="2400" dirty="0" err="1" smtClean="0">
                <a:latin typeface="Berlin Sans FB" pitchFamily="34" charset="0"/>
              </a:rPr>
              <a:t>pathophysiology</a:t>
            </a:r>
            <a:r>
              <a:rPr lang="en-US" sz="2400" baseline="30000" dirty="0" smtClean="0">
                <a:latin typeface="Berlin Sans FB" pitchFamily="34" charset="0"/>
              </a:rPr>
              <a:t> </a:t>
            </a:r>
            <a:r>
              <a:rPr lang="en-US" sz="2400" dirty="0" smtClean="0">
                <a:latin typeface="Berlin Sans FB" pitchFamily="34" charset="0"/>
              </a:rPr>
              <a:t>from the rim sign of </a:t>
            </a:r>
            <a:r>
              <a:rPr lang="en-US" sz="2400" dirty="0" err="1" smtClean="0">
                <a:latin typeface="Berlin Sans FB" pitchFamily="34" charset="0"/>
              </a:rPr>
              <a:t>hydronephrosis</a:t>
            </a:r>
            <a:r>
              <a:rPr lang="en-US" sz="2400" dirty="0" smtClean="0">
                <a:latin typeface="Berlin Sans FB" pitchFamily="34" charset="0"/>
              </a:rPr>
              <a:t>. </a:t>
            </a:r>
          </a:p>
          <a:p>
            <a:r>
              <a:rPr lang="en-US" sz="2400" dirty="0" smtClean="0">
                <a:latin typeface="Berlin Sans FB" pitchFamily="34" charset="0"/>
              </a:rPr>
              <a:t>The </a:t>
            </a:r>
            <a:r>
              <a:rPr lang="en-US" sz="2400" i="1" dirty="0" smtClean="0">
                <a:latin typeface="Berlin Sans FB" pitchFamily="34" charset="0"/>
              </a:rPr>
              <a:t>crescent sign</a:t>
            </a:r>
            <a:r>
              <a:rPr lang="en-US" sz="2400" dirty="0" smtClean="0">
                <a:latin typeface="Berlin Sans FB" pitchFamily="34" charset="0"/>
              </a:rPr>
              <a:t> refers</a:t>
            </a:r>
            <a:r>
              <a:rPr lang="en-US" sz="2400" baseline="30000" dirty="0" smtClean="0">
                <a:latin typeface="Berlin Sans FB" pitchFamily="34" charset="0"/>
              </a:rPr>
              <a:t> </a:t>
            </a:r>
            <a:r>
              <a:rPr lang="en-US" sz="2400" dirty="0" smtClean="0">
                <a:latin typeface="Berlin Sans FB" pitchFamily="34" charset="0"/>
              </a:rPr>
              <a:t>to the appearance of concentrated contrast material in collecting</a:t>
            </a:r>
            <a:r>
              <a:rPr lang="en-US" sz="2400" baseline="30000" dirty="0" smtClean="0">
                <a:latin typeface="Berlin Sans FB" pitchFamily="34" charset="0"/>
              </a:rPr>
              <a:t> </a:t>
            </a:r>
            <a:r>
              <a:rPr lang="en-US" sz="2400" dirty="0" smtClean="0">
                <a:latin typeface="Berlin Sans FB" pitchFamily="34" charset="0"/>
              </a:rPr>
              <a:t>tubules, arranged parallel to the margin of a dilated calix,</a:t>
            </a:r>
            <a:r>
              <a:rPr lang="en-US" sz="2400" baseline="30000" dirty="0" smtClean="0">
                <a:latin typeface="Berlin Sans FB" pitchFamily="34" charset="0"/>
              </a:rPr>
              <a:t> </a:t>
            </a:r>
            <a:r>
              <a:rPr lang="en-US" sz="2400" dirty="0" smtClean="0">
                <a:latin typeface="Berlin Sans FB" pitchFamily="34" charset="0"/>
              </a:rPr>
              <a:t>which produces a thin line of contrast material at the edge</a:t>
            </a:r>
            <a:r>
              <a:rPr lang="en-US" sz="2400" baseline="30000" dirty="0" smtClean="0">
                <a:latin typeface="Berlin Sans FB" pitchFamily="34" charset="0"/>
              </a:rPr>
              <a:t> </a:t>
            </a:r>
            <a:r>
              <a:rPr lang="en-US" sz="2400" dirty="0" smtClean="0">
                <a:latin typeface="Berlin Sans FB" pitchFamily="34" charset="0"/>
              </a:rPr>
              <a:t>of the calices, resembling a crescent. </a:t>
            </a:r>
            <a:endParaRPr lang="en-US" sz="2400" dirty="0">
              <a:latin typeface="Berlin Sans FB" pitchFamily="34" charset="0"/>
            </a:endParaRPr>
          </a:p>
        </p:txBody>
      </p:sp>
      <p:pic>
        <p:nvPicPr>
          <p:cNvPr id="4" name="Picture 2" descr=" ">
            <a:hlinkClick r:id="rId2"/>
          </p:cNvPr>
          <p:cNvPicPr>
            <a:picLocks noChangeAspect="1" noChangeArrowheads="1"/>
          </p:cNvPicPr>
          <p:nvPr/>
        </p:nvPicPr>
        <p:blipFill>
          <a:blip r:embed="rId3" cstate="print"/>
          <a:srcRect/>
          <a:stretch>
            <a:fillRect/>
          </a:stretch>
        </p:blipFill>
        <p:spPr bwMode="auto">
          <a:xfrm>
            <a:off x="0" y="0"/>
            <a:ext cx="2971800" cy="271919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24401"/>
            <a:ext cx="9144000" cy="2133600"/>
          </a:xfrm>
        </p:spPr>
        <p:txBody>
          <a:bodyPr>
            <a:normAutofit fontScale="62500" lnSpcReduction="20000"/>
          </a:bodyPr>
          <a:lstStyle/>
          <a:p>
            <a:r>
              <a:rPr lang="en-US" b="1" dirty="0" smtClean="0"/>
              <a:t>(a)</a:t>
            </a:r>
            <a:r>
              <a:rPr lang="en-US" dirty="0" smtClean="0"/>
              <a:t> Crescent. (Photograph entitled "Moon with Earthshine" reprinted with permission from Bill and Sally Fletcher.) </a:t>
            </a:r>
            <a:r>
              <a:rPr lang="en-US" b="1" dirty="0" smtClean="0"/>
              <a:t>(b)</a:t>
            </a:r>
            <a:r>
              <a:rPr lang="en-US" dirty="0" smtClean="0"/>
              <a:t> Crescent sign. CT image obtained during the </a:t>
            </a:r>
            <a:r>
              <a:rPr lang="en-US" dirty="0" err="1" smtClean="0"/>
              <a:t>corticomedullary</a:t>
            </a:r>
            <a:r>
              <a:rPr lang="en-US" dirty="0" smtClean="0"/>
              <a:t> phase of enhancement shows decreased thickness of the parenchyma surrounding the dilated collecting system in the left kidney. </a:t>
            </a:r>
            <a:r>
              <a:rPr lang="en-US" b="1" dirty="0" smtClean="0"/>
              <a:t>(c)</a:t>
            </a:r>
            <a:r>
              <a:rPr lang="en-US" dirty="0" smtClean="0"/>
              <a:t> Concentrated contrast material crescents surround the dilated collecting system elements (arrows) on this delayed image, which also shows a urine-contrast agent level in the dependent aspect. </a:t>
            </a:r>
            <a:endParaRPr lang="en-US" dirty="0"/>
          </a:p>
        </p:txBody>
      </p:sp>
      <p:pic>
        <p:nvPicPr>
          <p:cNvPr id="18434" name="Picture 2" descr=" ">
            <a:hlinkClick r:id="rId2"/>
          </p:cNvPr>
          <p:cNvPicPr>
            <a:picLocks noChangeAspect="1" noChangeArrowheads="1"/>
          </p:cNvPicPr>
          <p:nvPr/>
        </p:nvPicPr>
        <p:blipFill>
          <a:blip r:embed="rId3" cstate="print"/>
          <a:srcRect/>
          <a:stretch>
            <a:fillRect/>
          </a:stretch>
        </p:blipFill>
        <p:spPr bwMode="auto">
          <a:xfrm>
            <a:off x="0" y="-1"/>
            <a:ext cx="2971800" cy="2719199"/>
          </a:xfrm>
          <a:prstGeom prst="rect">
            <a:avLst/>
          </a:prstGeom>
          <a:noFill/>
        </p:spPr>
      </p:pic>
      <p:pic>
        <p:nvPicPr>
          <p:cNvPr id="18436" name="Picture 4" descr=" ">
            <a:hlinkClick r:id="rId4"/>
          </p:cNvPr>
          <p:cNvPicPr>
            <a:picLocks noChangeAspect="1" noChangeArrowheads="1"/>
          </p:cNvPicPr>
          <p:nvPr/>
        </p:nvPicPr>
        <p:blipFill>
          <a:blip r:embed="rId5" cstate="print"/>
          <a:srcRect/>
          <a:stretch>
            <a:fillRect/>
          </a:stretch>
        </p:blipFill>
        <p:spPr bwMode="auto">
          <a:xfrm>
            <a:off x="2971800" y="0"/>
            <a:ext cx="3252439" cy="2667000"/>
          </a:xfrm>
          <a:prstGeom prst="rect">
            <a:avLst/>
          </a:prstGeom>
          <a:noFill/>
        </p:spPr>
      </p:pic>
      <p:pic>
        <p:nvPicPr>
          <p:cNvPr id="18438" name="Picture 6" descr=" ">
            <a:hlinkClick r:id="rId6"/>
          </p:cNvPr>
          <p:cNvPicPr>
            <a:picLocks noChangeAspect="1" noChangeArrowheads="1"/>
          </p:cNvPicPr>
          <p:nvPr/>
        </p:nvPicPr>
        <p:blipFill>
          <a:blip r:embed="rId7" cstate="print"/>
          <a:srcRect/>
          <a:stretch>
            <a:fillRect/>
          </a:stretch>
        </p:blipFill>
        <p:spPr bwMode="auto">
          <a:xfrm>
            <a:off x="6172200" y="0"/>
            <a:ext cx="2971800" cy="264490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2057400"/>
          </a:xfrm>
          <a:solidFill>
            <a:schemeClr val="accent3">
              <a:lumMod val="60000"/>
              <a:lumOff val="40000"/>
            </a:schemeClr>
          </a:solidFill>
        </p:spPr>
        <p:txBody>
          <a:bodyPr>
            <a:noAutofit/>
          </a:bodyPr>
          <a:lstStyle/>
          <a:p>
            <a:r>
              <a:rPr lang="en-US" sz="5400" dirty="0" smtClean="0">
                <a:solidFill>
                  <a:schemeClr val="accent2">
                    <a:lumMod val="75000"/>
                  </a:schemeClr>
                </a:solidFill>
                <a:latin typeface="Bauhaus 93" pitchFamily="82" charset="0"/>
              </a:rPr>
              <a:t>Balloon on a String Sign.</a:t>
            </a:r>
            <a:endParaRPr lang="en-US" sz="54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2667000" y="3124200"/>
            <a:ext cx="6477000" cy="3535363"/>
          </a:xfrm>
        </p:spPr>
        <p:txBody>
          <a:bodyPr>
            <a:normAutofit fontScale="92500" lnSpcReduction="20000"/>
          </a:bodyPr>
          <a:lstStyle/>
          <a:p>
            <a:r>
              <a:rPr lang="en-US" sz="2400" dirty="0" smtClean="0">
                <a:latin typeface="Berlin Sans FB" pitchFamily="34" charset="0"/>
              </a:rPr>
              <a:t>The </a:t>
            </a:r>
            <a:r>
              <a:rPr lang="en-US" sz="2400" i="1" dirty="0" smtClean="0">
                <a:latin typeface="Berlin Sans FB" pitchFamily="34" charset="0"/>
              </a:rPr>
              <a:t>balloon on a string sign</a:t>
            </a:r>
            <a:r>
              <a:rPr lang="en-US" sz="2400" dirty="0" smtClean="0">
                <a:latin typeface="Berlin Sans FB" pitchFamily="34" charset="0"/>
              </a:rPr>
              <a:t> may be seen with the rim sign of</a:t>
            </a:r>
            <a:r>
              <a:rPr lang="en-US" sz="2400" baseline="30000" dirty="0" smtClean="0">
                <a:latin typeface="Berlin Sans FB" pitchFamily="34" charset="0"/>
              </a:rPr>
              <a:t> </a:t>
            </a:r>
            <a:r>
              <a:rPr lang="en-US" sz="2400" dirty="0" err="1" smtClean="0">
                <a:latin typeface="Berlin Sans FB" pitchFamily="34" charset="0"/>
              </a:rPr>
              <a:t>hydronephrosis</a:t>
            </a:r>
            <a:r>
              <a:rPr lang="en-US" sz="2400" dirty="0" smtClean="0">
                <a:latin typeface="Berlin Sans FB" pitchFamily="34" charset="0"/>
              </a:rPr>
              <a:t>, with the crescent sign, or as an isolated finding.</a:t>
            </a:r>
            <a:r>
              <a:rPr lang="en-US" sz="2400" baseline="30000" dirty="0" smtClean="0">
                <a:latin typeface="Berlin Sans FB" pitchFamily="34" charset="0"/>
              </a:rPr>
              <a:t> </a:t>
            </a:r>
          </a:p>
          <a:p>
            <a:r>
              <a:rPr lang="en-US" sz="2400" dirty="0" smtClean="0">
                <a:latin typeface="Berlin Sans FB" pitchFamily="34" charset="0"/>
              </a:rPr>
              <a:t>This sign refers to the appearance of a high and somewhat eccentric</a:t>
            </a:r>
            <a:r>
              <a:rPr lang="en-US" sz="2400" baseline="30000" dirty="0" smtClean="0">
                <a:latin typeface="Berlin Sans FB" pitchFamily="34" charset="0"/>
              </a:rPr>
              <a:t> </a:t>
            </a:r>
            <a:r>
              <a:rPr lang="en-US" sz="2400" dirty="0" smtClean="0">
                <a:latin typeface="Berlin Sans FB" pitchFamily="34" charset="0"/>
              </a:rPr>
              <a:t>exit point of the ureter from a dilated renal pelvis and is</a:t>
            </a:r>
            <a:r>
              <a:rPr lang="en-US" sz="2400" baseline="30000" dirty="0" smtClean="0">
                <a:latin typeface="Berlin Sans FB" pitchFamily="34" charset="0"/>
              </a:rPr>
              <a:t> </a:t>
            </a:r>
            <a:r>
              <a:rPr lang="en-US" sz="2400" dirty="0" smtClean="0">
                <a:latin typeface="Berlin Sans FB" pitchFamily="34" charset="0"/>
              </a:rPr>
              <a:t>a typical finding of </a:t>
            </a:r>
            <a:r>
              <a:rPr lang="en-US" sz="2400" dirty="0" err="1" smtClean="0">
                <a:latin typeface="Berlin Sans FB" pitchFamily="34" charset="0"/>
              </a:rPr>
              <a:t>ureteropelvic</a:t>
            </a:r>
            <a:r>
              <a:rPr lang="en-US" sz="2400" dirty="0" smtClean="0">
                <a:latin typeface="Berlin Sans FB" pitchFamily="34" charset="0"/>
              </a:rPr>
              <a:t> junction obstruction. </a:t>
            </a:r>
          </a:p>
          <a:p>
            <a:r>
              <a:rPr lang="en-US" sz="2400" dirty="0" smtClean="0">
                <a:latin typeface="Berlin Sans FB" pitchFamily="34" charset="0"/>
              </a:rPr>
              <a:t>The possibility of an associated crossing vessel should</a:t>
            </a:r>
            <a:r>
              <a:rPr lang="en-US" sz="2400" baseline="30000" dirty="0" smtClean="0">
                <a:latin typeface="Berlin Sans FB" pitchFamily="34" charset="0"/>
              </a:rPr>
              <a:t> </a:t>
            </a:r>
            <a:r>
              <a:rPr lang="en-US" sz="2400" dirty="0" smtClean="0">
                <a:latin typeface="Berlin Sans FB" pitchFamily="34" charset="0"/>
              </a:rPr>
              <a:t>always be evaluated before therapeutic intervention.</a:t>
            </a:r>
            <a:r>
              <a:rPr lang="en-US" sz="2400" baseline="30000" dirty="0" smtClean="0">
                <a:latin typeface="Berlin Sans FB" pitchFamily="34" charset="0"/>
              </a:rPr>
              <a:t> </a:t>
            </a:r>
            <a:r>
              <a:rPr lang="en-US" sz="2400" dirty="0" smtClean="0">
                <a:latin typeface="Berlin Sans FB" pitchFamily="34" charset="0"/>
              </a:rPr>
              <a:t/>
            </a:r>
            <a:br>
              <a:rPr lang="en-US" sz="2400" dirty="0" smtClean="0">
                <a:latin typeface="Berlin Sans FB" pitchFamily="34" charset="0"/>
              </a:rPr>
            </a:br>
            <a:endParaRPr lang="en-US" sz="2400" dirty="0" smtClean="0">
              <a:latin typeface="Berlin Sans FB" pitchFamily="34" charset="0"/>
            </a:endParaRPr>
          </a:p>
          <a:p>
            <a:endParaRPr lang="en-US" sz="2400" dirty="0">
              <a:latin typeface="Berlin Sans FB" pitchFamily="34" charset="0"/>
            </a:endParaRPr>
          </a:p>
        </p:txBody>
      </p:sp>
      <p:pic>
        <p:nvPicPr>
          <p:cNvPr id="4" name="Picture 2" descr=" ">
            <a:hlinkClick r:id="rId2"/>
          </p:cNvPr>
          <p:cNvPicPr>
            <a:picLocks noChangeAspect="1" noChangeArrowheads="1"/>
          </p:cNvPicPr>
          <p:nvPr/>
        </p:nvPicPr>
        <p:blipFill>
          <a:blip r:embed="rId3" cstate="print"/>
          <a:srcRect/>
          <a:stretch>
            <a:fillRect/>
          </a:stretch>
        </p:blipFill>
        <p:spPr bwMode="auto">
          <a:xfrm>
            <a:off x="0" y="0"/>
            <a:ext cx="2667000" cy="51020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03838"/>
            <a:ext cx="9144000" cy="1554162"/>
          </a:xfrm>
        </p:spPr>
        <p:txBody>
          <a:bodyPr>
            <a:normAutofit fontScale="47500" lnSpcReduction="20000"/>
          </a:bodyPr>
          <a:lstStyle/>
          <a:p>
            <a:r>
              <a:rPr lang="en-US" dirty="0" smtClean="0"/>
              <a:t>Balloon on a string (with thanks to Richard T. Dyer for his help with this photograph). </a:t>
            </a:r>
            <a:r>
              <a:rPr lang="en-US" b="1" dirty="0" smtClean="0"/>
              <a:t>(b)</a:t>
            </a:r>
            <a:r>
              <a:rPr lang="en-US" dirty="0" smtClean="0"/>
              <a:t> Balloon on a string sign. Delayed </a:t>
            </a:r>
            <a:r>
              <a:rPr lang="en-US" dirty="0" err="1" smtClean="0"/>
              <a:t>tomographic</a:t>
            </a:r>
            <a:r>
              <a:rPr lang="en-US" dirty="0" smtClean="0"/>
              <a:t> image from excretory </a:t>
            </a:r>
            <a:r>
              <a:rPr lang="en-US" dirty="0" err="1" smtClean="0"/>
              <a:t>urography</a:t>
            </a:r>
            <a:r>
              <a:rPr lang="en-US" dirty="0" smtClean="0"/>
              <a:t> shows </a:t>
            </a:r>
            <a:r>
              <a:rPr lang="en-US" dirty="0" err="1" smtClean="0"/>
              <a:t>caliceal</a:t>
            </a:r>
            <a:r>
              <a:rPr lang="en-US" dirty="0" smtClean="0"/>
              <a:t> crescents (arrowheads) surrounding the dilated collecting system. Contrast material pools dependently. </a:t>
            </a:r>
            <a:r>
              <a:rPr lang="en-US" b="1" dirty="0" smtClean="0"/>
              <a:t>(c)</a:t>
            </a:r>
            <a:r>
              <a:rPr lang="en-US" dirty="0" smtClean="0"/>
              <a:t> Image from retrograde </a:t>
            </a:r>
            <a:r>
              <a:rPr lang="en-US" dirty="0" err="1" smtClean="0"/>
              <a:t>ureteropyelography</a:t>
            </a:r>
            <a:r>
              <a:rPr lang="en-US" dirty="0" smtClean="0"/>
              <a:t>, performed after several weeks of </a:t>
            </a:r>
            <a:r>
              <a:rPr lang="en-US" dirty="0" err="1" smtClean="0"/>
              <a:t>ureteral</a:t>
            </a:r>
            <a:r>
              <a:rPr lang="en-US" dirty="0" smtClean="0"/>
              <a:t> stent placement, shows an eccentric exit of the </a:t>
            </a:r>
            <a:r>
              <a:rPr lang="en-US" dirty="0" err="1" smtClean="0"/>
              <a:t>ureter</a:t>
            </a:r>
            <a:r>
              <a:rPr lang="en-US" dirty="0" smtClean="0"/>
              <a:t> from the dilated renal pelvis. This appearance resembles a balloon on a string and is typical of </a:t>
            </a:r>
            <a:r>
              <a:rPr lang="en-US" dirty="0" err="1" smtClean="0"/>
              <a:t>ureteropelvic</a:t>
            </a:r>
            <a:r>
              <a:rPr lang="en-US" dirty="0" smtClean="0"/>
              <a:t> junction obstruction.</a:t>
            </a:r>
          </a:p>
        </p:txBody>
      </p:sp>
      <p:pic>
        <p:nvPicPr>
          <p:cNvPr id="16386" name="Picture 2" descr=" ">
            <a:hlinkClick r:id="rId2"/>
          </p:cNvPr>
          <p:cNvPicPr>
            <a:picLocks noChangeAspect="1" noChangeArrowheads="1"/>
          </p:cNvPicPr>
          <p:nvPr/>
        </p:nvPicPr>
        <p:blipFill>
          <a:blip r:embed="rId3" cstate="print"/>
          <a:srcRect/>
          <a:stretch>
            <a:fillRect/>
          </a:stretch>
        </p:blipFill>
        <p:spPr bwMode="auto">
          <a:xfrm>
            <a:off x="0" y="0"/>
            <a:ext cx="2667000" cy="5102088"/>
          </a:xfrm>
          <a:prstGeom prst="rect">
            <a:avLst/>
          </a:prstGeom>
          <a:noFill/>
        </p:spPr>
      </p:pic>
      <p:pic>
        <p:nvPicPr>
          <p:cNvPr id="16388" name="Picture 4" descr=" ">
            <a:hlinkClick r:id="rId4"/>
          </p:cNvPr>
          <p:cNvPicPr>
            <a:picLocks noChangeAspect="1" noChangeArrowheads="1"/>
          </p:cNvPicPr>
          <p:nvPr/>
        </p:nvPicPr>
        <p:blipFill>
          <a:blip r:embed="rId5" cstate="print"/>
          <a:srcRect/>
          <a:stretch>
            <a:fillRect/>
          </a:stretch>
        </p:blipFill>
        <p:spPr bwMode="auto">
          <a:xfrm>
            <a:off x="3200400" y="0"/>
            <a:ext cx="2819400" cy="5080000"/>
          </a:xfrm>
          <a:prstGeom prst="rect">
            <a:avLst/>
          </a:prstGeom>
          <a:noFill/>
        </p:spPr>
      </p:pic>
      <p:pic>
        <p:nvPicPr>
          <p:cNvPr id="16390" name="Picture 6" descr=" ">
            <a:hlinkClick r:id="rId6"/>
          </p:cNvPr>
          <p:cNvPicPr>
            <a:picLocks noChangeAspect="1" noChangeArrowheads="1"/>
          </p:cNvPicPr>
          <p:nvPr/>
        </p:nvPicPr>
        <p:blipFill>
          <a:blip r:embed="rId7" cstate="print"/>
          <a:srcRect/>
          <a:stretch>
            <a:fillRect/>
          </a:stretch>
        </p:blipFill>
        <p:spPr bwMode="auto">
          <a:xfrm>
            <a:off x="6858001" y="0"/>
            <a:ext cx="2286000" cy="502417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5257800" cy="1143000"/>
          </a:xfrm>
        </p:spPr>
        <p:txBody>
          <a:bodyPr>
            <a:normAutofit/>
          </a:bodyPr>
          <a:lstStyle/>
          <a:p>
            <a:r>
              <a:rPr lang="en-US" sz="6000" dirty="0" smtClean="0">
                <a:solidFill>
                  <a:schemeClr val="accent2">
                    <a:lumMod val="75000"/>
                  </a:schemeClr>
                </a:solidFill>
                <a:latin typeface="Bauhaus 93" pitchFamily="82" charset="0"/>
              </a:rPr>
              <a:t>Epilogue.</a:t>
            </a:r>
            <a:endParaRPr lang="en-US" sz="6000" dirty="0">
              <a:solidFill>
                <a:schemeClr val="accent2">
                  <a:lumMod val="75000"/>
                </a:schemeClr>
              </a:solidFill>
              <a:latin typeface="Bauhaus 93" pitchFamily="82" charset="0"/>
            </a:endParaRPr>
          </a:p>
        </p:txBody>
      </p:sp>
      <p:sp>
        <p:nvSpPr>
          <p:cNvPr id="3" name="Content Placeholder 2"/>
          <p:cNvSpPr>
            <a:spLocks noGrp="1"/>
          </p:cNvSpPr>
          <p:nvPr>
            <p:ph idx="1"/>
          </p:nvPr>
        </p:nvSpPr>
        <p:spPr>
          <a:xfrm>
            <a:off x="3581400" y="3733800"/>
            <a:ext cx="5562600" cy="2133600"/>
          </a:xfrm>
        </p:spPr>
        <p:txBody>
          <a:bodyPr>
            <a:normAutofit fontScale="92500"/>
          </a:bodyPr>
          <a:lstStyle/>
          <a:p>
            <a:r>
              <a:rPr lang="en-US" sz="2400" dirty="0" smtClean="0">
                <a:latin typeface="Berlin Sans FB" pitchFamily="34" charset="0"/>
              </a:rPr>
              <a:t>Thank you for offering me 40 minutes of your precious time.</a:t>
            </a:r>
          </a:p>
          <a:p>
            <a:r>
              <a:rPr lang="en-US" sz="2400" dirty="0" smtClean="0">
                <a:latin typeface="Berlin Sans FB" pitchFamily="34" charset="0"/>
              </a:rPr>
              <a:t>This is but the foundation of </a:t>
            </a:r>
            <a:r>
              <a:rPr lang="en-US" sz="2400" dirty="0" err="1" smtClean="0">
                <a:latin typeface="Berlin Sans FB" pitchFamily="34" charset="0"/>
              </a:rPr>
              <a:t>uroradiology</a:t>
            </a:r>
            <a:r>
              <a:rPr lang="en-US" sz="2400" dirty="0" smtClean="0">
                <a:latin typeface="Berlin Sans FB" pitchFamily="34" charset="0"/>
              </a:rPr>
              <a:t>.</a:t>
            </a:r>
          </a:p>
          <a:p>
            <a:r>
              <a:rPr lang="en-US" sz="2400" dirty="0" smtClean="0">
                <a:latin typeface="Berlin Sans FB" pitchFamily="34" charset="0"/>
              </a:rPr>
              <a:t>We can irrigate this nascent discipline then </a:t>
            </a:r>
            <a:r>
              <a:rPr lang="en-US" sz="2400" dirty="0" err="1" smtClean="0">
                <a:latin typeface="Berlin Sans FB" pitchFamily="34" charset="0"/>
              </a:rPr>
              <a:t>tropicalize</a:t>
            </a:r>
            <a:r>
              <a:rPr lang="en-US" sz="2400" dirty="0" smtClean="0">
                <a:latin typeface="Berlin Sans FB" pitchFamily="34" charset="0"/>
              </a:rPr>
              <a:t> it.</a:t>
            </a:r>
            <a:endParaRPr lang="en-US" sz="2400" dirty="0">
              <a:latin typeface="Berlin Sans FB" pitchFamily="34" charset="0"/>
            </a:endParaRPr>
          </a:p>
        </p:txBody>
      </p:sp>
      <p:pic>
        <p:nvPicPr>
          <p:cNvPr id="2050" name="Picture 2" descr="http://powerspectaclememory.files.wordpress.com/2008/10/sermon-on-the-mount.jpg"/>
          <p:cNvPicPr>
            <a:picLocks noChangeAspect="1" noChangeArrowheads="1"/>
          </p:cNvPicPr>
          <p:nvPr/>
        </p:nvPicPr>
        <p:blipFill>
          <a:blip r:embed="rId2" cstate="print"/>
          <a:srcRect/>
          <a:stretch>
            <a:fillRect/>
          </a:stretch>
        </p:blipFill>
        <p:spPr bwMode="auto">
          <a:xfrm>
            <a:off x="6172200" y="0"/>
            <a:ext cx="2971800" cy="3402711"/>
          </a:xfrm>
          <a:prstGeom prst="rect">
            <a:avLst/>
          </a:prstGeom>
          <a:noFill/>
        </p:spPr>
      </p:pic>
      <p:pic>
        <p:nvPicPr>
          <p:cNvPr id="2052" name="Picture 4" descr="http://www.uroradiology.net/img/medimg/cont_renal_vessel.jpg"/>
          <p:cNvPicPr>
            <a:picLocks noChangeAspect="1" noChangeArrowheads="1"/>
          </p:cNvPicPr>
          <p:nvPr/>
        </p:nvPicPr>
        <p:blipFill>
          <a:blip r:embed="rId3" cstate="print"/>
          <a:srcRect/>
          <a:stretch>
            <a:fillRect/>
          </a:stretch>
        </p:blipFill>
        <p:spPr bwMode="auto">
          <a:xfrm>
            <a:off x="0" y="3124200"/>
            <a:ext cx="3532837" cy="34091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8200" cy="1858962"/>
          </a:xfrm>
          <a:solidFill>
            <a:schemeClr val="accent3">
              <a:lumMod val="20000"/>
              <a:lumOff val="80000"/>
            </a:schemeClr>
          </a:solidFill>
        </p:spPr>
        <p:txBody>
          <a:bodyPr>
            <a:normAutofit/>
          </a:bodyPr>
          <a:lstStyle/>
          <a:p>
            <a:r>
              <a:rPr lang="en-US" sz="5400" dirty="0" smtClean="0">
                <a:solidFill>
                  <a:schemeClr val="accent3">
                    <a:lumMod val="50000"/>
                  </a:schemeClr>
                </a:solidFill>
                <a:latin typeface="Berlin Sans FB Demi" pitchFamily="34" charset="0"/>
              </a:rPr>
              <a:t>Patient preparation.</a:t>
            </a:r>
            <a:endParaRPr lang="en-US" sz="5400" dirty="0">
              <a:solidFill>
                <a:schemeClr val="accent3">
                  <a:lumMod val="50000"/>
                </a:schemeClr>
              </a:solidFill>
              <a:latin typeface="Berlin Sans FB Demi" pitchFamily="34" charset="0"/>
            </a:endParaRPr>
          </a:p>
        </p:txBody>
      </p:sp>
      <p:sp>
        <p:nvSpPr>
          <p:cNvPr id="3" name="Content Placeholder 2"/>
          <p:cNvSpPr>
            <a:spLocks noGrp="1"/>
          </p:cNvSpPr>
          <p:nvPr>
            <p:ph idx="1"/>
          </p:nvPr>
        </p:nvSpPr>
        <p:spPr>
          <a:xfrm>
            <a:off x="3200400" y="3124200"/>
            <a:ext cx="5943600" cy="3459163"/>
          </a:xfrm>
        </p:spPr>
        <p:txBody>
          <a:bodyPr>
            <a:normAutofit fontScale="85000" lnSpcReduction="10000"/>
          </a:bodyPr>
          <a:lstStyle/>
          <a:p>
            <a:r>
              <a:rPr lang="en-US" sz="2800" dirty="0" smtClean="0">
                <a:latin typeface="Berlin Sans FB" pitchFamily="34" charset="0"/>
              </a:rPr>
              <a:t>Bowel preparation is useful but no longer essential. </a:t>
            </a:r>
            <a:r>
              <a:rPr lang="en-US" sz="2800" b="1" dirty="0" smtClean="0">
                <a:latin typeface="Berlin Sans FB" pitchFamily="34" charset="0"/>
              </a:rPr>
              <a:t>Plumber unnecessary.</a:t>
            </a:r>
          </a:p>
          <a:p>
            <a:r>
              <a:rPr lang="en-US" sz="2800" dirty="0" smtClean="0">
                <a:latin typeface="Berlin Sans FB" pitchFamily="34" charset="0"/>
              </a:rPr>
              <a:t>Fluid restriction unless severe does not influence radiographic densities.</a:t>
            </a:r>
          </a:p>
          <a:p>
            <a:r>
              <a:rPr lang="en-US" sz="2800" dirty="0" smtClean="0">
                <a:latin typeface="Berlin Sans FB" pitchFamily="34" charset="0"/>
              </a:rPr>
              <a:t>At this severe level it becomes counter productive when it influences tubular function. </a:t>
            </a:r>
          </a:p>
          <a:p>
            <a:r>
              <a:rPr lang="en-US" sz="2800" b="1" dirty="0" smtClean="0">
                <a:solidFill>
                  <a:schemeClr val="accent3">
                    <a:lumMod val="50000"/>
                  </a:schemeClr>
                </a:solidFill>
                <a:latin typeface="Berlin Sans FB" pitchFamily="34" charset="0"/>
              </a:rPr>
              <a:t>Patients with diabetes and myeloma specifically require hydration.</a:t>
            </a:r>
            <a:endParaRPr lang="en-US" sz="2800" b="1" dirty="0">
              <a:solidFill>
                <a:schemeClr val="accent3">
                  <a:lumMod val="50000"/>
                </a:schemeClr>
              </a:solidFill>
              <a:latin typeface="Berlin Sans FB" pitchFamily="34" charset="0"/>
            </a:endParaRPr>
          </a:p>
        </p:txBody>
      </p:sp>
      <p:pic>
        <p:nvPicPr>
          <p:cNvPr id="189442" name="Picture 2" descr="http://www.buzzle.com/img/articleImages/282035-2831-51.jpg"/>
          <p:cNvPicPr>
            <a:picLocks noChangeAspect="1" noChangeArrowheads="1"/>
          </p:cNvPicPr>
          <p:nvPr/>
        </p:nvPicPr>
        <p:blipFill>
          <a:blip r:embed="rId2" cstate="print"/>
          <a:srcRect/>
          <a:stretch>
            <a:fillRect/>
          </a:stretch>
        </p:blipFill>
        <p:spPr bwMode="auto">
          <a:xfrm>
            <a:off x="0" y="609600"/>
            <a:ext cx="3810000" cy="24492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5340" dirty="0" smtClean="0">
                <a:solidFill>
                  <a:schemeClr val="accent6">
                    <a:lumMod val="50000"/>
                  </a:schemeClr>
                </a:solidFill>
                <a:latin typeface="Bauhaus 93" pitchFamily="82" charset="0"/>
              </a:rPr>
              <a:t>Normal nephrogram</a:t>
            </a:r>
            <a:endParaRPr lang="en-US" sz="5340"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5837239"/>
            <a:ext cx="9144000" cy="1020763"/>
          </a:xfrm>
        </p:spPr>
        <p:txBody>
          <a:bodyPr>
            <a:normAutofit fontScale="92500" lnSpcReduction="20000"/>
          </a:bodyPr>
          <a:lstStyle/>
          <a:p>
            <a:r>
              <a:rPr lang="en-US" sz="2400" dirty="0" smtClean="0">
                <a:latin typeface="Berlin Sans FB" pitchFamily="34" charset="0"/>
              </a:rPr>
              <a:t>Final image of a tomographic sequence demonstrates symmetric nephrograms and pyelograms. </a:t>
            </a:r>
          </a:p>
          <a:p>
            <a:r>
              <a:rPr lang="en-US" sz="2400" dirty="0" smtClean="0">
                <a:latin typeface="Berlin Sans FB" pitchFamily="34" charset="0"/>
              </a:rPr>
              <a:t>Renal size is normal.</a:t>
            </a:r>
            <a:endParaRPr lang="en-US" sz="2400" dirty="0">
              <a:latin typeface="Berlin Sans FB" pitchFamily="34" charset="0"/>
            </a:endParaRPr>
          </a:p>
        </p:txBody>
      </p:sp>
      <p:pic>
        <p:nvPicPr>
          <p:cNvPr id="28674" name="Picture 2" descr=" ">
            <a:hlinkClick r:id="rId2"/>
          </p:cNvPr>
          <p:cNvPicPr>
            <a:picLocks noChangeAspect="1" noChangeArrowheads="1"/>
          </p:cNvPicPr>
          <p:nvPr/>
        </p:nvPicPr>
        <p:blipFill>
          <a:blip r:embed="rId3" cstate="print"/>
          <a:srcRect/>
          <a:stretch>
            <a:fillRect/>
          </a:stretch>
        </p:blipFill>
        <p:spPr bwMode="auto">
          <a:xfrm>
            <a:off x="1524000" y="1295400"/>
            <a:ext cx="5943600" cy="43685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86400"/>
            <a:ext cx="9144000" cy="1371600"/>
          </a:xfrm>
        </p:spPr>
        <p:txBody>
          <a:bodyPr>
            <a:normAutofit/>
          </a:bodyPr>
          <a:lstStyle/>
          <a:p>
            <a:r>
              <a:rPr lang="en-US" sz="2400" dirty="0" smtClean="0">
                <a:solidFill>
                  <a:schemeClr val="accent2">
                    <a:lumMod val="50000"/>
                  </a:schemeClr>
                </a:solidFill>
                <a:latin typeface="Berlin Sans FB" pitchFamily="34" charset="0"/>
              </a:rPr>
              <a:t>Image obtained at 80 minutes shows a persistent, very dense right nephrogram, a typical finding in acute high-grade obstruction. </a:t>
            </a:r>
          </a:p>
          <a:p>
            <a:r>
              <a:rPr lang="en-US" sz="2400" dirty="0" smtClean="0">
                <a:latin typeface="Berlin Sans FB" pitchFamily="34" charset="0"/>
              </a:rPr>
              <a:t>A 2-mm stone was discovered at the right </a:t>
            </a:r>
            <a:r>
              <a:rPr lang="en-US" sz="2400" dirty="0" err="1" smtClean="0">
                <a:latin typeface="Berlin Sans FB" pitchFamily="34" charset="0"/>
              </a:rPr>
              <a:t>ureterovesical</a:t>
            </a:r>
            <a:r>
              <a:rPr lang="en-US" sz="2400" dirty="0" smtClean="0">
                <a:latin typeface="Berlin Sans FB" pitchFamily="34" charset="0"/>
              </a:rPr>
              <a:t> junction.</a:t>
            </a:r>
            <a:endParaRPr lang="en-US" sz="2400" dirty="0">
              <a:latin typeface="Berlin Sans FB" pitchFamily="34" charset="0"/>
            </a:endParaRPr>
          </a:p>
        </p:txBody>
      </p:sp>
      <p:pic>
        <p:nvPicPr>
          <p:cNvPr id="25602" name="Picture 2" descr=" ">
            <a:hlinkClick r:id="rId2"/>
          </p:cNvPr>
          <p:cNvPicPr>
            <a:picLocks noChangeAspect="1" noChangeArrowheads="1"/>
          </p:cNvPicPr>
          <p:nvPr/>
        </p:nvPicPr>
        <p:blipFill>
          <a:blip r:embed="rId3" cstate="print"/>
          <a:srcRect/>
          <a:stretch>
            <a:fillRect/>
          </a:stretch>
        </p:blipFill>
        <p:spPr bwMode="auto">
          <a:xfrm>
            <a:off x="990600" y="0"/>
            <a:ext cx="7162800" cy="51930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solidFill>
                  <a:schemeClr val="accent3">
                    <a:lumMod val="50000"/>
                  </a:schemeClr>
                </a:solidFill>
                <a:latin typeface="Bauhaus 93" pitchFamily="82" charset="0"/>
              </a:rPr>
              <a:t>Simple cyst.</a:t>
            </a:r>
            <a:endParaRPr lang="en-US" sz="6000" dirty="0">
              <a:solidFill>
                <a:schemeClr val="accent3">
                  <a:lumMod val="50000"/>
                </a:schemeClr>
              </a:solidFill>
              <a:latin typeface="Bauhaus 93" pitchFamily="82" charset="0"/>
            </a:endParaRPr>
          </a:p>
        </p:txBody>
      </p:sp>
      <p:sp>
        <p:nvSpPr>
          <p:cNvPr id="3" name="Content Placeholder 2"/>
          <p:cNvSpPr>
            <a:spLocks noGrp="1"/>
          </p:cNvSpPr>
          <p:nvPr>
            <p:ph idx="1"/>
          </p:nvPr>
        </p:nvSpPr>
        <p:spPr>
          <a:xfrm>
            <a:off x="0" y="5562603"/>
            <a:ext cx="9144000" cy="1295399"/>
          </a:xfrm>
        </p:spPr>
        <p:txBody>
          <a:bodyPr>
            <a:normAutofit/>
          </a:bodyPr>
          <a:lstStyle/>
          <a:p>
            <a:r>
              <a:rPr lang="en-US" sz="2000" dirty="0" smtClean="0">
                <a:latin typeface="Berlin Sans FB" pitchFamily="34" charset="0"/>
              </a:rPr>
              <a:t>Nephrotomogram shows a nephrographic defect in the midportion of the left kidney (arrow) with increased parenchymal thickness and distortion of the underlying collecting system. US helped confirm a simple cyst.</a:t>
            </a:r>
            <a:endParaRPr lang="en-US" sz="2000" dirty="0">
              <a:latin typeface="Berlin Sans FB" pitchFamily="34" charset="0"/>
            </a:endParaRPr>
          </a:p>
        </p:txBody>
      </p:sp>
      <p:pic>
        <p:nvPicPr>
          <p:cNvPr id="22530" name="Picture 2" descr=" ">
            <a:hlinkClick r:id="rId2"/>
          </p:cNvPr>
          <p:cNvPicPr>
            <a:picLocks noChangeAspect="1" noChangeArrowheads="1"/>
          </p:cNvPicPr>
          <p:nvPr/>
        </p:nvPicPr>
        <p:blipFill>
          <a:blip r:embed="rId3" cstate="print"/>
          <a:srcRect/>
          <a:stretch>
            <a:fillRect/>
          </a:stretch>
        </p:blipFill>
        <p:spPr bwMode="auto">
          <a:xfrm>
            <a:off x="1828800" y="1345692"/>
            <a:ext cx="5181600" cy="40416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2375</Words>
  <Application>Microsoft Office PowerPoint</Application>
  <PresentationFormat>On-screen Show (4:3)</PresentationFormat>
  <Paragraphs>170</Paragraphs>
  <Slides>58</Slides>
  <Notes>9</Notes>
  <HiddenSlides>0</HiddenSlides>
  <MMClips>0</MMClips>
  <ScaleCrop>false</ScaleCrop>
  <HeadingPairs>
    <vt:vector size="4" baseType="variant">
      <vt:variant>
        <vt:lpstr>Theme</vt:lpstr>
      </vt:variant>
      <vt:variant>
        <vt:i4>8</vt:i4>
      </vt:variant>
      <vt:variant>
        <vt:lpstr>Slide Titles</vt:lpstr>
      </vt:variant>
      <vt:variant>
        <vt:i4>58</vt:i4>
      </vt:variant>
    </vt:vector>
  </HeadingPairs>
  <TitlesOfParts>
    <vt:vector size="66" baseType="lpstr">
      <vt:lpstr>Default Design</vt:lpstr>
      <vt:lpstr>Glass Layers</vt:lpstr>
      <vt:lpstr>1_Office Theme</vt:lpstr>
      <vt:lpstr>3_Default Design</vt:lpstr>
      <vt:lpstr>2_Default Design</vt:lpstr>
      <vt:lpstr>4_Default Design</vt:lpstr>
      <vt:lpstr>Beam</vt:lpstr>
      <vt:lpstr>2_Office Theme</vt:lpstr>
      <vt:lpstr>Uro-radiology.</vt:lpstr>
      <vt:lpstr>Our menu.</vt:lpstr>
      <vt:lpstr>INTRODUCTION</vt:lpstr>
      <vt:lpstr>Plain film. Natural contrast. </vt:lpstr>
      <vt:lpstr>IVU</vt:lpstr>
      <vt:lpstr>Patient preparation.</vt:lpstr>
      <vt:lpstr>Normal nephrogram</vt:lpstr>
      <vt:lpstr>Slide 8</vt:lpstr>
      <vt:lpstr>Simple cyst.</vt:lpstr>
      <vt:lpstr>Renal cell carcinoma.</vt:lpstr>
      <vt:lpstr>Slide 11</vt:lpstr>
      <vt:lpstr>Epitaph for the Urogram1  E. Stephen Amis, Jr, MD 1  From the Department of Radiology, Albert Einstein College of Medicine and Montefiore Medical Center, 111 E 210th St, Bronx, NY 10467. Received July 29, 1999; accepted August 9.  Address reprint requests to the author (e-mail: amis@aecom.yu.edu).  </vt:lpstr>
      <vt:lpstr>Slide 13</vt:lpstr>
      <vt:lpstr>Hematuria…..</vt:lpstr>
      <vt:lpstr>The last IVU sermon….</vt:lpstr>
      <vt:lpstr>Slide 16</vt:lpstr>
      <vt:lpstr>ULTRASOUND</vt:lpstr>
      <vt:lpstr>ULTRASOUND IMAGE</vt:lpstr>
      <vt:lpstr>NORMAL KIDNEY</vt:lpstr>
      <vt:lpstr>Slide 20</vt:lpstr>
      <vt:lpstr>Slide 21</vt:lpstr>
      <vt:lpstr>Slide 22</vt:lpstr>
      <vt:lpstr>Slide 23</vt:lpstr>
      <vt:lpstr>Multi-Detector Row CT of the Kidneys and Urinary Tract</vt:lpstr>
      <vt:lpstr>Slide 25</vt:lpstr>
      <vt:lpstr>CT Angiography of the Renal Arteries.</vt:lpstr>
      <vt:lpstr>Slide 27</vt:lpstr>
      <vt:lpstr>MR Urography: Techniques and Clinical Applications</vt:lpstr>
      <vt:lpstr>Slide 29</vt:lpstr>
      <vt:lpstr>Slide 30</vt:lpstr>
      <vt:lpstr>Excretory MR Urography</vt:lpstr>
      <vt:lpstr>Prostate gland.</vt:lpstr>
      <vt:lpstr>Transabdominal sonography</vt:lpstr>
      <vt:lpstr>TRUS. TRX.</vt:lpstr>
      <vt:lpstr>Slide 35</vt:lpstr>
      <vt:lpstr>Slide 36</vt:lpstr>
      <vt:lpstr>Slide 37</vt:lpstr>
      <vt:lpstr>Slide 38</vt:lpstr>
      <vt:lpstr>NUCLEAR MEDICINE</vt:lpstr>
      <vt:lpstr>GENERATOR SYSTEM</vt:lpstr>
      <vt:lpstr>BILATERAL TESTICULAR INFARCTION</vt:lpstr>
      <vt:lpstr>Slide 42</vt:lpstr>
      <vt:lpstr>Slide 43</vt:lpstr>
      <vt:lpstr>Uroradiology classics.</vt:lpstr>
      <vt:lpstr>Radioglyphics…</vt:lpstr>
      <vt:lpstr>Staghorn</vt:lpstr>
      <vt:lpstr>Slide 47</vt:lpstr>
      <vt:lpstr>Slide 48</vt:lpstr>
      <vt:lpstr>Slide 49</vt:lpstr>
      <vt:lpstr>Slide 50</vt:lpstr>
      <vt:lpstr>Slide 51</vt:lpstr>
      <vt:lpstr>Spotted Nephrogram</vt:lpstr>
      <vt:lpstr>Slide 53</vt:lpstr>
      <vt:lpstr>Crescent Sign</vt:lpstr>
      <vt:lpstr>Slide 55</vt:lpstr>
      <vt:lpstr>Balloon on a String Sign.</vt:lpstr>
      <vt:lpstr>Slide 57</vt:lpstr>
      <vt:lpstr>Epilogue.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Uroradiology.</dc:title>
  <dc:creator>Dr. Odhiambo</dc:creator>
  <cp:lastModifiedBy>Dr. Odhiambo</cp:lastModifiedBy>
  <cp:revision>6</cp:revision>
  <dcterms:created xsi:type="dcterms:W3CDTF">2012-04-02T07:27:44Z</dcterms:created>
  <dcterms:modified xsi:type="dcterms:W3CDTF">2014-04-14T20:00:36Z</dcterms:modified>
</cp:coreProperties>
</file>