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  <p:sldMasterId id="2147483744" r:id="rId5"/>
    <p:sldMasterId id="2147483767" r:id="rId6"/>
    <p:sldMasterId id="2147483779" r:id="rId7"/>
    <p:sldMasterId id="2147483791" r:id="rId8"/>
    <p:sldMasterId id="2147483803" r:id="rId9"/>
    <p:sldMasterId id="2147483815" r:id="rId10"/>
  </p:sldMasterIdLst>
  <p:notesMasterIdLst>
    <p:notesMasterId r:id="rId63"/>
  </p:notesMasterIdLst>
  <p:sldIdLst>
    <p:sldId id="256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00" r:id="rId35"/>
    <p:sldId id="301" r:id="rId36"/>
    <p:sldId id="302" r:id="rId37"/>
    <p:sldId id="303" r:id="rId38"/>
    <p:sldId id="304" r:id="rId39"/>
    <p:sldId id="324" r:id="rId40"/>
    <p:sldId id="325" r:id="rId41"/>
    <p:sldId id="326" r:id="rId42"/>
    <p:sldId id="327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21" r:id="rId57"/>
    <p:sldId id="322" r:id="rId58"/>
    <p:sldId id="323" r:id="rId59"/>
    <p:sldId id="318" r:id="rId60"/>
    <p:sldId id="319" r:id="rId61"/>
    <p:sldId id="3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19569-A15D-47B3-91D6-E47BE87B77AB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599A8-3AB9-4433-A754-B0C5F160C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7315B-7D57-4567-AE53-31D8C5BEA872}" type="slidenum">
              <a:rPr lang="en-GB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CA1CB-C594-45ED-A86A-8E3DC5E78E3F}" type="slidenum">
              <a:rPr lang="en-GB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D614A-A957-4D08-9C10-3AE40A45F9EC}" type="slidenum">
              <a:rPr lang="en-GB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30B0D-4B3B-4073-97F9-D613241E8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5F35-F4EB-49B2-8D13-9D56013DCC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04177-B15C-431D-8979-158A675E6A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952B6-B4D9-4319-858D-06F523883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CDA2B-39CB-4A79-8D75-69C822644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5D8D1-9CFC-447C-A08C-2D3730443B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F03DB-AABD-4438-9442-F458A319DA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B5441-2D56-4BD8-A43C-5BCD9DC9C9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C75CF-CE20-4884-A37F-87C04E315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F60B-C02D-42A3-B678-A2DAA8C17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57AD-4BAF-4775-B071-002ECD415B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30B0D-4B3B-4073-97F9-D613241E8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5F35-F4EB-49B2-8D13-9D56013DCC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04177-B15C-431D-8979-158A675E6A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952B6-B4D9-4319-858D-06F523883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CDA2B-39CB-4A79-8D75-69C822644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5D8D1-9CFC-447C-A08C-2D3730443B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F03DB-AABD-4438-9442-F458A319DA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B5441-2D56-4BD8-A43C-5BCD9DC9C9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C75CF-CE20-4884-A37F-87C04E315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D99C5-6885-43FC-8F7C-87E5A86EB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F60B-C02D-42A3-B678-A2DAA8C176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57AD-4BAF-4775-B071-002ECD415B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2E955-FA7B-4158-B8B3-6F528C1692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28098-E19F-42E1-9697-EE293507D2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D9213-41E7-45FA-933B-5B320CF098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D1C32-364A-4465-983C-0958CCD626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A68D5-64A8-4532-B5FA-422FBC16D7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39640-1841-4FD9-913B-2C81B02DC4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EF0D5-0108-4036-B6DD-F80C1EF322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E5C06-6061-4D9C-B1B8-6FDB4AD015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DE7DD-D6D2-4666-BF4A-8C9C4500F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9E744-1488-4331-A8F3-5D168B7884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86D47-1C3D-44C3-918C-60DE797662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DBA05-CFDA-4704-B984-E608E95159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55558-ECF4-4881-B09F-E9B7A6ACBA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C0E6D-39BE-4E00-8924-A4EF8F3B69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21232-855B-4A47-AF86-DBA9447B0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F7C08-3D2F-447C-AFDB-0F6F35B02E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D2057-5BA2-4BE2-BE86-BF1EE81C8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30B64-D653-457E-A52F-82F3560213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2B150-AE86-424F-A34C-978100FCDB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7B05-D03D-435E-AE4F-FB65284276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DE593-CD72-4EC2-BE86-C738299473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440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0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1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1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1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441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41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410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4410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44109" name="Rectangle 4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44110" name="Rectangle 4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8600" y="6172200"/>
            <a:ext cx="2133600" cy="457200"/>
          </a:xfrm>
        </p:spPr>
        <p:txBody>
          <a:bodyPr/>
          <a:lstStyle>
            <a:lvl1pPr algn="l">
              <a:defRPr/>
            </a:lvl1pPr>
          </a:lstStyle>
          <a:p>
            <a:fld id="{8E18EF4C-4C0F-48C5-B8C6-80E908ED8CFD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8B5CF7-1CA3-4C75-B545-A3B7D9698468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82FEED-203E-422E-A2BA-CB1EBB5D081E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5A9F7F-0040-4490-B118-F12B1740FE54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11DA4-FDC8-46A7-96E2-F52A9AE404EA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FF48C8-6128-4042-8485-7146C90BF6EB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83B481-7795-4182-8358-4E15388BF20E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FDF87-2BAB-454F-9959-CEBAD00E430B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F237B6-6626-4F9C-89E9-799FD9B34DEB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309AEC-B76A-427B-AA86-3D8499386677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6A705-F5D1-4E27-B5C3-073783F02231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1FEB11-960B-4BF8-928F-FE3DEC71FC43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D6B960-AB1F-46AF-99AA-220DE50D000C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9C1295-22A5-48F0-9E0A-47B61193E5A2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6013789-F36E-4AB3-86C0-5C45FC76AAE6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C5D828-9DC6-4C59-9907-E8086B73EC5B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46D2AA-6CE5-4307-9CDA-A88EAAD65FAF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7667FD-4E4F-428A-BDEC-982865BF032A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CDBBE2-4DDC-4DEC-9974-2A5EE9597437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E25A11F-A36F-477F-AA63-FB6C4808906E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7AF555-C070-4FC0-A246-368171582D96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0D0498-71E8-4529-A011-5F024387F02D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0296-F552-44CB-9DD5-7914AB42B64D}" type="datetimeFigureOut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BF8E-CE24-4DBB-B0FF-8A468AB5E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3A01E1-338D-4AF1-BA26-9B96F65365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6494DE-3753-4737-AA08-D4DB137585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9F01-B568-4DC3-9DF2-220F6D35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5D58-9C07-488C-9E35-90BEEAA56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3DE0C3-9EC5-4BF8-BB58-3D4C44B9B4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430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4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4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4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5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5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5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5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6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6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6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7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0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430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30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308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30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30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38CFDAF-8EE6-45F6-BC41-4F0A90491DB1}" type="slidenum">
              <a:rPr lang="en-GB">
                <a:solidFill>
                  <a:srgbClr val="7B46D0"/>
                </a:solidFill>
              </a:rPr>
              <a:pPr/>
              <a:t>‹#›</a:t>
            </a:fld>
            <a:endParaRPr lang="en-GB">
              <a:solidFill>
                <a:srgbClr val="7B46D0"/>
              </a:solidFill>
            </a:endParaRPr>
          </a:p>
        </p:txBody>
      </p:sp>
      <p:sp>
        <p:nvSpPr>
          <p:cNvPr id="3430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430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2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FFEE-7B86-46E3-B384-88D3232D1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4B0C-0B8A-4C59-B140-C8A86639D5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A6CE1-C8F7-45C8-AB54-9ED0877CB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AEA2-3E95-4AC7-8B1B-ED95BBA9DD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C143-3574-4CFB-B579-D61D9C1019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0837-DD25-4712-ABA0-3A87123E3B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3A01E1-338D-4AF1-BA26-9B96F65365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radiographics.rsnajnls.org/cgi/content/full/21/4/799/F17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radiographics.rsnajnls.org/cgi/content/full/21/4/799/F21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.ke/imgres?imgurl=http://www.virtualhorses.com/HorseProducts/HorseShoeFrameBinS.jpg&amp;imgrefurl=http://www.virtualhorses.com/HorseProducts/EquestrianDecor.htm&amp;usg=__qIs04BOu6MCgozwGYYXTErKDxo4=&amp;h=300&amp;w=300&amp;sz=16&amp;hl=en&amp;start=7&amp;um=1&amp;tbnid=D_u5R5KkE_s24M:&amp;tbnh=116&amp;tbnw=116&amp;prev=/images?q=horse+shoe&amp;hl=en&amp;um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graphics.rsnajnls.org/cgi/content/full/21/4/799/F9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radiology.rsnajnls.org/cgi/content/full/250/2/309/F1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radiographics.rsnajnls.org/cgi/content/full/24/2/e20/F2A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gif"/><Relationship Id="rId4" Type="http://schemas.openxmlformats.org/officeDocument/2006/relationships/hyperlink" Target="http://radiographics.rsnajnls.org/cgi/content/full/24/2/e20/F2B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radiographics.rsnajnls.org/cgi/content/full/24/2/e20/F16A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gif"/><Relationship Id="rId4" Type="http://schemas.openxmlformats.org/officeDocument/2006/relationships/hyperlink" Target="http://radiographics.rsnajnls.org/cgi/content/full/24/2/e20/F16B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radiographics.rsnajnls.org/cgi/content/full/28/1/23/F2A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gif"/><Relationship Id="rId4" Type="http://schemas.openxmlformats.org/officeDocument/2006/relationships/hyperlink" Target="http://radiographics.rsnajnls.org/cgi/content/full/28/1/23/F2B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radiographics.rsnajnls.org/cgi/content/full/28/1/23/F4B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gif"/><Relationship Id="rId4" Type="http://schemas.openxmlformats.org/officeDocument/2006/relationships/hyperlink" Target="http://radiographics.rsnajnls.org/cgi/content/full/28/1/23/F6A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file:///E:\IRAD\Data\Pix_all\Pix_Gu\GU_47_01.jpg" TargetMode="External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file:///E:\IRAD\Data\Pix_all\Pix_Gu\GU_47_02.jpg" TargetMode="External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radiographics.rsnajnls.org/content/vol24/suppl_1/images/large/g04oc24c01a.jpeg" TargetMode="External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radiographics.rsnajnls.org/content/vol24/suppl_1/images/large/g04oc24c01a.jpeg" TargetMode="Externa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3.gif"/><Relationship Id="rId4" Type="http://schemas.openxmlformats.org/officeDocument/2006/relationships/hyperlink" Target="http://radiographics.rsnajnls.org/content/vol24/suppl_1/images/large/g04oc24g01b.jpe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hyperlink" Target="http://radiographics.rsnajnls.org/cgi/content/full/24/suppl_1/S247/F3A" TargetMode="External"/><Relationship Id="rId7" Type="http://schemas.openxmlformats.org/officeDocument/2006/relationships/hyperlink" Target="http://radiographics.rsnajnls.org/cgi/content/full/24/suppl_1/S247/F3C" TargetMode="External"/><Relationship Id="rId2" Type="http://schemas.openxmlformats.org/officeDocument/2006/relationships/hyperlink" Target="http://radiographics.rsnajnls.org/cgi/content/full/24/suppl_1/S247" TargetMode="Externa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5.gif"/><Relationship Id="rId5" Type="http://schemas.openxmlformats.org/officeDocument/2006/relationships/hyperlink" Target="http://radiographics.rsnajnls.org/cgi/content/full/24/suppl_1/S247/F3B" TargetMode="External"/><Relationship Id="rId4" Type="http://schemas.openxmlformats.org/officeDocument/2006/relationships/image" Target="../media/image4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://radiographics.rsnajnls.org/cgi/content/full/24/suppl_1/S247/F6A" TargetMode="Externa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8.gif"/><Relationship Id="rId4" Type="http://schemas.openxmlformats.org/officeDocument/2006/relationships/hyperlink" Target="http://radiographics.rsnajnls.org/cgi/content/full/24/suppl_1/S247/F6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hyperlink" Target="http://radiographics.rsnajnls.org/cgi/content/full/21/4/799/F25" TargetMode="External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radiographics.rsnajnls.org/cgi/content/full/21/4/799/F27" TargetMode="Externa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hyperlink" Target="http://radiographics.rsnajnls.org/cgi/content/full/24/suppl_1/S247/F9A" TargetMode="Externa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3.gif"/><Relationship Id="rId4" Type="http://schemas.openxmlformats.org/officeDocument/2006/relationships/hyperlink" Target="http://radiographics.rsnajnls.org/cgi/content/full/24/suppl_1/S247/F9B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hyperlink" Target="http://radiographics.rsnajnls.org/cgi/content/full/24/suppl_1/S247/F13A" TargetMode="External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56.gif"/><Relationship Id="rId2" Type="http://schemas.openxmlformats.org/officeDocument/2006/relationships/hyperlink" Target="http://radiographics.rsnajnls.org/cgi/content/full/24/suppl_1/S247/F13A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://radiographics.rsnajnls.org/cgi/content/full/24/suppl_1/S247/F13C" TargetMode="External"/><Relationship Id="rId5" Type="http://schemas.openxmlformats.org/officeDocument/2006/relationships/image" Target="../media/image55.gif"/><Relationship Id="rId4" Type="http://schemas.openxmlformats.org/officeDocument/2006/relationships/hyperlink" Target="http://radiographics.rsnajnls.org/cgi/content/full/24/suppl_1/S247/F13B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hyperlink" Target="http://radiographics.rsnajnls.org/cgi/content/full/24/suppl_1/S247/F15A" TargetMode="External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59.gif"/><Relationship Id="rId2" Type="http://schemas.openxmlformats.org/officeDocument/2006/relationships/hyperlink" Target="http://radiographics.rsnajnls.org/cgi/content/full/24/suppl_1/S247/F15A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://radiographics.rsnajnls.org/cgi/content/full/24/suppl_1/S247/F15C" TargetMode="External"/><Relationship Id="rId5" Type="http://schemas.openxmlformats.org/officeDocument/2006/relationships/image" Target="../media/image58.gif"/><Relationship Id="rId4" Type="http://schemas.openxmlformats.org/officeDocument/2006/relationships/hyperlink" Target="http://radiographics.rsnajnls.org/cgi/content/full/24/suppl_1/S247/F15B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hyperlink" Target="http://radiographics.rsnajnls.org/cgi/content/full/24/suppl_1/S247/F20A" TargetMode="Externa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61.gif"/><Relationship Id="rId4" Type="http://schemas.openxmlformats.org/officeDocument/2006/relationships/hyperlink" Target="http://radiographics.rsnajnls.org/cgi/content/full/24/suppl_1/S247/F20B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hyperlink" Target="http://radiographics.rsnajnls.org/cgi/content/full/24/suppl_1/S247/F23A" TargetMode="Externa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63.gif"/><Relationship Id="rId4" Type="http://schemas.openxmlformats.org/officeDocument/2006/relationships/hyperlink" Target="http://radiographics.rsnajnls.org/cgi/content/full/24/suppl_1/S247/F23B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hyperlink" Target="http://radiographics.rsnajnls.org/content/vol24/suppl_1/images/large/g04oc24c16a.jpeg" TargetMode="External"/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7" Type="http://schemas.openxmlformats.org/officeDocument/2006/relationships/image" Target="../media/image67.gif"/><Relationship Id="rId2" Type="http://schemas.openxmlformats.org/officeDocument/2006/relationships/hyperlink" Target="http://radiographics.rsnajnls.org/content/vol24/suppl_1/images/large/g04oc24c16a.jpeg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://radiographics.rsnajnls.org/cgi/content/full/24/suppl_1/S247/F16C" TargetMode="External"/><Relationship Id="rId5" Type="http://schemas.openxmlformats.org/officeDocument/2006/relationships/image" Target="../media/image66.gif"/><Relationship Id="rId4" Type="http://schemas.openxmlformats.org/officeDocument/2006/relationships/hyperlink" Target="http://radiographics.rsnajnls.org/cgi/content/full/24/suppl_1/S247/F16B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radiographics.rsnajnls.org/cgi/content/full/21/4/799/F9A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radiographics.rsnajnls.org/cgi/content/full/21/4/799/F10B" TargetMode="Externa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radiographics.rsnajnls.org/cgi/content/full/21/4/799/F11B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radiographics.rsnajnls.org/cgi/content/full/21/4/799/F18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9144000" cy="29717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Uroradiology</a:t>
            </a:r>
            <a:r>
              <a:rPr lang="en-US" sz="8800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 briefs.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Bauhaus 93" pitchFamily="82" charset="0"/>
            </a:endParaRPr>
          </a:p>
        </p:txBody>
      </p:sp>
      <p:pic>
        <p:nvPicPr>
          <p:cNvPr id="12290" name="Picture 2" descr="http://cdn103.iofferphoto.com/img/item/169/840/435/men-s-ice-silk-hipster-briefs-xy302-85-leopard-dd9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718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Bauhaus 93" pitchFamily="82" charset="0"/>
              </a:rPr>
              <a:t>Renal cell carcinoma.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19800"/>
            <a:ext cx="91440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latin typeface="Berlin Sans FB" pitchFamily="34" charset="0"/>
              </a:rPr>
              <a:t>Nephrotomogram shows a mass in the midportion of the left kidney (arrows) producing increased parenchymal thickness and distorting the collecting system.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20482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791200" cy="4372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410200"/>
            <a:ext cx="9144000" cy="1066800"/>
          </a:xfrm>
        </p:spPr>
        <p:txBody>
          <a:bodyPr>
            <a:normAutofit fontScale="47500" lnSpcReduction="20000"/>
          </a:bodyPr>
          <a:lstStyle/>
          <a:p>
            <a:r>
              <a:rPr lang="en-US" sz="5700" b="1" dirty="0" smtClean="0">
                <a:latin typeface="Berlin Sans FB" pitchFamily="34" charset="0"/>
              </a:rPr>
              <a:t>Axis and position alteration. </a:t>
            </a:r>
          </a:p>
          <a:p>
            <a:r>
              <a:rPr lang="en-US" sz="4400" dirty="0" smtClean="0">
                <a:latin typeface="Berlin Sans FB" pitchFamily="34" charset="0"/>
              </a:rPr>
              <a:t>Nephrotomogram demonstrates characteristic axis alteration associated with a horseshoe kidney. </a:t>
            </a:r>
            <a:endParaRPr lang="en-US" sz="4400" dirty="0">
              <a:latin typeface="Berlin Sans FB" pitchFamily="34" charset="0"/>
            </a:endParaRPr>
          </a:p>
        </p:txBody>
      </p:sp>
      <p:pic>
        <p:nvPicPr>
          <p:cNvPr id="19458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77000" cy="5084448"/>
          </a:xfrm>
          <a:prstGeom prst="rect">
            <a:avLst/>
          </a:prstGeom>
          <a:noFill/>
        </p:spPr>
      </p:pic>
      <p:pic>
        <p:nvPicPr>
          <p:cNvPr id="174082" name="Picture 2" descr="http://t1.gstatic.com/images?q=tbn:D_u5R5KkE_s24M:http://www.virtualhorses.com/HorseProducts/HorseShoeFrameBin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0"/>
            <a:ext cx="2667000" cy="2667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4191000"/>
            <a:ext cx="8305800" cy="1676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atin typeface="Bauhaus 93" pitchFamily="82" charset="0"/>
              </a:rPr>
              <a:t>Epitaph for the Urogram</a:t>
            </a:r>
            <a:r>
              <a:rPr lang="en-US" sz="4900" b="1" baseline="30000" dirty="0" smtClean="0">
                <a:latin typeface="Bauhaus 93" pitchFamily="82" charset="0"/>
              </a:rPr>
              <a:t>1</a:t>
            </a:r>
            <a:r>
              <a:rPr lang="en-US" sz="4900" b="1" dirty="0" smtClean="0">
                <a:latin typeface="Bauhaus 93" pitchFamily="82" charset="0"/>
              </a:rPr>
              <a:t> </a:t>
            </a:r>
            <a:br>
              <a:rPr lang="en-US" sz="4900" b="1" dirty="0" smtClean="0">
                <a:latin typeface="Bauhaus 93" pitchFamily="82" charset="0"/>
              </a:rPr>
            </a:br>
            <a:r>
              <a:rPr lang="en-US" sz="4900" b="1" dirty="0" smtClean="0">
                <a:latin typeface="Bauhaus 93" pitchFamily="82" charset="0"/>
              </a:rPr>
              <a:t>E. Stephen Amis, Jr, MD </a:t>
            </a:r>
            <a:r>
              <a:rPr lang="en-US" sz="4900" baseline="30000" dirty="0" smtClean="0">
                <a:latin typeface="Bauhaus 93" pitchFamily="82" charset="0"/>
              </a:rPr>
              <a:t>1</a:t>
            </a:r>
            <a:r>
              <a:rPr lang="en-US" sz="4900" dirty="0" smtClean="0">
                <a:latin typeface="Bauhaus 93" pitchFamily="82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Berlin Sans FB" pitchFamily="34" charset="0"/>
              </a:rPr>
              <a:t>From the Department of Radiology, Albert Einstein College of Medicine and Montefiore Medical Center, 111 E 210th St, Bronx, NY 10467. Received July 29, 1999; accepted August 9.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b="1" dirty="0" smtClean="0"/>
              <a:t>Address reprint requests to</a:t>
            </a:r>
            <a:r>
              <a:rPr lang="en-US" sz="2700" dirty="0" smtClean="0"/>
              <a:t> the author (e-mail: </a:t>
            </a:r>
            <a:r>
              <a:rPr lang="en-US" sz="2700" i="1" dirty="0" smtClean="0"/>
              <a:t>amis@aecom.yu.edu</a:t>
            </a:r>
            <a:r>
              <a:rPr lang="en-US" sz="2700" dirty="0" smtClean="0"/>
              <a:t>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8962" name="Picture 2" descr="http://www.waskiewicz.org/photos/mom_fifty/the_epit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276600" cy="2456311"/>
          </a:xfrm>
          <a:prstGeom prst="rect">
            <a:avLst/>
          </a:prstGeom>
          <a:noFill/>
        </p:spPr>
      </p:pic>
      <p:pic>
        <p:nvPicPr>
          <p:cNvPr id="4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0"/>
            <a:ext cx="3505199" cy="257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50" dirty="0" smtClean="0">
                <a:latin typeface="Berlin Sans FB" pitchFamily="34" charset="0"/>
              </a:rPr>
              <a:t>   </a:t>
            </a:r>
            <a:r>
              <a:rPr lang="en-US" dirty="0" smtClean="0">
                <a:latin typeface="Berlin Sans FB" pitchFamily="34" charset="0"/>
              </a:rPr>
              <a:t>“The excretory urogram is terminally ill. It survives only because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of clinicians and radiologists who do not fully appreciate that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more accurate delineation of the urinary tract can be gained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with other techniques. It is now time to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move on to different techniques.”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endParaRPr lang="en-US" dirty="0" smtClean="0">
              <a:latin typeface="Berlin Sans FB" pitchFamily="34" charset="0"/>
            </a:endParaRPr>
          </a:p>
          <a:p>
            <a:endParaRPr lang="en-US" sz="2550" dirty="0"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3962400"/>
            <a:ext cx="5257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504D">
                    <a:lumMod val="50000"/>
                  </a:srgbClr>
                </a:solidFill>
                <a:latin typeface="Bauhaus 93" pitchFamily="82" charset="0"/>
              </a:rPr>
              <a:t>Stephen Amis, Jr, MD </a:t>
            </a:r>
            <a:endParaRPr lang="en-US" sz="2400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167938" name="Picture 2" descr="http://images.barnesandnoble.com/images/35900000/35903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2850"/>
            <a:ext cx="2895600" cy="372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What has happened…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76600"/>
            <a:ext cx="9144000" cy="28495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The advent of cross-sectional imaging methods and their increasing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sophistication over the quarter century of their existence has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prompted uroradiologists to question the continued effectiveness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of the urogram.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</a:rPr>
              <a:t>Hematuria…..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34289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The remaining major indication for excretory urography is hematuria.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</a:p>
          <a:p>
            <a:r>
              <a:rPr lang="en-US" sz="2400" dirty="0" smtClean="0">
                <a:latin typeface="Berlin Sans FB" pitchFamily="34" charset="0"/>
              </a:rPr>
              <a:t>Patients with hematuria require evaluation of both the renal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parenchyma and the urothelium. </a:t>
            </a:r>
          </a:p>
          <a:p>
            <a:r>
              <a:rPr lang="en-US" sz="2400" b="1" dirty="0" smtClean="0">
                <a:latin typeface="Berlin Sans FB" pitchFamily="34" charset="0"/>
              </a:rPr>
              <a:t>The traditional evaluation has</a:t>
            </a:r>
            <a:r>
              <a:rPr lang="en-US" sz="2400" b="1" baseline="30000" dirty="0" smtClean="0">
                <a:latin typeface="Berlin Sans FB" pitchFamily="34" charset="0"/>
              </a:rPr>
              <a:t> </a:t>
            </a:r>
            <a:r>
              <a:rPr lang="en-US" sz="2400" b="1" dirty="0" smtClean="0">
                <a:latin typeface="Berlin Sans FB" pitchFamily="34" charset="0"/>
              </a:rPr>
              <a:t>been with cystoscopy and excretory urography (supplemented with</a:t>
            </a:r>
            <a:r>
              <a:rPr lang="en-US" sz="2400" b="1" baseline="30000" dirty="0" smtClean="0">
                <a:latin typeface="Berlin Sans FB" pitchFamily="34" charset="0"/>
              </a:rPr>
              <a:t> </a:t>
            </a:r>
            <a:r>
              <a:rPr lang="en-US" sz="2400" b="1" dirty="0" smtClean="0">
                <a:latin typeface="Berlin Sans FB" pitchFamily="34" charset="0"/>
              </a:rPr>
              <a:t>retrograde ureteropyelography as needed).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Bauhaus 93" pitchFamily="82" charset="0"/>
              </a:rPr>
              <a:t>The last IVU sermon….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“</a:t>
            </a:r>
            <a:r>
              <a:rPr lang="en-US" sz="3100" dirty="0" smtClean="0">
                <a:latin typeface="Berlin Sans FB" pitchFamily="34" charset="0"/>
              </a:rPr>
              <a:t>In the near future, excretory urography will be replaced by</a:t>
            </a:r>
            <a:r>
              <a:rPr lang="en-US" sz="3100" baseline="30000" dirty="0" smtClean="0">
                <a:latin typeface="Berlin Sans FB" pitchFamily="34" charset="0"/>
              </a:rPr>
              <a:t> </a:t>
            </a:r>
            <a:r>
              <a:rPr lang="en-US" sz="3100" dirty="0" smtClean="0">
                <a:latin typeface="Berlin Sans FB" pitchFamily="34" charset="0"/>
              </a:rPr>
              <a:t>nonenhanced helical CT to evaluate for stones and by CT urography</a:t>
            </a:r>
            <a:r>
              <a:rPr lang="en-US" sz="3100" baseline="30000" dirty="0" smtClean="0">
                <a:latin typeface="Berlin Sans FB" pitchFamily="34" charset="0"/>
              </a:rPr>
              <a:t> </a:t>
            </a:r>
            <a:r>
              <a:rPr lang="en-US" sz="3100" dirty="0" smtClean="0">
                <a:latin typeface="Berlin Sans FB" pitchFamily="34" charset="0"/>
              </a:rPr>
              <a:t>to evaluate for hematuria and other genitourinary conditions.</a:t>
            </a:r>
            <a:r>
              <a:rPr lang="en-US" sz="3100" baseline="30000" dirty="0" smtClean="0">
                <a:latin typeface="Berlin Sans FB" pitchFamily="34" charset="0"/>
              </a:rPr>
              <a:t> </a:t>
            </a:r>
          </a:p>
          <a:p>
            <a:r>
              <a:rPr lang="en-US" sz="3100" b="1" dirty="0" smtClean="0">
                <a:latin typeface="Berlin Sans FB" pitchFamily="34" charset="0"/>
              </a:rPr>
              <a:t>CT urography should be viewed simply as an evolution of urography,</a:t>
            </a:r>
            <a:r>
              <a:rPr lang="en-US" sz="3100" b="1" baseline="30000" dirty="0" smtClean="0">
                <a:latin typeface="Berlin Sans FB" pitchFamily="34" charset="0"/>
              </a:rPr>
              <a:t> </a:t>
            </a:r>
            <a:r>
              <a:rPr lang="en-US" sz="3100" b="1" dirty="0" smtClean="0">
                <a:latin typeface="Berlin Sans FB" pitchFamily="34" charset="0"/>
              </a:rPr>
              <a:t>which survived for 7 decades as one of the mainstays in imaging</a:t>
            </a:r>
            <a:r>
              <a:rPr lang="en-US" sz="3100" b="1" baseline="30000" dirty="0" smtClean="0">
                <a:latin typeface="Berlin Sans FB" pitchFamily="34" charset="0"/>
              </a:rPr>
              <a:t> </a:t>
            </a:r>
            <a:r>
              <a:rPr lang="en-US" sz="3100" b="1" dirty="0" smtClean="0">
                <a:latin typeface="Berlin Sans FB" pitchFamily="34" charset="0"/>
              </a:rPr>
              <a:t>of the urinary tract.</a:t>
            </a:r>
          </a:p>
        </p:txBody>
      </p:sp>
      <p:pic>
        <p:nvPicPr>
          <p:cNvPr id="155650" name="Picture 2" descr="http://www.firstpaloalto.com/mt/2005Images/Dougs605LastSermon400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2326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7938_0.tmp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56667" t="37778" r="6667" b="6667"/>
          <a:stretch>
            <a:fillRect/>
          </a:stretch>
        </p:blipFill>
        <p:spPr>
          <a:xfrm>
            <a:off x="0" y="0"/>
            <a:ext cx="4038600" cy="4589318"/>
          </a:xfrm>
          <a:prstGeom prst="rect">
            <a:avLst/>
          </a:prstGeom>
        </p:spPr>
      </p:pic>
      <p:pic>
        <p:nvPicPr>
          <p:cNvPr id="5" name="Picture 4" descr="DSC07939_0.tmp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56667" t="10000" b="13333"/>
          <a:stretch>
            <a:fillRect/>
          </a:stretch>
        </p:blipFill>
        <p:spPr>
          <a:xfrm>
            <a:off x="3975652" y="0"/>
            <a:ext cx="51683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004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latin typeface="Bauhaus 93" pitchFamily="82" charset="0"/>
              </a:rPr>
              <a:t>Multi-Detector Row CT of the Kidneys and Urinary Tract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76600"/>
            <a:ext cx="9144000" cy="3200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Multi–detector row helical computed tomography (CT) offers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considerable advantages in evaluation of the urinary tract.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</a:p>
          <a:p>
            <a:r>
              <a:rPr lang="en-US" sz="2400" dirty="0" smtClean="0">
                <a:latin typeface="Berlin Sans FB" pitchFamily="34" charset="0"/>
              </a:rPr>
              <a:t>It has the potential to become the </a:t>
            </a:r>
            <a:r>
              <a:rPr lang="en-US" sz="2400" b="1" dirty="0" smtClean="0">
                <a:latin typeface="Berlin Sans FB" pitchFamily="34" charset="0"/>
              </a:rPr>
              <a:t>single imaging modality used</a:t>
            </a:r>
            <a:r>
              <a:rPr lang="en-US" sz="2400" b="1" baseline="30000" dirty="0" smtClean="0">
                <a:latin typeface="Berlin Sans FB" pitchFamily="34" charset="0"/>
              </a:rPr>
              <a:t> </a:t>
            </a:r>
            <a:r>
              <a:rPr lang="en-US" sz="2400" b="1" dirty="0" smtClean="0">
                <a:latin typeface="Berlin Sans FB" pitchFamily="34" charset="0"/>
              </a:rPr>
              <a:t>for comprehensive evaluation and treatment planning of most</a:t>
            </a:r>
            <a:r>
              <a:rPr lang="en-US" sz="2400" b="1" baseline="30000" dirty="0" smtClean="0">
                <a:latin typeface="Berlin Sans FB" pitchFamily="34" charset="0"/>
              </a:rPr>
              <a:t> </a:t>
            </a:r>
            <a:r>
              <a:rPr lang="en-US" sz="2400" b="1" dirty="0" smtClean="0">
                <a:latin typeface="Berlin Sans FB" pitchFamily="34" charset="0"/>
              </a:rPr>
              <a:t>conditions affecting the kidneys and urinary tract, </a:t>
            </a:r>
            <a:r>
              <a:rPr lang="en-US" sz="2400" dirty="0" smtClean="0">
                <a:latin typeface="Berlin Sans FB" pitchFamily="34" charset="0"/>
              </a:rPr>
              <a:t>making conventional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diagnostic techniques such as intravenous urography and angiography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nearly obsolete.</a:t>
            </a:r>
            <a:endParaRPr lang="en-US" sz="2400" dirty="0">
              <a:latin typeface="Berlin Sans F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343400"/>
            <a:ext cx="9144000" cy="2514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With the introduction of </a:t>
            </a:r>
            <a:r>
              <a:rPr lang="en-US" sz="2400" dirty="0" err="1" smtClean="0">
                <a:latin typeface="Berlin Sans FB" pitchFamily="34" charset="0"/>
              </a:rPr>
              <a:t>multidetector</a:t>
            </a:r>
            <a:r>
              <a:rPr lang="en-US" sz="2400" dirty="0" smtClean="0">
                <a:latin typeface="Berlin Sans FB" pitchFamily="34" charset="0"/>
              </a:rPr>
              <a:t> technology, CT urography,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to date, has emerged as the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initial heir apparent</a:t>
            </a:r>
            <a:r>
              <a:rPr lang="en-US" sz="2400" b="1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to intravenous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urography; many years of experience have now clearly demonstrated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that CT is the test of choice for many urologic problems, including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urolithiasis</a:t>
            </a:r>
            <a:r>
              <a:rPr lang="en-US" sz="2400" dirty="0" smtClean="0">
                <a:latin typeface="Berlin Sans FB" pitchFamily="34" charset="0"/>
              </a:rPr>
              <a:t>, renal masses, urinary tract infection, trauma, and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obstructive </a:t>
            </a:r>
            <a:r>
              <a:rPr lang="en-US" sz="2400" dirty="0" err="1" smtClean="0">
                <a:latin typeface="Berlin Sans FB" pitchFamily="34" charset="0"/>
              </a:rPr>
              <a:t>uropathy</a:t>
            </a:r>
            <a:r>
              <a:rPr lang="en-US" sz="2400" dirty="0" smtClean="0">
                <a:latin typeface="Berlin Sans FB" pitchFamily="34" charset="0"/>
              </a:rPr>
              <a:t>. 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183298" name="Picture 2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8448" y="0"/>
            <a:ext cx="2945552" cy="4267200"/>
          </a:xfrm>
          <a:prstGeom prst="rect">
            <a:avLst/>
          </a:prstGeom>
          <a:noFill/>
        </p:spPr>
      </p:pic>
      <p:pic>
        <p:nvPicPr>
          <p:cNvPr id="76802" name="Picture 2" descr="http://vibrationsofdoom.com/test/test2/covers/HeirApparent-OS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5029200" cy="2286000"/>
          </a:xfrm>
        </p:spPr>
        <p:txBody>
          <a:bodyPr/>
          <a:lstStyle/>
          <a:p>
            <a:r>
              <a:rPr lang="en-US" sz="7200" dirty="0">
                <a:solidFill>
                  <a:srgbClr val="CC3300"/>
                </a:solidFill>
                <a:latin typeface="Bauhaus 93" pitchFamily="82" charset="0"/>
              </a:rPr>
              <a:t>Our </a:t>
            </a:r>
            <a:r>
              <a:rPr lang="en-US" sz="7200" dirty="0" err="1" smtClean="0">
                <a:solidFill>
                  <a:srgbClr val="CC3300"/>
                </a:solidFill>
                <a:latin typeface="Bauhaus 93" pitchFamily="82" charset="0"/>
              </a:rPr>
              <a:t>meno</a:t>
            </a:r>
            <a:r>
              <a:rPr lang="en-US" sz="7200" dirty="0" smtClean="0">
                <a:solidFill>
                  <a:srgbClr val="CC3300"/>
                </a:solidFill>
                <a:latin typeface="Bauhaus 93" pitchFamily="82" charset="0"/>
              </a:rPr>
              <a:t>.</a:t>
            </a:r>
            <a:endParaRPr lang="en-US" sz="7200" dirty="0">
              <a:solidFill>
                <a:srgbClr val="CC3300"/>
              </a:solidFill>
              <a:latin typeface="Bauhaus 93" pitchFamily="8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543800" cy="2798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Berlin Sans FB" pitchFamily="34" charset="0"/>
              </a:rPr>
              <a:t>Usual introductory remarks.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Berlin Sans FB" pitchFamily="34" charset="0"/>
              </a:rPr>
              <a:t>Tools of the trade in </a:t>
            </a:r>
            <a:r>
              <a:rPr lang="en-US" sz="2800" dirty="0" err="1" smtClean="0">
                <a:latin typeface="Berlin Sans FB" pitchFamily="34" charset="0"/>
              </a:rPr>
              <a:t>uroradiology</a:t>
            </a:r>
            <a:r>
              <a:rPr lang="en-US" sz="2800" dirty="0" smtClean="0">
                <a:latin typeface="Berlin Sans FB" pitchFamily="34" charset="0"/>
              </a:rPr>
              <a:t>.</a:t>
            </a:r>
          </a:p>
          <a:p>
            <a:r>
              <a:rPr lang="en-US" sz="2800" dirty="0" smtClean="0">
                <a:latin typeface="Berlin Sans FB" pitchFamily="34" charset="0"/>
              </a:rPr>
              <a:t>(Fashion) t</a:t>
            </a:r>
            <a:r>
              <a:rPr lang="en-US" sz="2800" dirty="0" smtClean="0">
                <a:latin typeface="Berlin Sans FB" pitchFamily="34" charset="0"/>
              </a:rPr>
              <a:t>rends </a:t>
            </a:r>
            <a:r>
              <a:rPr lang="en-US" sz="2800" dirty="0" smtClean="0">
                <a:latin typeface="Berlin Sans FB" pitchFamily="34" charset="0"/>
              </a:rPr>
              <a:t>in </a:t>
            </a:r>
            <a:r>
              <a:rPr lang="en-US" sz="2800" dirty="0" err="1" smtClean="0">
                <a:latin typeface="Berlin Sans FB" pitchFamily="34" charset="0"/>
              </a:rPr>
              <a:t>uroradiology</a:t>
            </a:r>
            <a:r>
              <a:rPr lang="en-US" sz="2800" dirty="0" smtClean="0">
                <a:latin typeface="Berlin Sans FB" pitchFamily="34" charset="0"/>
              </a:rPr>
              <a:t>.</a:t>
            </a:r>
          </a:p>
          <a:p>
            <a:r>
              <a:rPr lang="en-US" sz="2800" dirty="0" smtClean="0">
                <a:latin typeface="Berlin Sans FB" pitchFamily="34" charset="0"/>
              </a:rPr>
              <a:t>Discuss select pathologies in </a:t>
            </a:r>
            <a:r>
              <a:rPr lang="en-US" sz="2800" dirty="0" err="1" smtClean="0">
                <a:latin typeface="Berlin Sans FB" pitchFamily="34" charset="0"/>
              </a:rPr>
              <a:t>uroradiology</a:t>
            </a:r>
            <a:r>
              <a:rPr lang="en-US" sz="2800" dirty="0" smtClean="0">
                <a:latin typeface="Berlin Sans FB" pitchFamily="34" charset="0"/>
              </a:rPr>
              <a:t>.</a:t>
            </a:r>
          </a:p>
          <a:p>
            <a:r>
              <a:rPr lang="en-US" sz="2800" dirty="0" smtClean="0">
                <a:latin typeface="Berlin Sans FB" pitchFamily="34" charset="0"/>
              </a:rPr>
              <a:t>The classics of </a:t>
            </a:r>
            <a:r>
              <a:rPr lang="en-US" sz="2800" dirty="0" err="1" smtClean="0">
                <a:latin typeface="Berlin Sans FB" pitchFamily="34" charset="0"/>
              </a:rPr>
              <a:t>uroradiology</a:t>
            </a:r>
            <a:r>
              <a:rPr lang="en-US" sz="2800" dirty="0" smtClean="0">
                <a:latin typeface="Berlin Sans FB" pitchFamily="34" charset="0"/>
              </a:rPr>
              <a:t>. (</a:t>
            </a:r>
            <a:r>
              <a:rPr lang="en-US" sz="2800" dirty="0" err="1" smtClean="0">
                <a:latin typeface="Berlin Sans FB" pitchFamily="34" charset="0"/>
              </a:rPr>
              <a:t>Zilizopendwa</a:t>
            </a:r>
            <a:r>
              <a:rPr lang="en-US" sz="2800" dirty="0" smtClean="0">
                <a:latin typeface="Berlin Sans FB" pitchFamily="34" charset="0"/>
              </a:rPr>
              <a:t>!)</a:t>
            </a:r>
            <a:r>
              <a:rPr lang="en-US" sz="2800" dirty="0" smtClean="0">
                <a:latin typeface="Berlin Sans FB" pitchFamily="34" charset="0"/>
              </a:rPr>
              <a:t> </a:t>
            </a:r>
            <a:endParaRPr lang="en-US" sz="28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Berlin Sans FB" pitchFamily="34" charset="0"/>
              </a:rPr>
              <a:t>Epilogue</a:t>
            </a:r>
            <a:r>
              <a:rPr lang="en-US" sz="2800" dirty="0">
                <a:latin typeface="Berlin Sans FB" pitchFamily="34" charset="0"/>
              </a:rPr>
              <a:t>. </a:t>
            </a:r>
          </a:p>
        </p:txBody>
      </p:sp>
      <p:pic>
        <p:nvPicPr>
          <p:cNvPr id="3076" name="Picture 4" descr="menu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425" y="0"/>
            <a:ext cx="4219575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213360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auhaus 93" pitchFamily="82" charset="0"/>
              </a:rPr>
              <a:t>CT Angiography of the Renal Arteries.</a:t>
            </a:r>
            <a:endParaRPr lang="en-US" dirty="0">
              <a:solidFill>
                <a:srgbClr val="7030A0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4876800" cy="312419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Berlin Sans FB" pitchFamily="34" charset="0"/>
              </a:rPr>
              <a:t>The main applications of CT angiography include evaluation of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b="1" dirty="0" smtClean="0">
                <a:latin typeface="Berlin Sans FB" pitchFamily="34" charset="0"/>
              </a:rPr>
              <a:t>potential renal donors, evaluation of suspected renal artery</a:t>
            </a:r>
            <a:r>
              <a:rPr lang="en-US" sz="2400" b="1" baseline="30000" dirty="0" smtClean="0">
                <a:latin typeface="Berlin Sans FB" pitchFamily="34" charset="0"/>
              </a:rPr>
              <a:t> </a:t>
            </a:r>
            <a:r>
              <a:rPr lang="en-US" sz="2400" b="1" dirty="0" err="1" smtClean="0">
                <a:latin typeface="Berlin Sans FB" pitchFamily="34" charset="0"/>
              </a:rPr>
              <a:t>stenosis</a:t>
            </a:r>
            <a:r>
              <a:rPr lang="en-US" sz="2400" b="1" dirty="0" smtClean="0">
                <a:latin typeface="Berlin Sans FB" pitchFamily="34" charset="0"/>
              </a:rPr>
              <a:t> or aneurysms,</a:t>
            </a:r>
            <a:r>
              <a:rPr lang="en-US" sz="2400" dirty="0" smtClean="0">
                <a:latin typeface="Berlin Sans FB" pitchFamily="34" charset="0"/>
              </a:rPr>
              <a:t> and demonstration and location of crossing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vessels prior to </a:t>
            </a:r>
            <a:r>
              <a:rPr lang="en-US" sz="2400" dirty="0" err="1" smtClean="0">
                <a:latin typeface="Berlin Sans FB" pitchFamily="34" charset="0"/>
              </a:rPr>
              <a:t>pyeloplasty</a:t>
            </a:r>
            <a:r>
              <a:rPr lang="en-US" sz="2400" dirty="0" smtClean="0">
                <a:latin typeface="Berlin Sans FB" pitchFamily="34" charset="0"/>
              </a:rPr>
              <a:t> for </a:t>
            </a:r>
            <a:r>
              <a:rPr lang="en-US" sz="2400" dirty="0" err="1" smtClean="0">
                <a:latin typeface="Berlin Sans FB" pitchFamily="34" charset="0"/>
              </a:rPr>
              <a:t>ureteropelvic</a:t>
            </a:r>
            <a:r>
              <a:rPr lang="en-US" sz="2400" dirty="0" smtClean="0">
                <a:latin typeface="Berlin Sans FB" pitchFamily="34" charset="0"/>
              </a:rPr>
              <a:t> junction obstruction.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16386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1" y="0"/>
            <a:ext cx="3429000" cy="3552347"/>
          </a:xfrm>
          <a:prstGeom prst="rect">
            <a:avLst/>
          </a:prstGeom>
          <a:noFill/>
        </p:spPr>
      </p:pic>
      <p:pic>
        <p:nvPicPr>
          <p:cNvPr id="16388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1960" y="3505201"/>
            <a:ext cx="392204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019800"/>
            <a:ext cx="9144000" cy="685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Berlin Sans FB" pitchFamily="34" charset="0"/>
              </a:rPr>
              <a:t>Emphysematous pyelonephritis in a 45-year-old woman with sepsis.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9218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309238" cy="3124200"/>
          </a:xfrm>
          <a:prstGeom prst="rect">
            <a:avLst/>
          </a:prstGeom>
          <a:noFill/>
        </p:spPr>
      </p:pic>
      <p:pic>
        <p:nvPicPr>
          <p:cNvPr id="9220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0"/>
            <a:ext cx="4876800" cy="314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4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Bauhaus 93" pitchFamily="82" charset="0"/>
              </a:rPr>
              <a:t>MR Urography: Techniques and Clinical Applications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144000" cy="3352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Magnetic resonance (MR) urography comprises an evolving group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of techniques with the potential for allowing optimal noninvasive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evaluation of many abnormalities of the urinary tract. </a:t>
            </a:r>
          </a:p>
          <a:p>
            <a:r>
              <a:rPr lang="en-US" sz="2400" dirty="0" smtClean="0">
                <a:latin typeface="Berlin Sans FB" pitchFamily="34" charset="0"/>
              </a:rPr>
              <a:t>MR urography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is clinically useful in the evaluation of suspected urinary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tract obstruction, hematuria, and congenital anomalies, as well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as surgically altered anatomy, and can be particularly beneficial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in pediatric or pregnant patients or when ionizing radiation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is to be avoided.</a:t>
            </a:r>
            <a:endParaRPr lang="en-US" sz="2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724400"/>
            <a:ext cx="9144000" cy="2133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Importance of cine MR urography in demonstrating the entire </a:t>
            </a:r>
            <a:r>
              <a:rPr lang="en-US" sz="2000" dirty="0" err="1" smtClean="0">
                <a:latin typeface="Berlin Sans FB" pitchFamily="34" charset="0"/>
              </a:rPr>
              <a:t>ureters</a:t>
            </a:r>
            <a:r>
              <a:rPr lang="en-US" sz="2000" dirty="0" smtClean="0">
                <a:latin typeface="Berlin Sans FB" pitchFamily="34" charset="0"/>
              </a:rPr>
              <a:t> with static-fluid techniques. </a:t>
            </a:r>
          </a:p>
          <a:p>
            <a:r>
              <a:rPr lang="en-US" sz="2000" b="1" dirty="0" smtClean="0">
                <a:latin typeface="Berlin Sans FB" pitchFamily="34" charset="0"/>
              </a:rPr>
              <a:t>(a)</a:t>
            </a:r>
            <a:r>
              <a:rPr lang="en-US" sz="2000" dirty="0" smtClean="0">
                <a:latin typeface="Berlin Sans FB" pitchFamily="34" charset="0"/>
              </a:rPr>
              <a:t> On a coronal thick-slab MR urogram from a cine series obtained in a 52-year-old woman with hematuria, the </a:t>
            </a:r>
            <a:r>
              <a:rPr lang="en-US" sz="2000" dirty="0" err="1" smtClean="0">
                <a:latin typeface="Berlin Sans FB" pitchFamily="34" charset="0"/>
              </a:rPr>
              <a:t>ureters</a:t>
            </a:r>
            <a:r>
              <a:rPr lang="en-US" sz="2000" dirty="0" smtClean="0">
                <a:latin typeface="Berlin Sans FB" pitchFamily="34" charset="0"/>
              </a:rPr>
              <a:t> are poorly delineated. </a:t>
            </a:r>
          </a:p>
          <a:p>
            <a:r>
              <a:rPr lang="en-US" sz="2000" b="1" dirty="0" smtClean="0">
                <a:latin typeface="Berlin Sans FB" pitchFamily="34" charset="0"/>
              </a:rPr>
              <a:t>(b)</a:t>
            </a:r>
            <a:r>
              <a:rPr lang="en-US" sz="2000" dirty="0" smtClean="0">
                <a:latin typeface="Berlin Sans FB" pitchFamily="34" charset="0"/>
              </a:rPr>
              <a:t> Coronal thick-slab MR urogram from the same series shows improved delineation of the </a:t>
            </a:r>
            <a:r>
              <a:rPr lang="en-US" sz="2000" dirty="0" err="1" smtClean="0">
                <a:latin typeface="Berlin Sans FB" pitchFamily="34" charset="0"/>
              </a:rPr>
              <a:t>ureters</a:t>
            </a:r>
            <a:r>
              <a:rPr lang="en-US" sz="2000" dirty="0" smtClean="0">
                <a:latin typeface="Berlin Sans FB" pitchFamily="34" charset="0"/>
              </a:rPr>
              <a:t> (arrows). 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3074" name="Picture 2" descr="Figure 2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6200" cy="4624901"/>
          </a:xfrm>
          <a:prstGeom prst="rect">
            <a:avLst/>
          </a:prstGeom>
          <a:noFill/>
        </p:spPr>
      </p:pic>
      <p:pic>
        <p:nvPicPr>
          <p:cNvPr id="3076" name="Picture 4" descr="Figure 2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1" y="0"/>
            <a:ext cx="3886200" cy="4682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13360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auhaus 93" pitchFamily="82" charset="0"/>
              </a:rPr>
              <a:t>Excretory MR Urography</a:t>
            </a:r>
            <a:endParaRPr lang="en-US" sz="5400" dirty="0">
              <a:solidFill>
                <a:schemeClr val="accent3">
                  <a:lumMod val="40000"/>
                  <a:lumOff val="60000"/>
                </a:schemeClr>
              </a:solidFill>
              <a:latin typeface="Bauhaus 93" pitchFamily="82" charset="0"/>
            </a:endParaRPr>
          </a:p>
        </p:txBody>
      </p:sp>
      <p:pic>
        <p:nvPicPr>
          <p:cNvPr id="1026" name="Picture 2" descr="Figure 4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83225"/>
            <a:ext cx="3962400" cy="4774776"/>
          </a:xfrm>
          <a:prstGeom prst="rect">
            <a:avLst/>
          </a:prstGeom>
          <a:noFill/>
        </p:spPr>
      </p:pic>
      <p:pic>
        <p:nvPicPr>
          <p:cNvPr id="1028" name="Picture 4" descr="Figure 6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507" y="1981201"/>
            <a:ext cx="424349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SC04131_0"/>
          <p:cNvPicPr>
            <a:picLocks noChangeAspect="1" noChangeArrowheads="1"/>
          </p:cNvPicPr>
          <p:nvPr/>
        </p:nvPicPr>
        <p:blipFill>
          <a:blip r:embed="rId2" cstate="print"/>
          <a:srcRect l="17708" t="6944" r="24010" b="19560"/>
          <a:stretch>
            <a:fillRect/>
          </a:stretch>
        </p:blipFill>
        <p:spPr bwMode="auto">
          <a:xfrm>
            <a:off x="1763713" y="836613"/>
            <a:ext cx="53292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 descr="http://www.scielo.br/img/revistas/rb/v42n3/en_a12fig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6" y="631882"/>
            <a:ext cx="9146086" cy="520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779587"/>
          </a:xfrm>
        </p:spPr>
        <p:txBody>
          <a:bodyPr/>
          <a:lstStyle/>
          <a:p>
            <a:r>
              <a:rPr lang="en-GB" sz="6000" dirty="0" smtClean="0">
                <a:latin typeface="Bauhaus 93" pitchFamily="82" charset="0"/>
              </a:rPr>
              <a:t>NUCLEAR MEDICINE</a:t>
            </a:r>
            <a:endParaRPr lang="en-GB" sz="6000" dirty="0">
              <a:latin typeface="Bauhaus 93" pitchFamily="8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540125"/>
          </a:xfrm>
        </p:spPr>
        <p:txBody>
          <a:bodyPr/>
          <a:lstStyle/>
          <a:p>
            <a:r>
              <a:rPr lang="en-GB" b="1" i="1" dirty="0">
                <a:latin typeface="Berlin Sans FB" pitchFamily="34" charset="0"/>
              </a:rPr>
              <a:t>“Unclear Medicine” ?</a:t>
            </a:r>
          </a:p>
          <a:p>
            <a:pPr algn="ctr"/>
            <a:r>
              <a:rPr lang="en-GB" dirty="0">
                <a:latin typeface="Berlin Sans FB" pitchFamily="34" charset="0"/>
              </a:rPr>
              <a:t>The use of small amounts of radioactive materials to diagnose and treat </a:t>
            </a:r>
            <a:r>
              <a:rPr lang="en-GB" dirty="0" smtClean="0">
                <a:latin typeface="Berlin Sans FB" pitchFamily="34" charset="0"/>
              </a:rPr>
              <a:t>disease.</a:t>
            </a:r>
          </a:p>
          <a:p>
            <a:pPr algn="ctr"/>
            <a:r>
              <a:rPr lang="en-GB" dirty="0" smtClean="0">
                <a:latin typeface="Berlin Sans FB" pitchFamily="34" charset="0"/>
              </a:rPr>
              <a:t>NUCLEAR MEDICINE SHOWS PHYSIOLOGY</a:t>
            </a:r>
          </a:p>
          <a:p>
            <a:pPr algn="ctr">
              <a:buNone/>
            </a:pPr>
            <a:r>
              <a:rPr lang="en-GB" dirty="0" smtClean="0">
                <a:latin typeface="Berlin Sans FB" pitchFamily="34" charset="0"/>
              </a:rPr>
              <a:t>Whereas</a:t>
            </a:r>
          </a:p>
          <a:p>
            <a:pPr algn="ctr"/>
            <a:r>
              <a:rPr lang="en-GB" dirty="0" smtClean="0">
                <a:latin typeface="Berlin Sans FB" pitchFamily="34" charset="0"/>
              </a:rPr>
              <a:t>RADIOLOGY SHOWS ANATOMY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GENERATOR SYSTEM</a:t>
            </a:r>
            <a:endParaRPr lang="en-GB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62600" cy="4530725"/>
          </a:xfrm>
        </p:spPr>
        <p:txBody>
          <a:bodyPr/>
          <a:lstStyle/>
          <a:p>
            <a:r>
              <a:rPr lang="en-US" sz="2400" dirty="0">
                <a:latin typeface="Berlin Sans FB" pitchFamily="34" charset="0"/>
              </a:rPr>
              <a:t>The basis of the generator system (the cow) is that the daughter is physically separable from the parent. </a:t>
            </a:r>
          </a:p>
          <a:p>
            <a:r>
              <a:rPr lang="en-US" sz="2400" dirty="0">
                <a:latin typeface="Berlin Sans FB" pitchFamily="34" charset="0"/>
              </a:rPr>
              <a:t>This process is termed “milking”. </a:t>
            </a:r>
            <a:endParaRPr lang="en-US" sz="2400" dirty="0" smtClean="0">
              <a:latin typeface="Berlin Sans FB" pitchFamily="34" charset="0"/>
            </a:endParaRPr>
          </a:p>
          <a:p>
            <a:r>
              <a:rPr lang="en-US" sz="2400" dirty="0" smtClean="0">
                <a:latin typeface="Berlin Sans FB" pitchFamily="34" charset="0"/>
              </a:rPr>
              <a:t>The </a:t>
            </a:r>
            <a:r>
              <a:rPr lang="en-US" sz="2400" dirty="0" err="1">
                <a:latin typeface="Berlin Sans FB" pitchFamily="34" charset="0"/>
              </a:rPr>
              <a:t>eluate</a:t>
            </a:r>
            <a:r>
              <a:rPr lang="en-US" sz="2400" dirty="0">
                <a:latin typeface="Berlin Sans FB" pitchFamily="34" charset="0"/>
              </a:rPr>
              <a:t> contains sodium </a:t>
            </a:r>
            <a:r>
              <a:rPr lang="en-US" sz="2400" dirty="0" err="1">
                <a:latin typeface="Berlin Sans FB" pitchFamily="34" charset="0"/>
              </a:rPr>
              <a:t>pertechnetate</a:t>
            </a:r>
            <a:r>
              <a:rPr lang="en-US" sz="2400" dirty="0">
                <a:latin typeface="Berlin Sans FB" pitchFamily="34" charset="0"/>
              </a:rPr>
              <a:t>. </a:t>
            </a:r>
            <a:endParaRPr lang="en-US" sz="2400" dirty="0" smtClean="0">
              <a:latin typeface="Berlin Sans FB" pitchFamily="34" charset="0"/>
            </a:endParaRPr>
          </a:p>
          <a:p>
            <a:r>
              <a:rPr lang="en-US" sz="2400" dirty="0" smtClean="0">
                <a:latin typeface="Berlin Sans FB" pitchFamily="34" charset="0"/>
              </a:rPr>
              <a:t>Since </a:t>
            </a:r>
            <a:r>
              <a:rPr lang="en-US" sz="2400" dirty="0">
                <a:latin typeface="Berlin Sans FB" pitchFamily="34" charset="0"/>
              </a:rPr>
              <a:t>the generator system is small and can be shipped easily, it makes the routine use of 99mTc possible in nuclear medicine</a:t>
            </a:r>
            <a:endParaRPr lang="en-GB" sz="2400" dirty="0">
              <a:latin typeface="Berlin Sans FB" pitchFamily="34" charset="0"/>
            </a:endParaRPr>
          </a:p>
        </p:txBody>
      </p:sp>
      <p:pic>
        <p:nvPicPr>
          <p:cNvPr id="167942" name="Picture 6" descr="c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2667000"/>
            <a:ext cx="2971800" cy="2732088"/>
          </a:xfrm>
          <a:noFill/>
          <a:ln/>
        </p:spPr>
      </p:pic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858000" y="2590800"/>
            <a:ext cx="2057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99"/>
                </a:solidFill>
              </a:rPr>
              <a:t>Molybdenum-99</a:t>
            </a:r>
          </a:p>
        </p:txBody>
      </p:sp>
      <p:sp>
        <p:nvSpPr>
          <p:cNvPr id="167944" name="Freeform 8"/>
          <p:cNvSpPr>
            <a:spLocks/>
          </p:cNvSpPr>
          <p:nvPr/>
        </p:nvSpPr>
        <p:spPr bwMode="auto">
          <a:xfrm>
            <a:off x="8077200" y="4495800"/>
            <a:ext cx="506413" cy="671513"/>
          </a:xfrm>
          <a:custGeom>
            <a:avLst/>
            <a:gdLst/>
            <a:ahLst/>
            <a:cxnLst>
              <a:cxn ang="0">
                <a:pos x="28" y="73"/>
              </a:cxn>
              <a:cxn ang="0">
                <a:pos x="87" y="140"/>
              </a:cxn>
              <a:cxn ang="0">
                <a:pos x="304" y="140"/>
              </a:cxn>
              <a:cxn ang="0">
                <a:pos x="254" y="48"/>
              </a:cxn>
              <a:cxn ang="0">
                <a:pos x="12" y="56"/>
              </a:cxn>
              <a:cxn ang="0">
                <a:pos x="53" y="148"/>
              </a:cxn>
              <a:cxn ang="0">
                <a:pos x="128" y="382"/>
              </a:cxn>
              <a:cxn ang="0">
                <a:pos x="237" y="373"/>
              </a:cxn>
              <a:cxn ang="0">
                <a:pos x="245" y="348"/>
              </a:cxn>
              <a:cxn ang="0">
                <a:pos x="254" y="273"/>
              </a:cxn>
              <a:cxn ang="0">
                <a:pos x="287" y="131"/>
              </a:cxn>
            </a:cxnLst>
            <a:rect l="0" t="0" r="r" b="b"/>
            <a:pathLst>
              <a:path w="319" h="423">
                <a:moveTo>
                  <a:pt x="28" y="73"/>
                </a:moveTo>
                <a:cubicBezTo>
                  <a:pt x="68" y="131"/>
                  <a:pt x="45" y="112"/>
                  <a:pt x="87" y="140"/>
                </a:cubicBezTo>
                <a:cubicBezTo>
                  <a:pt x="115" y="226"/>
                  <a:pt x="240" y="181"/>
                  <a:pt x="304" y="140"/>
                </a:cubicBezTo>
                <a:cubicBezTo>
                  <a:pt x="319" y="92"/>
                  <a:pt x="301" y="63"/>
                  <a:pt x="254" y="48"/>
                </a:cubicBezTo>
                <a:cubicBezTo>
                  <a:pt x="183" y="0"/>
                  <a:pt x="82" y="8"/>
                  <a:pt x="12" y="56"/>
                </a:cubicBezTo>
                <a:cubicBezTo>
                  <a:pt x="21" y="91"/>
                  <a:pt x="34" y="118"/>
                  <a:pt x="53" y="148"/>
                </a:cubicBezTo>
                <a:cubicBezTo>
                  <a:pt x="64" y="423"/>
                  <a:pt x="0" y="336"/>
                  <a:pt x="128" y="382"/>
                </a:cubicBezTo>
                <a:cubicBezTo>
                  <a:pt x="164" y="379"/>
                  <a:pt x="202" y="383"/>
                  <a:pt x="237" y="373"/>
                </a:cubicBezTo>
                <a:cubicBezTo>
                  <a:pt x="245" y="371"/>
                  <a:pt x="244" y="357"/>
                  <a:pt x="245" y="348"/>
                </a:cubicBezTo>
                <a:cubicBezTo>
                  <a:pt x="249" y="323"/>
                  <a:pt x="246" y="297"/>
                  <a:pt x="254" y="273"/>
                </a:cubicBezTo>
                <a:cubicBezTo>
                  <a:pt x="304" y="125"/>
                  <a:pt x="287" y="355"/>
                  <a:pt x="287" y="13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BILATERAL TESTICULAR INFARCTION</a:t>
            </a:r>
          </a:p>
        </p:txBody>
      </p:sp>
      <p:pic>
        <p:nvPicPr>
          <p:cNvPr id="321541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79588"/>
            <a:ext cx="5410200" cy="1905000"/>
          </a:xfrm>
          <a:noFill/>
          <a:ln/>
        </p:spPr>
      </p:pic>
      <p:sp>
        <p:nvSpPr>
          <p:cNvPr id="32153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648200"/>
            <a:ext cx="82296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Testicular torsion leads to testicular infarction. Testicular ischemia may also result from epididymitis as in this pt.</a:t>
            </a:r>
          </a:p>
          <a:p>
            <a:pPr>
              <a:lnSpc>
                <a:spcPct val="90000"/>
              </a:lnSpc>
            </a:pPr>
            <a:r>
              <a:rPr lang="en-GB" sz="2000"/>
              <a:t>Early scintigraphic flow images show markedly increased flow to scrotal regions bilaterally.</a:t>
            </a:r>
            <a:r>
              <a:rPr lang="en-GB" sz="2000" i="1"/>
              <a:t> </a:t>
            </a:r>
            <a:r>
              <a:rPr lang="en-GB" sz="2000"/>
              <a:t>Tissue-phase scintigram shows increased peri-testicular activity with bilateral central regions of diminished activity.</a:t>
            </a:r>
          </a:p>
        </p:txBody>
      </p:sp>
      <p:pic>
        <p:nvPicPr>
          <p:cNvPr id="32154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1752600"/>
            <a:ext cx="2962275" cy="2794000"/>
          </a:xfrm>
          <a:noFill/>
          <a:ln/>
        </p:spPr>
      </p:pic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609600" y="3810000"/>
            <a:ext cx="5029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45C984"/>
                </a:solidFill>
                <a:latin typeface="Times New Roman" pitchFamily="18" charset="0"/>
              </a:rPr>
              <a:t>SCROTAL RNI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17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Plain film.</a:t>
            </a:r>
            <a:br>
              <a:rPr lang="en-US" sz="517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</a:br>
            <a:r>
              <a:rPr lang="en-US" sz="517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Natural contrast. </a:t>
            </a:r>
            <a:endParaRPr lang="en-US" sz="5170" dirty="0">
              <a:solidFill>
                <a:schemeClr val="accent2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5334000" cy="23622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Berlin Sans FB" pitchFamily="34" charset="0"/>
              </a:rPr>
              <a:t>Perirenal fat gives a lucent outline to the kidneys and allows an assessment of their position to be made.</a:t>
            </a:r>
          </a:p>
          <a:p>
            <a:r>
              <a:rPr lang="en-US" sz="2400" dirty="0" smtClean="0">
                <a:latin typeface="Berlin Sans FB" pitchFamily="34" charset="0"/>
              </a:rPr>
              <a:t>The loss of the psoas outline may indicate </a:t>
            </a:r>
            <a:r>
              <a:rPr lang="en-US" sz="2400" b="1" dirty="0" smtClean="0">
                <a:latin typeface="Berlin Sans FB" pitchFamily="34" charset="0"/>
              </a:rPr>
              <a:t>retroperitoneal pathology but is a notoriously inaccurate sign.</a:t>
            </a:r>
            <a:endParaRPr lang="en-US" sz="2400" b="1" dirty="0">
              <a:latin typeface="Berlin Sans FB" pitchFamily="34" charset="0"/>
            </a:endParaRPr>
          </a:p>
        </p:txBody>
      </p:sp>
      <p:pic>
        <p:nvPicPr>
          <p:cNvPr id="191490" name="Picture 2" descr="http://upload.wikimedia.org/wikipedia/commons/7/7d/KUB_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433" y="1828801"/>
            <a:ext cx="376956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E:\IRAD\Data\Pix_all\Pix_Gu\GU_47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6712"/>
          <a:stretch>
            <a:fillRect/>
          </a:stretch>
        </p:blipFill>
        <p:spPr bwMode="auto">
          <a:xfrm>
            <a:off x="1143000" y="0"/>
            <a:ext cx="65872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E:\IRAD\Data\Pix_all\Pix_Gu\GU_47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952" t="17460" r="12698" b="22222"/>
          <a:stretch>
            <a:fillRect/>
          </a:stretch>
        </p:blipFill>
        <p:spPr bwMode="auto">
          <a:xfrm>
            <a:off x="838200" y="0"/>
            <a:ext cx="73994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SC03913_0"/>
          <p:cNvPicPr>
            <a:picLocks noChangeAspect="1" noChangeArrowheads="1"/>
          </p:cNvPicPr>
          <p:nvPr/>
        </p:nvPicPr>
        <p:blipFill>
          <a:blip r:embed="rId2" cstate="print"/>
          <a:srcRect l="14566" t="25856" r="57083" b="32153"/>
          <a:stretch>
            <a:fillRect/>
          </a:stretch>
        </p:blipFill>
        <p:spPr bwMode="auto">
          <a:xfrm>
            <a:off x="701294" y="0"/>
            <a:ext cx="784397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SC03918_0"/>
          <p:cNvPicPr>
            <a:picLocks noChangeAspect="1" noChangeArrowheads="1"/>
          </p:cNvPicPr>
          <p:nvPr/>
        </p:nvPicPr>
        <p:blipFill>
          <a:blip r:embed="rId2" cstate="print"/>
          <a:srcRect l="56302" t="24791" r="13768" b="33195"/>
          <a:stretch>
            <a:fillRect/>
          </a:stretch>
        </p:blipFill>
        <p:spPr bwMode="auto">
          <a:xfrm>
            <a:off x="1195710" y="1"/>
            <a:ext cx="65145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984375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Bauhaus 93" pitchFamily="82" charset="0"/>
              </a:rPr>
              <a:t>Uroradiology</a:t>
            </a:r>
            <a:r>
              <a:rPr lang="en-US" sz="6000" dirty="0" smtClean="0">
                <a:latin typeface="Bauhaus 93" pitchFamily="82" charset="0"/>
              </a:rPr>
              <a:t> classics.</a:t>
            </a:r>
            <a:endParaRPr lang="en-US" sz="6000" dirty="0">
              <a:latin typeface="Bauhaus 93" pitchFamily="82" charset="0"/>
            </a:endParaRPr>
          </a:p>
        </p:txBody>
      </p:sp>
      <p:pic>
        <p:nvPicPr>
          <p:cNvPr id="92162" name="Picture 2" descr="http://www.jazzandclassical.co.uk/robs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14801"/>
            <a:ext cx="436766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2362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Radioglyphics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…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1"/>
            <a:ext cx="9144000" cy="2819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The language of radiology is rich with descriptions of imaging</a:t>
            </a:r>
            <a:r>
              <a:rPr lang="en-US" sz="2800" baseline="30000" dirty="0" smtClean="0">
                <a:latin typeface="Berlin Sans FB" pitchFamily="34" charset="0"/>
              </a:rPr>
              <a:t> </a:t>
            </a:r>
            <a:r>
              <a:rPr lang="en-US" sz="2800" dirty="0" smtClean="0">
                <a:latin typeface="Berlin Sans FB" pitchFamily="34" charset="0"/>
              </a:rPr>
              <a:t>findings, often metaphorical, which have found common usage</a:t>
            </a:r>
            <a:r>
              <a:rPr lang="en-US" sz="2800" baseline="30000" dirty="0" smtClean="0">
                <a:latin typeface="Berlin Sans FB" pitchFamily="34" charset="0"/>
              </a:rPr>
              <a:t> </a:t>
            </a:r>
            <a:r>
              <a:rPr lang="en-US" sz="2800" dirty="0" smtClean="0">
                <a:latin typeface="Berlin Sans FB" pitchFamily="34" charset="0"/>
              </a:rPr>
              <a:t>in the day-to-day practice of genitourinary radiology. </a:t>
            </a:r>
          </a:p>
          <a:p>
            <a:r>
              <a:rPr lang="en-US" sz="2800" dirty="0" smtClean="0">
                <a:latin typeface="Berlin Sans FB" pitchFamily="34" charset="0"/>
              </a:rPr>
              <a:t>These</a:t>
            </a:r>
            <a:r>
              <a:rPr lang="en-US" sz="2800" baseline="30000" dirty="0" smtClean="0">
                <a:latin typeface="Berlin Sans FB" pitchFamily="34" charset="0"/>
              </a:rPr>
              <a:t> </a:t>
            </a:r>
            <a:r>
              <a:rPr lang="en-US" sz="2800" dirty="0" smtClean="0">
                <a:latin typeface="Berlin Sans FB" pitchFamily="34" charset="0"/>
              </a:rPr>
              <a:t>"classic signs" give us confidence in our diagnosis. </a:t>
            </a:r>
          </a:p>
          <a:p>
            <a:r>
              <a:rPr lang="en-US" sz="2800" b="1" dirty="0" smtClean="0">
                <a:latin typeface="Berlin Sans FB" pitchFamily="34" charset="0"/>
              </a:rPr>
              <a:t>Some of</a:t>
            </a:r>
            <a:r>
              <a:rPr lang="en-US" sz="2800" b="1" baseline="30000" dirty="0" smtClean="0">
                <a:latin typeface="Berlin Sans FB" pitchFamily="34" charset="0"/>
              </a:rPr>
              <a:t> </a:t>
            </a:r>
            <a:r>
              <a:rPr lang="en-US" sz="2800" b="1" dirty="0" smtClean="0">
                <a:latin typeface="Berlin Sans FB" pitchFamily="34" charset="0"/>
              </a:rPr>
              <a:t>the signs have become so familiar to us that they are referred</a:t>
            </a:r>
            <a:r>
              <a:rPr lang="en-US" sz="2800" b="1" baseline="30000" dirty="0" smtClean="0">
                <a:latin typeface="Berlin Sans FB" pitchFamily="34" charset="0"/>
              </a:rPr>
              <a:t> </a:t>
            </a:r>
            <a:r>
              <a:rPr lang="en-US" sz="2800" b="1" dirty="0" smtClean="0">
                <a:latin typeface="Berlin Sans FB" pitchFamily="34" charset="0"/>
              </a:rPr>
              <a:t>to as an "Aunt Minnie." </a:t>
            </a:r>
          </a:p>
        </p:txBody>
      </p:sp>
      <p:pic>
        <p:nvPicPr>
          <p:cNvPr id="91138" name="Picture 2" descr="http://imagecache5.art.com/p/LRG/8/882/I9JJ000Z/hieroglyphics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0400" cy="2568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5867400" cy="1905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6F2927"/>
                </a:solidFill>
                <a:latin typeface="Bauhaus 93" pitchFamily="82" charset="0"/>
              </a:rPr>
              <a:t>Staghorn</a:t>
            </a:r>
            <a:endParaRPr lang="en-US" sz="6000" dirty="0">
              <a:solidFill>
                <a:srgbClr val="6F2927"/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33800"/>
            <a:ext cx="91440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A renal stone described as a </a:t>
            </a:r>
            <a:r>
              <a:rPr lang="en-US" b="1" i="1" dirty="0" err="1" smtClean="0">
                <a:latin typeface="Berlin Sans FB" pitchFamily="34" charset="0"/>
              </a:rPr>
              <a:t>staghorn</a:t>
            </a:r>
            <a:r>
              <a:rPr lang="en-US" b="1" dirty="0" smtClean="0">
                <a:latin typeface="Berlin Sans FB" pitchFamily="34" charset="0"/>
              </a:rPr>
              <a:t> implies a branched renal</a:t>
            </a:r>
            <a:r>
              <a:rPr lang="en-US" b="1" baseline="30000" dirty="0" smtClean="0">
                <a:latin typeface="Berlin Sans FB" pitchFamily="34" charset="0"/>
              </a:rPr>
              <a:t> </a:t>
            </a:r>
            <a:r>
              <a:rPr lang="en-US" b="1" dirty="0" smtClean="0">
                <a:latin typeface="Berlin Sans FB" pitchFamily="34" charset="0"/>
              </a:rPr>
              <a:t>calculus that resembles the antlers of </a:t>
            </a:r>
            <a:r>
              <a:rPr lang="en-US" b="1" dirty="0" smtClean="0">
                <a:solidFill>
                  <a:srgbClr val="C00000"/>
                </a:solidFill>
                <a:latin typeface="Berlin Sans FB" pitchFamily="34" charset="0"/>
              </a:rPr>
              <a:t>a stag. </a:t>
            </a:r>
          </a:p>
          <a:p>
            <a:r>
              <a:rPr lang="en-US" dirty="0" smtClean="0">
                <a:latin typeface="Berlin Sans FB" pitchFamily="34" charset="0"/>
              </a:rPr>
              <a:t>It is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usually composed of </a:t>
            </a:r>
            <a:r>
              <a:rPr lang="en-US" dirty="0" err="1" smtClean="0">
                <a:latin typeface="Berlin Sans FB" pitchFamily="34" charset="0"/>
              </a:rPr>
              <a:t>struvite</a:t>
            </a:r>
            <a:r>
              <a:rPr lang="en-US" dirty="0" smtClean="0">
                <a:latin typeface="Berlin Sans FB" pitchFamily="34" charset="0"/>
              </a:rPr>
              <a:t>; but less commonly, it is formed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from </a:t>
            </a:r>
            <a:r>
              <a:rPr lang="en-US" dirty="0" err="1" smtClean="0">
                <a:latin typeface="Berlin Sans FB" pitchFamily="34" charset="0"/>
              </a:rPr>
              <a:t>cystine</a:t>
            </a:r>
            <a:r>
              <a:rPr lang="en-US" dirty="0" smtClean="0">
                <a:latin typeface="Berlin Sans FB" pitchFamily="34" charset="0"/>
              </a:rPr>
              <a:t> or uric acid. 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4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6600" cy="318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151438"/>
            <a:ext cx="9144000" cy="170656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Berlin Sans FB" pitchFamily="34" charset="0"/>
              </a:rPr>
              <a:t>(a)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Staghorns</a:t>
            </a:r>
            <a:r>
              <a:rPr lang="en-US" sz="2000" dirty="0" smtClean="0">
                <a:latin typeface="Berlin Sans FB" pitchFamily="34" charset="0"/>
              </a:rPr>
              <a:t>. </a:t>
            </a:r>
            <a:r>
              <a:rPr lang="en-US" sz="2000" b="1" dirty="0" smtClean="0">
                <a:latin typeface="Berlin Sans FB" pitchFamily="34" charset="0"/>
              </a:rPr>
              <a:t>(b)</a:t>
            </a:r>
            <a:r>
              <a:rPr lang="en-US" sz="2000" dirty="0" smtClean="0">
                <a:latin typeface="Berlin Sans FB" pitchFamily="34" charset="0"/>
              </a:rPr>
              <a:t> On a scout image obtained before excretory </a:t>
            </a:r>
            <a:r>
              <a:rPr lang="en-US" sz="2000" dirty="0" err="1" smtClean="0">
                <a:latin typeface="Berlin Sans FB" pitchFamily="34" charset="0"/>
              </a:rPr>
              <a:t>urography</a:t>
            </a:r>
            <a:r>
              <a:rPr lang="en-US" sz="2000" dirty="0" smtClean="0">
                <a:latin typeface="Berlin Sans FB" pitchFamily="34" charset="0"/>
              </a:rPr>
              <a:t>, a calculus fills nearly the entirety of a bifid right renal collecting system, giving it a branched appearance that resembles the antlers of a stag.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59394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4447310"/>
          </a:xfrm>
          <a:prstGeom prst="rect">
            <a:avLst/>
          </a:prstGeom>
          <a:noFill/>
        </p:spPr>
      </p:pic>
      <p:pic>
        <p:nvPicPr>
          <p:cNvPr id="59396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-1"/>
            <a:ext cx="4572000" cy="4436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648200"/>
            <a:ext cx="9144000" cy="2209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(a)</a:t>
            </a:r>
            <a:r>
              <a:rPr lang="en-US" dirty="0" smtClean="0"/>
              <a:t> A bear’s paws. (Photograph entitled </a:t>
            </a:r>
            <a:r>
              <a:rPr lang="en-US" sz="5100" b="1" dirty="0" smtClean="0"/>
              <a:t>"Bad Boys of the Arctic" </a:t>
            </a:r>
            <a:r>
              <a:rPr lang="en-US" dirty="0" smtClean="0"/>
              <a:t>reprinted with permission from Thomas D. </a:t>
            </a:r>
            <a:r>
              <a:rPr lang="en-US" dirty="0" err="1" smtClean="0"/>
              <a:t>Mangelsen</a:t>
            </a:r>
            <a:r>
              <a:rPr lang="en-US" dirty="0" smtClean="0"/>
              <a:t>, Inc.) </a:t>
            </a:r>
          </a:p>
          <a:p>
            <a:r>
              <a:rPr lang="en-US" b="1" dirty="0" smtClean="0"/>
              <a:t>(b)</a:t>
            </a:r>
            <a:r>
              <a:rPr lang="en-US" dirty="0" smtClean="0"/>
              <a:t> Contrast material-enhanced CT scan (same patient as in </a:t>
            </a:r>
            <a:r>
              <a:rPr lang="en-US" dirty="0" smtClean="0">
                <a:hlinkClick r:id="rId2"/>
              </a:rPr>
              <a:t>Fig 2</a:t>
            </a:r>
            <a:r>
              <a:rPr lang="en-US" dirty="0" smtClean="0"/>
              <a:t>) demonstrates a centrally obstructing stone with replacement of the renal parenchyma by low-attenuation collections in a "</a:t>
            </a:r>
            <a:r>
              <a:rPr lang="en-US" dirty="0" err="1" smtClean="0"/>
              <a:t>hydronephrotic</a:t>
            </a:r>
            <a:r>
              <a:rPr lang="en-US" dirty="0" smtClean="0"/>
              <a:t>" pattern. Note the lack of dilatation of the renal pelvis and </a:t>
            </a:r>
            <a:r>
              <a:rPr lang="en-US" dirty="0" err="1" smtClean="0"/>
              <a:t>infundibula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(c)</a:t>
            </a:r>
            <a:r>
              <a:rPr lang="en-US" dirty="0" smtClean="0"/>
              <a:t> CT scan obtained at a slightly lower level shows the fragments of a </a:t>
            </a:r>
            <a:r>
              <a:rPr lang="en-US" dirty="0" err="1" smtClean="0"/>
              <a:t>staghorn</a:t>
            </a:r>
            <a:r>
              <a:rPr lang="en-US" dirty="0" smtClean="0"/>
              <a:t> calculus within the parenchymal collections, which exhibit marginal enhancement. The pattern seen at CT resembles a bear’s paw. </a:t>
            </a:r>
            <a:endParaRPr lang="en-US" dirty="0"/>
          </a:p>
        </p:txBody>
      </p:sp>
      <p:pic>
        <p:nvPicPr>
          <p:cNvPr id="51202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3124200" cy="2113409"/>
          </a:xfrm>
          <a:prstGeom prst="rect">
            <a:avLst/>
          </a:prstGeom>
          <a:noFill/>
        </p:spPr>
      </p:pic>
      <p:pic>
        <p:nvPicPr>
          <p:cNvPr id="51204" name="Picture 4" descr="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133600"/>
            <a:ext cx="2895600" cy="2490216"/>
          </a:xfrm>
          <a:prstGeom prst="rect">
            <a:avLst/>
          </a:prstGeom>
          <a:noFill/>
        </p:spPr>
      </p:pic>
      <p:pic>
        <p:nvPicPr>
          <p:cNvPr id="51206" name="Picture 6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0"/>
            <a:ext cx="3200400" cy="28323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381000"/>
            <a:ext cx="61722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prstClr val="black">
                    <a:lumMod val="95000"/>
                    <a:lumOff val="5000"/>
                  </a:prstClr>
                </a:solidFill>
                <a:latin typeface="Bauhaus 93" pitchFamily="82" charset="0"/>
              </a:rPr>
              <a:t>Bear’s paws sign.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334000"/>
            <a:ext cx="91440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(a)</a:t>
            </a:r>
            <a:r>
              <a:rPr lang="en-US" dirty="0" smtClean="0"/>
              <a:t>"Sponge" kidney, made from a sponge! </a:t>
            </a:r>
            <a:r>
              <a:rPr lang="en-US" b="1" dirty="0" smtClean="0"/>
              <a:t>(b)</a:t>
            </a:r>
            <a:r>
              <a:rPr lang="en-US" dirty="0" smtClean="0"/>
              <a:t> Scout image from excretory </a:t>
            </a:r>
            <a:r>
              <a:rPr lang="en-US" dirty="0" err="1" smtClean="0"/>
              <a:t>urography</a:t>
            </a:r>
            <a:r>
              <a:rPr lang="en-US" dirty="0" smtClean="0"/>
              <a:t> demonstrates calcifications clustered in the medullary portion of the left kidney. </a:t>
            </a:r>
            <a:endParaRPr lang="en-US" dirty="0"/>
          </a:p>
        </p:txBody>
      </p:sp>
      <p:pic>
        <p:nvPicPr>
          <p:cNvPr id="43010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5600" cy="4826000"/>
          </a:xfrm>
          <a:prstGeom prst="rect">
            <a:avLst/>
          </a:prstGeom>
          <a:noFill/>
        </p:spPr>
      </p:pic>
      <p:pic>
        <p:nvPicPr>
          <p:cNvPr id="43012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0"/>
            <a:ext cx="3581400" cy="51162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0"/>
            <a:ext cx="5719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Berlin Sans FB" pitchFamily="34" charset="0"/>
              </a:rPr>
              <a:t>"</a:t>
            </a:r>
            <a:r>
              <a:rPr lang="en-US" sz="4000" b="1" dirty="0">
                <a:solidFill>
                  <a:prstClr val="black"/>
                </a:solidFill>
                <a:latin typeface="Berlin Sans FB" pitchFamily="34" charset="0"/>
              </a:rPr>
              <a:t>growing calculus sign"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2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IVU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76600"/>
            <a:ext cx="52578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latin typeface="Berlin Sans FB" pitchFamily="34" charset="0"/>
              </a:rPr>
              <a:t>The excretory urogram is a valuable examination of the urinary tract.</a:t>
            </a:r>
          </a:p>
          <a:p>
            <a:r>
              <a:rPr lang="en-US" sz="2800" dirty="0" smtClean="0">
                <a:latin typeface="Berlin Sans FB" pitchFamily="34" charset="0"/>
              </a:rPr>
              <a:t>It gives </a:t>
            </a:r>
            <a:r>
              <a:rPr lang="en-US" sz="2800" b="1" dirty="0" smtClean="0">
                <a:latin typeface="Berlin Sans FB" pitchFamily="34" charset="0"/>
              </a:rPr>
              <a:t>excellent anatomical images of the kidneys </a:t>
            </a:r>
            <a:r>
              <a:rPr lang="en-US" sz="2800" dirty="0" smtClean="0">
                <a:latin typeface="Berlin Sans FB" pitchFamily="34" charset="0"/>
              </a:rPr>
              <a:t>and to some extent an indication of their </a:t>
            </a:r>
            <a:r>
              <a:rPr lang="en-US" sz="3600" dirty="0" smtClean="0">
                <a:latin typeface="Berlin Sans FB" pitchFamily="34" charset="0"/>
              </a:rPr>
              <a:t>function. </a:t>
            </a:r>
            <a:endParaRPr lang="en-US" sz="3600" dirty="0">
              <a:latin typeface="Berlin Sans FB" pitchFamily="34" charset="0"/>
            </a:endParaRPr>
          </a:p>
        </p:txBody>
      </p:sp>
      <p:pic>
        <p:nvPicPr>
          <p:cNvPr id="190466" name="Picture 2" descr="http://library.med.utah.edu/WebPath/COW/COW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599"/>
            <a:ext cx="3886200" cy="510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Medullary sponge kidney.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42672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Berlin Sans FB" pitchFamily="34" charset="0"/>
              </a:rPr>
              <a:t>Urographic image shows resolvable collections of contrast material in the papillary tips. </a:t>
            </a:r>
          </a:p>
          <a:p>
            <a:r>
              <a:rPr lang="en-US" sz="2000" dirty="0" smtClean="0">
                <a:latin typeface="Berlin Sans FB" pitchFamily="34" charset="0"/>
              </a:rPr>
              <a:t>Stones that were evident within the papillae at preliminary radiography </a:t>
            </a:r>
            <a:r>
              <a:rPr lang="en-US" sz="2000" b="1" dirty="0" smtClean="0">
                <a:latin typeface="Berlin Sans FB" pitchFamily="34" charset="0"/>
              </a:rPr>
              <a:t>appeared to "enlarge" </a:t>
            </a:r>
            <a:r>
              <a:rPr lang="en-US" sz="2000" dirty="0" smtClean="0">
                <a:latin typeface="Berlin Sans FB" pitchFamily="34" charset="0"/>
              </a:rPr>
              <a:t>as the cavities filled with contrast material during urography </a:t>
            </a:r>
            <a:r>
              <a:rPr lang="en-US" sz="2000" b="1" dirty="0" smtClean="0">
                <a:latin typeface="Berlin Sans FB" pitchFamily="34" charset="0"/>
              </a:rPr>
              <a:t>("growing calculus sign")</a:t>
            </a:r>
            <a:r>
              <a:rPr lang="en-US" sz="2000" dirty="0" smtClean="0">
                <a:latin typeface="Berlin Sans FB" pitchFamily="34" charset="0"/>
              </a:rPr>
              <a:t>, a finding that is indicative of Medullary sponge kidney.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15362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102" y="533400"/>
            <a:ext cx="4906899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562600"/>
            <a:ext cx="9144000" cy="129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Papillary necrosis caused by analgesic abuse. </a:t>
            </a:r>
          </a:p>
          <a:p>
            <a:r>
              <a:rPr lang="en-US" sz="2400" dirty="0" smtClean="0">
                <a:latin typeface="Berlin Sans FB" pitchFamily="34" charset="0"/>
              </a:rPr>
              <a:t>Pyelographic image shows central cavities within multiple papillae (arrows).  Consider sickle cell disease.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14338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4240530" cy="4463716"/>
          </a:xfrm>
          <a:prstGeom prst="rect">
            <a:avLst/>
          </a:prstGeom>
          <a:noFill/>
        </p:spPr>
      </p:pic>
      <p:pic>
        <p:nvPicPr>
          <p:cNvPr id="172034" name="Picture 2" descr="http://www.factsfacts.com/EggCups/EggCupEa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199103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7086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79646">
                    <a:lumMod val="50000"/>
                  </a:srgbClr>
                </a:solidFill>
                <a:latin typeface="Bauhaus 93" pitchFamily="82" charset="0"/>
              </a:rPr>
              <a:t>        Egg in cup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181600"/>
            <a:ext cx="9144000" cy="1676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Berlin Sans FB" pitchFamily="34" charset="0"/>
              </a:rPr>
              <a:t>(a)</a:t>
            </a:r>
            <a:r>
              <a:rPr lang="en-US" dirty="0" smtClean="0">
                <a:latin typeface="Berlin Sans FB" pitchFamily="34" charset="0"/>
              </a:rPr>
              <a:t> Comet. (Photograph entitled "Comet </a:t>
            </a:r>
            <a:r>
              <a:rPr lang="en-US" dirty="0" err="1" smtClean="0">
                <a:latin typeface="Berlin Sans FB" pitchFamily="34" charset="0"/>
              </a:rPr>
              <a:t>Hyakutake</a:t>
            </a:r>
            <a:r>
              <a:rPr lang="en-US" dirty="0" smtClean="0">
                <a:latin typeface="Berlin Sans FB" pitchFamily="34" charset="0"/>
              </a:rPr>
              <a:t>" reprinted with permission from Bill and Sally Fletcher.) </a:t>
            </a:r>
            <a:r>
              <a:rPr lang="en-US" b="1" dirty="0" smtClean="0">
                <a:latin typeface="Berlin Sans FB" pitchFamily="34" charset="0"/>
              </a:rPr>
              <a:t>(b)</a:t>
            </a:r>
            <a:r>
              <a:rPr lang="en-US" dirty="0" smtClean="0">
                <a:latin typeface="Berlin Sans FB" pitchFamily="34" charset="0"/>
              </a:rPr>
              <a:t> CT scan shows a calcification (the comet nucleus) (arrow) with a soft-tissue tail that represents a pelvic vein (arrowhead). Together, this appearance constitutes the comet sign. Note the stone at the left </a:t>
            </a:r>
            <a:r>
              <a:rPr lang="en-US" dirty="0" err="1" smtClean="0">
                <a:latin typeface="Berlin Sans FB" pitchFamily="34" charset="0"/>
              </a:rPr>
              <a:t>ureterovesical</a:t>
            </a:r>
            <a:r>
              <a:rPr lang="en-US" dirty="0" smtClean="0">
                <a:latin typeface="Berlin Sans FB" pitchFamily="34" charset="0"/>
              </a:rPr>
              <a:t> junction.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33794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600" cy="4176524"/>
          </a:xfrm>
          <a:prstGeom prst="rect">
            <a:avLst/>
          </a:prstGeom>
          <a:noFill/>
        </p:spPr>
      </p:pic>
      <p:pic>
        <p:nvPicPr>
          <p:cNvPr id="33796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2423" y="0"/>
            <a:ext cx="4411577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4038600"/>
            <a:ext cx="39453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Bauhaus 93" pitchFamily="82" charset="0"/>
              </a:rPr>
              <a:t>comet sign.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0"/>
            <a:ext cx="5715000" cy="3733800"/>
          </a:xfrm>
          <a:solidFill>
            <a:srgbClr val="DBA467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</a:rPr>
              <a:t>Spotted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</a:rPr>
              <a:t>Nephrogram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8600"/>
            <a:ext cx="9144000" cy="2819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Irregular, patchy enhancement in the renal parenchyma, referred</a:t>
            </a:r>
            <a:r>
              <a:rPr lang="en-US" sz="2800" baseline="30000" dirty="0" smtClean="0">
                <a:latin typeface="Berlin Sans FB" pitchFamily="34" charset="0"/>
              </a:rPr>
              <a:t> </a:t>
            </a:r>
            <a:r>
              <a:rPr lang="en-US" sz="2800" dirty="0" smtClean="0">
                <a:latin typeface="Berlin Sans FB" pitchFamily="34" charset="0"/>
              </a:rPr>
              <a:t>to as the </a:t>
            </a:r>
            <a:r>
              <a:rPr lang="en-US" sz="2800" i="1" dirty="0" smtClean="0">
                <a:latin typeface="Berlin Sans FB" pitchFamily="34" charset="0"/>
              </a:rPr>
              <a:t>spotted nephrogram</a:t>
            </a:r>
            <a:r>
              <a:rPr lang="en-US" sz="2800" dirty="0" smtClean="0">
                <a:latin typeface="Berlin Sans FB" pitchFamily="34" charset="0"/>
              </a:rPr>
              <a:t>, may occur as a result of small</a:t>
            </a:r>
            <a:r>
              <a:rPr lang="en-US" sz="2800" baseline="30000" dirty="0" smtClean="0">
                <a:latin typeface="Berlin Sans FB" pitchFamily="34" charset="0"/>
              </a:rPr>
              <a:t> </a:t>
            </a:r>
            <a:r>
              <a:rPr lang="en-US" sz="2800" dirty="0" smtClean="0">
                <a:latin typeface="Berlin Sans FB" pitchFamily="34" charset="0"/>
              </a:rPr>
              <a:t>vessel occlusion, which can be seen with </a:t>
            </a:r>
            <a:r>
              <a:rPr lang="en-US" sz="2800" b="1" dirty="0" smtClean="0">
                <a:latin typeface="Berlin Sans FB" pitchFamily="34" charset="0"/>
              </a:rPr>
              <a:t>necrotizing </a:t>
            </a:r>
            <a:r>
              <a:rPr lang="en-US" sz="2800" b="1" dirty="0" err="1" smtClean="0">
                <a:latin typeface="Berlin Sans FB" pitchFamily="34" charset="0"/>
              </a:rPr>
              <a:t>vasculitis</a:t>
            </a:r>
            <a:r>
              <a:rPr lang="en-US" sz="2800" b="1" baseline="30000" dirty="0" smtClean="0">
                <a:latin typeface="Berlin Sans FB" pitchFamily="34" charset="0"/>
              </a:rPr>
              <a:t> </a:t>
            </a:r>
            <a:r>
              <a:rPr lang="en-US" sz="2800" b="1" dirty="0" smtClean="0">
                <a:latin typeface="Berlin Sans FB" pitchFamily="34" charset="0"/>
              </a:rPr>
              <a:t>(</a:t>
            </a:r>
            <a:r>
              <a:rPr lang="en-US" sz="2800" b="1" dirty="0" err="1" smtClean="0">
                <a:latin typeface="Berlin Sans FB" pitchFamily="34" charset="0"/>
              </a:rPr>
              <a:t>periarteritis</a:t>
            </a:r>
            <a:r>
              <a:rPr lang="en-US" sz="2800" b="1" dirty="0" smtClean="0">
                <a:latin typeface="Berlin Sans FB" pitchFamily="34" charset="0"/>
              </a:rPr>
              <a:t> </a:t>
            </a:r>
            <a:r>
              <a:rPr lang="en-US" sz="2800" b="1" dirty="0" err="1" smtClean="0">
                <a:latin typeface="Berlin Sans FB" pitchFamily="34" charset="0"/>
              </a:rPr>
              <a:t>nodosa</a:t>
            </a:r>
            <a:r>
              <a:rPr lang="en-US" sz="2800" b="1" dirty="0" smtClean="0">
                <a:latin typeface="Berlin Sans FB" pitchFamily="34" charset="0"/>
              </a:rPr>
              <a:t>), scleroderma, and hypertensive </a:t>
            </a:r>
            <a:r>
              <a:rPr lang="en-US" sz="2800" b="1" dirty="0" err="1" smtClean="0">
                <a:latin typeface="Berlin Sans FB" pitchFamily="34" charset="0"/>
              </a:rPr>
              <a:t>nephrosclerosis</a:t>
            </a:r>
            <a:r>
              <a:rPr lang="en-US" sz="2800" b="1" baseline="30000" dirty="0" smtClean="0">
                <a:latin typeface="Berlin Sans FB" pitchFamily="34" charset="0"/>
              </a:rPr>
              <a:t> </a:t>
            </a:r>
          </a:p>
        </p:txBody>
      </p:sp>
      <p:pic>
        <p:nvPicPr>
          <p:cNvPr id="4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429000" cy="376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810001"/>
            <a:ext cx="9144000" cy="3048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Spotted nephrogram. </a:t>
            </a:r>
          </a:p>
          <a:p>
            <a:r>
              <a:rPr lang="en-US" b="1" dirty="0" smtClean="0"/>
              <a:t>(a)</a:t>
            </a:r>
            <a:r>
              <a:rPr lang="en-US" dirty="0" smtClean="0"/>
              <a:t> Spotted cat. (Courtesy of Russell I. Poole, Mishawaka, Ind.) </a:t>
            </a:r>
          </a:p>
          <a:p>
            <a:r>
              <a:rPr lang="en-US" b="1" dirty="0" smtClean="0"/>
              <a:t>(b)</a:t>
            </a:r>
            <a:r>
              <a:rPr lang="en-US" dirty="0" smtClean="0"/>
              <a:t> Late image from midstream </a:t>
            </a:r>
            <a:r>
              <a:rPr lang="en-US" dirty="0" err="1" smtClean="0"/>
              <a:t>aortography</a:t>
            </a:r>
            <a:r>
              <a:rPr lang="en-US" dirty="0" smtClean="0"/>
              <a:t> demonstrates patchy perfusion in both kidneys, giving the parenchyma a spotted appearance: the spotted nephrogram. </a:t>
            </a:r>
          </a:p>
          <a:p>
            <a:r>
              <a:rPr lang="en-US" b="1" dirty="0" smtClean="0"/>
              <a:t>(c)</a:t>
            </a:r>
            <a:r>
              <a:rPr lang="en-US" dirty="0" smtClean="0"/>
              <a:t> Late image from selective right renal </a:t>
            </a:r>
            <a:r>
              <a:rPr lang="en-US" dirty="0" err="1" smtClean="0"/>
              <a:t>arteriography</a:t>
            </a:r>
            <a:r>
              <a:rPr lang="en-US" dirty="0" smtClean="0"/>
              <a:t> in the same patient demonstrates small vessel occlusion and multiple areas of parenchymal infarction (arrow) with islands of preserved perfusion. The patient proved to have </a:t>
            </a:r>
            <a:r>
              <a:rPr lang="en-US" dirty="0" err="1" smtClean="0"/>
              <a:t>periarteritis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2530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743200" cy="3014505"/>
          </a:xfrm>
          <a:prstGeom prst="rect">
            <a:avLst/>
          </a:prstGeom>
          <a:noFill/>
        </p:spPr>
      </p:pic>
      <p:pic>
        <p:nvPicPr>
          <p:cNvPr id="22532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3265714" cy="2743200"/>
          </a:xfrm>
          <a:prstGeom prst="rect">
            <a:avLst/>
          </a:prstGeom>
          <a:noFill/>
        </p:spPr>
      </p:pic>
      <p:pic>
        <p:nvPicPr>
          <p:cNvPr id="22534" name="Picture 6" descr=" 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8915" y="0"/>
            <a:ext cx="3135086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231616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latin typeface="Bauhaus 93" pitchFamily="82" charset="0"/>
              </a:rPr>
              <a:t>Crescent Sign</a:t>
            </a:r>
            <a:endParaRPr lang="en-US" sz="6000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26971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Berlin Sans FB" pitchFamily="34" charset="0"/>
              </a:rPr>
              <a:t>The </a:t>
            </a:r>
            <a:r>
              <a:rPr lang="en-US" b="1" i="1" dirty="0" smtClean="0">
                <a:latin typeface="Berlin Sans FB" pitchFamily="34" charset="0"/>
              </a:rPr>
              <a:t>crescent sign</a:t>
            </a:r>
            <a:r>
              <a:rPr lang="en-US" b="1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refers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to the appearance of concentrated contrast material in collecting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tubules, </a:t>
            </a:r>
            <a:r>
              <a:rPr lang="en-US" b="1" dirty="0" smtClean="0">
                <a:latin typeface="Berlin Sans FB" pitchFamily="34" charset="0"/>
              </a:rPr>
              <a:t>arranged parallel to the margin of a dilated calix,</a:t>
            </a:r>
            <a:r>
              <a:rPr lang="en-US" b="1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which produces a thin line of contrast material at the edge</a:t>
            </a:r>
            <a:r>
              <a:rPr lang="en-US" baseline="30000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of the calices, resembling a crescent. 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4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800" cy="271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343400"/>
            <a:ext cx="9144000" cy="21336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(a)</a:t>
            </a:r>
            <a:r>
              <a:rPr lang="en-US" dirty="0" smtClean="0"/>
              <a:t> Crescent. (Photograph entitled "Moon with Earthshine" reprinted with permission from Bill and Sally Fletcher.)</a:t>
            </a:r>
          </a:p>
          <a:p>
            <a:r>
              <a:rPr lang="en-US" b="1" dirty="0" smtClean="0"/>
              <a:t>(b)</a:t>
            </a:r>
            <a:r>
              <a:rPr lang="en-US" dirty="0" smtClean="0"/>
              <a:t> Crescent sign. CT image obtained during the </a:t>
            </a:r>
            <a:r>
              <a:rPr lang="en-US" dirty="0" err="1" smtClean="0"/>
              <a:t>corticomedullary</a:t>
            </a:r>
            <a:r>
              <a:rPr lang="en-US" dirty="0" smtClean="0"/>
              <a:t> phase of enhancement shows decreased thickness of the parenchyma surrounding the dilated collecting system in the left kidney. </a:t>
            </a:r>
          </a:p>
          <a:p>
            <a:r>
              <a:rPr lang="en-US" b="1" dirty="0" smtClean="0"/>
              <a:t>(c)</a:t>
            </a:r>
            <a:r>
              <a:rPr lang="en-US" dirty="0" smtClean="0"/>
              <a:t> Concentrated contrast material crescents surround the dilated collecting system elements (arrows) on this delayed image, which also shows a urine-contrast agent level in the dependent aspect. </a:t>
            </a:r>
            <a:endParaRPr lang="en-US" dirty="0"/>
          </a:p>
        </p:txBody>
      </p:sp>
      <p:pic>
        <p:nvPicPr>
          <p:cNvPr id="18434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971800" cy="2719199"/>
          </a:xfrm>
          <a:prstGeom prst="rect">
            <a:avLst/>
          </a:prstGeom>
          <a:noFill/>
        </p:spPr>
      </p:pic>
      <p:pic>
        <p:nvPicPr>
          <p:cNvPr id="18436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0"/>
            <a:ext cx="3252439" cy="2667000"/>
          </a:xfrm>
          <a:prstGeom prst="rect">
            <a:avLst/>
          </a:prstGeom>
          <a:noFill/>
        </p:spPr>
      </p:pic>
      <p:pic>
        <p:nvPicPr>
          <p:cNvPr id="18438" name="Picture 6" descr=" 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0"/>
            <a:ext cx="2971800" cy="264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Horseshoe kidney. </a:t>
            </a:r>
            <a:r>
              <a:rPr lang="en-US" b="1" dirty="0" smtClean="0"/>
              <a:t>(a)</a:t>
            </a:r>
            <a:r>
              <a:rPr lang="en-US" dirty="0" smtClean="0"/>
              <a:t> Horseshoe. </a:t>
            </a:r>
            <a:r>
              <a:rPr lang="en-US" b="1" dirty="0" smtClean="0"/>
              <a:t>(b)</a:t>
            </a:r>
            <a:r>
              <a:rPr lang="en-US" dirty="0" smtClean="0"/>
              <a:t> Enhanced CT image shows the functional isthmus of a horseshoe kidney anterior to the aorta, immediately beneath the inferior mesenteric artery (arrow). </a:t>
            </a:r>
            <a:endParaRPr lang="en-US" dirty="0"/>
          </a:p>
        </p:txBody>
      </p:sp>
      <p:pic>
        <p:nvPicPr>
          <p:cNvPr id="71682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8600" cy="4251158"/>
          </a:xfrm>
          <a:prstGeom prst="rect">
            <a:avLst/>
          </a:prstGeom>
          <a:noFill/>
        </p:spPr>
      </p:pic>
      <p:pic>
        <p:nvPicPr>
          <p:cNvPr id="71684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9548" y="0"/>
            <a:ext cx="5014452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94237"/>
            <a:ext cx="8229600" cy="21637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Berlin Sans FB" pitchFamily="34" charset="0"/>
              </a:rPr>
              <a:t>Lying down adrenal glands. US images of the right </a:t>
            </a:r>
            <a:r>
              <a:rPr lang="en-US" sz="2600" b="1" dirty="0" smtClean="0">
                <a:latin typeface="Berlin Sans FB" pitchFamily="34" charset="0"/>
              </a:rPr>
              <a:t>(a)</a:t>
            </a:r>
            <a:r>
              <a:rPr lang="en-US" sz="2600" dirty="0" smtClean="0">
                <a:latin typeface="Berlin Sans FB" pitchFamily="34" charset="0"/>
              </a:rPr>
              <a:t> and left </a:t>
            </a:r>
            <a:r>
              <a:rPr lang="en-US" sz="2600" b="1" dirty="0" smtClean="0">
                <a:latin typeface="Berlin Sans FB" pitchFamily="34" charset="0"/>
              </a:rPr>
              <a:t>(b)</a:t>
            </a:r>
            <a:r>
              <a:rPr lang="en-US" sz="2600" dirty="0" smtClean="0">
                <a:latin typeface="Berlin Sans FB" pitchFamily="34" charset="0"/>
              </a:rPr>
              <a:t> renal </a:t>
            </a:r>
            <a:r>
              <a:rPr lang="en-US" sz="2600" dirty="0" err="1" smtClean="0">
                <a:latin typeface="Berlin Sans FB" pitchFamily="34" charset="0"/>
              </a:rPr>
              <a:t>fossae</a:t>
            </a:r>
            <a:r>
              <a:rPr lang="en-US" sz="2600" dirty="0" smtClean="0">
                <a:latin typeface="Berlin Sans FB" pitchFamily="34" charset="0"/>
              </a:rPr>
              <a:t> demonstrate absence of the kidneys, and long, slender adrenal glands (arrows) in an infant with bilateral renal agenesis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6802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3429000"/>
          </a:xfrm>
          <a:prstGeom prst="rect">
            <a:avLst/>
          </a:prstGeom>
          <a:noFill/>
        </p:spPr>
      </p:pic>
      <p:pic>
        <p:nvPicPr>
          <p:cNvPr id="76804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8550" y="0"/>
            <a:ext cx="51954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pi.ning.com/files/*D7qbJCQZ*32PNEK*IlT-uIvj979-XUfTal8ehvL8HD7xvHeB63C0okwjjdmdAto2ZGOb-o8x6Z3vK*pTIoUIWqCui6Po1Wh/bigstockphoto_Happy_Children_1375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76" y="457200"/>
            <a:ext cx="9149676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648200" cy="18589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Patient preparation.</a:t>
            </a:r>
            <a:endParaRPr lang="en-US" sz="5400" dirty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91440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Berlin Sans FB" pitchFamily="34" charset="0"/>
              </a:rPr>
              <a:t>Bowel preparation is useful but no longer essential. </a:t>
            </a:r>
          </a:p>
          <a:p>
            <a:r>
              <a:rPr lang="en-US" sz="2800" b="1" dirty="0" smtClean="0">
                <a:latin typeface="Berlin Sans FB" pitchFamily="34" charset="0"/>
              </a:rPr>
              <a:t>The plumber is unnecessary.</a:t>
            </a:r>
          </a:p>
          <a:p>
            <a:r>
              <a:rPr lang="en-US" sz="2800" dirty="0" smtClean="0">
                <a:latin typeface="Berlin Sans FB" pitchFamily="34" charset="0"/>
              </a:rPr>
              <a:t>Fluid restriction unless severe does not influence radiographic densities.</a:t>
            </a:r>
          </a:p>
          <a:p>
            <a:r>
              <a:rPr lang="en-US" sz="2800" dirty="0" smtClean="0">
                <a:latin typeface="Berlin Sans FB" pitchFamily="34" charset="0"/>
              </a:rPr>
              <a:t>At this severe level it becomes counter productive when it influences tubular function. 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Patients with diabetes and myeloma specifically require hydration.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89442" name="Picture 2" descr="http://www.buzzle.com/img/articleImages/282035-2831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810000" cy="244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2057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</a:rPr>
              <a:t>Balloon on a String Sign.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124200"/>
            <a:ext cx="6477000" cy="3535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The </a:t>
            </a:r>
            <a:r>
              <a:rPr lang="en-US" sz="2400" i="1" dirty="0" smtClean="0">
                <a:latin typeface="Berlin Sans FB" pitchFamily="34" charset="0"/>
              </a:rPr>
              <a:t>balloon on a string sign</a:t>
            </a:r>
            <a:r>
              <a:rPr lang="en-US" sz="2400" dirty="0" smtClean="0">
                <a:latin typeface="Berlin Sans FB" pitchFamily="34" charset="0"/>
              </a:rPr>
              <a:t> may be seen with the rim sign of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hydronephrosis</a:t>
            </a:r>
            <a:r>
              <a:rPr lang="en-US" sz="2400" dirty="0" smtClean="0">
                <a:latin typeface="Berlin Sans FB" pitchFamily="34" charset="0"/>
              </a:rPr>
              <a:t>, with the crescent sign, or as an isolated finding.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</a:p>
          <a:p>
            <a:r>
              <a:rPr lang="en-US" sz="2400" dirty="0" smtClean="0">
                <a:latin typeface="Berlin Sans FB" pitchFamily="34" charset="0"/>
              </a:rPr>
              <a:t>This sign refers to the appearance of a high and somewhat eccentric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exit point of the ureter from a dilated renal pelvis and is</a:t>
            </a:r>
            <a:r>
              <a:rPr lang="en-US" sz="2400" baseline="30000" dirty="0" smtClean="0">
                <a:latin typeface="Berlin Sans FB" pitchFamily="34" charset="0"/>
              </a:rPr>
              <a:t> </a:t>
            </a:r>
            <a:r>
              <a:rPr lang="en-US" sz="2400" dirty="0" smtClean="0">
                <a:latin typeface="Berlin Sans FB" pitchFamily="34" charset="0"/>
              </a:rPr>
              <a:t>a typical finding of </a:t>
            </a:r>
            <a:r>
              <a:rPr lang="en-US" sz="2400" dirty="0" err="1" smtClean="0">
                <a:latin typeface="Berlin Sans FB" pitchFamily="34" charset="0"/>
              </a:rPr>
              <a:t>ureteropelvic</a:t>
            </a:r>
            <a:r>
              <a:rPr lang="en-US" sz="2400" dirty="0" smtClean="0">
                <a:latin typeface="Berlin Sans FB" pitchFamily="34" charset="0"/>
              </a:rPr>
              <a:t> junction obstruction. </a:t>
            </a:r>
          </a:p>
        </p:txBody>
      </p:sp>
      <p:pic>
        <p:nvPicPr>
          <p:cNvPr id="4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510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303838"/>
            <a:ext cx="9144000" cy="1554162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/>
              <a:t>(a)</a:t>
            </a:r>
            <a:r>
              <a:rPr lang="en-US" dirty="0" smtClean="0"/>
              <a:t> Baby with a balloon on a string (with thanks to Richard T. Dyer for his help with this photograph).</a:t>
            </a:r>
          </a:p>
          <a:p>
            <a:r>
              <a:rPr lang="en-US" b="1" dirty="0" smtClean="0"/>
              <a:t>(b)</a:t>
            </a:r>
            <a:r>
              <a:rPr lang="en-US" dirty="0" smtClean="0"/>
              <a:t> Balloon on a string sign. Delayed </a:t>
            </a:r>
            <a:r>
              <a:rPr lang="en-US" dirty="0" err="1" smtClean="0"/>
              <a:t>tomographic</a:t>
            </a:r>
            <a:r>
              <a:rPr lang="en-US" dirty="0" smtClean="0"/>
              <a:t> image from excretory </a:t>
            </a:r>
            <a:r>
              <a:rPr lang="en-US" dirty="0" err="1" smtClean="0"/>
              <a:t>urography</a:t>
            </a:r>
            <a:r>
              <a:rPr lang="en-US" dirty="0" smtClean="0"/>
              <a:t> shows </a:t>
            </a:r>
            <a:r>
              <a:rPr lang="en-US" dirty="0" err="1" smtClean="0"/>
              <a:t>caliceal</a:t>
            </a:r>
            <a:r>
              <a:rPr lang="en-US" dirty="0" smtClean="0"/>
              <a:t> crescents (arrowheads) surrounding the dilated collecting system. Contrast material pools dependently. </a:t>
            </a:r>
          </a:p>
          <a:p>
            <a:r>
              <a:rPr lang="en-US" b="1" dirty="0" smtClean="0"/>
              <a:t>(c)</a:t>
            </a:r>
            <a:r>
              <a:rPr lang="en-US" dirty="0" smtClean="0"/>
              <a:t> Image from retrograde </a:t>
            </a:r>
            <a:r>
              <a:rPr lang="en-US" dirty="0" err="1" smtClean="0"/>
              <a:t>ureteropyelography</a:t>
            </a:r>
            <a:r>
              <a:rPr lang="en-US" dirty="0" smtClean="0"/>
              <a:t>, performed after several weeks of </a:t>
            </a:r>
            <a:r>
              <a:rPr lang="en-US" dirty="0" err="1" smtClean="0"/>
              <a:t>ureteral</a:t>
            </a:r>
            <a:r>
              <a:rPr lang="en-US" dirty="0" smtClean="0"/>
              <a:t> stent placement, shows an eccentric exit of the </a:t>
            </a:r>
            <a:r>
              <a:rPr lang="en-US" dirty="0" err="1" smtClean="0"/>
              <a:t>ureter</a:t>
            </a:r>
            <a:r>
              <a:rPr lang="en-US" dirty="0" smtClean="0"/>
              <a:t> from the dilated renal pelvis. This appearance resembles a balloon on a string and is typical of </a:t>
            </a:r>
            <a:r>
              <a:rPr lang="en-US" dirty="0" err="1" smtClean="0"/>
              <a:t>ureteropelvic</a:t>
            </a:r>
            <a:r>
              <a:rPr lang="en-US" dirty="0" smtClean="0"/>
              <a:t> junction obstruction.</a:t>
            </a:r>
          </a:p>
        </p:txBody>
      </p:sp>
      <p:pic>
        <p:nvPicPr>
          <p:cNvPr id="16386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5102088"/>
          </a:xfrm>
          <a:prstGeom prst="rect">
            <a:avLst/>
          </a:prstGeom>
          <a:noFill/>
        </p:spPr>
      </p:pic>
      <p:pic>
        <p:nvPicPr>
          <p:cNvPr id="16388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0"/>
            <a:ext cx="2819400" cy="5080000"/>
          </a:xfrm>
          <a:prstGeom prst="rect">
            <a:avLst/>
          </a:prstGeom>
          <a:noFill/>
        </p:spPr>
      </p:pic>
      <p:pic>
        <p:nvPicPr>
          <p:cNvPr id="16390" name="Picture 6" descr=" 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1" y="0"/>
            <a:ext cx="2286000" cy="50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52578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Bauhaus 93" pitchFamily="82" charset="0"/>
              </a:rPr>
              <a:t>Epilogue.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733800"/>
            <a:ext cx="5562600" cy="21336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Berlin Sans FB" pitchFamily="34" charset="0"/>
              </a:rPr>
              <a:t>Thank you for offering me 40 minutes of your precious time.</a:t>
            </a:r>
          </a:p>
          <a:p>
            <a:r>
              <a:rPr lang="en-US" sz="2400" dirty="0" smtClean="0">
                <a:latin typeface="Berlin Sans FB" pitchFamily="34" charset="0"/>
              </a:rPr>
              <a:t>This is but the foundation of </a:t>
            </a:r>
            <a:r>
              <a:rPr lang="en-US" sz="2400" dirty="0" err="1" smtClean="0">
                <a:latin typeface="Berlin Sans FB" pitchFamily="34" charset="0"/>
              </a:rPr>
              <a:t>uroradiology</a:t>
            </a:r>
            <a:r>
              <a:rPr lang="en-US" sz="2400" dirty="0" smtClean="0">
                <a:latin typeface="Berlin Sans FB" pitchFamily="34" charset="0"/>
              </a:rPr>
              <a:t>.</a:t>
            </a:r>
          </a:p>
          <a:p>
            <a:r>
              <a:rPr lang="en-US" sz="2400" dirty="0" smtClean="0">
                <a:latin typeface="Berlin Sans FB" pitchFamily="34" charset="0"/>
              </a:rPr>
              <a:t>We can irrigate this nascent discipline then </a:t>
            </a:r>
            <a:r>
              <a:rPr lang="en-US" sz="2400" dirty="0" err="1" smtClean="0">
                <a:latin typeface="Berlin Sans FB" pitchFamily="34" charset="0"/>
              </a:rPr>
              <a:t>tropicalize</a:t>
            </a:r>
            <a:r>
              <a:rPr lang="en-US" sz="2400" dirty="0" smtClean="0">
                <a:latin typeface="Berlin Sans FB" pitchFamily="34" charset="0"/>
              </a:rPr>
              <a:t> it.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2050" name="Picture 2" descr="http://powerspectaclememory.files.wordpress.com/2008/10/sermon-on-the-m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3402711"/>
          </a:xfrm>
          <a:prstGeom prst="rect">
            <a:avLst/>
          </a:prstGeom>
          <a:noFill/>
        </p:spPr>
      </p:pic>
      <p:pic>
        <p:nvPicPr>
          <p:cNvPr id="2052" name="Picture 4" descr="http://www.uroradiology.net/img/medimg/cont_renal_vess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3532837" cy="340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340" dirty="0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Normal nephrogram</a:t>
            </a:r>
            <a:endParaRPr lang="en-US" sz="5340" dirty="0">
              <a:solidFill>
                <a:schemeClr val="accent6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37239"/>
            <a:ext cx="9144000" cy="10207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Berlin Sans FB" pitchFamily="34" charset="0"/>
              </a:rPr>
              <a:t>Final image of a tomographic sequence demonstrates symmetric nephrograms and pyelograms. </a:t>
            </a:r>
          </a:p>
          <a:p>
            <a:r>
              <a:rPr lang="en-US" sz="2400" dirty="0" smtClean="0">
                <a:latin typeface="Berlin Sans FB" pitchFamily="34" charset="0"/>
              </a:rPr>
              <a:t>Renal size is normal.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28674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400"/>
            <a:ext cx="5943600" cy="4368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486400"/>
            <a:ext cx="9144000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erlin Sans FB" pitchFamily="34" charset="0"/>
              </a:rPr>
              <a:t>Image obtained at 80 minutes shows a persistent, very dense right nephrogram, a typical finding in acute high-grade obstruction. </a:t>
            </a:r>
          </a:p>
          <a:p>
            <a:r>
              <a:rPr lang="en-US" sz="2400" dirty="0" smtClean="0">
                <a:latin typeface="Berlin Sans FB" pitchFamily="34" charset="0"/>
              </a:rPr>
              <a:t>A 2-mm stone was discovered at the right </a:t>
            </a:r>
            <a:r>
              <a:rPr lang="en-US" sz="2400" dirty="0" err="1" smtClean="0">
                <a:latin typeface="Berlin Sans FB" pitchFamily="34" charset="0"/>
              </a:rPr>
              <a:t>ureterovesical</a:t>
            </a:r>
            <a:r>
              <a:rPr lang="en-US" sz="2400" dirty="0" smtClean="0">
                <a:latin typeface="Berlin Sans FB" pitchFamily="34" charset="0"/>
              </a:rPr>
              <a:t> junction.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25602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7162800" cy="5193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220" dirty="0" smtClean="0">
                <a:solidFill>
                  <a:schemeClr val="accent3">
                    <a:lumMod val="50000"/>
                  </a:schemeClr>
                </a:solidFill>
                <a:latin typeface="Bauhaus 93" pitchFamily="82" charset="0"/>
              </a:rPr>
              <a:t>Right renal artery </a:t>
            </a:r>
            <a:r>
              <a:rPr lang="en-US" sz="5220" dirty="0" err="1" smtClean="0">
                <a:solidFill>
                  <a:schemeClr val="accent3">
                    <a:lumMod val="50000"/>
                  </a:schemeClr>
                </a:solidFill>
                <a:latin typeface="Bauhaus 93" pitchFamily="82" charset="0"/>
              </a:rPr>
              <a:t>stenosis</a:t>
            </a:r>
            <a:r>
              <a:rPr lang="en-US" sz="5220" dirty="0" smtClean="0">
                <a:solidFill>
                  <a:schemeClr val="accent3">
                    <a:lumMod val="50000"/>
                  </a:schemeClr>
                </a:solidFill>
                <a:latin typeface="Bauhaus 93" pitchFamily="82" charset="0"/>
              </a:rPr>
              <a:t>.</a:t>
            </a:r>
            <a:endParaRPr lang="en-US" sz="5220" dirty="0">
              <a:solidFill>
                <a:schemeClr val="accent3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10203"/>
            <a:ext cx="9144000" cy="144779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Berlin Sans FB" pitchFamily="34" charset="0"/>
              </a:rPr>
              <a:t>Fourth nephrotomogram from a "minute sequence" urogram (performed in the past for evaluation of renovascular hypertension) shows a small right kidney with decreased nephrographic density and temporal asymmetry of filling of the right collecting system compared with the left. </a:t>
            </a:r>
            <a:endParaRPr lang="en-US" sz="2200" dirty="0">
              <a:latin typeface="Berlin Sans FB" pitchFamily="34" charset="0"/>
            </a:endParaRPr>
          </a:p>
        </p:txBody>
      </p:sp>
      <p:pic>
        <p:nvPicPr>
          <p:cNvPr id="24578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1" y="1371600"/>
            <a:ext cx="5660567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Bauhaus 93" pitchFamily="82" charset="0"/>
              </a:rPr>
              <a:t>Simple cyst.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2603"/>
            <a:ext cx="9144000" cy="129539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Nephrotomogram shows a nephrographic defect in the midportion of the left kidney (arrow) with increased parenchymal thickness and distortion of the underlying collecting system. US helped confirm a simple cyst.</a:t>
            </a:r>
            <a:endParaRPr lang="en-US" sz="2000" dirty="0">
              <a:latin typeface="Berlin Sans FB" pitchFamily="34" charset="0"/>
            </a:endParaRPr>
          </a:p>
        </p:txBody>
      </p:sp>
      <p:pic>
        <p:nvPicPr>
          <p:cNvPr id="22530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45692"/>
            <a:ext cx="5181600" cy="404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2015</Words>
  <Application>Microsoft Office PowerPoint</Application>
  <PresentationFormat>On-screen Show (4:3)</PresentationFormat>
  <Paragraphs>124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Office Theme</vt:lpstr>
      <vt:lpstr>Default Design</vt:lpstr>
      <vt:lpstr>1_Office Theme</vt:lpstr>
      <vt:lpstr>4_Default Design</vt:lpstr>
      <vt:lpstr>Beam</vt:lpstr>
      <vt:lpstr>2_Office Theme</vt:lpstr>
      <vt:lpstr>3_Office Theme</vt:lpstr>
      <vt:lpstr>4_Office Theme</vt:lpstr>
      <vt:lpstr>5_Default Design</vt:lpstr>
      <vt:lpstr>6_Default Design</vt:lpstr>
      <vt:lpstr>Uroradiology briefs.</vt:lpstr>
      <vt:lpstr>Our meno.</vt:lpstr>
      <vt:lpstr>Plain film. Natural contrast. </vt:lpstr>
      <vt:lpstr>IVU</vt:lpstr>
      <vt:lpstr>Patient preparation.</vt:lpstr>
      <vt:lpstr>Normal nephrogram</vt:lpstr>
      <vt:lpstr>Slide 7</vt:lpstr>
      <vt:lpstr>Right renal artery stenosis.</vt:lpstr>
      <vt:lpstr>Simple cyst.</vt:lpstr>
      <vt:lpstr>Renal cell carcinoma.</vt:lpstr>
      <vt:lpstr>Slide 11</vt:lpstr>
      <vt:lpstr>Epitaph for the Urogram1  E. Stephen Amis, Jr, MD 1  From the Department of Radiology, Albert Einstein College of Medicine and Montefiore Medical Center, 111 E 210th St, Bronx, NY 10467. Received July 29, 1999; accepted August 9.  Address reprint requests to the author (e-mail: amis@aecom.yu.edu).  </vt:lpstr>
      <vt:lpstr>Slide 13</vt:lpstr>
      <vt:lpstr>What has happened…</vt:lpstr>
      <vt:lpstr>Hematuria…..</vt:lpstr>
      <vt:lpstr>The last IVU sermon….</vt:lpstr>
      <vt:lpstr>Slide 17</vt:lpstr>
      <vt:lpstr>Multi-Detector Row CT of the Kidneys and Urinary Tract</vt:lpstr>
      <vt:lpstr>Slide 19</vt:lpstr>
      <vt:lpstr>CT Angiography of the Renal Arteries.</vt:lpstr>
      <vt:lpstr>Slide 21</vt:lpstr>
      <vt:lpstr>MR Urography: Techniques and Clinical Applications</vt:lpstr>
      <vt:lpstr>Slide 23</vt:lpstr>
      <vt:lpstr>Excretory MR Urography</vt:lpstr>
      <vt:lpstr>Slide 25</vt:lpstr>
      <vt:lpstr>Slide 26</vt:lpstr>
      <vt:lpstr>NUCLEAR MEDICINE</vt:lpstr>
      <vt:lpstr>GENERATOR SYSTEM</vt:lpstr>
      <vt:lpstr>BILATERAL TESTICULAR INFARCTION</vt:lpstr>
      <vt:lpstr>Slide 30</vt:lpstr>
      <vt:lpstr>Slide 31</vt:lpstr>
      <vt:lpstr>Slide 32</vt:lpstr>
      <vt:lpstr>Slide 33</vt:lpstr>
      <vt:lpstr>Uroradiology classics.</vt:lpstr>
      <vt:lpstr>Radioglyphics…</vt:lpstr>
      <vt:lpstr>Staghorn</vt:lpstr>
      <vt:lpstr>Slide 37</vt:lpstr>
      <vt:lpstr>Slide 38</vt:lpstr>
      <vt:lpstr>Slide 39</vt:lpstr>
      <vt:lpstr>Medullary sponge kidney.</vt:lpstr>
      <vt:lpstr>Slide 41</vt:lpstr>
      <vt:lpstr>Slide 42</vt:lpstr>
      <vt:lpstr>Spotted Nephrogram</vt:lpstr>
      <vt:lpstr>Slide 44</vt:lpstr>
      <vt:lpstr>Crescent Sign</vt:lpstr>
      <vt:lpstr>Slide 46</vt:lpstr>
      <vt:lpstr>Slide 47</vt:lpstr>
      <vt:lpstr>Slide 48</vt:lpstr>
      <vt:lpstr>Slide 49</vt:lpstr>
      <vt:lpstr>Balloon on a String Sign.</vt:lpstr>
      <vt:lpstr>Slide 51</vt:lpstr>
      <vt:lpstr>Epilogue.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Uroradiology briefs.</dc:title>
  <dc:creator>Dr. Odhiambo</dc:creator>
  <cp:lastModifiedBy>Dr. Odhiambo</cp:lastModifiedBy>
  <cp:revision>4</cp:revision>
  <dcterms:created xsi:type="dcterms:W3CDTF">2013-06-05T04:11:25Z</dcterms:created>
  <dcterms:modified xsi:type="dcterms:W3CDTF">2016-01-29T04:24:43Z</dcterms:modified>
</cp:coreProperties>
</file>