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firstSlideNum="1" rtl="0" saveSubsetFonts="0" serverZoom="0" showSpecialPlsOnTitleSld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type="screen4x3" cy="6858000" cx="9144000"/>
  <p:notesSz cx="6858000" cy="9144000"/>
  <p:defaultTextStyle>
    <a:lvl1pPr algn="l" fontAlgn="base" indent="0" latinLnBrk="1" marL="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4400" i="0">
        <a:solidFill>
          <a:schemeClr val="dk1"/>
        </a:solidFill>
        <a:latin typeface="Garamond" pitchFamily="18" charset="0"/>
        <a:ea typeface="Arial" pitchFamily="0" charset="0"/>
        <a:sym typeface="Garamond" pitchFamily="18" charset="0"/>
      </a:defRPr>
    </a:lvl1pPr>
    <a:lvl2pPr algn="l" fontAlgn="base" indent="0" latinLnBrk="1" marL="4572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4400" i="0">
        <a:solidFill>
          <a:schemeClr val="dk1"/>
        </a:solidFill>
        <a:latin typeface="Garamond" pitchFamily="18" charset="0"/>
        <a:ea typeface="Arial" pitchFamily="0" charset="0"/>
        <a:sym typeface="Garamond" pitchFamily="18" charset="0"/>
      </a:defRPr>
    </a:lvl2pPr>
    <a:lvl3pPr algn="l" fontAlgn="base" indent="0" latinLnBrk="1" marL="9144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4400" i="0">
        <a:solidFill>
          <a:schemeClr val="dk1"/>
        </a:solidFill>
        <a:latin typeface="Garamond" pitchFamily="18" charset="0"/>
        <a:ea typeface="Arial" pitchFamily="0" charset="0"/>
        <a:sym typeface="Garamond" pitchFamily="18" charset="0"/>
      </a:defRPr>
    </a:lvl3pPr>
    <a:lvl4pPr algn="l" fontAlgn="base" indent="0" latinLnBrk="1" marL="13716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4400" i="0">
        <a:solidFill>
          <a:schemeClr val="dk1"/>
        </a:solidFill>
        <a:latin typeface="Garamond" pitchFamily="18" charset="0"/>
        <a:ea typeface="Arial" pitchFamily="0" charset="0"/>
        <a:sym typeface="Garamond" pitchFamily="18" charset="0"/>
      </a:defRPr>
    </a:lvl4pPr>
    <a:lvl5pPr algn="l" fontAlgn="base" indent="0" latinLnBrk="1" marL="1828800" rtl="0">
      <a:lnSpc>
        <a:spcPct val="100000"/>
      </a:lnSpc>
      <a:spcBef>
        <a:spcPct val="0"/>
      </a:spcBef>
      <a:spcAft>
        <a:spcPct val="0"/>
      </a:spcAft>
      <a:buFontTx/>
      <a:buNone/>
      <a:defRPr baseline="0" b="0" sz="4400" i="0">
        <a:solidFill>
          <a:schemeClr val="dk1"/>
        </a:solidFill>
        <a:latin typeface="Garamond" pitchFamily="18" charset="0"/>
        <a:ea typeface="Arial" pitchFamily="0" charset="0"/>
        <a:sym typeface="Garamond" pitchFamily="18" charset="0"/>
      </a:defRPr>
    </a:lvl5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slideViewPr>
    <p:cSldViewPr showGuides="0" snapToGrid="1" snapToObjects="0">
      <p:cViewPr varScale="1">
        <p:scale>
          <a:sx n="87" d="100"/>
          <a:sy n="87" d="100"/>
        </p:scale>
        <p:origin x="1494" y="90"/>
      </p:cViewPr>
      <p:guideLst>
        <p:guide orient="horz" pos="2160"/>
        <p:guide orient="vert" pos="2880"/>
      </p:guideLst>
    </p:cSldViewPr>
  </p:slideViewPr>
  <p:gridSpacing cx="0" cy="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tableStyles" Target="tableStyles.xml"/><Relationship Id="rId63" Type="http://schemas.openxmlformats.org/officeDocument/2006/relationships/presProps" Target="presProps.xml"/><Relationship Id="rId64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30" name=""/>
          <p:cNvSpPr/>
          <p:nvPr>
            <p:ph type="hdr" sz="quarter" idx="0"/>
          </p:nvPr>
        </p:nvSpPr>
        <p:spPr>
          <a:xfrm rot="0">
            <a:off x="0" y="0"/>
            <a:ext cx="2971800" cy="458787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lvl="0"/>
            <a:endParaRPr altLang="en-US" sz="1200" lang="en-US"/>
          </a:p>
        </p:txBody>
      </p:sp>
      <p:sp>
        <p:nvSpPr>
          <p:cNvPr id="1048731" name=""/>
          <p:cNvSpPr/>
          <p:nvPr>
            <p:ph type="dt" sz="full" idx="1"/>
          </p:nvPr>
        </p:nvSpPr>
        <p:spPr>
          <a:xfrm rot="0">
            <a:off x="3884612" y="0"/>
            <a:ext cx="2971800" cy="458787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algn="r" lvl="0"/>
            <a:endParaRPr altLang="en-US" sz="1200" lang="en-US"/>
          </a:p>
        </p:txBody>
      </p:sp>
      <p:sp>
        <p:nvSpPr>
          <p:cNvPr id="1048732" name=""/>
          <p:cNvSpPr/>
          <p:nvPr>
            <p:ph type="sldImg" sz="full" idx="2"/>
          </p:nvPr>
        </p:nvSpPr>
        <p:spPr>
          <a:xfrm rot="0">
            <a:off x="1371600" y="1143000"/>
            <a:ext cx="4114800" cy="3086100"/>
          </a:xfrm>
          <a:prstGeom prst="rect"/>
          <a:noFill/>
          <a:ln w="12700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 bIns="45720" lIns="91440" rIns="91440" tIns="45720"/>
          <a:p/>
        </p:txBody>
      </p:sp>
      <p:sp>
        <p:nvSpPr>
          <p:cNvPr id="1048733" name=""/>
          <p:cNvSpPr/>
          <p:nvPr>
            <p:ph type="body" sz="quarter" idx="3"/>
          </p:nvPr>
        </p:nvSpPr>
        <p:spPr>
          <a:xfrm rot="0">
            <a:off x="685800" y="4400550"/>
            <a:ext cx="5486400" cy="3600450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lvl="0"/>
            <a:r>
              <a:rPr altLang="en-US" lang="en-US"/>
              <a:t>Click to edit Master text styles</a:t>
            </a:r>
          </a:p>
          <a:p>
            <a:pPr lvl="1"/>
            <a:r>
              <a:rPr altLang="en-US" lang="en-US"/>
              <a:t>Second level</a:t>
            </a:r>
          </a:p>
          <a:p>
            <a:pPr lvl="2"/>
            <a:r>
              <a:rPr altLang="en-US" lang="en-US"/>
              <a:t>Third level</a:t>
            </a:r>
          </a:p>
          <a:p>
            <a:pPr lvl="3"/>
            <a:r>
              <a:rPr altLang="en-US" lang="en-US"/>
              <a:t>Fourth level</a:t>
            </a:r>
          </a:p>
          <a:p>
            <a:pPr lvl="4"/>
            <a:r>
              <a:rPr altLang="en-US" lang="en-US"/>
              <a:t>Fifth level</a:t>
            </a:r>
          </a:p>
        </p:txBody>
      </p:sp>
      <p:sp>
        <p:nvSpPr>
          <p:cNvPr id="1048734" name=""/>
          <p:cNvSpPr/>
          <p:nvPr>
            <p:ph type="ftr" sz="quarter" idx="4"/>
          </p:nvPr>
        </p:nvSpPr>
        <p:spPr>
          <a:xfrm rot="0">
            <a:off x="0" y="8685212"/>
            <a:ext cx="2971800" cy="458787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lvl="0"/>
            <a:endParaRPr altLang="en-US" sz="1200" lang="en-US"/>
          </a:p>
        </p:txBody>
      </p:sp>
      <p:sp>
        <p:nvSpPr>
          <p:cNvPr id="1048735" name=""/>
          <p:cNvSpPr/>
          <p:nvPr>
            <p:ph type="sldNum" sz="quarter" idx="5"/>
          </p:nvPr>
        </p:nvSpPr>
        <p:spPr>
          <a:xfrm rot="0">
            <a:off x="3884612" y="8685212"/>
            <a:ext cx="2971800" cy="458787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lvl="0"/>
            <a:fld id="{566ABCEB-ACFC-4714-9973-3DA970169C29}" type="slidenum">
              <a:rPr altLang="en-US" sz="1200" lang="en-US"/>
              <a:pPr algn="r" lvl="0"/>
            </a:fld>
            <a:endParaRPr altLang="en-US" sz="1200" lang="en-US"/>
          </a:p>
        </p:txBody>
      </p:sp>
    </p:spTree>
  </p:cSld>
  <p:clrMap accent1="dk1" accent2="dk1" accent3="dk1" accent4="dk1" accent5="dk1" accent6="dk1" bg1="dk1" bg2="dk1" tx1="dk1" tx2="dk1" hlink="dk1" folHlink="dk1"/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65" name=""/>
          <p:cNvSpPr/>
          <p:nvPr>
            <p:ph type="sldImg" sz="full" idx="0"/>
          </p:nvPr>
        </p:nvSpPr>
        <p:spPr bwMode="auto">
          <a:xfrm rot="0">
            <a:off x="1371600" y="1143000"/>
            <a:ext cx="4114800" cy="3086100"/>
          </a:xfrm>
          <a:prstGeom prst="rect"/>
          <a:noFill/>
          <a:ln w="9525" cap="flat" cmpd="sng">
            <a:solidFill>
              <a:srgbClr val="000000">
                <a:alpha val="100000"/>
              </a:srgbClr>
            </a:solidFill>
            <a:prstDash val="solid"/>
            <a:miter/>
          </a:ln>
        </p:spPr>
        <p:txBody>
          <a:bodyPr anchor="ctr" bIns="45720" lIns="91440" rIns="91440" tIns="45720"/>
          <a:p/>
        </p:txBody>
      </p:sp>
      <p:sp>
        <p:nvSpPr>
          <p:cNvPr id="1048666" name=""/>
          <p:cNvSpPr/>
          <p:nvPr>
            <p:ph type="body" sz="full" idx="1"/>
          </p:nvPr>
        </p:nvSpPr>
        <p:spPr bwMode="auto">
          <a:xfrm rot="0">
            <a:off x="685800" y="4400550"/>
            <a:ext cx="5486400" cy="3600450"/>
          </a:xfrm>
          <a:prstGeom prst="rect"/>
          <a:noFill/>
          <a:ln>
            <a:noFill/>
          </a:ln>
        </p:spPr>
        <p:txBody>
          <a:bodyPr anchor="t" bIns="45720" lIns="91440" rIns="91440" tIns="45720"/>
          <a:p>
            <a:pPr eaLnBrk="1" hangingPunct="1" latinLnBrk="1" lvl="0">
              <a:spcBef>
                <a:spcPct val="0"/>
              </a:spcBef>
            </a:pPr>
            <a:endParaRPr altLang="en-US" lang="en-US"/>
          </a:p>
        </p:txBody>
      </p:sp>
      <p:sp>
        <p:nvSpPr>
          <p:cNvPr id="1048667" name=""/>
          <p:cNvSpPr txBox="1"/>
          <p:nvPr/>
        </p:nvSpPr>
        <p:spPr>
          <a:xfrm rot="0">
            <a:off x="3884612" y="8685212"/>
            <a:ext cx="2971800" cy="458787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lvl="0"/>
            <a:fld id="{566ABCEB-ACFC-4714-9973-3DA970169C29}" type="slidenum">
              <a:rPr altLang="en-US" sz="1200" lang="en-US"/>
              <a:pPr algn="r" lvl="0"/>
            </a:fld>
            <a:endParaRPr altLang="en-US" sz="1200"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6" name=""/>
          <p:cNvSpPr/>
          <p:nvPr>
            <p:ph type="sldImg" sz="full" idx="0"/>
          </p:nvPr>
        </p:nvSpPr>
        <p:spPr>
          <a:xfrm rot="0">
            <a:off x="1371600" y="1143000"/>
            <a:ext cx="4114800" cy="3086100"/>
          </a:xfrm>
          <a:prstGeom prst="rect"/>
        </p:spPr>
        <p:txBody>
          <a:bodyPr anchor="ctr" bIns="45720" lIns="91440" rIns="91440" tIns="45720"/>
          <a:p/>
        </p:txBody>
      </p:sp>
      <p:sp>
        <p:nvSpPr>
          <p:cNvPr id="1048697" name=""/>
          <p:cNvSpPr/>
          <p:nvPr>
            <p:ph type="body" sz="full" idx="1"/>
          </p:nvPr>
        </p:nvSpPr>
        <p:spPr>
          <a:xfrm rot="0">
            <a:off x="685800" y="4400550"/>
            <a:ext cx="5486400" cy="3600450"/>
          </a:xfrm>
          <a:prstGeom prst="rect"/>
        </p:spPr>
        <p:txBody>
          <a:bodyPr anchor="t" bIns="45720" lIns="91440" rIns="91440" tIns="45720"/>
          <a:p>
            <a:endParaRPr altLang="en-US" lang="en-US"/>
          </a:p>
        </p:txBody>
      </p:sp>
      <p:sp>
        <p:nvSpPr>
          <p:cNvPr id="1048698" name=""/>
          <p:cNvSpPr txBox="1"/>
          <p:nvPr/>
        </p:nvSpPr>
        <p:spPr>
          <a:xfrm rot="0">
            <a:off x="3884612" y="8685212"/>
            <a:ext cx="2971800" cy="458787"/>
          </a:xfrm>
          <a:prstGeom prst="rect"/>
          <a:noFill/>
          <a:ln>
            <a:noFill/>
          </a:ln>
        </p:spPr>
        <p:txBody>
          <a:bodyPr anchor="b" bIns="45720" lIns="91440" rIns="91440" tIns="45720"/>
          <a:p>
            <a:pPr algn="r" lvl="0"/>
            <a:fld id="{566ABCEB-ACFC-4714-9973-3DA970169C29}" type="slidenum">
              <a:rPr altLang="en-US" sz="1200" lang="en-US"/>
              <a:pPr algn="r" lvl="0"/>
            </a:fld>
            <a:endParaRPr altLang="en-US" sz="1200"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bg bwMode="white">
      <p:bgPr>
        <a:solidFill>
          <a:schemeClr val="lt1"/>
        </a:solidFill>
      </p:bgPr>
    </p:bg>
    <p:spTree>
      <p:nvGrpSpPr>
        <p:cNvPr id="7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grpSp>
        <p:nvGrpSpPr>
          <p:cNvPr id="75" name=""/>
          <p:cNvGrpSpPr/>
          <p:nvPr/>
        </p:nvGrpSpPr>
        <p:grpSpPr>
          <a:xfrm rot="0">
            <a:off x="0" y="0"/>
            <a:ext cx="9140825" cy="6850062"/>
            <a:chOff x="0" y="0"/>
            <a:chExt cx="5758" cy="4315"/>
          </a:xfrm>
        </p:grpSpPr>
        <p:grpSp>
          <p:nvGrpSpPr>
            <p:cNvPr id="76" name=""/>
            <p:cNvGrpSpPr/>
            <p:nvPr/>
          </p:nvGrpSpPr>
          <p:grpSpPr>
            <a:xfrm rot="0"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48588" name=""/>
              <p:cNvSpPr/>
              <p:nvPr/>
            </p:nvSpPr>
            <p:spPr bwMode="hidden">
              <a:xfrm rot="0">
                <a:off x="1728" y="2644"/>
                <a:ext cx="2882" cy="1671"/>
              </a:xfrm>
              <a:custGeom>
                <a:avLst/>
                <a:ahLst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</a:path>
                </a:pathLst>
              </a:custGeom>
              <a:gradFill rotWithShape="0">
                <a:gsLst>
                  <a:gs pos="0">
                    <a:schemeClr val="lt1">
                      <a:alpha val="100000"/>
                    </a:schemeClr>
                  </a:gs>
                  <a:gs pos="100000">
                    <a:srgbClr val="002E8B">
                      <a:alpha val="100000"/>
                    </a:srgbClr>
                  </a:gs>
                </a:gsLst>
                <a:lin ang="0" scaled="1"/>
              </a:gradFill>
              <a:ln>
                <a:noFill/>
              </a:ln>
            </p:spPr>
          </p:sp>
          <p:sp>
            <p:nvSpPr>
              <p:cNvPr id="1048589" name=""/>
              <p:cNvSpPr/>
              <p:nvPr/>
            </p:nvSpPr>
            <p:spPr bwMode="hidden">
              <a:xfrm rot="0">
                <a:off x="4170" y="2671"/>
                <a:ext cx="1259" cy="811"/>
              </a:xfrm>
              <a:custGeom>
                <a:avLst/>
                <a:ahLst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</a:path>
                </a:pathLst>
              </a:custGeom>
              <a:gradFill rotWithShape="0">
                <a:gsLst>
                  <a:gs pos="0">
                    <a:schemeClr val="lt1">
                      <a:alpha val="100000"/>
                    </a:schemeClr>
                  </a:gs>
                  <a:gs pos="100000">
                    <a:srgbClr val="002E8B">
                      <a:alpha val="100000"/>
                    </a:srgbClr>
                  </a:gs>
                </a:gsLst>
                <a:lin ang="2700000" scaled="1"/>
              </a:gradFill>
              <a:ln>
                <a:noFill/>
              </a:ln>
            </p:spPr>
          </p:sp>
          <p:sp>
            <p:nvSpPr>
              <p:cNvPr id="1048590" name=""/>
              <p:cNvSpPr/>
              <p:nvPr/>
            </p:nvSpPr>
            <p:spPr bwMode="hidden">
              <a:xfrm rot="0">
                <a:off x="2900" y="3346"/>
                <a:ext cx="2849" cy="969"/>
              </a:xfrm>
              <a:custGeom>
                <a:avLst/>
                <a:ahLst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</a:path>
                </a:pathLst>
              </a:custGeom>
              <a:gradFill rotWithShape="0">
                <a:gsLst>
                  <a:gs pos="0">
                    <a:srgbClr val="002A7D">
                      <a:alpha val="100000"/>
                    </a:srgbClr>
                  </a:gs>
                  <a:gs pos="100000">
                    <a:schemeClr val="lt1">
                      <a:alpha val="100000"/>
                    </a:schemeClr>
                  </a:gs>
                </a:gsLst>
                <a:lin ang="5400000" scaled="1"/>
              </a:gradFill>
              <a:ln>
                <a:noFill/>
              </a:ln>
            </p:spPr>
          </p:sp>
          <p:sp>
            <p:nvSpPr>
              <p:cNvPr id="1048591" name=""/>
              <p:cNvSpPr/>
              <p:nvPr/>
            </p:nvSpPr>
            <p:spPr bwMode="hidden">
              <a:xfrm rot="0">
                <a:off x="2748" y="2230"/>
                <a:ext cx="3007" cy="2085"/>
              </a:xfrm>
              <a:custGeom>
                <a:avLst/>
                <a:ahLst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</a:path>
                </a:pathLst>
              </a:custGeom>
              <a:solidFill>
                <a:schemeClr val="lt1">
                  <a:alpha val="100000"/>
                </a:schemeClr>
              </a:solidFill>
              <a:ln>
                <a:noFill/>
              </a:ln>
            </p:spPr>
          </p:sp>
          <p:sp>
            <p:nvSpPr>
              <p:cNvPr id="1048592" name=""/>
              <p:cNvSpPr/>
              <p:nvPr/>
            </p:nvSpPr>
            <p:spPr bwMode="hidden">
              <a:xfrm rot="0">
                <a:off x="4501" y="2317"/>
                <a:ext cx="1248" cy="539"/>
              </a:xfrm>
              <a:custGeom>
                <a:avLst/>
                <a:ahLst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</a:path>
                </a:pathLst>
              </a:custGeom>
              <a:gradFill rotWithShape="0">
                <a:gsLst>
                  <a:gs pos="0">
                    <a:srgbClr val="002D86">
                      <a:alpha val="100000"/>
                    </a:srgbClr>
                  </a:gs>
                  <a:gs pos="100000">
                    <a:schemeClr val="lt1">
                      <a:alpha val="100000"/>
                    </a:schemeClr>
                  </a:gs>
                </a:gsLst>
                <a:lin ang="2700000" scaled="1"/>
              </a:gradFill>
              <a:ln>
                <a:noFill/>
              </a:ln>
            </p:spPr>
          </p:sp>
        </p:grpSp>
        <p:sp>
          <p:nvSpPr>
            <p:cNvPr id="1048593" name=""/>
            <p:cNvSpPr/>
            <p:nvPr/>
          </p:nvSpPr>
          <p:spPr bwMode="hidden">
            <a:xfrm rot="0">
              <a:off x="3322" y="1341"/>
              <a:ext cx="1825" cy="1537"/>
            </a:xfrm>
            <a:custGeom>
              <a:avLst/>
              <a:ahLst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</a:path>
              </a:pathLst>
            </a:custGeom>
            <a:gradFill rotWithShape="0">
              <a:gsLst>
                <a:gs pos="0">
                  <a:srgbClr val="002B82">
                    <a:alpha val="100000"/>
                  </a:srgbClr>
                </a:gs>
                <a:gs pos="100000">
                  <a:schemeClr val="lt1">
                    <a:alpha val="100000"/>
                  </a:schemeClr>
                </a:gs>
              </a:gsLst>
              <a:lin ang="2700000" scaled="1"/>
            </a:gradFill>
            <a:ln>
              <a:noFill/>
            </a:ln>
          </p:spPr>
        </p:sp>
        <p:sp>
          <p:nvSpPr>
            <p:cNvPr id="1048594" name=""/>
            <p:cNvSpPr/>
            <p:nvPr/>
          </p:nvSpPr>
          <p:spPr bwMode="hidden">
            <a:xfrm rot="0">
              <a:off x="0" y="0"/>
              <a:ext cx="5758" cy="1776"/>
            </a:xfrm>
            <a:custGeom>
              <a:avLst/>
              <a:ahLst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dk2">
                    <a:alpha val="100000"/>
                  </a:schemeClr>
                </a:gs>
                <a:gs pos="100000">
                  <a:schemeClr val="lt1">
                    <a:alpha val="100000"/>
                  </a:schemeClr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1048597" name=""/>
          <p:cNvSpPr/>
          <p:nvPr>
            <p:ph type="dt" sz="quarter" idx="2"/>
          </p:nvPr>
        </p:nvSpPr>
        <p:spPr>
          <a:xfrm rot="0">
            <a:off x="457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98" name=""/>
          <p:cNvSpPr/>
          <p:nvPr>
            <p:ph type="ftr" sz="quarter" idx="3"/>
          </p:nvPr>
        </p:nvSpPr>
        <p:spPr>
          <a:xfrm rot="0">
            <a:off x="3124200" y="6251575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99" name=""/>
          <p:cNvSpPr/>
          <p:nvPr>
            <p:ph type="sldNum" sz="quarter" idx="4"/>
          </p:nvPr>
        </p:nvSpPr>
        <p:spPr>
          <a:xfrm rot="0">
            <a:off x="6553200" y="625475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601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Font typeface="Wingdings" panose="05000000000000000000" pitchFamily="2" charset="2"/>
              <a:buNone/>
            </a:lvl1pPr>
          </a:lstStyle>
          <a:p>
            <a:pPr lvl="0"/>
            <a:r>
              <a:rPr altLang="en-US" lang="en-GB" noProof="0" smtClean="0"/>
              <a:t>Click to edit Master subtitle style</a:t>
            </a:r>
          </a:p>
        </p:txBody>
      </p:sp>
      <p:sp>
        <p:nvSpPr>
          <p:cNvPr id="1048600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altLang="en-US" lang="en-GB" noProof="0" smtClean="0"/>
              <a:t>Click to edit Master title style</a:t>
            </a:r>
          </a:p>
        </p:txBody>
      </p:sp>
    </p:spTree>
  </p:cSld>
  <p:clrMapOvr>
    <a:masterClrMapping/>
  </p:clrMapOvr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7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07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indent="0" marL="0">
              <a:buNone/>
              <a:defRPr sz="2400"/>
            </a:lvl1pPr>
            <a:lvl2pPr indent="0" marL="457200">
              <a:buNone/>
              <a:defRPr sz="2000"/>
            </a:lvl2pPr>
            <a:lvl3pPr indent="0" marL="914400">
              <a:buNone/>
              <a:defRPr sz="18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62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62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22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23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2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725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4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48715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48719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anchor="t" anchorCtr="0" bIns="45720" compatLnSpc="1" lIns="91440" numCol="1" rIns="91440" tIns="45720" vert="horz" wrap="square">
            <a:prstTxWarp prst="textNoShape"/>
          </a:bodyPr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baseline="0" b="0" cap="none" sz="3200" i="0" kern="1200" kumimoji="0" lang="en-US" noProof="0" normalizeH="0" spc="0" strike="noStrike" u="none" smtClean="0">
              <a:ln>
                <a:noFill/>
              </a:ln>
              <a:solidFill>
                <a:schemeClr val="hlink"/>
              </a:solidFill>
              <a:effectLst>
                <a:outerShdw algn="tl" blurRad="38100" dir="2700000" dist="38100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487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white">
      <p:bgPr>
        <a:solidFill>
          <a:schemeClr val="lt1"/>
        </a:solidFill>
      </p:bgPr>
    </p:bg>
    <p:spTree>
      <p:nvGrpSpPr>
        <p:cNvPr id="7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576" name=""/>
          <p:cNvSpPr/>
          <p:nvPr>
            <p:ph type="dt" sz="half" idx="2"/>
          </p:nvPr>
        </p:nvSpPr>
        <p:spPr>
          <a:xfrm rot="0">
            <a:off x="457200" y="6251575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77" name=""/>
          <p:cNvSpPr/>
          <p:nvPr>
            <p:ph type="sldNum" sz="quarter" idx="4"/>
          </p:nvPr>
        </p:nvSpPr>
        <p:spPr>
          <a:xfrm rot="0">
            <a:off x="6553200" y="6248400"/>
            <a:ext cx="2133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r" eaLnBrk="1" hangingPunct="1" latinLnBrk="1" lvl="0"/>
            <a:fld id="{566ABCEB-ACFC-4714-9973-3DA970169C29}" type="slidenum">
              <a:rPr altLang="en-US" sz="1200" lang="zh-CN">
                <a:latin typeface="Arial" pitchFamily="0" charset="0"/>
              </a:rPr>
              <a:pPr algn="r" eaLnBrk="1" hangingPunct="1" latinLnBrk="1" lvl="0"/>
            </a:fld>
            <a:endParaRPr altLang="en-US" sz="1200" lang="zh-CN">
              <a:latin typeface="Arial" pitchFamily="0" charset="0"/>
            </a:endParaRPr>
          </a:p>
        </p:txBody>
      </p:sp>
      <p:grpSp>
        <p:nvGrpSpPr>
          <p:cNvPr id="72" name=""/>
          <p:cNvGrpSpPr/>
          <p:nvPr/>
        </p:nvGrpSpPr>
        <p:grpSpPr>
          <a:xfrm rot="0">
            <a:off x="0" y="0"/>
            <a:ext cx="9140825" cy="6850062"/>
            <a:chOff x="0" y="0"/>
            <a:chExt cx="5758" cy="4315"/>
          </a:xfrm>
        </p:grpSpPr>
        <p:grpSp>
          <p:nvGrpSpPr>
            <p:cNvPr id="73" name=""/>
            <p:cNvGrpSpPr/>
            <p:nvPr/>
          </p:nvGrpSpPr>
          <p:grpSpPr>
            <a:xfrm rot="0"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048578" name=""/>
              <p:cNvSpPr/>
              <p:nvPr/>
            </p:nvSpPr>
            <p:spPr bwMode="hidden">
              <a:xfrm rot="0">
                <a:off x="1728" y="2644"/>
                <a:ext cx="2882" cy="1671"/>
              </a:xfrm>
              <a:custGeom>
                <a:avLst/>
                <a:ahLst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</a:path>
                </a:pathLst>
              </a:custGeom>
              <a:gradFill rotWithShape="0">
                <a:gsLst>
                  <a:gs pos="0">
                    <a:schemeClr val="lt1">
                      <a:alpha val="100000"/>
                    </a:schemeClr>
                  </a:gs>
                  <a:gs pos="100000">
                    <a:srgbClr val="002E8B">
                      <a:alpha val="100000"/>
                    </a:srgbClr>
                  </a:gs>
                </a:gsLst>
                <a:lin ang="0" scaled="1"/>
              </a:gradFill>
              <a:ln>
                <a:noFill/>
              </a:ln>
            </p:spPr>
          </p:sp>
          <p:sp>
            <p:nvSpPr>
              <p:cNvPr id="1048579" name=""/>
              <p:cNvSpPr/>
              <p:nvPr/>
            </p:nvSpPr>
            <p:spPr bwMode="hidden">
              <a:xfrm rot="0">
                <a:off x="4170" y="2671"/>
                <a:ext cx="1259" cy="811"/>
              </a:xfrm>
              <a:custGeom>
                <a:avLst/>
                <a:ahLst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</a:path>
                </a:pathLst>
              </a:custGeom>
              <a:gradFill rotWithShape="0">
                <a:gsLst>
                  <a:gs pos="0">
                    <a:schemeClr val="lt1">
                      <a:alpha val="100000"/>
                    </a:schemeClr>
                  </a:gs>
                  <a:gs pos="100000">
                    <a:srgbClr val="002E8B">
                      <a:alpha val="100000"/>
                    </a:srgbClr>
                  </a:gs>
                </a:gsLst>
                <a:lin ang="2700000" scaled="1"/>
              </a:gradFill>
              <a:ln>
                <a:noFill/>
              </a:ln>
            </p:spPr>
          </p:sp>
          <p:sp>
            <p:nvSpPr>
              <p:cNvPr id="1048580" name=""/>
              <p:cNvSpPr/>
              <p:nvPr/>
            </p:nvSpPr>
            <p:spPr bwMode="hidden">
              <a:xfrm rot="0">
                <a:off x="2900" y="3346"/>
                <a:ext cx="2849" cy="969"/>
              </a:xfrm>
              <a:custGeom>
                <a:avLst/>
                <a:ahLst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</a:path>
                </a:pathLst>
              </a:custGeom>
              <a:gradFill rotWithShape="0">
                <a:gsLst>
                  <a:gs pos="0">
                    <a:srgbClr val="002A7D">
                      <a:alpha val="100000"/>
                    </a:srgbClr>
                  </a:gs>
                  <a:gs pos="100000">
                    <a:schemeClr val="lt1">
                      <a:alpha val="100000"/>
                    </a:schemeClr>
                  </a:gs>
                </a:gsLst>
                <a:lin ang="5400000" scaled="1"/>
              </a:gradFill>
              <a:ln>
                <a:noFill/>
              </a:ln>
            </p:spPr>
          </p:sp>
          <p:sp>
            <p:nvSpPr>
              <p:cNvPr id="1048581" name=""/>
              <p:cNvSpPr/>
              <p:nvPr/>
            </p:nvSpPr>
            <p:spPr bwMode="hidden">
              <a:xfrm rot="0">
                <a:off x="2748" y="2230"/>
                <a:ext cx="3007" cy="2085"/>
              </a:xfrm>
              <a:custGeom>
                <a:avLst/>
                <a:ahLst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</a:path>
                </a:pathLst>
              </a:custGeom>
              <a:solidFill>
                <a:schemeClr val="lt1">
                  <a:alpha val="100000"/>
                </a:schemeClr>
              </a:solidFill>
              <a:ln>
                <a:noFill/>
              </a:ln>
            </p:spPr>
          </p:sp>
          <p:sp>
            <p:nvSpPr>
              <p:cNvPr id="1048582" name=""/>
              <p:cNvSpPr/>
              <p:nvPr/>
            </p:nvSpPr>
            <p:spPr bwMode="hidden">
              <a:xfrm rot="0">
                <a:off x="4501" y="2317"/>
                <a:ext cx="1248" cy="539"/>
              </a:xfrm>
              <a:custGeom>
                <a:avLst/>
                <a:ahLst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</a:path>
                </a:pathLst>
              </a:custGeom>
              <a:gradFill rotWithShape="0">
                <a:gsLst>
                  <a:gs pos="0">
                    <a:srgbClr val="002D86">
                      <a:alpha val="100000"/>
                    </a:srgbClr>
                  </a:gs>
                  <a:gs pos="100000">
                    <a:schemeClr val="lt1">
                      <a:alpha val="100000"/>
                    </a:schemeClr>
                  </a:gs>
                </a:gsLst>
                <a:lin ang="2700000" scaled="1"/>
              </a:gradFill>
              <a:ln>
                <a:noFill/>
              </a:ln>
            </p:spPr>
          </p:sp>
        </p:grpSp>
        <p:sp>
          <p:nvSpPr>
            <p:cNvPr id="1048583" name=""/>
            <p:cNvSpPr/>
            <p:nvPr/>
          </p:nvSpPr>
          <p:spPr bwMode="hidden">
            <a:xfrm rot="0">
              <a:off x="3322" y="1341"/>
              <a:ext cx="1825" cy="1537"/>
            </a:xfrm>
            <a:custGeom>
              <a:avLst/>
              <a:ahLst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</a:path>
              </a:pathLst>
            </a:custGeom>
            <a:gradFill rotWithShape="0">
              <a:gsLst>
                <a:gs pos="0">
                  <a:srgbClr val="002B82">
                    <a:alpha val="100000"/>
                  </a:srgbClr>
                </a:gs>
                <a:gs pos="100000">
                  <a:schemeClr val="lt1">
                    <a:alpha val="100000"/>
                  </a:schemeClr>
                </a:gs>
              </a:gsLst>
              <a:lin ang="2700000" scaled="1"/>
            </a:gradFill>
            <a:ln>
              <a:noFill/>
            </a:ln>
          </p:spPr>
        </p:sp>
        <p:sp>
          <p:nvSpPr>
            <p:cNvPr id="1048584" name=""/>
            <p:cNvSpPr/>
            <p:nvPr/>
          </p:nvSpPr>
          <p:spPr bwMode="hidden">
            <a:xfrm rot="0">
              <a:off x="0" y="0"/>
              <a:ext cx="5758" cy="1776"/>
            </a:xfrm>
            <a:custGeom>
              <a:avLst/>
              <a:ahLst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chemeClr val="dk2">
                    <a:alpha val="100000"/>
                  </a:schemeClr>
                </a:gs>
                <a:gs pos="100000">
                  <a:schemeClr val="lt1">
                    <a:alpha val="100000"/>
                  </a:schemeClr>
                </a:gs>
              </a:gsLst>
              <a:lin ang="5400000" scaled="1"/>
            </a:gradFill>
            <a:ln>
              <a:noFill/>
            </a:ln>
          </p:spPr>
        </p:sp>
      </p:grpSp>
      <p:sp>
        <p:nvSpPr>
          <p:cNvPr id="1048585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p>
            <a:pPr lvl="0"/>
            <a:r>
              <a:rPr altLang="en-US" lang="zh-CN"/>
              <a:t>Click to edit Master title style</a:t>
            </a:r>
          </a:p>
        </p:txBody>
      </p:sp>
      <p:sp>
        <p:nvSpPr>
          <p:cNvPr id="1048586" name=""/>
          <p:cNvSpPr/>
          <p:nvPr>
            <p:ph type="ftr" sz="quarter" idx="3"/>
          </p:nvPr>
        </p:nvSpPr>
        <p:spPr>
          <a:xfrm rot="0">
            <a:off x="3124200" y="6248400"/>
            <a:ext cx="2895600" cy="476250"/>
          </a:xfrm>
          <a:prstGeom prst="rect"/>
          <a:noFill/>
          <a:ln>
            <a:noFill/>
          </a:ln>
        </p:spPr>
        <p:txBody>
          <a:bodyPr anchor="b" bIns="45720" lIns="91440" rIns="91440" tIns="45720"/>
          <a:lstStyle>
            <a:lvl1pPr algn="l" eaLnBrk="1" fontAlgn="base" hangingPunct="1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eaLnBrk="1" fontAlgn="base" hangingPunct="1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eaLnBrk="1" fontAlgn="base" hangingPunct="1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eaLnBrk="1" fontAlgn="base" hangingPunct="1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eaLnBrk="1" fontAlgn="base" hangingPunct="1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18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algn="ctr" eaLnBrk="1" hangingPunct="1" latinLnBrk="1" lvl="0"/>
            <a:endParaRPr altLang="en-US" sz="1200" lang="zh-CN">
              <a:latin typeface="Arial" pitchFamily="0" charset="0"/>
            </a:endParaRPr>
          </a:p>
        </p:txBody>
      </p:sp>
      <p:sp>
        <p:nvSpPr>
          <p:cNvPr id="1048587" name=""/>
          <p:cNvSpPr/>
          <p:nvPr>
            <p:ph type="body"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bIns="45720" lIns="91440" rIns="91440" tIns="45720"/>
          <a:p>
            <a:pPr lvl="0"/>
            <a:r>
              <a:rPr altLang="en-US" lang="zh-CN"/>
              <a:t>Click to edit Master text styles</a:t>
            </a:r>
          </a:p>
          <a:p>
            <a:pPr lvl="1"/>
            <a:r>
              <a:rPr altLang="en-US" lang="zh-CN"/>
              <a:t>Second level</a:t>
            </a:r>
          </a:p>
          <a:p>
            <a:pPr lvl="2"/>
            <a:r>
              <a:rPr altLang="en-US" lang="zh-CN"/>
              <a:t>Third level</a:t>
            </a:r>
          </a:p>
          <a:p>
            <a:pPr lvl="3"/>
            <a:r>
              <a:rPr altLang="en-US" lang="zh-CN"/>
              <a:t>Fourth level</a:t>
            </a:r>
          </a:p>
          <a:p>
            <a:pPr lvl="4"/>
            <a:r>
              <a:rPr altLang="en-US" lang="zh-CN"/>
              <a:t>Fifth level</a:t>
            </a:r>
          </a:p>
        </p:txBody>
      </p:sp>
    </p:spTree>
  </p:cSld>
  <p:clrMap accent1="accent1" accent2="accent2" accent3="accent3" accent4="accent4" accent5="accent5" accent6="accent6" bg1="lt1" bg2="dk2" tx1="dk1" tx2="lt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/>
  <p:hf dt="0" ftr="0" sldNum="0"/>
  <p:txStyles>
    <p:titleStyle>
      <a:lvl1pPr algn="ctr" eaLnBrk="0" fontAlgn="base" hangingPunct="0" rtl="0">
        <a:spcBef>
          <a:spcPct val="0"/>
        </a:spcBef>
        <a:spcAft>
          <a:spcPct val="0"/>
        </a:spcAft>
        <a:defRPr b="1" sz="4400" kern="12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+mj-lt"/>
          <a:ea typeface="+mj-ea"/>
          <a:cs typeface="+mj-cs"/>
        </a:defRPr>
      </a:lvl1pPr>
      <a:lvl2pPr algn="ctr" eaLnBrk="0" fontAlgn="base" hangingPunct="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eaLnBrk="0" fontAlgn="base" hangingPunct="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eaLnBrk="0" fontAlgn="base" hangingPunct="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eaLnBrk="0" fontAlgn="base" hangingPunct="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algn="ctr" fontAlgn="base" marL="45720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algn="ctr" fontAlgn="base" marL="91440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algn="ctr" fontAlgn="base" marL="137160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algn="ctr" fontAlgn="base" marL="1828800" rtl="0">
        <a:spcBef>
          <a:spcPct val="0"/>
        </a:spcBef>
        <a:spcAft>
          <a:spcPct val="0"/>
        </a:spcAft>
        <a:defRPr b="1" sz="44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algn="l" eaLnBrk="0" fontAlgn="base" hangingPunct="0" indent="-342900" marL="342900" rtl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+mn-lt"/>
          <a:ea typeface="+mn-ea"/>
          <a:cs typeface="+mn-cs"/>
        </a:defRPr>
      </a:lvl1pPr>
      <a:lvl2pPr algn="l" eaLnBrk="0" fontAlgn="base" hangingPunct="0" indent="-285750" marL="742950" rtl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+mn-lt"/>
          <a:ea typeface="+mn-ea"/>
          <a:cs typeface="+mn-cs"/>
        </a:defRPr>
      </a:lvl2pPr>
      <a:lvl3pPr algn="l" eaLnBrk="0" fontAlgn="base" hangingPunct="0" indent="-228600" marL="1143000" rtl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+mn-lt"/>
          <a:ea typeface="+mn-ea"/>
          <a:cs typeface="+mn-cs"/>
        </a:defRPr>
      </a:lvl3pPr>
      <a:lvl4pPr algn="l" eaLnBrk="0" fontAlgn="base" hangingPunct="0" indent="-228600" marL="1600200" rtl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+mn-lt"/>
          <a:ea typeface="+mn-ea"/>
          <a:cs typeface="+mn-cs"/>
        </a:defRPr>
      </a:lvl4pPr>
      <a:lvl5pPr algn="l" eaLnBrk="0" fontAlgn="base" hangingPunct="0" indent="-228600" marL="2057400" rtl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hlink"/>
          </a:solidFill>
          <a:effectLst>
            <a:outerShdw algn="tl" blurRad="38100" dir="2700000" dist="38100">
              <a:srgbClr val="000000"/>
            </a:outerShdw>
          </a:effectLst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7.wmf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slideLayout" Target="../slideLayouts/slideLayout4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wmf"/><Relationship Id="rId2" Type="http://schemas.openxmlformats.org/officeDocument/2006/relationships/image" Target="../media/image14.wmf"/><Relationship Id="rId3" Type="http://schemas.openxmlformats.org/officeDocument/2006/relationships/slideLayout" Target="../slideLayouts/slideLayout4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2.xml"/></Relationships>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7.xml"/></Relationships>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7.xml"/></Relationships>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/Relationships>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wmf"/><Relationship Id="rId2" Type="http://schemas.openxmlformats.org/officeDocument/2006/relationships/slideLayout" Target="../slideLayouts/slideLayout6.xml"/></Relationships>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6.xml"/></Relationships>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6.xml"/></Relationships>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4.xml"/></Relationships>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7.xml"/></Relationships>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image" Target="../media/image36.wmf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image" Target="../media/image37.wmf"/><Relationship Id="rId2" Type="http://schemas.openxmlformats.org/officeDocument/2006/relationships/slideLayout" Target="../slideLayouts/slideLayout7.xml"/></Relationships>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6.xml"/></Relationships>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slideLayout" Target="../slideLayouts/slideLayout7.xml"/></Relationships>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slideLayout" Target="../slideLayouts/slideLayout7.xml"/></Relationships>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7.xml"/></Relationships>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image" Target="../media/image43.wmf"/><Relationship Id="rId2" Type="http://schemas.openxmlformats.org/officeDocument/2006/relationships/slideLayout" Target="../slideLayouts/slideLayout7.xml"/></Relationships>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slideLayout" Target="../slideLayouts/slideLayout7.xml"/></Relationships>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7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2" name=""/>
          <p:cNvSpPr/>
          <p:nvPr>
            <p:ph type="ctrTitle" sz="quarter" idx="4294967295"/>
          </p:nvPr>
        </p:nvSpPr>
        <p:spPr>
          <a:xfrm rot="0">
            <a:off x="685800" y="1341437"/>
            <a:ext cx="7772400" cy="2087562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>
              <a:defRPr sz="4400"/>
            </a:lvl1pPr>
          </a:lstStyle>
          <a:p>
            <a:pPr eaLnBrk="1" hangingPunct="1" latinLnBrk="1" lvl="0"/>
            <a:r>
              <a:rPr altLang="en-US" sz="3200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DIAGNOSTIC </a:t>
            </a:r>
            <a:r>
              <a:rPr altLang="en-US" sz="3200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IMAGING OVERVIEW</a:t>
            </a:r>
            <a:br/>
            <a:endParaRPr altLang="en-US" sz="3200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sp>
        <p:nvSpPr>
          <p:cNvPr id="1048603" name=""/>
          <p:cNvSpPr/>
          <p:nvPr>
            <p:ph type="subTitle" sz="quarter" idx="4294967295"/>
          </p:nvPr>
        </p:nvSpPr>
        <p:spPr>
          <a:xfrm rot="0">
            <a:off x="1371600" y="3886200"/>
            <a:ext cx="6400800" cy="17526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ctr" marL="0">
              <a:buNone/>
              <a:defRPr sz="3200">
                <a:solidFill>
                  <a:schemeClr val="hlink"/>
                </a:solidFill>
              </a:defRPr>
            </a:lvl1pPr>
            <a:lvl2pPr algn="ctr" marL="457200">
              <a:buNone/>
            </a:lvl2pPr>
            <a:lvl3pPr algn="ctr" marL="914400">
              <a:buNone/>
            </a:lvl3pPr>
            <a:lvl4pPr algn="ctr" marL="1371600">
              <a:buNone/>
            </a:lvl4pPr>
            <a:lvl5pPr algn="ctr" marL="1828800">
              <a:buNone/>
            </a:lvl5pPr>
          </a:lstStyle>
          <a:p>
            <a:pPr lvl="0">
              <a:buNone/>
            </a:pPr>
            <a:r>
              <a:rPr altLang="en-US" b="1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DR  A. </a:t>
            </a:r>
            <a:r>
              <a:rPr altLang="en-US" b="1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AYWAK</a:t>
            </a:r>
          </a:p>
          <a:p>
            <a:pPr lvl="0">
              <a:buNone/>
            </a:pPr>
            <a:r>
              <a:rPr altLang="en-US" b="1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Senior lecturer DDIRM</a:t>
            </a:r>
          </a:p>
          <a:p>
            <a:pPr lvl="0">
              <a:buNone/>
            </a:pPr>
            <a:r>
              <a:rPr altLang="en-US" b="1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University of Nairobi</a:t>
            </a:r>
          </a:p>
        </p:txBody>
      </p:sp>
    </p:spTree>
  </p:cSld>
  <p:clrMapOvr>
    <a:masterClrMapping/>
  </p:clrMapOvr>
  <p:timing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7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br/>
            <a:br/>
            <a:endParaRPr altLang="en-US" sz="4000" lang="zh-CN"/>
          </a:p>
        </p:txBody>
      </p:sp>
      <p:sp>
        <p:nvSpPr>
          <p:cNvPr id="1048628" name=""/>
          <p:cNvSpPr/>
          <p:nvPr>
            <p:ph type="body"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>
              <a:buNone/>
            </a:pPr>
            <a:r>
              <a:rPr altLang="en-US" lang="zh-CN"/>
              <a:t>It is from this early beginnings that imaging has </a:t>
            </a:r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r>
              <a:rPr altLang="en-US" lang="zh-CN"/>
              <a:t>grown such that it now plays two major roles in </a:t>
            </a:r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r>
              <a:rPr altLang="en-US" lang="zh-CN"/>
              <a:t>Diagnostic and Interventional  imaging procedures</a:t>
            </a:r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endParaRPr altLang="en-US" lang="zh-CN"/>
          </a:p>
          <a:p>
            <a:pPr eaLnBrk="1" hangingPunct="1" latinLnBrk="1" lvl="0">
              <a:buNone/>
            </a:pPr>
            <a:endParaRPr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9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zh-CN"/>
              <a:t>Imaging Equipment</a:t>
            </a:r>
            <a:br/>
            <a:endParaRPr altLang="en-US" sz="3200" lang="zh-CN"/>
          </a:p>
        </p:txBody>
      </p:sp>
      <p:sp>
        <p:nvSpPr>
          <p:cNvPr id="1048630" name=""/>
          <p:cNvSpPr/>
          <p:nvPr>
            <p:ph type="body"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>
              <a:lnSpc>
                <a:spcPct val="90000"/>
              </a:lnSpc>
              <a:buNone/>
            </a:pPr>
            <a:r>
              <a:rPr altLang="en-US" sz="2400" lang="zh-CN"/>
              <a:t>Imaging equipment use  electromagnetic radiation or sound waves.</a:t>
            </a:r>
          </a:p>
          <a:p>
            <a:pPr eaLnBrk="1" hangingPunct="1" latinLnBrk="1" lvl="0">
              <a:lnSpc>
                <a:spcPct val="90000"/>
              </a:lnSpc>
              <a:buNone/>
            </a:pPr>
            <a:endParaRPr altLang="en-US" sz="2400" lang="zh-CN"/>
          </a:p>
          <a:p>
            <a:pPr eaLnBrk="1" hangingPunct="1" latinLnBrk="1" lvl="0">
              <a:lnSpc>
                <a:spcPct val="90000"/>
              </a:lnSpc>
            </a:pPr>
            <a:r>
              <a:rPr sz="2400"/>
              <a:t>Electromagnetic Radiation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 X-ray &amp; Computed Tomography (CT)</a:t>
            </a:r>
          </a:p>
          <a:p>
            <a:pPr eaLnBrk="1" hangingPunct="1" latinLnBrk="1" lvl="1">
              <a:lnSpc>
                <a:spcPct val="90000"/>
              </a:lnSpc>
              <a:buNone/>
            </a:pPr>
            <a:endParaRPr sz="2000"/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 Magnetic Resonance Imaging (MRI)-radio-waves</a:t>
            </a:r>
          </a:p>
          <a:p>
            <a:pPr eaLnBrk="1" hangingPunct="1" latinLnBrk="1" lvl="1">
              <a:lnSpc>
                <a:spcPct val="90000"/>
              </a:lnSpc>
              <a:buNone/>
            </a:pPr>
            <a:endParaRPr sz="2000"/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 Nuclear Scintigraphy (Nuclear Medicine) </a:t>
            </a:r>
          </a:p>
          <a:p>
            <a:pPr eaLnBrk="1" hangingPunct="1" latinLnBrk="1" lvl="1">
              <a:lnSpc>
                <a:spcPct val="90000"/>
              </a:lnSpc>
              <a:buNone/>
            </a:pPr>
            <a:r>
              <a:rPr sz="2000"/>
              <a:t> 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sz="2400"/>
              <a:t>Sound Waves (not radiation) 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      </a:t>
            </a:r>
            <a:r>
              <a:rPr sz="1800"/>
              <a:t>Ultrasound</a:t>
            </a:r>
            <a:r>
              <a:rPr sz="2000"/>
              <a:t> </a:t>
            </a:r>
          </a:p>
          <a:p>
            <a:pPr eaLnBrk="1" hangingPunct="1" latinLnBrk="1" lvl="0">
              <a:lnSpc>
                <a:spcPct val="90000"/>
              </a:lnSpc>
              <a:buNone/>
            </a:pPr>
            <a:endParaRPr sz="2400"/>
          </a:p>
          <a:p>
            <a:pPr eaLnBrk="1" hangingPunct="1" latinLnBrk="1" lvl="0">
              <a:lnSpc>
                <a:spcPct val="90000"/>
              </a:lnSpc>
              <a:buNone/>
            </a:pPr>
            <a:endParaRPr sz="2400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1" name=""/>
          <p:cNvSpPr/>
          <p:nvPr>
            <p:ph type="title" sz="full" idx="0"/>
          </p:nvPr>
        </p:nvSpPr>
        <p:spPr>
          <a:xfrm rot="0">
            <a:off x="457200" y="274637"/>
            <a:ext cx="8229600" cy="777875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Imaging Modalities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048632" name=""/>
          <p:cNvSpPr/>
          <p:nvPr>
            <p:ph sz="full" idx="1"/>
          </p:nvPr>
        </p:nvSpPr>
        <p:spPr>
          <a:xfrm rot="0">
            <a:off x="457200" y="1052512"/>
            <a:ext cx="8229600" cy="6048375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b="1" sz="28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Conventional modalities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1 Plain X-rays  --conventional   and Digital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2  Contrast studies</a:t>
            </a:r>
          </a:p>
          <a:p>
            <a:pPr lvl="0"/>
            <a:r>
              <a:rPr altLang="en-US" b="1" sz="28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Newer cross sectional Modalities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  1 Computerised tomography(CT)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  2 Ultrasound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  3 Magnetic resonance imaging(MRI)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    </a:t>
            </a:r>
          </a:p>
          <a:p>
            <a:pPr lvl="0"/>
            <a:r>
              <a:rPr altLang="en-US" b="1" sz="28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Radionuclide Imaging</a:t>
            </a:r>
          </a:p>
          <a:p>
            <a:pPr lvl="0">
              <a:buNone/>
            </a:pPr>
            <a:r>
              <a:rPr altLang="en-US" b="1" sz="28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1 SPECT and       PET</a:t>
            </a:r>
          </a:p>
          <a:p>
            <a:pPr lvl="0"/>
            <a:endParaRPr altLang="en-US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lvl="0">
              <a:buNone/>
            </a:pPr>
            <a:endParaRPr altLang="en-US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lvl="0">
              <a:buNone/>
            </a:pPr>
            <a:r>
              <a:rPr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>
                <a:effectLst>
                  <a:outerShdw algn="tl" blurRad="38100" dir="2700000" dist="38100">
                    <a:srgbClr val="C0C0C0"/>
                  </a:outerShdw>
                </a:effectLst>
              </a:rPr>
              <a:t>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3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b="0" sz="3200" lang="zh-CN"/>
              <a:t>Modalities that use Xrays</a:t>
            </a:r>
          </a:p>
        </p:txBody>
      </p:sp>
      <p:sp>
        <p:nvSpPr>
          <p:cNvPr id="1048634" name=""/>
          <p:cNvSpPr/>
          <p:nvPr>
            <p:ph sz="half" idx="1"/>
          </p:nvPr>
        </p:nvSpPr>
        <p:spPr>
          <a:xfrm rot="0">
            <a:off x="457200" y="1600200"/>
            <a:ext cx="4038600" cy="52578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eaLnBrk="1" hangingPunct="1" indent="0" latinLnBrk="1" lvl="0" marL="0">
              <a:lnSpc>
                <a:spcPct val="80000"/>
              </a:lnSpc>
              <a:buNone/>
            </a:pPr>
            <a:endParaRPr altLang="en-US" sz="2000" lang="zh-CN"/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Plain Radiography</a:t>
            </a:r>
          </a:p>
          <a:p>
            <a:pPr eaLnBrk="1" hangingPunct="1" indent="0" latinLnBrk="1" lvl="0" marL="0">
              <a:lnSpc>
                <a:spcPct val="80000"/>
              </a:lnSpc>
            </a:pPr>
            <a:r>
              <a:rPr altLang="en-US" sz="2000" lang="zh-CN"/>
              <a:t>X RAY PRODUCTION</a:t>
            </a:r>
          </a:p>
          <a:p>
            <a:pPr eaLnBrk="1" hangingPunct="1" indent="0" latinLnBrk="1" lvl="0" marL="0">
              <a:lnSpc>
                <a:spcPct val="80000"/>
              </a:lnSpc>
            </a:pPr>
            <a:r>
              <a:rPr altLang="en-US" sz="2000" lang="zh-CN"/>
              <a:t>inherent contrast</a:t>
            </a:r>
          </a:p>
          <a:p>
            <a:pPr eaLnBrk="1" hangingPunct="1" indent="0" latinLnBrk="1" lvl="0" marL="0">
              <a:lnSpc>
                <a:spcPct val="80000"/>
              </a:lnSpc>
            </a:pPr>
            <a:r>
              <a:rPr altLang="en-US" sz="2000" lang="zh-CN"/>
              <a:t>film</a:t>
            </a:r>
          </a:p>
          <a:p>
            <a:pPr eaLnBrk="1" hangingPunct="1" indent="0" latinLnBrk="1" lvl="0" marL="0">
              <a:lnSpc>
                <a:spcPct val="80000"/>
              </a:lnSpc>
            </a:pPr>
            <a:r>
              <a:rPr altLang="en-US" sz="2000" lang="zh-CN"/>
              <a:t>digital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endParaRPr altLang="en-US" sz="2000" lang="zh-CN"/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Contrast Radiography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barium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iodine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 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Fluoroscopy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endParaRPr altLang="en-US" sz="2000" lang="zh-CN"/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CT (Computed Tomography)</a:t>
            </a:r>
          </a:p>
          <a:p>
            <a:pPr eaLnBrk="1" hangingPunct="1" indent="0" latinLnBrk="1" lvl="0" marL="0">
              <a:lnSpc>
                <a:spcPct val="80000"/>
              </a:lnSpc>
              <a:buNone/>
            </a:pPr>
            <a:endParaRPr altLang="en-US" sz="2000" lang="zh-CN"/>
          </a:p>
          <a:p>
            <a:pPr eaLnBrk="1" hangingPunct="1" indent="0" latinLnBrk="1" lvl="0" marL="0">
              <a:lnSpc>
                <a:spcPct val="80000"/>
              </a:lnSpc>
              <a:buNone/>
            </a:pPr>
            <a:r>
              <a:rPr altLang="en-US" sz="2000" lang="zh-CN"/>
              <a:t>Mammography</a:t>
            </a:r>
          </a:p>
          <a:p>
            <a:pPr eaLnBrk="1" hangingPunct="1" indent="0" latinLnBrk="1" lvl="0" marL="0">
              <a:lnSpc>
                <a:spcPct val="80000"/>
              </a:lnSpc>
            </a:pPr>
            <a:endParaRPr altLang="en-US" sz="2000" lang="zh-CN"/>
          </a:p>
          <a:p>
            <a:pPr eaLnBrk="1" hangingPunct="1" indent="0" latinLnBrk="1" lvl="0" marL="0">
              <a:lnSpc>
                <a:spcPct val="80000"/>
              </a:lnSpc>
            </a:pPr>
            <a:endParaRPr sz="2000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pic>
        <p:nvPicPr>
          <p:cNvPr id="2097156" name=""/>
          <p:cNvPicPr>
            <a:picLocks/>
          </p:cNvPicPr>
          <p:nvPr>
            <p:ph sz="half" idx="2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002087" y="2420937"/>
            <a:ext cx="4684712" cy="3024187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5400000">
            <a:off x="5645944" y="1994693"/>
            <a:ext cx="2820987" cy="3816350"/>
          </a:xfrm>
          <a:prstGeom prst="rect"/>
          <a:noFill/>
          <a:ln>
            <a:noFill/>
          </a:ln>
        </p:spPr>
      </p:pic>
      <p:sp>
        <p:nvSpPr>
          <p:cNvPr id="1048635" name=""/>
          <p:cNvSpPr/>
          <p:nvPr>
            <p:ph type="title" sz="full" idx="0"/>
          </p:nvPr>
        </p:nvSpPr>
        <p:spPr>
          <a:xfrm rot="0">
            <a:off x="533400" y="398462"/>
            <a:ext cx="8229600" cy="777875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X-ray production and interaction with body tissues</a:t>
            </a:r>
          </a:p>
        </p:txBody>
      </p:sp>
      <p:sp>
        <p:nvSpPr>
          <p:cNvPr id="1048636" name=""/>
          <p:cNvSpPr/>
          <p:nvPr>
            <p:ph sz="half" idx="1"/>
          </p:nvPr>
        </p:nvSpPr>
        <p:spPr>
          <a:xfrm rot="0">
            <a:off x="457200" y="1600200"/>
            <a:ext cx="4038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eaLnBrk="1" hangingPunct="1" latinLnBrk="1" lvl="0">
              <a:buClr>
                <a:srgbClr val="FFCC00"/>
              </a:buClr>
            </a:pPr>
            <a:r>
              <a:rPr altLang="en-US" sz="2400" lang="zh-CN">
                <a:solidFill>
                  <a:srgbClr val="FFCC00"/>
                </a:solidFill>
              </a:rPr>
              <a:t>Electrons generated at filament</a:t>
            </a:r>
          </a:p>
          <a:p>
            <a:pPr eaLnBrk="1" hangingPunct="1" latinLnBrk="1" lvl="0">
              <a:buClr>
                <a:srgbClr val="FFCC00"/>
              </a:buClr>
            </a:pPr>
            <a:r>
              <a:rPr altLang="en-US" sz="2400" lang="zh-CN">
                <a:solidFill>
                  <a:srgbClr val="FFCC00"/>
                </a:solidFill>
              </a:rPr>
              <a:t>Negatively charged electrons move toward anode and strike target at high speed</a:t>
            </a:r>
          </a:p>
          <a:p>
            <a:pPr eaLnBrk="1" hangingPunct="1" latinLnBrk="1" lvl="0">
              <a:buClr>
                <a:srgbClr val="FFCC00"/>
              </a:buClr>
            </a:pPr>
            <a:r>
              <a:rPr altLang="en-US" sz="2400" lang="zh-CN">
                <a:solidFill>
                  <a:srgbClr val="FFCC00"/>
                </a:solidFill>
              </a:rPr>
              <a:t>99% result in heat dissipated by the rotating target</a:t>
            </a:r>
          </a:p>
          <a:p>
            <a:pPr eaLnBrk="1" hangingPunct="1" latinLnBrk="1" lvl="0">
              <a:buClr>
                <a:srgbClr val="FFCC00"/>
              </a:buClr>
            </a:pPr>
            <a:r>
              <a:rPr altLang="en-US" sz="2400" lang="zh-CN">
                <a:solidFill>
                  <a:srgbClr val="FFCC00"/>
                </a:solidFill>
              </a:rPr>
              <a:t>1% create x-rays which are directed through the window</a:t>
            </a:r>
          </a:p>
          <a:p>
            <a:pPr eaLnBrk="1" hangingPunct="1" latinLnBrk="1" lvl="0">
              <a:buClr>
                <a:srgbClr val="FFCC00"/>
              </a:buClr>
            </a:pPr>
            <a:r>
              <a:rPr altLang="en-US" sz="2400" lang="zh-CN">
                <a:solidFill>
                  <a:srgbClr val="FFCC00"/>
                </a:solidFill>
              </a:rPr>
              <a:t>X-rays pass through patient to a receptor (film, digital, fluorescent screen, etc</a:t>
            </a:r>
          </a:p>
        </p:txBody>
      </p:sp>
      <p:sp>
        <p:nvSpPr>
          <p:cNvPr id="1048637" name=""/>
          <p:cNvSpPr/>
          <p:nvPr>
            <p:ph sz="half" idx="2"/>
          </p:nvPr>
        </p:nvSpPr>
        <p:spPr>
          <a:xfrm rot="0">
            <a:off x="4648200" y="1600200"/>
            <a:ext cx="4038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lvl="0"/>
            <a:endParaRPr altLang="en-US" sz="3200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38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X-ray image</a:t>
            </a:r>
          </a:p>
        </p:txBody>
      </p:sp>
      <p:sp>
        <p:nvSpPr>
          <p:cNvPr id="1048639" name=""/>
          <p:cNvSpPr/>
          <p:nvPr>
            <p:ph sz="half" idx="1"/>
          </p:nvPr>
        </p:nvSpPr>
        <p:spPr>
          <a:xfrm rot="0">
            <a:off x="457200" y="1600200"/>
            <a:ext cx="4038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eaLnBrk="1" hangingPunct="1" latinLnBrk="1" lvl="0"/>
            <a:endParaRPr altLang="en-US" sz="3200" lang="zh-CN"/>
          </a:p>
          <a:p>
            <a:pPr eaLnBrk="1" hangingPunct="1" latinLnBrk="1" lvl="0"/>
            <a:r>
              <a:t>A diagnostic image is composed of differences in contrast between tissues which result from differences in radiation interaction in the tissues</a:t>
            </a:r>
          </a:p>
          <a:p>
            <a:pPr eaLnBrk="1" hangingPunct="1" latinLnBrk="1" lvl="0"/>
            <a:endParaRPr sz="3200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pic>
        <p:nvPicPr>
          <p:cNvPr id="2097158" name=""/>
          <p:cNvPicPr>
            <a:picLocks/>
          </p:cNvPicPr>
          <p:nvPr>
            <p:ph sz="half" idx="2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648200" y="2266950"/>
            <a:ext cx="4038600" cy="3192462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40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4000" lang="zh-CN"/>
              <a:t>Inherent Contrast</a:t>
            </a:r>
            <a:br/>
            <a:endParaRPr altLang="en-US" sz="4000" lang="zh-CN"/>
          </a:p>
        </p:txBody>
      </p:sp>
      <p:sp>
        <p:nvSpPr>
          <p:cNvPr id="1048641" name=""/>
          <p:cNvSpPr/>
          <p:nvPr>
            <p:ph type="body" sz="half" idx="1"/>
          </p:nvPr>
        </p:nvSpPr>
        <p:spPr>
          <a:xfrm rot="0">
            <a:off x="457200" y="1773237"/>
            <a:ext cx="4038600" cy="42465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eaLnBrk="1" hangingPunct="1" indent="0" latinLnBrk="1" lvl="0" marL="0">
              <a:buNone/>
            </a:pPr>
            <a:r>
              <a:rPr altLang="en-US" b="1" lang="zh-CN"/>
              <a:t>Tissue</a:t>
            </a:r>
          </a:p>
          <a:p>
            <a:pPr eaLnBrk="1" hangingPunct="1" indent="0" latinLnBrk="1" lvl="0" marL="0"/>
            <a:r>
              <a:t>Air</a:t>
            </a:r>
          </a:p>
          <a:p>
            <a:pPr eaLnBrk="1" hangingPunct="1" indent="0" latinLnBrk="1" lvl="0" marL="0"/>
            <a:r>
              <a:t>Fat</a:t>
            </a:r>
          </a:p>
          <a:p>
            <a:pPr eaLnBrk="1" hangingPunct="1" indent="0" latinLnBrk="1" lvl="0" marL="0"/>
            <a:r>
              <a:t>Soft Tissues</a:t>
            </a:r>
          </a:p>
          <a:p>
            <a:pPr eaLnBrk="1" hangingPunct="1" indent="0" latinLnBrk="1" lvl="0" marL="0"/>
            <a:r>
              <a:t>Bone, Calcium</a:t>
            </a:r>
          </a:p>
          <a:p>
            <a:pPr eaLnBrk="1" hangingPunct="1" indent="0" latinLnBrk="1" lvl="0" marL="0"/>
            <a:r>
              <a:t>Metal</a:t>
            </a:r>
          </a:p>
          <a:p>
            <a:pPr eaLnBrk="1" hangingPunct="1" indent="0" latinLnBrk="1" lvl="0" marL="0"/>
          </a:p>
          <a:p>
            <a:pPr eaLnBrk="1" hangingPunct="1" indent="0" latinLnBrk="1" lvl="0" marL="0"/>
          </a:p>
          <a:p>
            <a:pPr eaLnBrk="1" hangingPunct="1" indent="0" latinLnBrk="1" lvl="0" marL="0"/>
          </a:p>
          <a:p>
            <a:pPr eaLnBrk="1" hangingPunct="1" indent="0" latinLnBrk="1" lvl="0" marL="0"/>
            <a:endParaRPr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sp>
        <p:nvSpPr>
          <p:cNvPr id="1048642" name=""/>
          <p:cNvSpPr/>
          <p:nvPr>
            <p:ph type="body" sz="half" idx="2"/>
          </p:nvPr>
        </p:nvSpPr>
        <p:spPr>
          <a:xfrm rot="0">
            <a:off x="4572000" y="1700212"/>
            <a:ext cx="4038600" cy="41148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eaLnBrk="1" hangingPunct="1" indent="0" latinLnBrk="1" lvl="0" marL="0">
              <a:buNone/>
            </a:pPr>
            <a:r>
              <a:rPr altLang="en-US" b="1" lang="zh-CN"/>
              <a:t>Appearance on XRAY</a:t>
            </a:r>
          </a:p>
          <a:p>
            <a:pPr eaLnBrk="1" hangingPunct="1" indent="0" latinLnBrk="1" lvl="0" marL="0">
              <a:buNone/>
            </a:pPr>
            <a:r>
              <a:t>Black</a:t>
            </a:r>
          </a:p>
          <a:p>
            <a:pPr eaLnBrk="1" hangingPunct="1" indent="0" latinLnBrk="1" lvl="0" marL="0">
              <a:buNone/>
            </a:pPr>
            <a:r>
              <a:t>Dark Gray</a:t>
            </a:r>
          </a:p>
          <a:p>
            <a:pPr eaLnBrk="1" hangingPunct="1" indent="0" latinLnBrk="1" lvl="0" marL="0">
              <a:buNone/>
            </a:pPr>
            <a:r>
              <a:t>Gray</a:t>
            </a:r>
          </a:p>
          <a:p>
            <a:pPr eaLnBrk="1" hangingPunct="1" indent="0" latinLnBrk="1" lvl="0" marL="0">
              <a:buNone/>
            </a:pPr>
            <a:r>
              <a:t>White</a:t>
            </a:r>
          </a:p>
          <a:p>
            <a:pPr eaLnBrk="1" hangingPunct="1" indent="0" latinLnBrk="1" lvl="0" marL="0">
              <a:buNone/>
            </a:pPr>
            <a:r>
              <a:t>Really White</a:t>
            </a:r>
          </a:p>
          <a:p>
            <a:pPr eaLnBrk="1" hangingPunct="1" indent="0" latinLnBrk="1" lvl="0" marL="0"/>
            <a:endParaRPr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5400000">
            <a:off x="2015330" y="827882"/>
            <a:ext cx="6858000" cy="5202237"/>
          </a:xfrm>
          <a:prstGeom prst="rect"/>
          <a:noFill/>
          <a:ln>
            <a:noFill/>
          </a:ln>
        </p:spPr>
      </p:pic>
      <p:sp>
        <p:nvSpPr>
          <p:cNvPr id="1048643" name=""/>
          <p:cNvSpPr/>
          <p:nvPr/>
        </p:nvSpPr>
        <p:spPr>
          <a:xfrm rot="0" flipV="1">
            <a:off x="1187450" y="1341437"/>
            <a:ext cx="3384550" cy="0"/>
          </a:xfrm>
          <a:prstGeom prst="line"/>
          <a:noFill/>
          <a:ln w="57150" cap="flat" cmpd="sng">
            <a:solidFill>
              <a:srgbClr val="993300">
                <a:alpha val="100000"/>
              </a:srgbClr>
            </a:solidFill>
            <a:prstDash val="solid"/>
            <a:miter/>
            <a:tailEnd type="triangle" w="med" len="med"/>
          </a:ln>
        </p:spPr>
      </p:sp>
      <p:sp>
        <p:nvSpPr>
          <p:cNvPr id="1048644" name=""/>
          <p:cNvSpPr/>
          <p:nvPr/>
        </p:nvSpPr>
        <p:spPr>
          <a:xfrm rot="0">
            <a:off x="1258887" y="2205037"/>
            <a:ext cx="4321175" cy="0"/>
          </a:xfrm>
          <a:prstGeom prst="line"/>
          <a:noFill/>
          <a:ln w="57150" cap="flat" cmpd="sng">
            <a:solidFill>
              <a:srgbClr val="800000">
                <a:alpha val="100000"/>
              </a:srgbClr>
            </a:solidFill>
            <a:prstDash val="solid"/>
            <a:miter/>
            <a:tailEnd type="triangle" w="med" len="med"/>
          </a:ln>
        </p:spPr>
      </p:sp>
      <p:sp>
        <p:nvSpPr>
          <p:cNvPr id="1048645" name=""/>
          <p:cNvSpPr/>
          <p:nvPr/>
        </p:nvSpPr>
        <p:spPr>
          <a:xfrm rot="0" flipV="1">
            <a:off x="1403350" y="2852737"/>
            <a:ext cx="2089150" cy="0"/>
          </a:xfrm>
          <a:prstGeom prst="line"/>
          <a:noFill/>
          <a:ln w="57150" cap="flat" cmpd="sng">
            <a:solidFill>
              <a:srgbClr val="800000">
                <a:alpha val="100000"/>
              </a:srgbClr>
            </a:solidFill>
            <a:prstDash val="solid"/>
            <a:miter/>
            <a:tailEnd type="triangle" w="med" len="med"/>
          </a:ln>
        </p:spPr>
      </p:sp>
      <p:sp>
        <p:nvSpPr>
          <p:cNvPr id="1048646" name=""/>
          <p:cNvSpPr/>
          <p:nvPr/>
        </p:nvSpPr>
        <p:spPr>
          <a:xfrm rot="0">
            <a:off x="1331912" y="4868862"/>
            <a:ext cx="2592387" cy="936625"/>
          </a:xfrm>
          <a:prstGeom prst="line"/>
          <a:noFill/>
          <a:ln w="57150" cap="flat" cmpd="sng">
            <a:solidFill>
              <a:srgbClr val="800000">
                <a:alpha val="100000"/>
              </a:srgbClr>
            </a:solidFill>
            <a:prstDash val="solid"/>
            <a:miter/>
            <a:tailEnd type="triangle" w="med" len="med"/>
          </a:ln>
        </p:spPr>
      </p:sp>
      <p:sp>
        <p:nvSpPr>
          <p:cNvPr id="1048647" name=""/>
          <p:cNvSpPr txBox="1"/>
          <p:nvPr/>
        </p:nvSpPr>
        <p:spPr>
          <a:xfrm rot="0">
            <a:off x="0" y="1268412"/>
            <a:ext cx="1116012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1800" lang="zh-CN">
                <a:solidFill>
                  <a:schemeClr val="dk1"/>
                </a:solidFill>
                <a:latin typeface="Tahoma" pitchFamily="34" charset="0"/>
              </a:rPr>
              <a:t>BONE</a:t>
            </a:r>
          </a:p>
        </p:txBody>
      </p:sp>
      <p:sp>
        <p:nvSpPr>
          <p:cNvPr id="1048648" name=""/>
          <p:cNvSpPr txBox="1"/>
          <p:nvPr/>
        </p:nvSpPr>
        <p:spPr>
          <a:xfrm rot="0">
            <a:off x="0" y="2133600"/>
            <a:ext cx="1187450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1800" lang="zh-CN">
                <a:solidFill>
                  <a:schemeClr val="dk1"/>
                </a:solidFill>
                <a:latin typeface="Tahoma" pitchFamily="34" charset="0"/>
              </a:rPr>
              <a:t>FAT</a:t>
            </a:r>
          </a:p>
        </p:txBody>
      </p:sp>
      <p:sp>
        <p:nvSpPr>
          <p:cNvPr id="1048649" name=""/>
          <p:cNvSpPr txBox="1"/>
          <p:nvPr/>
        </p:nvSpPr>
        <p:spPr>
          <a:xfrm rot="0">
            <a:off x="0" y="2852737"/>
            <a:ext cx="1835150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1800" lang="zh-CN">
                <a:solidFill>
                  <a:schemeClr val="dk1"/>
                </a:solidFill>
                <a:latin typeface="Tahoma" pitchFamily="34" charset="0"/>
              </a:rPr>
              <a:t>SOFT TISSUE</a:t>
            </a:r>
          </a:p>
        </p:txBody>
      </p:sp>
      <p:sp>
        <p:nvSpPr>
          <p:cNvPr id="1048650" name=""/>
          <p:cNvSpPr txBox="1"/>
          <p:nvPr/>
        </p:nvSpPr>
        <p:spPr>
          <a:xfrm rot="0">
            <a:off x="468312" y="4652962"/>
            <a:ext cx="1331912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1800" lang="zh-CN">
                <a:solidFill>
                  <a:schemeClr val="dk1"/>
                </a:solidFill>
                <a:latin typeface="Tahoma" pitchFamily="34" charset="0"/>
              </a:rPr>
              <a:t>AIR</a:t>
            </a:r>
          </a:p>
        </p:txBody>
      </p:sp>
    </p:spTree>
  </p:cSld>
  <p:clrMapOvr>
    <a:masterClrMapping/>
  </p:clrMapOvr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9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1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lang="zh-CN"/>
              <a:t>‘Digital’ Radiography</a:t>
            </a:r>
          </a:p>
        </p:txBody>
      </p:sp>
      <p:sp>
        <p:nvSpPr>
          <p:cNvPr id="1048652" name=""/>
          <p:cNvSpPr/>
          <p:nvPr>
            <p:ph type="body" sz="full" idx="1"/>
          </p:nvPr>
        </p:nvSpPr>
        <p:spPr>
          <a:xfrm rot="0">
            <a:off x="468312" y="1341437"/>
            <a:ext cx="8229600" cy="55165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>
              <a:buNone/>
            </a:pPr>
            <a:r>
              <a:rPr altLang="en-US" lang="zh-CN"/>
              <a:t>Two types</a:t>
            </a:r>
          </a:p>
          <a:p>
            <a:pPr eaLnBrk="1" hangingPunct="1" latinLnBrk="1" lvl="0"/>
            <a:r>
              <a:t>Computed radiography, called CR</a:t>
            </a:r>
          </a:p>
          <a:p>
            <a:pPr eaLnBrk="1" hangingPunct="1" latinLnBrk="1" lvl="1"/>
            <a:r>
              <a:t>Uses existing equipment to make exposures</a:t>
            </a:r>
          </a:p>
          <a:p>
            <a:pPr eaLnBrk="1" hangingPunct="1" latinLnBrk="1" lvl="1"/>
            <a:r>
              <a:t>Film cassette is replaced with a charged metal plate</a:t>
            </a:r>
          </a:p>
          <a:p>
            <a:pPr eaLnBrk="1" hangingPunct="1" latinLnBrk="1" lvl="1"/>
            <a:r>
              <a:t>After exposure, plate is ‘read in a special device</a:t>
            </a:r>
          </a:p>
          <a:p>
            <a:pPr eaLnBrk="1" hangingPunct="1" latinLnBrk="1" lvl="0"/>
            <a:r>
              <a:t>Digital radiography, called DR</a:t>
            </a:r>
          </a:p>
          <a:p>
            <a:pPr eaLnBrk="1" hangingPunct="1" latinLnBrk="1" lvl="1"/>
            <a:r>
              <a:t>Requires conversion of the entire x-ray room</a:t>
            </a:r>
          </a:p>
          <a:p>
            <a:pPr eaLnBrk="1" hangingPunct="1" latinLnBrk="1" lvl="1"/>
            <a:r>
              <a:t>Film cassette is replaced by a CCD sensor (like in a digital camera or video camera)</a:t>
            </a:r>
          </a:p>
          <a:p>
            <a:pPr eaLnBrk="1" hangingPunct="1" latinLnBrk="1" lvl="0"/>
          </a:p>
          <a:p>
            <a:pPr eaLnBrk="1" hangingPunct="1" latinLnBrk="1" lvl="0"/>
            <a:endParaRPr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3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br/>
            <a:br/>
            <a:r>
              <a:rPr altLang="en-US" sz="4000" lang="zh-CN"/>
              <a:t>Contrast Agents</a:t>
            </a:r>
            <a:br/>
            <a:endParaRPr altLang="en-US" sz="4000" lang="zh-CN"/>
          </a:p>
        </p:txBody>
      </p:sp>
      <p:sp>
        <p:nvSpPr>
          <p:cNvPr id="1048654" name=""/>
          <p:cNvSpPr/>
          <p:nvPr>
            <p:ph type="body"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>
              <a:lnSpc>
                <a:spcPct val="90000"/>
              </a:lnSpc>
            </a:pPr>
            <a:endParaRPr altLang="en-US" sz="2400" lang="zh-CN"/>
          </a:p>
          <a:p>
            <a:pPr eaLnBrk="1" hangingPunct="1" latinLnBrk="1" lvl="0">
              <a:lnSpc>
                <a:spcPct val="90000"/>
              </a:lnSpc>
              <a:buNone/>
            </a:pPr>
            <a:r>
              <a:rPr altLang="en-US" sz="2400" lang="zh-CN"/>
              <a:t>Anything that enhances the differences between tissues of similar densities is a contrast agent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sz="2400"/>
              <a:t>For XRAY there are TWO commonly used contrast agents: Note they are both METALS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Barium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Iodine</a:t>
            </a:r>
          </a:p>
          <a:p>
            <a:pPr eaLnBrk="1" hangingPunct="1" latinLnBrk="1" lvl="0">
              <a:lnSpc>
                <a:spcPct val="90000"/>
              </a:lnSpc>
            </a:pPr>
            <a:r>
              <a:rPr sz="2400"/>
              <a:t> Ways in which they are introduced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Swallowed: barium swallow, upper GI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By enema: barium enema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In vein: Intravenous urogram</a:t>
            </a:r>
          </a:p>
          <a:p>
            <a:pPr eaLnBrk="1" hangingPunct="1" latinLnBrk="1" lvl="1">
              <a:lnSpc>
                <a:spcPct val="90000"/>
              </a:lnSpc>
            </a:pPr>
            <a:r>
              <a:rPr sz="2000"/>
              <a:t>In artery: Arteriogram</a:t>
            </a:r>
          </a:p>
          <a:p>
            <a:pPr eaLnBrk="1" hangingPunct="1" latinLnBrk="1" lvl="0">
              <a:lnSpc>
                <a:spcPct val="90000"/>
              </a:lnSpc>
              <a:buNone/>
            </a:pPr>
            <a:endParaRPr sz="2400"/>
          </a:p>
          <a:p>
            <a:pPr eaLnBrk="1" hangingPunct="1" latinLnBrk="1" lvl="0">
              <a:lnSpc>
                <a:spcPct val="90000"/>
              </a:lnSpc>
            </a:pPr>
            <a:endParaRPr sz="2400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4" name=""/>
          <p:cNvSpPr/>
          <p:nvPr>
            <p:ph type="title" sz="full" idx="0"/>
          </p:nvPr>
        </p:nvSpPr>
        <p:spPr>
          <a:xfrm rot="0">
            <a:off x="457200" y="0"/>
            <a:ext cx="8229600" cy="981075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br/>
            <a:r>
              <a:rPr sz="3200">
                <a:effectLst>
                  <a:outerShdw algn="tl" blurRad="38100" dir="2700000" dist="38100">
                    <a:srgbClr val="C0C0C0"/>
                  </a:outerShdw>
                </a:effectLst>
              </a:rPr>
              <a:t>Introduction</a:t>
            </a:r>
            <a:r>
              <a:rPr sz="4000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br/>
            <a:endParaRPr sz="4000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sp>
        <p:nvSpPr>
          <p:cNvPr id="1048605" name=""/>
          <p:cNvSpPr/>
          <p:nvPr>
            <p:ph type="body" sz="full" idx="1"/>
          </p:nvPr>
        </p:nvSpPr>
        <p:spPr>
          <a:xfrm rot="0">
            <a:off x="457200" y="836612"/>
            <a:ext cx="8229600" cy="67691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>
              <a:lnSpc>
                <a:spcPct val="90000"/>
              </a:lnSpc>
            </a:pP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Diagnostic Imaging is the study of healthy and diseased organs and tissues by imaging. The interventional branch provides treatment to certain disease processes.</a:t>
            </a:r>
          </a:p>
          <a:p>
            <a:pPr eaLnBrk="1" hangingPunct="1" latinLnBrk="1" lvl="0">
              <a:lnSpc>
                <a:spcPct val="90000"/>
              </a:lnSpc>
              <a:buNone/>
            </a:pPr>
            <a:endParaRPr altLang="en-US" sz="2800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latinLnBrk="1" lvl="0">
              <a:lnSpc>
                <a:spcPct val="90000"/>
              </a:lnSpc>
            </a:pP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The information acquired makes it a primary tool in clinical medicine  at primary, secondary and tertiary care.</a:t>
            </a:r>
          </a:p>
          <a:p>
            <a:pPr eaLnBrk="1" hangingPunct="1" latinLnBrk="1" lvl="0">
              <a:lnSpc>
                <a:spcPct val="90000"/>
              </a:lnSpc>
              <a:buNone/>
            </a:pPr>
            <a:endParaRPr altLang="en-US" sz="2800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latinLnBrk="1" lvl="0">
              <a:lnSpc>
                <a:spcPct val="90000"/>
              </a:lnSpc>
            </a:pP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 The images are an extension of  patient examination  </a:t>
            </a:r>
          </a:p>
          <a:p>
            <a:pPr eaLnBrk="1" hangingPunct="1" latinLnBrk="1" lvl="0">
              <a:lnSpc>
                <a:spcPct val="90000"/>
              </a:lnSpc>
              <a:buNone/>
            </a:pPr>
            <a:endParaRPr altLang="en-US" sz="2800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latinLnBrk="1" lvl="0">
              <a:lnSpc>
                <a:spcPct val="90000"/>
              </a:lnSpc>
            </a:pP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The practicing physician must know from physical examination when to opt for an imaging </a:t>
            </a: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Test, which imaging modality to order and  its contribution to  patient management.</a:t>
            </a:r>
          </a:p>
        </p:txBody>
      </p:sp>
    </p:spTree>
  </p:cSld>
  <p:clrMapOvr>
    <a:masterClrMapping/>
  </p:clrMapOvr>
  <p:timing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981075"/>
            <a:ext cx="9144000" cy="5876925"/>
          </a:xfrm>
          <a:prstGeom prst="rect"/>
          <a:noFill/>
          <a:ln>
            <a:noFill/>
          </a:ln>
        </p:spPr>
      </p:pic>
      <p:sp>
        <p:nvSpPr>
          <p:cNvPr id="1048655" name=""/>
          <p:cNvSpPr txBox="1"/>
          <p:nvPr/>
        </p:nvSpPr>
        <p:spPr>
          <a:xfrm rot="0">
            <a:off x="0" y="260350"/>
            <a:ext cx="4572000" cy="369887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1800" lang="zh-CN">
                <a:latin typeface="Arial Black" pitchFamily="34" charset="0"/>
              </a:rPr>
              <a:t> CHEST: LATERAL VIEW</a:t>
            </a:r>
          </a:p>
        </p:txBody>
      </p:sp>
      <p:sp>
        <p:nvSpPr>
          <p:cNvPr id="1048656" name=""/>
          <p:cNvSpPr txBox="1"/>
          <p:nvPr/>
        </p:nvSpPr>
        <p:spPr>
          <a:xfrm rot="0">
            <a:off x="4859337" y="404812"/>
            <a:ext cx="4284662" cy="45720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2400" lang="zh-CN">
                <a:latin typeface="Arial" pitchFamily="0" charset="0"/>
              </a:rPr>
              <a:t>BARIUM SWALLOW</a:t>
            </a:r>
          </a:p>
        </p:txBody>
      </p:sp>
      <p:sp>
        <p:nvSpPr>
          <p:cNvPr id="1048657" name=""/>
          <p:cNvSpPr/>
          <p:nvPr>
            <p:ph type="title" sz="full" idx="0"/>
          </p:nvPr>
        </p:nvSpPr>
        <p:spPr>
          <a:xfrm rot="0" flipV="1">
            <a:off x="457200" y="9045575"/>
            <a:ext cx="8229600" cy="144462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endParaRPr altLang="en-US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sp>
        <p:nvSpPr>
          <p:cNvPr id="1048658" name=""/>
          <p:cNvSpPr/>
          <p:nvPr>
            <p:ph sz="full" idx="1"/>
          </p:nvPr>
        </p:nvSpPr>
        <p:spPr>
          <a:xfrm rot="0" flipV="1">
            <a:off x="457200" y="7208837"/>
            <a:ext cx="8229600" cy="1836737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endParaRPr altLang="en-US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59" name=""/>
          <p:cNvSpPr/>
          <p:nvPr>
            <p:ph type="title" sz="full" idx="0"/>
          </p:nvPr>
        </p:nvSpPr>
        <p:spPr>
          <a:xfrm rot="0">
            <a:off x="457200" y="274637"/>
            <a:ext cx="8229600" cy="10668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Use of contrast in radiography</a:t>
            </a:r>
          </a:p>
        </p:txBody>
      </p:sp>
      <p:pic>
        <p:nvPicPr>
          <p:cNvPr id="2097161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827087" y="2781300"/>
            <a:ext cx="6192837" cy="3960812"/>
          </a:xfrm>
          <a:prstGeom prst="rect"/>
          <a:noFill/>
          <a:ln>
            <a:noFill/>
          </a:ln>
        </p:spPr>
      </p:pic>
      <p:sp>
        <p:nvSpPr>
          <p:cNvPr id="1048660" name=""/>
          <p:cNvSpPr txBox="1"/>
          <p:nvPr/>
        </p:nvSpPr>
        <p:spPr>
          <a:xfrm rot="0">
            <a:off x="457200" y="1960562"/>
            <a:ext cx="3467100" cy="83185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2400" lang="en-US">
                <a:solidFill>
                  <a:schemeClr val="dk1"/>
                </a:solidFill>
              </a:rPr>
              <a:t>Plain lateral chest radiograph</a:t>
            </a:r>
          </a:p>
        </p:txBody>
      </p:sp>
      <p:sp>
        <p:nvSpPr>
          <p:cNvPr id="1048661" name=""/>
          <p:cNvSpPr txBox="1"/>
          <p:nvPr/>
        </p:nvSpPr>
        <p:spPr>
          <a:xfrm rot="0">
            <a:off x="4294187" y="2492375"/>
            <a:ext cx="4022725" cy="46196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2400" lang="en-US">
                <a:solidFill>
                  <a:schemeClr val="dk1"/>
                </a:solidFill>
              </a:rPr>
              <a:t>Lateral chest with barium</a:t>
            </a:r>
          </a:p>
        </p:txBody>
      </p:sp>
      <p:sp>
        <p:nvSpPr>
          <p:cNvPr id="1048662" name=""/>
          <p:cNvSpPr txBox="1"/>
          <p:nvPr/>
        </p:nvSpPr>
        <p:spPr>
          <a:xfrm rot="0">
            <a:off x="179387" y="6742112"/>
            <a:ext cx="947737" cy="768350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lang="en-US"/>
              <a:t>A</a:t>
            </a:r>
            <a:r>
              <a:rPr>
                <a:solidFill>
                  <a:srgbClr val="161616"/>
                </a:solidFill>
              </a:rPr>
              <a:t>A</a:t>
            </a:r>
          </a:p>
        </p:txBody>
      </p:sp>
      <p:sp>
        <p:nvSpPr>
          <p:cNvPr id="1048663" name=""/>
          <p:cNvSpPr txBox="1"/>
          <p:nvPr/>
        </p:nvSpPr>
        <p:spPr>
          <a:xfrm rot="0">
            <a:off x="6124575" y="6838950"/>
            <a:ext cx="360362" cy="14462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lang="en-US">
                <a:solidFill>
                  <a:srgbClr val="161616"/>
                </a:solidFill>
              </a:rPr>
              <a:t>B</a:t>
            </a:r>
            <a:r>
              <a:t>B</a:t>
            </a:r>
          </a:p>
        </p:txBody>
      </p:sp>
      <p:sp>
        <p:nvSpPr>
          <p:cNvPr id="1048664" name=""/>
          <p:cNvSpPr txBox="1"/>
          <p:nvPr/>
        </p:nvSpPr>
        <p:spPr>
          <a:xfrm rot="0">
            <a:off x="9467850" y="3284537"/>
            <a:ext cx="3384550" cy="708025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sz="2000" lang="en-US"/>
              <a:t>i</a:t>
            </a:r>
            <a:r>
              <a:rPr sz="2000">
                <a:solidFill>
                  <a:srgbClr val="161616"/>
                </a:solidFill>
              </a:rPr>
              <a:t>In B, the oesophagus is visualized due to the bariun</a:t>
            </a:r>
            <a:r>
              <a:rPr sz="2000"/>
              <a:t>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50825" y="1557337"/>
            <a:ext cx="8240712" cy="5119687"/>
          </a:xfrm>
          <a:prstGeom prst="rect"/>
          <a:noFill/>
          <a:ln>
            <a:noFill/>
          </a:ln>
        </p:spPr>
      </p:pic>
      <p:sp>
        <p:nvSpPr>
          <p:cNvPr id="1048668" name=""/>
          <p:cNvSpPr txBox="1"/>
          <p:nvPr/>
        </p:nvSpPr>
        <p:spPr>
          <a:xfrm rot="0">
            <a:off x="0" y="188912"/>
            <a:ext cx="4067175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endParaRPr altLang="en-US" sz="1800" lang="en-US">
              <a:solidFill>
                <a:schemeClr val="dk1"/>
              </a:solidFill>
            </a:endParaRPr>
          </a:p>
        </p:txBody>
      </p:sp>
      <p:sp>
        <p:nvSpPr>
          <p:cNvPr id="1048669" name=""/>
          <p:cNvSpPr txBox="1"/>
          <p:nvPr/>
        </p:nvSpPr>
        <p:spPr>
          <a:xfrm rot="0">
            <a:off x="179387" y="0"/>
            <a:ext cx="3960812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endParaRPr altLang="en-US" sz="1800" lang="en-US">
              <a:solidFill>
                <a:schemeClr val="dk1"/>
              </a:solidFill>
            </a:endParaRPr>
          </a:p>
        </p:txBody>
      </p:sp>
      <p:sp>
        <p:nvSpPr>
          <p:cNvPr id="1048670" name=""/>
          <p:cNvSpPr txBox="1"/>
          <p:nvPr/>
        </p:nvSpPr>
        <p:spPr>
          <a:xfrm rot="0">
            <a:off x="179387" y="692150"/>
            <a:ext cx="4140200" cy="701675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2000" lang="zh-CN">
                <a:latin typeface="Arial" pitchFamily="0" charset="0"/>
              </a:rPr>
              <a:t>PLAIN RADIOGRAPH OF ABDOMEN</a:t>
            </a:r>
          </a:p>
        </p:txBody>
      </p:sp>
      <p:sp>
        <p:nvSpPr>
          <p:cNvPr id="1048671" name=""/>
          <p:cNvSpPr txBox="1"/>
          <p:nvPr/>
        </p:nvSpPr>
        <p:spPr>
          <a:xfrm rot="0">
            <a:off x="4427537" y="765175"/>
            <a:ext cx="3816350" cy="396875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2000" lang="zh-CN">
                <a:latin typeface="Arial" pitchFamily="0" charset="0"/>
              </a:rPr>
              <a:t>BARIUM ENEMA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0"/>
            <a:ext cx="9144000" cy="6858000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-23812"/>
            <a:ext cx="9144000" cy="6881812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2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Computerised Tomography(CT)</a:t>
            </a:r>
          </a:p>
        </p:txBody>
      </p:sp>
      <p:sp>
        <p:nvSpPr>
          <p:cNvPr id="1048673" name=""/>
          <p:cNvSpPr/>
          <p:nvPr>
            <p:ph sz="half" idx="1"/>
          </p:nvPr>
        </p:nvSpPr>
        <p:spPr>
          <a:xfrm rot="0">
            <a:off x="457200" y="1600200"/>
            <a:ext cx="4038600" cy="4708525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lvl="0"/>
            <a:r>
              <a:rPr altLang="en-US" sz="24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CT uses X.rays to produce images</a:t>
            </a:r>
          </a:p>
          <a:p>
            <a:pPr lvl="0">
              <a:buNone/>
            </a:pPr>
            <a:endParaRPr altLang="en-US" sz="2400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lvl="0"/>
            <a:r>
              <a:rPr altLang="en-US" sz="24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In the initial equipments, the x-ray tube spins around the patient  while detectos moved around the patient in opposite direction to the tube</a:t>
            </a:r>
          </a:p>
          <a:p>
            <a:pPr lvl="0"/>
            <a:r>
              <a:rPr altLang="en-US" sz="24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A computer then performs calculations of densities in each square of a slice to produce the images</a:t>
            </a:r>
          </a:p>
        </p:txBody>
      </p:sp>
      <p:pic>
        <p:nvPicPr>
          <p:cNvPr id="2097165" name=""/>
          <p:cNvPicPr>
            <a:picLocks/>
          </p:cNvPicPr>
          <p:nvPr>
            <p:ph sz="half" idx="2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483100" y="2133600"/>
            <a:ext cx="4697412" cy="4175125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0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4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endParaRPr altLang="en-US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pic>
        <p:nvPicPr>
          <p:cNvPr id="2097166" name=""/>
          <p:cNvPicPr>
            <a:picLocks/>
          </p:cNvPicPr>
          <p:nvPr>
            <p:ph sz="half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57200" y="1417637"/>
            <a:ext cx="3827462" cy="2838450"/>
          </a:xfrm>
          <a:prstGeom prst="rect"/>
          <a:noFill/>
          <a:ln>
            <a:noFill/>
          </a:ln>
        </p:spPr>
      </p:pic>
      <p:sp>
        <p:nvSpPr>
          <p:cNvPr id="1048675" name=""/>
          <p:cNvSpPr/>
          <p:nvPr>
            <p:ph sz="half" idx="2"/>
          </p:nvPr>
        </p:nvSpPr>
        <p:spPr>
          <a:xfrm rot="0">
            <a:off x="4648200" y="1600200"/>
            <a:ext cx="4038600" cy="52578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marL="3429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2800">
                <a:solidFill>
                  <a:schemeClr val="hlink"/>
                </a:solidFill>
              </a:defRPr>
            </a:lvl1pPr>
            <a:lvl2pPr marL="74295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400">
                <a:solidFill>
                  <a:schemeClr val="hlink"/>
                </a:solidFill>
              </a:defRPr>
            </a:lvl2pPr>
            <a:lvl3pPr marL="11430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2000">
                <a:solidFill>
                  <a:schemeClr val="hlink"/>
                </a:solidFill>
              </a:defRPr>
            </a:lvl3pPr>
            <a:lvl4pPr marL="1600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4pPr>
            <a:lvl5pPr marL="20574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n"/>
              <a:defRPr sz="1800">
                <a:solidFill>
                  <a:schemeClr val="hlink"/>
                </a:solidFill>
              </a:defRPr>
            </a:lvl5pPr>
          </a:lstStyle>
          <a:p>
            <a:pPr algn="just" eaLnBrk="1" hangingPunct="1" latinLnBrk="1" lvl="0">
              <a:lnSpc>
                <a:spcPct val="120000"/>
              </a:lnSpc>
              <a:buClr>
                <a:srgbClr val="3DCCFF"/>
              </a:buClr>
              <a:buNone/>
            </a:pPr>
            <a:r>
              <a:rPr altLang="en-US" b="1" sz="2000" lang="en-US">
                <a:solidFill>
                  <a:schemeClr val="dk1"/>
                </a:solidFill>
                <a:latin typeface="Arial" pitchFamily="0" charset="0"/>
              </a:rPr>
              <a:t>In computerised tomography (CT</a:t>
            </a:r>
            <a:r>
              <a:rPr altLang="en-US" b="1" sz="2000" lang="en-US">
                <a:solidFill>
                  <a:schemeClr val="dk1"/>
                </a:solidFill>
                <a:latin typeface="Arial" pitchFamily="0" charset="0"/>
              </a:rPr>
              <a:t>) the X-ray source rotates around a plane of the body, taking serial pictures with a detector (instead of a film) which are synthesized by a computer</a:t>
            </a:r>
            <a:r>
              <a:rPr altLang="en-US" b="1" sz="2000" lang="en-US">
                <a:solidFill>
                  <a:schemeClr val="dk1"/>
                </a:solidFill>
                <a:latin typeface="Arial" pitchFamily="0" charset="0"/>
              </a:rPr>
              <a:t>.</a:t>
            </a:r>
          </a:p>
          <a:p>
            <a:pPr algn="just" eaLnBrk="1" hangingPunct="1" latinLnBrk="1" lvl="0">
              <a:lnSpc>
                <a:spcPct val="120000"/>
              </a:lnSpc>
              <a:buClr>
                <a:srgbClr val="3DCCFF"/>
              </a:buClr>
              <a:buNone/>
            </a:pPr>
            <a:r>
              <a:rPr altLang="en-US" b="1" sz="2000" lang="en-US">
                <a:solidFill>
                  <a:schemeClr val="dk1"/>
                </a:solidFill>
                <a:latin typeface="Arial" pitchFamily="0" charset="0"/>
              </a:rPr>
              <a:t> </a:t>
            </a:r>
            <a:r>
              <a:rPr altLang="en-US" b="1" sz="2000" lang="en-US">
                <a:solidFill>
                  <a:schemeClr val="dk1"/>
                </a:solidFill>
                <a:latin typeface="Arial" pitchFamily="0" charset="0"/>
              </a:rPr>
              <a:t>The resulting picture created by the computer is like a section of the body and can be recorded on a film. CT pictures are therefore like X-ray images.</a:t>
            </a:r>
          </a:p>
          <a:p>
            <a:pPr lvl="0"/>
            <a:endParaRPr altLang="en-US" sz="2000" lang="en-US">
              <a:solidFill>
                <a:schemeClr val="dk1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611187" y="4286250"/>
            <a:ext cx="3097212" cy="1960562"/>
          </a:xfrm>
          <a:prstGeom prst="rect"/>
          <a:noFill/>
          <a:ln>
            <a:noFill/>
          </a:ln>
        </p:spPr>
      </p:pic>
      <p:sp>
        <p:nvSpPr>
          <p:cNvPr id="1048676" name=""/>
          <p:cNvSpPr txBox="1"/>
          <p:nvPr/>
        </p:nvSpPr>
        <p:spPr>
          <a:xfrm rot="0" flipV="1">
            <a:off x="457200" y="9693275"/>
            <a:ext cx="46037" cy="2124075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4400" lang="en-US">
                <a:solidFill>
                  <a:schemeClr val="dk1"/>
                </a:solidFill>
              </a:rPr>
              <a:t>ima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77" name=""/>
          <p:cNvSpPr/>
          <p:nvPr/>
        </p:nvSpPr>
        <p:spPr>
          <a:xfrm rot="0">
            <a:off x="231775" y="-533400"/>
            <a:ext cx="1971675" cy="112395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endParaRPr altLang="en-US" sz="4400" lang="en-US">
              <a:solidFill>
                <a:schemeClr val="dk1"/>
              </a:solidFill>
            </a:endParaRPr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942975" y="1700212"/>
            <a:ext cx="6526212" cy="4321175"/>
          </a:xfrm>
          <a:prstGeom prst="rect"/>
          <a:noFill/>
          <a:ln>
            <a:noFill/>
          </a:ln>
        </p:spPr>
      </p:pic>
      <p:sp>
        <p:nvSpPr>
          <p:cNvPr id="1048678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CT  Equipment</a:t>
            </a:r>
          </a:p>
        </p:txBody>
      </p:sp>
      <p:sp>
        <p:nvSpPr>
          <p:cNvPr id="1048679" name=""/>
          <p:cNvSpPr/>
          <p:nvPr>
            <p:ph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buNone/>
            </a:pPr>
            <a:endParaRPr altLang="en-US" lang="en-US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0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Technological advancements of CT</a:t>
            </a:r>
          </a:p>
        </p:txBody>
      </p:sp>
      <p:sp>
        <p:nvSpPr>
          <p:cNvPr id="1048681" name=""/>
          <p:cNvSpPr/>
          <p:nvPr>
            <p:ph sz="full" idx="1"/>
          </p:nvPr>
        </p:nvSpPr>
        <p:spPr>
          <a:xfrm rot="0">
            <a:off x="457200" y="1600200"/>
            <a:ext cx="86868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The first generation CT scanners used in the !970s and !980 were slow each slice taking  a minute to produce an image.</a:t>
            </a:r>
          </a:p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Marked technological advancements have been made to this single slice equipments to multislice</a:t>
            </a:r>
          </a:p>
          <a:p>
            <a:pPr lvl="0">
              <a:buNone/>
            </a:pP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   equipments upto 640 slice in which the whole body can be scanned in a minute and image reconstructions can be achieved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101600"/>
            <a:ext cx="9450388" cy="706278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08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Introduction cont</a:t>
            </a:r>
            <a:r>
              <a:rPr>
                <a:effectLst>
                  <a:outerShdw algn="tl" blurRad="38100" dir="2700000" dist="38100">
                    <a:srgbClr val="C0C0C0"/>
                  </a:outerShdw>
                </a:effectLst>
              </a:rPr>
              <a:t>..</a:t>
            </a:r>
          </a:p>
        </p:txBody>
      </p:sp>
      <p:sp>
        <p:nvSpPr>
          <p:cNvPr id="1048609" name=""/>
          <p:cNvSpPr/>
          <p:nvPr>
            <p:ph type="body"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buNone/>
            </a:pPr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Indeed every speciality of medicine utilizes imaging at one point or other to</a:t>
            </a:r>
          </a:p>
          <a:p>
            <a:pPr eaLnBrk="1" hangingPunct="1" indent="0" latinLnBrk="1" lvl="0" marL="0"/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  <a:r>
              <a:rPr sz="2400">
                <a:effectLst>
                  <a:outerShdw algn="tl" blurRad="38100" dir="2700000" dist="38100">
                    <a:srgbClr val="C0C0C0"/>
                  </a:outerShdw>
                </a:effectLst>
              </a:rPr>
              <a:t>help establish a diagnosis</a:t>
            </a:r>
          </a:p>
          <a:p>
            <a:pPr eaLnBrk="1" hangingPunct="1" indent="0" latinLnBrk="1" lvl="0" marL="0">
              <a:buNone/>
            </a:pPr>
            <a:endParaRPr sz="2400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indent="0" latinLnBrk="1" lvl="0" marL="0"/>
            <a:r>
              <a:rPr sz="2400">
                <a:effectLst>
                  <a:outerShdw algn="tl" blurRad="38100" dir="2700000" dist="38100">
                    <a:srgbClr val="C0C0C0"/>
                  </a:outerShdw>
                </a:effectLst>
              </a:rPr>
              <a:t> assess disease extend  </a:t>
            </a:r>
          </a:p>
          <a:p>
            <a:pPr eaLnBrk="1" hangingPunct="1" indent="0" latinLnBrk="1" lvl="0" marL="0">
              <a:buNone/>
            </a:pPr>
            <a:endParaRPr sz="2400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indent="0" latinLnBrk="1" lvl="0" marL="0"/>
            <a:r>
              <a:rPr sz="2400">
                <a:effectLst>
                  <a:outerShdw algn="tl" blurRad="38100" dir="2700000" dist="38100">
                    <a:srgbClr val="C0C0C0"/>
                  </a:outerShdw>
                </a:effectLst>
              </a:rPr>
              <a:t>and more often than not, provide information on prognosis especially in cases of malignancies and their spread to other areas</a:t>
            </a:r>
            <a:r>
              <a:rPr>
                <a:effectLst>
                  <a:outerShdw algn="tl" blurRad="38100" dir="2700000" dist="38100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2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br/>
            <a:r>
              <a:rPr altLang="en-US" b="0" sz="4000" lang="zh-CN"/>
              <a:t>What more can we can do with CT these days?</a:t>
            </a:r>
            <a:br/>
            <a:endParaRPr altLang="en-US" b="0" sz="4000" lang="zh-CN"/>
          </a:p>
        </p:txBody>
      </p:sp>
      <p:sp>
        <p:nvSpPr>
          <p:cNvPr id="1048683" name=""/>
          <p:cNvSpPr/>
          <p:nvPr>
            <p:ph type="body" sz="full" idx="1"/>
          </p:nvPr>
        </p:nvSpPr>
        <p:spPr>
          <a:xfrm rot="0">
            <a:off x="0" y="1268412"/>
            <a:ext cx="9144000" cy="54737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endParaRPr altLang="en-US" lang="zh-CN"/>
          </a:p>
          <a:p>
            <a:pPr eaLnBrk="1" hangingPunct="1" latinLnBrk="1" lvl="0"/>
            <a:r>
              <a:rPr b="1" sz="2400"/>
              <a:t>CT Angiography</a:t>
            </a:r>
          </a:p>
          <a:p>
            <a:pPr eaLnBrk="1" hangingPunct="1" latinLnBrk="1" lvl="1"/>
            <a:r>
              <a:rPr sz="2400"/>
              <a:t>Scan rapidly during Iodine injection in vein</a:t>
            </a:r>
          </a:p>
          <a:p>
            <a:pPr eaLnBrk="1" hangingPunct="1" latinLnBrk="1" lvl="0"/>
            <a:r>
              <a:rPr b="1" sz="2400"/>
              <a:t> CT Colonography</a:t>
            </a:r>
          </a:p>
          <a:p>
            <a:pPr eaLnBrk="1" hangingPunct="1" latinLnBrk="1" lvl="1"/>
            <a:r>
              <a:rPr sz="2400"/>
              <a:t>Scan colon after filling with air</a:t>
            </a:r>
          </a:p>
          <a:p>
            <a:pPr eaLnBrk="1" hangingPunct="1" latinLnBrk="1" lvl="0"/>
            <a:r>
              <a:rPr b="1" sz="2400"/>
              <a:t>CT Bronchoscopy</a:t>
            </a:r>
          </a:p>
          <a:p>
            <a:pPr eaLnBrk="1" hangingPunct="1" latinLnBrk="1" lvl="1"/>
            <a:r>
              <a:rPr sz="2400"/>
              <a:t>Scan chest air is already in bronchi</a:t>
            </a:r>
          </a:p>
          <a:p>
            <a:pPr eaLnBrk="1" hangingPunct="1" latinLnBrk="1" lvl="0"/>
            <a:r>
              <a:rPr b="1" sz="2400"/>
              <a:t> </a:t>
            </a:r>
            <a:r>
              <a:rPr sz="2400"/>
              <a:t>Construct 3D Images</a:t>
            </a:r>
          </a:p>
          <a:p>
            <a:pPr eaLnBrk="1" hangingPunct="1" latinLnBrk="1" lvl="1"/>
            <a:r>
              <a:rPr sz="2400"/>
              <a:t>Computer reconstruction</a:t>
            </a:r>
          </a:p>
          <a:p>
            <a:pPr eaLnBrk="1" hangingPunct="1" latinLnBrk="1" lvl="1">
              <a:buNone/>
            </a:pPr>
            <a:endParaRPr sz="2400"/>
          </a:p>
          <a:p>
            <a:pPr eaLnBrk="1" hangingPunct="1" latinLnBrk="1" lvl="1">
              <a:buNone/>
            </a:pPr>
            <a:endParaRPr sz="2400"/>
          </a:p>
          <a:p>
            <a:pPr eaLnBrk="1" hangingPunct="1" latinLnBrk="1" lvl="0"/>
            <a:endParaRPr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258762" y="333375"/>
            <a:ext cx="9407525" cy="692308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74625" y="-101600"/>
            <a:ext cx="9493250" cy="706278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103187"/>
            <a:ext cx="9450388" cy="7064375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74625" y="-74612"/>
            <a:ext cx="9493250" cy="7008812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80962"/>
            <a:ext cx="9450388" cy="7019925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1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74625" y="-85725"/>
            <a:ext cx="9493250" cy="703103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4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Ultrasound </a:t>
            </a:r>
          </a:p>
        </p:txBody>
      </p:sp>
      <p:sp>
        <p:nvSpPr>
          <p:cNvPr id="1048685" name=""/>
          <p:cNvSpPr/>
          <p:nvPr>
            <p:ph sz="full" idx="1"/>
          </p:nvPr>
        </p:nvSpPr>
        <p:spPr>
          <a:xfrm rot="0">
            <a:off x="457200" y="1600200"/>
            <a:ext cx="8229600" cy="45259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Ultrasound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uses mechanical waves of frequencies beyond the audible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range.</a:t>
            </a:r>
          </a:p>
          <a:p>
            <a:pPr lvl="0"/>
            <a:endParaRPr altLang="en-US" b="1" sz="2400" lang="en-US">
              <a:solidFill>
                <a:schemeClr val="dk1"/>
              </a:solidFill>
              <a:latin typeface="Arial" pitchFamily="0" charset="0"/>
            </a:endParaRPr>
          </a:p>
          <a:p>
            <a:pPr lvl="0"/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These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waves are reflected to various degrees from junctions of tissues of different nature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.</a:t>
            </a:r>
          </a:p>
          <a:p>
            <a:pPr lvl="0">
              <a:buNone/>
            </a:pPr>
            <a:endParaRPr altLang="en-US" b="1" sz="2400" lang="en-US">
              <a:solidFill>
                <a:schemeClr val="dk1"/>
              </a:solidFill>
              <a:latin typeface="Arial" pitchFamily="0" charset="0"/>
            </a:endParaRPr>
          </a:p>
          <a:p>
            <a:pPr lvl="0"/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Ultrasound pictures require considerable skill to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 Produce and interpret.</a:t>
            </a:r>
          </a:p>
          <a:p>
            <a:pPr lvl="0">
              <a:buNone/>
            </a:pP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 </a:t>
            </a:r>
          </a:p>
          <a:p>
            <a:pPr lvl="0"/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Ultrasound </a:t>
            </a:r>
            <a:r>
              <a:rPr altLang="en-US" b="1" sz="2400" lang="en-US">
                <a:solidFill>
                  <a:schemeClr val="dk1"/>
                </a:solidFill>
                <a:latin typeface="Arial" pitchFamily="0" charset="0"/>
              </a:rPr>
              <a:t>has a great advantage – it does not cause cellular damage when used in quantities required for imaging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6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Ultrasounds equipments</a:t>
            </a:r>
          </a:p>
        </p:txBody>
      </p:sp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4932362" y="1714500"/>
            <a:ext cx="2733675" cy="4933950"/>
          </a:xfrm>
          <a:prstGeom prst="rect"/>
          <a:noFill/>
          <a:ln>
            <a:noFill/>
          </a:ln>
        </p:spPr>
      </p:pic>
      <p:pic>
        <p:nvPicPr>
          <p:cNvPr id="2097177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1403350" y="1917700"/>
            <a:ext cx="2849562" cy="4525962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31762" y="-80962"/>
            <a:ext cx="9407525" cy="7019925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0" name=""/>
          <p:cNvSpPr/>
          <p:nvPr>
            <p:ph type="title" sz="full" idx="0"/>
          </p:nvPr>
        </p:nvSpPr>
        <p:spPr>
          <a:xfrm rot="0">
            <a:off x="457200" y="274637"/>
            <a:ext cx="8229600" cy="8509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Introduction cont</a:t>
            </a:r>
            <a:r>
              <a:rPr>
                <a:effectLst>
                  <a:outerShdw algn="tl" blurRad="38100" dir="2700000" dist="38100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1048611" name=""/>
          <p:cNvSpPr/>
          <p:nvPr>
            <p:ph sz="full" idx="1"/>
          </p:nvPr>
        </p:nvSpPr>
        <p:spPr>
          <a:xfrm rot="0">
            <a:off x="457200" y="1125537"/>
            <a:ext cx="8229600" cy="640715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buClr>
                <a:srgbClr val="FFCC00"/>
              </a:buClr>
              <a:buNone/>
            </a:pPr>
            <a:r>
              <a:rPr altLang="en-US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As a student in your clinical years of study you should be able  to answer the following questions in every given  clinical case.</a:t>
            </a:r>
          </a:p>
          <a:p>
            <a:pPr eaLnBrk="1" hangingPunct="1" indent="0" latinLnBrk="1" lvl="0" marL="0">
              <a:buClr>
                <a:srgbClr val="FFCC00"/>
              </a:buClr>
              <a:buNone/>
            </a:pPr>
            <a:r>
              <a:rPr altLang="en-US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 </a:t>
            </a:r>
          </a:p>
          <a:p>
            <a:pPr eaLnBrk="1" hangingPunct="1" indent="0" latinLnBrk="1" lvl="0" marL="0">
              <a:buClr>
                <a:srgbClr val="FFCC00"/>
              </a:buClr>
            </a:pPr>
            <a:r>
              <a:rPr altLang="en-US" sz="2800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Does the patient require an imaging examination?</a:t>
            </a:r>
          </a:p>
          <a:p>
            <a:pPr eaLnBrk="1" hangingPunct="1" indent="0" latinLnBrk="1" lvl="0" marL="0">
              <a:buClr>
                <a:srgbClr val="FFCC00"/>
              </a:buClr>
            </a:pPr>
            <a:endParaRPr altLang="en-US" sz="2800" lang="zh-CN">
              <a:solidFill>
                <a:srgbClr val="FFCC00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indent="0" latinLnBrk="1" lvl="0" marL="0">
              <a:buClr>
                <a:srgbClr val="FFCC00"/>
              </a:buClr>
            </a:pPr>
            <a:r>
              <a:rPr altLang="en-US" sz="2800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If so which imaging modality will be most suitable and cost effective.</a:t>
            </a:r>
          </a:p>
          <a:p>
            <a:pPr eaLnBrk="1" hangingPunct="1" indent="0" latinLnBrk="1" lvl="0" marL="0">
              <a:buClr>
                <a:srgbClr val="FFCC00"/>
              </a:buClr>
            </a:pPr>
            <a:endParaRPr altLang="en-US" sz="2800" lang="zh-CN">
              <a:solidFill>
                <a:srgbClr val="FFCC00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indent="0" latinLnBrk="1" lvl="0" marL="0">
              <a:buClr>
                <a:srgbClr val="FFCC00"/>
              </a:buClr>
            </a:pPr>
            <a:r>
              <a:rPr altLang="en-US" sz="2800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What is the selected imaging modality likely to confirm or exclude</a:t>
            </a:r>
          </a:p>
          <a:p>
            <a:pPr eaLnBrk="1" hangingPunct="1" indent="0" latinLnBrk="1" lvl="0" marL="0">
              <a:buClr>
                <a:srgbClr val="FFCC00"/>
              </a:buClr>
            </a:pPr>
            <a:endParaRPr>
              <a:solidFill>
                <a:srgbClr val="FFCC00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indent="0" latinLnBrk="1" lvl="0" marL="0">
              <a:buClr>
                <a:srgbClr val="FFCC00"/>
              </a:buClr>
            </a:pPr>
            <a:endParaRPr>
              <a:solidFill>
                <a:srgbClr val="FFCC00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indent="0" latinLnBrk="1" lvl="0" marL="0">
              <a:buClr>
                <a:srgbClr val="FFCC00"/>
              </a:buClr>
            </a:pPr>
            <a:endParaRPr>
              <a:solidFill>
                <a:srgbClr val="FFCC00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115887"/>
            <a:ext cx="7604125" cy="4960937"/>
          </a:xfrm>
          <a:prstGeom prst="rect"/>
          <a:noFill/>
          <a:ln>
            <a:noFill/>
          </a:ln>
        </p:spPr>
      </p:pic>
      <p:sp>
        <p:nvSpPr>
          <p:cNvPr id="1048687" name=""/>
          <p:cNvSpPr txBox="1"/>
          <p:nvPr/>
        </p:nvSpPr>
        <p:spPr>
          <a:xfrm rot="0">
            <a:off x="755650" y="5589587"/>
            <a:ext cx="5111750" cy="522287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2800" lang="en-US">
                <a:solidFill>
                  <a:schemeClr val="dk1"/>
                </a:solidFill>
              </a:rPr>
              <a:t>4D ultrasound of fetal face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88" name=""/>
          <p:cNvSpPr/>
          <p:nvPr>
            <p:ph type="title" sz="full" idx="0"/>
          </p:nvPr>
        </p:nvSpPr>
        <p:spPr>
          <a:xfrm rot="0">
            <a:off x="457200" y="274637"/>
            <a:ext cx="8229600" cy="777875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Magnetic Resonance Imaging(MRI</a:t>
            </a:r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)</a:t>
            </a:r>
          </a:p>
        </p:txBody>
      </p:sp>
      <p:sp>
        <p:nvSpPr>
          <p:cNvPr id="1048689" name=""/>
          <p:cNvSpPr/>
          <p:nvPr>
            <p:ph sz="full" idx="1"/>
          </p:nvPr>
        </p:nvSpPr>
        <p:spPr>
          <a:xfrm rot="0">
            <a:off x="457200" y="1268412"/>
            <a:ext cx="8229600" cy="7129462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altLang="en-US" sz="2000" lang="en-US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Magnetic resonance imaging exploits the existence of induced nuclear magnetism in the patient. </a:t>
            </a:r>
          </a:p>
          <a:p>
            <a:pPr eaLnBrk="1" hangingPunct="1" indent="0" latinLnBrk="1" lvl="0" marL="0">
              <a:spcBef>
                <a:spcPct val="0"/>
              </a:spcBef>
              <a:buNone/>
            </a:pPr>
            <a:endParaRPr altLang="en-US" sz="2000" lang="en-US">
              <a:solidFill>
                <a:schemeClr val="dk1"/>
              </a:solidFill>
              <a:latin typeface="Times New Roman" pitchFamily="18" charset="0"/>
              <a:ea typeface="Times New Roman" pitchFamily="18" charset="0"/>
            </a:endParaRPr>
          </a:p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altLang="en-US" sz="2000" lang="en-US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Magnets with an odd number of photons or neutrons possess a weak but observable nuclear magnetic moment.</a:t>
            </a:r>
          </a:p>
          <a:p>
            <a:pPr eaLnBrk="1" hangingPunct="1" indent="0" latinLnBrk="1" lvl="0" marL="0">
              <a:spcBef>
                <a:spcPct val="0"/>
              </a:spcBef>
              <a:buNone/>
            </a:pPr>
            <a:endParaRPr altLang="en-US" sz="2000" lang="en-US">
              <a:solidFill>
                <a:schemeClr val="dk1"/>
              </a:solidFill>
              <a:latin typeface="Times New Roman" pitchFamily="18" charset="0"/>
              <a:ea typeface="Times New Roman" pitchFamily="18" charset="0"/>
            </a:endParaRPr>
          </a:p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altLang="en-US" sz="2000" lang="en-US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Hydogen nucleus  is the most commonly  imaged, although </a:t>
            </a:r>
          </a:p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altLang="en-US" sz="2000" lang="en-US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(13C, Phosphorous (P) sodium (Na) and Fluorine (F) are also of significant interest. </a:t>
            </a:r>
          </a:p>
          <a:p>
            <a:pPr eaLnBrk="1" hangingPunct="1" indent="0" latinLnBrk="1" lvl="0" marL="0">
              <a:spcBef>
                <a:spcPct val="0"/>
              </a:spcBef>
              <a:buNone/>
            </a:pPr>
            <a:endParaRPr altLang="en-US" sz="2000" lang="en-US">
              <a:solidFill>
                <a:schemeClr val="dk1"/>
              </a:solidFill>
              <a:latin typeface="Times New Roman" pitchFamily="18" charset="0"/>
              <a:ea typeface="Times New Roman" pitchFamily="18" charset="0"/>
            </a:endParaRPr>
          </a:p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altLang="en-US" sz="2000" lang="en-US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The nuclear moments are normally randomly oriented, but they align when placed in a strong magnetic field (typically 0.2-1.5 T).</a:t>
            </a:r>
          </a:p>
          <a:p>
            <a:pPr eaLnBrk="1" hangingPunct="1" indent="0" latinLnBrk="1" lvl="0" marL="0">
              <a:spcBef>
                <a:spcPct val="0"/>
              </a:spcBef>
              <a:buNone/>
            </a:pPr>
            <a:endParaRPr altLang="en-US" sz="2000" lang="en-US">
              <a:solidFill>
                <a:schemeClr val="dk1"/>
              </a:solidFill>
              <a:latin typeface="Times New Roman" pitchFamily="18" charset="0"/>
              <a:ea typeface="Times New Roman" pitchFamily="18" charset="0"/>
            </a:endParaRPr>
          </a:p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altLang="en-US" sz="2000" lang="en-US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 The NMR signal from a human is due predominantly to water protons. </a:t>
            </a:r>
          </a:p>
          <a:p>
            <a:pPr eaLnBrk="1" hangingPunct="1" indent="0" latinLnBrk="1" lvl="0" marL="0">
              <a:spcBef>
                <a:spcPct val="0"/>
              </a:spcBef>
              <a:buNone/>
            </a:pPr>
            <a:r>
              <a:rPr sz="2400">
                <a:solidFill>
                  <a:schemeClr val="dk1"/>
                </a:solidFill>
                <a:latin typeface="Times New Roman" pitchFamily="18" charset="0"/>
                <a:ea typeface="Times New Roman" pitchFamily="18" charset="0"/>
              </a:rPr>
              <a:t>frequency.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541337" y="-238125"/>
            <a:ext cx="9450388" cy="7096125"/>
          </a:xfrm>
          <a:prstGeom prst="rect"/>
          <a:noFill/>
          <a:ln>
            <a:noFill/>
          </a:ln>
        </p:spPr>
      </p:pic>
      <p:sp>
        <p:nvSpPr>
          <p:cNvPr id="1048690" name=""/>
          <p:cNvSpPr txBox="1"/>
          <p:nvPr/>
        </p:nvSpPr>
        <p:spPr>
          <a:xfrm rot="0">
            <a:off x="1116012" y="6524625"/>
            <a:ext cx="935037" cy="769937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4400" lang="en-US">
                <a:solidFill>
                  <a:schemeClr val="dk1"/>
                </a:solidFill>
              </a:rPr>
              <a:t>a</a:t>
            </a:r>
          </a:p>
        </p:txBody>
      </p:sp>
      <p:sp>
        <p:nvSpPr>
          <p:cNvPr id="1048691" name=""/>
          <p:cNvSpPr txBox="1"/>
          <p:nvPr/>
        </p:nvSpPr>
        <p:spPr>
          <a:xfrm rot="0">
            <a:off x="611187" y="5949950"/>
            <a:ext cx="6091237" cy="522287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2800" lang="en-US">
                <a:solidFill>
                  <a:schemeClr val="dk1"/>
                </a:solidFill>
              </a:rPr>
              <a:t>Axial and sagittal MRI images of the brain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92075"/>
            <a:ext cx="9450388" cy="7042150"/>
          </a:xfrm>
          <a:prstGeom prst="rect"/>
          <a:noFill/>
          <a:ln>
            <a:noFill/>
          </a:ln>
        </p:spPr>
      </p:pic>
      <p:sp>
        <p:nvSpPr>
          <p:cNvPr id="1048692" name=""/>
          <p:cNvSpPr txBox="1"/>
          <p:nvPr/>
        </p:nvSpPr>
        <p:spPr>
          <a:xfrm rot="0">
            <a:off x="684212" y="6238875"/>
            <a:ext cx="4691062" cy="585787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r>
              <a:rPr altLang="en-US" lang="en-US">
                <a:solidFill>
                  <a:schemeClr val="dk1"/>
                </a:solidFill>
              </a:rPr>
              <a:t>Sagittal </a:t>
            </a:r>
            <a:r>
              <a:rPr sz="2800">
                <a:solidFill>
                  <a:schemeClr val="dk1"/>
                </a:solidFill>
              </a:rPr>
              <a:t>MRI scans of the spine</a:t>
            </a:r>
          </a:p>
        </p:txBody>
      </p:sp>
      <p:cxnSp>
        <p:nvCxnSpPr>
          <p:cNvPr id="3145728" name=""/>
          <p:cNvCxnSpPr>
            <a:cxnSpLocks/>
          </p:cNvCxnSpPr>
          <p:nvPr/>
        </p:nvCxnSpPr>
        <p:spPr>
          <a:xfrm rot="0" flipV="1">
            <a:off x="2627312" y="3644900"/>
            <a:ext cx="936625" cy="215900"/>
          </a:xfrm>
          <a:prstGeom prst="straightConnector1"/>
          <a:solidFill>
            <a:schemeClr val="accent1"/>
          </a:solidFill>
          <a:ln w="9525" cap="flat" cmpd="sng">
            <a:solidFill>
              <a:schemeClr val="dk1">
                <a:alpha val="100000"/>
              </a:schemeClr>
            </a:solidFill>
            <a:prstDash val="solid"/>
            <a:miter/>
            <a:tailEnd type="triangle" w="med" len="med"/>
          </a:ln>
        </p:spPr>
      </p:cxnSp>
      <p:sp>
        <p:nvSpPr>
          <p:cNvPr id="1048693" name=""/>
          <p:cNvSpPr txBox="1"/>
          <p:nvPr/>
        </p:nvSpPr>
        <p:spPr>
          <a:xfrm rot="0">
            <a:off x="3419475" y="3260725"/>
            <a:ext cx="2305050" cy="40005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sz="2000" lang="en-US"/>
              <a:t>Lesion  in the cord</a:t>
            </a:r>
          </a:p>
        </p:txBody>
      </p:sp>
      <p:sp>
        <p:nvSpPr>
          <p:cNvPr id="1048694" name=""/>
          <p:cNvSpPr txBox="1"/>
          <p:nvPr/>
        </p:nvSpPr>
        <p:spPr>
          <a:xfrm rot="0">
            <a:off x="684212" y="4149725"/>
            <a:ext cx="942975" cy="400050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sz="2000" lang="en-US"/>
              <a:t>c/spine</a:t>
            </a:r>
          </a:p>
        </p:txBody>
      </p:sp>
      <p:sp>
        <p:nvSpPr>
          <p:cNvPr id="1048695" name=""/>
          <p:cNvSpPr txBox="1"/>
          <p:nvPr/>
        </p:nvSpPr>
        <p:spPr>
          <a:xfrm rot="0">
            <a:off x="8027987" y="3660775"/>
            <a:ext cx="982662" cy="400050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lvl="0"/>
            <a:r>
              <a:rPr altLang="en-US" sz="2000" lang="en-US"/>
              <a:t>L/spine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2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99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MR Angiography (MRA)</a:t>
            </a:r>
          </a:p>
        </p:txBody>
      </p:sp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835150" y="1268412"/>
            <a:ext cx="4402137" cy="5281612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1" name=""/>
          <p:cNvSpPr/>
          <p:nvPr>
            <p:ph type="title" sz="full" idx="0"/>
          </p:nvPr>
        </p:nvSpPr>
        <p:spPr>
          <a:xfrm rot="0">
            <a:off x="468312" y="476250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>
              <a:spcBef>
                <a:spcPct val="20000"/>
              </a:spcBef>
            </a:pPr>
            <a:r>
              <a:rPr altLang="en-US" b="0" lang="zh-CN">
                <a:solidFill>
                  <a:srgbClr val="FFCC00"/>
                </a:solidFill>
                <a:effectLst>
                  <a:outerShdw algn="tl" blurRad="38100" dir="2700000" dist="38100">
                    <a:srgbClr val="C0C0C0"/>
                  </a:outerShdw>
                </a:effectLst>
              </a:rPr>
              <a:t>MR  SPECTROSCOPY</a:t>
            </a:r>
            <a:br/>
            <a:endParaRPr altLang="en-US" b="0" lang="zh-CN">
              <a:solidFill>
                <a:srgbClr val="FFCC00"/>
              </a:solidFill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sp>
        <p:nvSpPr>
          <p:cNvPr id="1048702" name=""/>
          <p:cNvSpPr/>
          <p:nvPr>
            <p:ph type="subTitle" sz="full" idx="4294967295"/>
          </p:nvPr>
        </p:nvSpPr>
        <p:spPr>
          <a:xfrm rot="0">
            <a:off x="611187" y="1700212"/>
            <a:ext cx="6400800" cy="1752600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ctr" marL="0">
              <a:buNone/>
              <a:defRPr sz="3200">
                <a:solidFill>
                  <a:schemeClr val="hlink"/>
                </a:solidFill>
              </a:defRPr>
            </a:lvl1pPr>
            <a:lvl2pPr algn="ctr" marL="457200">
              <a:buNone/>
            </a:lvl2pPr>
            <a:lvl3pPr algn="ctr" marL="914400">
              <a:buNone/>
            </a:lvl3pPr>
            <a:lvl4pPr algn="ctr" marL="1371600">
              <a:buNone/>
            </a:lvl4pPr>
            <a:lvl5pPr algn="ctr" marL="1828800">
              <a:buNone/>
            </a:lvl5pPr>
          </a:lstStyle>
          <a:p>
            <a:pPr eaLnBrk="1" hangingPunct="1" latinLnBrk="1" lvl="0">
              <a:buNone/>
            </a:pPr>
            <a:endParaRPr altLang="en-US" sz="4400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pic>
        <p:nvPicPr>
          <p:cNvPr id="209718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604837" y="1412875"/>
            <a:ext cx="6630987" cy="4562475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3" name=""/>
          <p:cNvSpPr/>
          <p:nvPr>
            <p:ph type="title" sz="full" idx="0"/>
          </p:nvPr>
        </p:nvSpPr>
        <p:spPr>
          <a:xfrm rot="0">
            <a:off x="457200" y="274637"/>
            <a:ext cx="8229600" cy="490537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MRI spectroscopy</a:t>
            </a:r>
          </a:p>
        </p:txBody>
      </p:sp>
      <p:sp>
        <p:nvSpPr>
          <p:cNvPr id="1048704" name=""/>
          <p:cNvSpPr/>
          <p:nvPr/>
        </p:nvSpPr>
        <p:spPr>
          <a:xfrm rot="0">
            <a:off x="231775" y="-541337"/>
            <a:ext cx="1162050" cy="1133475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endParaRPr altLang="en-US" sz="4400" lang="en-US">
              <a:solidFill>
                <a:schemeClr val="dk1"/>
              </a:solidFill>
            </a:endParaRPr>
          </a:p>
        </p:txBody>
      </p:sp>
      <p:sp>
        <p:nvSpPr>
          <p:cNvPr id="1048705" name=""/>
          <p:cNvSpPr/>
          <p:nvPr/>
        </p:nvSpPr>
        <p:spPr>
          <a:xfrm rot="0">
            <a:off x="231775" y="-2362200"/>
            <a:ext cx="5076825" cy="493395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endParaRPr altLang="en-US" sz="4400" lang="en-US">
              <a:solidFill>
                <a:schemeClr val="dk1"/>
              </a:solidFill>
            </a:endParaRPr>
          </a:p>
        </p:txBody>
      </p:sp>
      <p:pic>
        <p:nvPicPr>
          <p:cNvPr id="209718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1165225" y="981075"/>
            <a:ext cx="3887787" cy="3778250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706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Funtional MRI</a:t>
            </a:r>
          </a:p>
        </p:txBody>
      </p:sp>
      <p:pic>
        <p:nvPicPr>
          <p:cNvPr id="2097185" name=""/>
          <p:cNvPicPr>
            <a:picLocks/>
          </p:cNvPicPr>
          <p:nvPr>
            <p:ph sz="half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93687" y="1704975"/>
            <a:ext cx="3557587" cy="2665412"/>
          </a:xfrm>
          <a:prstGeom prst="rect"/>
          <a:noFill/>
          <a:ln>
            <a:noFill/>
          </a:ln>
        </p:spPr>
      </p:pic>
      <p:pic>
        <p:nvPicPr>
          <p:cNvPr id="2097186" name=""/>
          <p:cNvPicPr>
            <a:picLocks/>
          </p:cNvPicPr>
          <p:nvPr>
            <p:ph sz="half" idx="2"/>
          </p:nvPr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0">
            <a:off x="4721225" y="1800225"/>
            <a:ext cx="4067175" cy="4298950"/>
          </a:xfrm>
          <a:prstGeom prst="rect"/>
          <a:noFill/>
          <a:ln>
            <a:noFill/>
          </a:ln>
        </p:spPr>
      </p:pic>
      <p:sp>
        <p:nvSpPr>
          <p:cNvPr id="1048707" name=""/>
          <p:cNvSpPr/>
          <p:nvPr/>
        </p:nvSpPr>
        <p:spPr>
          <a:xfrm rot="0">
            <a:off x="231775" y="-563562"/>
            <a:ext cx="1409700" cy="118110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endParaRPr altLang="en-US" sz="4400" lang="en-US">
              <a:solidFill>
                <a:schemeClr val="dk1"/>
              </a:solidFill>
            </a:endParaRPr>
          </a:p>
        </p:txBody>
      </p:sp>
      <p:sp>
        <p:nvSpPr>
          <p:cNvPr id="1048708" name=""/>
          <p:cNvSpPr/>
          <p:nvPr/>
        </p:nvSpPr>
        <p:spPr>
          <a:xfrm rot="0">
            <a:off x="611187" y="2255837"/>
            <a:ext cx="5905500" cy="1570037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endParaRPr altLang="en-US" sz="4400" lang="en-US">
              <a:solidFill>
                <a:schemeClr val="dk1"/>
              </a:solidFill>
            </a:endParaRPr>
          </a:p>
        </p:txBody>
      </p:sp>
      <p:sp>
        <p:nvSpPr>
          <p:cNvPr id="1048709" name=""/>
          <p:cNvSpPr/>
          <p:nvPr/>
        </p:nvSpPr>
        <p:spPr>
          <a:xfrm rot="0">
            <a:off x="231775" y="-2697162"/>
            <a:ext cx="5905500" cy="4933950"/>
          </a:xfrm>
          <a:prstGeom prst="rect"/>
          <a:noFill/>
          <a:ln>
            <a:noFill/>
          </a:ln>
        </p:spPr>
        <p:txBody>
          <a:bodyPr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indent="0" lvl="0" marL="0">
              <a:spcBef>
                <a:spcPct val="0"/>
              </a:spcBef>
              <a:buSzPct val="100000"/>
              <a:buFontTx/>
              <a:buNone/>
            </a:pPr>
            <a:endParaRPr altLang="en-US" sz="4400" lang="en-US">
              <a:solidFill>
                <a:schemeClr val="dk1"/>
              </a:solidFill>
            </a:endParaRPr>
          </a:p>
        </p:txBody>
      </p:sp>
      <p:pic>
        <p:nvPicPr>
          <p:cNvPr id="2097187" name=""/>
          <p:cNvPicPr>
            <a:picLocks/>
          </p:cNvPicPr>
          <p:nvPr/>
        </p:nvPicPr>
        <p:blipFill>
          <a:blip xmlns:r="http://schemas.openxmlformats.org/officeDocument/2006/relationships" r:embed="rId3"/>
          <a:srcRect l="0" t="0" r="0" b="0"/>
          <a:stretch>
            <a:fillRect/>
          </a:stretch>
        </p:blipFill>
        <p:spPr>
          <a:xfrm rot="0">
            <a:off x="414337" y="4419600"/>
            <a:ext cx="3514725" cy="2463800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8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875" y="0"/>
            <a:ext cx="9144000" cy="6858000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8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92075"/>
            <a:ext cx="9450388" cy="7042150"/>
          </a:xfrm>
          <a:prstGeom prst="rect"/>
          <a:noFill/>
          <a:ln>
            <a:noFill/>
          </a:ln>
        </p:spPr>
      </p:pic>
    </p:spTree>
  </p:cSld>
  <p:clrMapOvr>
    <a:masterClrMapping/>
  </p:clrMapOvr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2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I</a:t>
            </a:r>
            <a:r>
              <a:rPr altLang="en-US" sz="32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ntroduction cont..</a:t>
            </a:r>
            <a:br/>
            <a:endParaRPr sz="4000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  <p:sp>
        <p:nvSpPr>
          <p:cNvPr id="1048613" name=""/>
          <p:cNvSpPr/>
          <p:nvPr>
            <p:ph type="body" sz="full" idx="1"/>
          </p:nvPr>
        </p:nvSpPr>
        <p:spPr>
          <a:xfrm rot="0">
            <a:off x="457200" y="1196975"/>
            <a:ext cx="8229600" cy="4929187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r>
              <a:rPr altLang="en-US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Does the patient require an imaging examination?</a:t>
            </a:r>
          </a:p>
          <a:p>
            <a:pPr eaLnBrk="1" hangingPunct="1" latinLnBrk="1" lvl="0"/>
            <a:endParaRPr altLang="en-US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latinLnBrk="1" lvl="0"/>
            <a:r>
              <a:rPr altLang="en-US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If so which imaging modality will be most suitable and cost effective.</a:t>
            </a:r>
          </a:p>
          <a:p>
            <a:pPr eaLnBrk="1" hangingPunct="1" latinLnBrk="1" lvl="0"/>
            <a:endParaRPr altLang="en-US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  <a:p>
            <a:pPr eaLnBrk="1" hangingPunct="1" latinLnBrk="1" lvl="0"/>
            <a:r>
              <a:rPr altLang="en-US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What is the selected imaging modality likely to confirm or exclude</a:t>
            </a:r>
          </a:p>
        </p:txBody>
      </p:sp>
    </p:spTree>
  </p:cSld>
  <p:clrMapOvr>
    <a:masterClrMapping/>
  </p:clrMapOvr>
  <p:timing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0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96837"/>
            <a:ext cx="9450388" cy="7051675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7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1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4591" r="0" b="0"/>
          <a:stretch>
            <a:fillRect/>
          </a:stretch>
        </p:blipFill>
        <p:spPr>
          <a:xfrm rot="0">
            <a:off x="250825" y="1341437"/>
            <a:ext cx="6626225" cy="4487862"/>
          </a:xfrm>
          <a:prstGeom prst="rect"/>
          <a:noFill/>
          <a:ln>
            <a:noFill/>
          </a:ln>
        </p:spPr>
      </p:pic>
      <p:sp>
        <p:nvSpPr>
          <p:cNvPr id="1048710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28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POSITRON EMISSION TOMOGRAPHY (PET)</a:t>
            </a:r>
          </a:p>
        </p:txBody>
      </p:sp>
      <p:sp>
        <p:nvSpPr>
          <p:cNvPr id="1048711" name=""/>
          <p:cNvSpPr txBox="1"/>
          <p:nvPr/>
        </p:nvSpPr>
        <p:spPr>
          <a:xfrm rot="0">
            <a:off x="539750" y="6237287"/>
            <a:ext cx="7489825" cy="3667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50000"/>
              </a:spcBef>
              <a:buSzPct val="100000"/>
              <a:buFontTx/>
              <a:buNone/>
            </a:pPr>
            <a:r>
              <a:rPr altLang="en-US" sz="1800" lang="zh-CN">
                <a:solidFill>
                  <a:schemeClr val="dk1"/>
                </a:solidFill>
              </a:rPr>
              <a:t>PET scan of the brain active in word recognition.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74625" y="-96837"/>
            <a:ext cx="9493250" cy="7051675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3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3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101600"/>
            <a:ext cx="9450388" cy="706278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0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4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2400" y="-92075"/>
            <a:ext cx="9450388" cy="7042150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1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5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9525"/>
            <a:ext cx="9450388" cy="703103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2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6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31762" y="-85725"/>
            <a:ext cx="9407525" cy="703103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3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7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74625" y="-101600"/>
            <a:ext cx="9493250" cy="7062787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4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8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-1587" y="-107950"/>
            <a:ext cx="9407525" cy="6965950"/>
          </a:xfrm>
          <a:prstGeom prst="rect"/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14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99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323850" y="981075"/>
            <a:ext cx="7991475" cy="5724525"/>
          </a:xfrm>
          <a:prstGeom prst="rect"/>
          <a:noFill/>
          <a:ln>
            <a:noFill/>
          </a:ln>
        </p:spPr>
      </p:pic>
      <p:sp>
        <p:nvSpPr>
          <p:cNvPr id="1048712" name=""/>
          <p:cNvSpPr/>
          <p:nvPr>
            <p:ph type="title" sz="full" idx="0"/>
          </p:nvPr>
        </p:nvSpPr>
        <p:spPr>
          <a:xfrm rot="0">
            <a:off x="468312" y="0"/>
            <a:ext cx="8229600" cy="981075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Imaging   despite all this advances we are still seeing more in the future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5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4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Imaging in medicine</a:t>
            </a:r>
          </a:p>
        </p:txBody>
      </p:sp>
      <p:sp>
        <p:nvSpPr>
          <p:cNvPr id="1048615" name=""/>
          <p:cNvSpPr/>
          <p:nvPr>
            <p:ph type="body" sz="full" idx="1"/>
          </p:nvPr>
        </p:nvSpPr>
        <p:spPr>
          <a:xfrm rot="0">
            <a:off x="457200" y="1417637"/>
            <a:ext cx="8229600" cy="4708525"/>
          </a:xfrm>
          <a:prstGeom prst="rect"/>
          <a:noFill/>
          <a:ln>
            <a:noFill/>
          </a:ln>
        </p:spPr>
        <p:txBody>
          <a:bodyPr anchor="t" bIns="45720" lIns="91440" rIns="91440" tIns="45720"/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latinLnBrk="1" lvl="0"/>
            <a:r>
              <a:rPr altLang="en-US" lang="zh-CN">
                <a:effectLst>
                  <a:outerShdw algn="tl" blurRad="38100" dir="2700000" dist="38100">
                    <a:srgbClr val="C0C0C0"/>
                  </a:outerShdw>
                </a:effectLst>
              </a:rPr>
              <a:t>Imaging joined the practice of medicine with the discovery of X-rays by  Roentgen in 1895</a:t>
            </a:r>
          </a:p>
          <a:p>
            <a:pPr eaLnBrk="1" hangingPunct="1" latinLnBrk="1" lvl="0">
              <a:buNone/>
            </a:pPr>
            <a:endParaRPr altLang="en-US" lang="zh-CN">
              <a:effectLst>
                <a:outerShdw algn="tl" blurRad="38100" dir="2700000" dist="38100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6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0" y="0"/>
            <a:ext cx="5183187" cy="6858000"/>
          </a:xfrm>
          <a:prstGeom prst="rect"/>
          <a:noFill/>
          <a:ln>
            <a:noFill/>
          </a:ln>
        </p:spPr>
      </p:pic>
      <p:sp>
        <p:nvSpPr>
          <p:cNvPr id="1048616" name=""/>
          <p:cNvSpPr/>
          <p:nvPr/>
        </p:nvSpPr>
        <p:spPr>
          <a:xfrm rot="0">
            <a:off x="5219700" y="188912"/>
            <a:ext cx="3673475" cy="641350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0"/>
              </a:spcBef>
              <a:buSzPct val="100000"/>
              <a:buFontTx/>
              <a:buNone/>
            </a:pPr>
            <a:r>
              <a:rPr altLang="en-US" b="1" sz="1800" lang="zh-CN">
                <a:solidFill>
                  <a:schemeClr val="dk1"/>
                </a:solidFill>
                <a:latin typeface="Tahoma" pitchFamily="34" charset="0"/>
              </a:rPr>
              <a:t>Wilhelm Conrad Roentgen 1845-1923</a:t>
            </a:r>
          </a:p>
        </p:txBody>
      </p:sp>
      <p:sp>
        <p:nvSpPr>
          <p:cNvPr id="1048617" name=""/>
          <p:cNvSpPr/>
          <p:nvPr/>
        </p:nvSpPr>
        <p:spPr>
          <a:xfrm rot="0">
            <a:off x="5183187" y="2482850"/>
            <a:ext cx="4068762" cy="3376612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0" latinLnBrk="1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0" latinLnBrk="1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0" latinLnBrk="1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0" latinLnBrk="1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0" sz="4400" i="0">
                <a:solidFill>
                  <a:schemeClr val="dk1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-225425" latinLnBrk="1" lvl="0" marL="225425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har char="•"/>
            </a:pPr>
            <a:r>
              <a:rPr altLang="en-US" sz="2800" lang="en-US">
                <a:solidFill>
                  <a:srgbClr val="0F1D2A"/>
                </a:solidFill>
                <a:latin typeface="Arial" pitchFamily="0" charset="0"/>
              </a:rPr>
              <a:t> </a:t>
            </a:r>
            <a:r>
              <a:rPr sz="1800">
                <a:solidFill>
                  <a:srgbClr val="0F1D2A"/>
                </a:solidFill>
                <a:latin typeface="Arial" pitchFamily="0" charset="0"/>
              </a:rPr>
              <a:t>discovered X-rays November 8, 1895</a:t>
            </a:r>
          </a:p>
          <a:p>
            <a:pPr eaLnBrk="1" hangingPunct="1" indent="-225425" latinLnBrk="1" lvl="0" marL="225425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har char="•"/>
            </a:pPr>
            <a:endParaRPr sz="1800">
              <a:solidFill>
                <a:srgbClr val="0F1D2A"/>
              </a:solidFill>
              <a:latin typeface="Arial" pitchFamily="0" charset="0"/>
            </a:endParaRPr>
          </a:p>
          <a:p>
            <a:pPr eaLnBrk="1" hangingPunct="1" indent="-225425" latinLnBrk="1" lvl="0" marL="225425">
              <a:spcBef>
                <a:spcPct val="20000"/>
              </a:spcBef>
            </a:pPr>
            <a:r>
              <a:rPr sz="1800">
                <a:solidFill>
                  <a:srgbClr val="0F1D2A"/>
                </a:solidFill>
                <a:latin typeface="Arial" pitchFamily="0" charset="0"/>
              </a:rPr>
              <a:t> Won Nobel Prize in 1901</a:t>
            </a:r>
          </a:p>
          <a:p>
            <a:pPr eaLnBrk="1" hangingPunct="1" indent="-225425" latinLnBrk="1" lvl="0" marL="225425">
              <a:spcBef>
                <a:spcPct val="20000"/>
              </a:spcBef>
            </a:pPr>
            <a:endParaRPr sz="1800">
              <a:solidFill>
                <a:srgbClr val="0F1D2A"/>
              </a:solidFill>
              <a:latin typeface="Arial" pitchFamily="0" charset="0"/>
            </a:endParaRPr>
          </a:p>
          <a:p>
            <a:pPr eaLnBrk="1" hangingPunct="1" indent="-225425" latinLnBrk="1" lvl="0" marL="225425">
              <a:spcBef>
                <a:spcPct val="20000"/>
              </a:spcBef>
            </a:pPr>
            <a:r>
              <a:rPr sz="1800">
                <a:solidFill>
                  <a:srgbClr val="000000"/>
                </a:solidFill>
                <a:latin typeface="Times New Roman" pitchFamily="18" charset="0"/>
              </a:rPr>
              <a:t>Jan. 13, 1896 – Images needle in patient’s hand – X-ray used presurgicaly</a:t>
            </a:r>
          </a:p>
          <a:p>
            <a:pPr eaLnBrk="1" hangingPunct="1" indent="-225425" latinLnBrk="1" lvl="0" marL="225425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har char="•"/>
            </a:pPr>
            <a:endParaRPr sz="1800">
              <a:solidFill>
                <a:srgbClr val="0F1D2A"/>
              </a:solidFill>
              <a:latin typeface="Arial" pitchFamily="0" charset="0"/>
            </a:endParaRPr>
          </a:p>
          <a:p>
            <a:pPr eaLnBrk="1" hangingPunct="1" indent="-225425" latinLnBrk="1" lvl="0" marL="225425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har char="•"/>
            </a:pPr>
            <a:endParaRPr sz="1800">
              <a:solidFill>
                <a:srgbClr val="0F1D2A"/>
              </a:solidFill>
              <a:latin typeface="Arial" pitchFamily="0" charset="0"/>
            </a:endParaRPr>
          </a:p>
          <a:p>
            <a:pPr eaLnBrk="1" hangingPunct="1" indent="-225425" latinLnBrk="1" lvl="0" marL="225425">
              <a:lnSpc>
                <a:spcPct val="90000"/>
              </a:lnSpc>
              <a:spcBef>
                <a:spcPct val="20000"/>
              </a:spcBef>
              <a:spcAft>
                <a:spcPts val="300"/>
              </a:spcAft>
              <a:buChar char="•"/>
            </a:pPr>
            <a:endParaRPr sz="1800">
              <a:solidFill>
                <a:srgbClr val="0F1D2A"/>
              </a:solidFill>
              <a:latin typeface="Arial" pitchFamily="0" charset="0"/>
            </a:endParaRPr>
          </a:p>
        </p:txBody>
      </p:sp>
    </p:spTree>
  </p:cSld>
  <p:clrMapOvr>
    <a:masterClrMapping/>
  </p:clrMapOvr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8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18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The first radiograph  January 1896</a:t>
            </a:r>
          </a:p>
        </p:txBody>
      </p:sp>
      <p:pic>
        <p:nvPicPr>
          <p:cNvPr id="2097153" name=""/>
          <p:cNvPicPr>
            <a:picLocks/>
          </p:cNvPicPr>
          <p:nvPr>
            <p:ph sz="full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2195512" y="1625600"/>
            <a:ext cx="3600450" cy="4854575"/>
          </a:xfrm>
          <a:prstGeom prst="rect"/>
          <a:noFill/>
          <a:ln>
            <a:noFill/>
          </a:ln>
        </p:spPr>
      </p:pic>
      <p:sp>
        <p:nvSpPr>
          <p:cNvPr id="1048619" name=""/>
          <p:cNvSpPr/>
          <p:nvPr/>
        </p:nvSpPr>
        <p:spPr>
          <a:xfrm rot="0">
            <a:off x="3579812" y="6480175"/>
            <a:ext cx="4432300" cy="369887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1800" lang="zh-CN">
                <a:solidFill>
                  <a:srgbClr val="FFFFFF"/>
                </a:solidFill>
                <a:latin typeface="Tahoma" pitchFamily="34" charset="0"/>
              </a:rPr>
              <a:t>January 1896 - First x-ray made in public </a:t>
            </a:r>
          </a:p>
        </p:txBody>
      </p:sp>
      <p:sp>
        <p:nvSpPr>
          <p:cNvPr id="1048620" name=""/>
          <p:cNvSpPr txBox="1"/>
          <p:nvPr/>
        </p:nvSpPr>
        <p:spPr>
          <a:xfrm rot="0">
            <a:off x="5940425" y="3141662"/>
            <a:ext cx="3656012" cy="954087"/>
          </a:xfrm>
          <a:prstGeom prst="rect"/>
          <a:noFill/>
          <a:ln>
            <a:noFill/>
          </a:ln>
        </p:spPr>
        <p:txBody>
          <a:bodyPr bIns="45720" lIns="91440" rIns="91440" tIns="45720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2800" lang="en-US">
                <a:solidFill>
                  <a:schemeClr val="dk1"/>
                </a:solidFill>
              </a:rPr>
              <a:t>Radiograph of the hand of Roeontgen’s wife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>
  <p:cSld>
    <p:spTree>
      <p:nvGrpSpPr>
        <p:cNvPr id="89" name="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8621" name=""/>
          <p:cNvSpPr/>
          <p:nvPr>
            <p:ph type="title" sz="full" idx="0"/>
          </p:nvPr>
        </p:nvSpPr>
        <p:spPr>
          <a:xfrm rot="0">
            <a:off x="457200" y="274637"/>
            <a:ext cx="8229600" cy="1143000"/>
          </a:xfrm>
          <a:prstGeom prst="rect"/>
          <a:noFill/>
          <a:ln>
            <a:noFill/>
          </a:ln>
        </p:spPr>
        <p:txBody>
          <a:bodyPr anchor="ctr" bIns="45720" lIns="91440" rIns="91440" tIns="45720"/>
          <a:lstStyle>
            <a:lvl1pPr algn="ctr" fontAlgn="base" indent="0" latinLnBrk="1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aseline="0" b="1" sz="4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</a:lstStyle>
          <a:p>
            <a:pPr eaLnBrk="1" hangingPunct="1" latinLnBrk="1" lvl="0"/>
            <a:r>
              <a:rPr altLang="en-US" sz="3200" lang="en-US">
                <a:effectLst>
                  <a:outerShdw algn="tl" blurRad="38100" dir="2700000" dist="38100">
                    <a:srgbClr val="C0C0C0"/>
                  </a:outerShdw>
                </a:effectLst>
              </a:rPr>
              <a:t>Comparison of initial 1896 radiograph and current </a:t>
            </a:r>
          </a:p>
        </p:txBody>
      </p:sp>
      <p:pic>
        <p:nvPicPr>
          <p:cNvPr id="2097154" name=""/>
          <p:cNvPicPr>
            <a:picLocks/>
          </p:cNvPicPr>
          <p:nvPr>
            <p:ph sz="half" idx="1"/>
          </p:nvPr>
        </p:nvPicPr>
        <p:blipFill>
          <a:blip xmlns:r="http://schemas.openxmlformats.org/officeDocument/2006/relationships" r:embed="rId1"/>
          <a:srcRect l="0" t="0" r="0" b="0"/>
          <a:stretch>
            <a:fillRect/>
          </a:stretch>
        </p:blipFill>
        <p:spPr>
          <a:xfrm rot="0">
            <a:off x="998537" y="1870075"/>
            <a:ext cx="2955925" cy="3986212"/>
          </a:xfrm>
          <a:prstGeom prst="rect"/>
          <a:noFill/>
          <a:ln>
            <a:noFill/>
          </a:ln>
        </p:spPr>
      </p:pic>
      <p:pic>
        <p:nvPicPr>
          <p:cNvPr id="2097155" name=""/>
          <p:cNvPicPr>
            <a:picLocks/>
          </p:cNvPicPr>
          <p:nvPr>
            <p:ph sz="half" idx="2"/>
          </p:nvPr>
        </p:nvPicPr>
        <p:blipFill>
          <a:blip xmlns:r="http://schemas.openxmlformats.org/officeDocument/2006/relationships" r:embed="rId2"/>
          <a:srcRect l="0" t="0" r="0" b="0"/>
          <a:stretch>
            <a:fillRect/>
          </a:stretch>
        </p:blipFill>
        <p:spPr>
          <a:xfrm rot="5400000">
            <a:off x="4648200" y="2379662"/>
            <a:ext cx="4038600" cy="2965450"/>
          </a:xfrm>
          <a:prstGeom prst="rect"/>
          <a:noFill/>
          <a:ln>
            <a:noFill/>
          </a:ln>
        </p:spPr>
      </p:pic>
      <p:sp>
        <p:nvSpPr>
          <p:cNvPr id="1048622" name=""/>
          <p:cNvSpPr/>
          <p:nvPr/>
        </p:nvSpPr>
        <p:spPr>
          <a:xfrm rot="0">
            <a:off x="5586412" y="5953125"/>
            <a:ext cx="3586162" cy="368300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1800" lang="zh-CN">
                <a:solidFill>
                  <a:srgbClr val="FFFFFF"/>
                </a:solidFill>
                <a:latin typeface="Tahoma" pitchFamily="34" charset="0"/>
              </a:rPr>
              <a:t>Routine x-ray current technology </a:t>
            </a:r>
          </a:p>
        </p:txBody>
      </p:sp>
      <p:sp>
        <p:nvSpPr>
          <p:cNvPr id="1048623" name=""/>
          <p:cNvSpPr/>
          <p:nvPr/>
        </p:nvSpPr>
        <p:spPr>
          <a:xfrm rot="0">
            <a:off x="457200" y="5984875"/>
            <a:ext cx="4433887" cy="369887"/>
          </a:xfrm>
          <a:prstGeom prst="rect"/>
          <a:noFill/>
          <a:ln>
            <a:noFill/>
          </a:ln>
        </p:spPr>
        <p:txBody>
          <a:bodyPr bIns="45720" lIns="91440" rIns="91440" tIns="45720" wrap="none">
            <a:spAutoFit/>
          </a:bodyPr>
          <a:lstStyle>
            <a:lvl1pPr algn="l" fontAlgn="base" indent="-342900" latinLnBrk="1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baseline="0" b="0" sz="32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1pPr>
            <a:lvl2pPr algn="l" fontAlgn="base" indent="-285750" latinLnBrk="1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8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2pPr>
            <a:lvl3pPr algn="l" fontAlgn="base" indent="-228600" latinLnBrk="1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4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3pPr>
            <a:lvl4pPr algn="l" fontAlgn="base" indent="-228600" latinLnBrk="1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4pPr>
            <a:lvl5pPr algn="l" fontAlgn="base" indent="-228600" latinLnBrk="1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baseline="0" b="0" sz="2000" i="0">
                <a:solidFill>
                  <a:schemeClr val="hlink"/>
                </a:solidFill>
                <a:latin typeface="Garamond" pitchFamily="18" charset="0"/>
                <a:ea typeface="Arial" pitchFamily="0" charset="0"/>
                <a:sym typeface="Garamond" pitchFamily="18" charset="0"/>
              </a:defRPr>
            </a:lvl5pPr>
          </a:lstStyle>
          <a:p>
            <a:pPr eaLnBrk="1" hangingPunct="1" indent="0" latinLnBrk="1" lvl="0" marL="0">
              <a:spcBef>
                <a:spcPct val="0"/>
              </a:spcBef>
              <a:buSzPct val="100000"/>
              <a:buFontTx/>
              <a:buNone/>
            </a:pPr>
            <a:r>
              <a:rPr altLang="en-US" sz="1800" lang="zh-CN">
                <a:solidFill>
                  <a:srgbClr val="FFFFFF"/>
                </a:solidFill>
                <a:latin typeface="Tahoma" pitchFamily="34" charset="0"/>
              </a:rPr>
              <a:t>January 1896 - First x-ray made in public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Default Color Scheme">
      <a:dk1>
        <a:srgbClr val="FFFFFF"/>
      </a:dk1>
      <a:lt1>
        <a:srgbClr val="003399"/>
      </a:lt1>
      <a:dk2>
        <a:srgbClr val="000514"/>
      </a:dk2>
      <a:lt2>
        <a:srgbClr val="E5E5FF"/>
      </a:lt2>
      <a:accent1>
        <a:srgbClr val="0099CC"/>
      </a:accent1>
      <a:accent2>
        <a:srgbClr val="A886E0"/>
      </a:accent2>
      <a:accent3>
        <a:srgbClr val="003399"/>
      </a:accent3>
      <a:accent4>
        <a:srgbClr val="FFFFFF"/>
      </a:accent4>
      <a:accent5>
        <a:srgbClr val="000000"/>
      </a:accent5>
      <a:accent6>
        <a:srgbClr val="000000"/>
      </a:accent6>
      <a:hlink>
        <a:srgbClr val="FFCC00"/>
      </a:hlink>
      <a:folHlink>
        <a:srgbClr val="FFFFC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Color Scheme 1">
        <a:dk1>
          <a:srgbClr val="FFFFFF"/>
        </a:dk1>
        <a:lt1>
          <a:srgbClr val="003399"/>
        </a:lt1>
        <a:dk2>
          <a:srgbClr val="000514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003399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FFCC00"/>
        </a:hlink>
        <a:folHlink>
          <a:srgbClr val="FFFFCC"/>
        </a:folHlink>
      </a:clrScheme>
    </a:extraClrScheme>
    <a:extraClrScheme>
      <a:clrScheme name="Default Color Scheme 2">
        <a:dk1>
          <a:srgbClr val="FFFFFF"/>
        </a:dk1>
        <a:lt1>
          <a:srgbClr val="666699"/>
        </a:lt1>
        <a:dk2>
          <a:srgbClr val="3E3E5C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666699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CCECFF"/>
        </a:hlink>
        <a:folHlink>
          <a:srgbClr val="CCCCFF"/>
        </a:folHlink>
      </a:clrScheme>
    </a:extraClrScheme>
    <a:extraClrScheme>
      <a:clrScheme name="Default Color Scheme 3">
        <a:dk1>
          <a:srgbClr val="FFFFFF"/>
        </a:dk1>
        <a:lt1>
          <a:srgbClr val="4A9400"/>
        </a:lt1>
        <a:dk2>
          <a:srgbClr val="2A5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4A9400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99FF33"/>
        </a:hlink>
        <a:folHlink>
          <a:srgbClr val="FFFF99"/>
        </a:folHlink>
      </a:clrScheme>
    </a:extraClrScheme>
    <a:extraClrScheme>
      <a:clrScheme name="Default Color Scheme 4">
        <a:dk1>
          <a:srgbClr val="FFFFFF"/>
        </a:dk1>
        <a:lt1>
          <a:srgbClr val="51596D"/>
        </a:lt1>
        <a:dk2>
          <a:srgbClr val="000000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51596D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00FFFF"/>
        </a:hlink>
        <a:folHlink>
          <a:srgbClr val="74B6D0"/>
        </a:folHlink>
      </a:clrScheme>
    </a:extraClrScheme>
    <a:extraClrScheme>
      <a:clrScheme name="Default Color Scheme 5">
        <a:dk1>
          <a:srgbClr val="FFFFFF"/>
        </a:dk1>
        <a:lt1>
          <a:srgbClr val="8C0000"/>
        </a:lt1>
        <a:dk2>
          <a:srgbClr val="5C1F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8C0000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FFFFCC"/>
        </a:hlink>
        <a:folHlink>
          <a:srgbClr val="FFCC00"/>
        </a:folHlink>
      </a:clrScheme>
    </a:extraClrScheme>
    <a:extraClrScheme>
      <a:clrScheme name="Default Color Scheme 6">
        <a:dk1>
          <a:srgbClr val="F7F3F3"/>
        </a:dk1>
        <a:lt1>
          <a:srgbClr val="8A6362"/>
        </a:lt1>
        <a:dk2>
          <a:srgbClr val="5E4444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8A6362"/>
        </a:accent3>
        <a:accent4>
          <a:srgbClr val="F7F3F3"/>
        </a:accent4>
        <a:accent5>
          <a:srgbClr val="000000"/>
        </a:accent5>
        <a:accent6>
          <a:srgbClr val="000000"/>
        </a:accent6>
        <a:hlink>
          <a:srgbClr val="FFCC00"/>
        </a:hlink>
        <a:folHlink>
          <a:srgbClr val="CBB557"/>
        </a:folHlink>
      </a:clrScheme>
    </a:extraClrScheme>
    <a:extraClrScheme>
      <a:clrScheme name="Default Color Scheme 7">
        <a:dk1>
          <a:srgbClr val="FFFFFF"/>
        </a:dk1>
        <a:lt1>
          <a:srgbClr val="BFA673"/>
        </a:lt1>
        <a:dk2>
          <a:srgbClr val="7F6737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BFA673"/>
        </a:accent3>
        <a:accent4>
          <a:srgbClr val="FFFFFF"/>
        </a:accent4>
        <a:accent5>
          <a:srgbClr val="000000"/>
        </a:accent5>
        <a:accent6>
          <a:srgbClr val="000000"/>
        </a:accent6>
        <a:hlink>
          <a:srgbClr val="784700"/>
        </a:hlink>
        <a:folHlink>
          <a:srgbClr val="9A7200"/>
        </a:folHlink>
      </a:clrScheme>
    </a:extraClrScheme>
    <a:extraClrScheme>
      <a:clrScheme name="Default Color Scheme 8">
        <a:dk1>
          <a:srgbClr val="4B2500"/>
        </a:dk1>
        <a:lt1>
          <a:srgbClr val="F9F0D3"/>
        </a:lt1>
        <a:dk2>
          <a:srgbClr val="EFDEAF"/>
        </a:dk2>
        <a:lt2>
          <a:srgbClr val="A69564"/>
        </a:lt2>
        <a:accent1>
          <a:srgbClr val="FFFFE3"/>
        </a:accent1>
        <a:accent2>
          <a:srgbClr val="BFBFA7"/>
        </a:accent2>
        <a:accent3>
          <a:srgbClr val="F9F0D3"/>
        </a:accent3>
        <a:accent4>
          <a:srgbClr val="4B2500"/>
        </a:accent4>
        <a:accent5>
          <a:srgbClr val="000000"/>
        </a:accent5>
        <a:accent6>
          <a:srgbClr val="000000"/>
        </a:accent6>
        <a:hlink>
          <a:srgbClr val="7B6D47"/>
        </a:hlink>
        <a:folHlink>
          <a:srgbClr val="A99D2F"/>
        </a:folHlink>
      </a:clrScheme>
    </a:extraClrScheme>
    <a:extraClrScheme>
      <a:clrScheme name="Default Color Scheme 9">
        <a:dk1>
          <a:srgbClr val="000000"/>
        </a:dk1>
        <a:lt1>
          <a:srgbClr val="FFFFFF"/>
        </a:lt1>
        <a:dk2>
          <a:srgbClr val="808080"/>
        </a:dk2>
        <a:lt2>
          <a:srgbClr val="00000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000000"/>
        </a:accent5>
        <a:accent6>
          <a:srgbClr val="000000"/>
        </a:accent6>
        <a:hlink>
          <a:srgbClr val="6600FF"/>
        </a:hlink>
        <a:folHlink>
          <a:srgbClr val="009900"/>
        </a:folHlink>
      </a:clrScheme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ScaleCrop>0</ScaleCrop>
  <LinksUpToDate>0</LinksUpToDate>
</Properties>
</file>

<file path=docProps/core.xml><?xml version="1.0" encoding="utf-8"?>
<cp:coreProperties xmlns:cp="http://schemas.openxmlformats.org/package/2006/metadata/core-properties" xmlns:dcterms="http://purl.org/dc/terms/" xmlns:xsi="http://www.w3.org/2001/XMLSchema-instance">
  <dcterms:created xsi:type="dcterms:W3CDTF">2016-10-06T05:47:17Z</dcterms:created>
  <dcterms:modified xsi:type="dcterms:W3CDTF">2016-10-06T05:47:17Z</dcterms:modified>
</cp:coreProperties>
</file>