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FB17B6-CC0F-44A8-A9D9-9FB8EA7B839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2004342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FB17B6-CC0F-44A8-A9D9-9FB8EA7B839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246622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FB17B6-CC0F-44A8-A9D9-9FB8EA7B839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1824849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90600"/>
          </a:xfrm>
        </p:spPr>
        <p:txBody>
          <a:bodyPr/>
          <a:lstStyle>
            <a:lvl1pPr algn="ctr">
              <a:defRPr b="1" u="sng"/>
            </a:lvl1pPr>
          </a:lstStyle>
          <a:p>
            <a:r>
              <a:rPr lang="en-US" dirty="0" smtClean="0"/>
              <a:t>Click to edit Master title style</a:t>
            </a:r>
            <a:endParaRPr lang="en-US" dirty="0"/>
          </a:p>
        </p:txBody>
      </p:sp>
      <p:sp>
        <p:nvSpPr>
          <p:cNvPr id="3" name="Content Placeholder 2"/>
          <p:cNvSpPr>
            <a:spLocks noGrp="1"/>
          </p:cNvSpPr>
          <p:nvPr>
            <p:ph idx="1"/>
          </p:nvPr>
        </p:nvSpPr>
        <p:spPr>
          <a:xfrm>
            <a:off x="0" y="1117600"/>
            <a:ext cx="12192000" cy="5740400"/>
          </a:xfrm>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7FB17B6-CC0F-44A8-A9D9-9FB8EA7B839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199199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B17B6-CC0F-44A8-A9D9-9FB8EA7B8399}" type="datetimeFigureOut">
              <a:rPr lang="en-US" smtClean="0"/>
              <a:t>9/8/2016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1542925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FB17B6-CC0F-44A8-A9D9-9FB8EA7B8399}"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2838836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FB17B6-CC0F-44A8-A9D9-9FB8EA7B8399}" type="datetimeFigureOut">
              <a:rPr lang="en-US" smtClean="0"/>
              <a:t>9/8/2016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61394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FB17B6-CC0F-44A8-A9D9-9FB8EA7B8399}" type="datetimeFigureOut">
              <a:rPr lang="en-US" smtClean="0"/>
              <a:t>9/8/2016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2422003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B17B6-CC0F-44A8-A9D9-9FB8EA7B8399}" type="datetimeFigureOut">
              <a:rPr lang="en-US" smtClean="0"/>
              <a:t>9/8/2016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427876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B17B6-CC0F-44A8-A9D9-9FB8EA7B8399}"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203943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B17B6-CC0F-44A8-A9D9-9FB8EA7B8399}" type="datetimeFigureOut">
              <a:rPr lang="en-US" smtClean="0"/>
              <a:t>9/8/2016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52234-94F3-4590-891B-D4A3BAF6106B}" type="slidenum">
              <a:rPr lang="en-US" smtClean="0"/>
              <a:t>‹#›</a:t>
            </a:fld>
            <a:endParaRPr lang="en-US"/>
          </a:p>
        </p:txBody>
      </p:sp>
    </p:spTree>
    <p:extLst>
      <p:ext uri="{BB962C8B-B14F-4D97-AF65-F5344CB8AC3E}">
        <p14:creationId xmlns:p14="http://schemas.microsoft.com/office/powerpoint/2010/main" val="382030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B17B6-CC0F-44A8-A9D9-9FB8EA7B8399}" type="datetimeFigureOut">
              <a:rPr lang="en-US" smtClean="0"/>
              <a:t>9/8/2016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652234-94F3-4590-891B-D4A3BAF6106B}" type="slidenum">
              <a:rPr lang="en-US" smtClean="0"/>
              <a:t>‹#›</a:t>
            </a:fld>
            <a:endParaRPr lang="en-US"/>
          </a:p>
        </p:txBody>
      </p:sp>
    </p:spTree>
    <p:extLst>
      <p:ext uri="{BB962C8B-B14F-4D97-AF65-F5344CB8AC3E}">
        <p14:creationId xmlns:p14="http://schemas.microsoft.com/office/powerpoint/2010/main" val="37647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APPROACH TO IMAGING REQUESTS IN CLINICAL APPROACH</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5926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DECIDING THE APPROPRIATE RADIOLOGICAL INVESTIGATION:</a:t>
            </a:r>
            <a:br>
              <a:rPr lang="en-US" sz="3600" dirty="0" smtClean="0"/>
            </a:br>
            <a:r>
              <a:rPr lang="en-US" sz="3600" dirty="0" smtClean="0"/>
              <a:t>RADIATION SAFETY CONSIDERATIONS</a:t>
            </a:r>
            <a:endParaRPr lang="en-US" sz="3600" dirty="0"/>
          </a:p>
        </p:txBody>
      </p:sp>
      <p:sp>
        <p:nvSpPr>
          <p:cNvPr id="3" name="Content Placeholder 2"/>
          <p:cNvSpPr>
            <a:spLocks noGrp="1"/>
          </p:cNvSpPr>
          <p:nvPr>
            <p:ph idx="1"/>
          </p:nvPr>
        </p:nvSpPr>
        <p:spPr/>
        <p:txBody>
          <a:bodyPr/>
          <a:lstStyle/>
          <a:p>
            <a:r>
              <a:rPr lang="en-US" dirty="0" smtClean="0"/>
              <a:t>Ionizing vs. non-ionizing radiation</a:t>
            </a:r>
          </a:p>
          <a:p>
            <a:r>
              <a:rPr lang="en-US" dirty="0" smtClean="0"/>
              <a:t>If a clinical question can be adequately answered by a modality that utilizes no-ionizing radiation then go for it over one that will use ionizing radiation</a:t>
            </a:r>
          </a:p>
          <a:p>
            <a:endParaRPr lang="en-US" dirty="0"/>
          </a:p>
          <a:p>
            <a:r>
              <a:rPr lang="en-US" dirty="0" smtClean="0"/>
              <a:t>Children, pregnant mothers carry the greatest risk</a:t>
            </a:r>
          </a:p>
          <a:p>
            <a:endParaRPr lang="en-US" dirty="0"/>
          </a:p>
          <a:p>
            <a:r>
              <a:rPr lang="en-US" dirty="0" smtClean="0"/>
              <a:t>Some organs are more radiosensitive than others e.g. gonads, thyroid gland, eye lens</a:t>
            </a:r>
            <a:endParaRPr lang="en-US" dirty="0"/>
          </a:p>
        </p:txBody>
      </p:sp>
    </p:spTree>
    <p:extLst>
      <p:ext uri="{BB962C8B-B14F-4D97-AF65-F5344CB8AC3E}">
        <p14:creationId xmlns:p14="http://schemas.microsoft.com/office/powerpoint/2010/main" val="218813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DECIDING THE APPROPRIATE RADIOLOGICAL INVESTIGATION:</a:t>
            </a:r>
            <a:br>
              <a:rPr lang="en-US" sz="3600" dirty="0" smtClean="0"/>
            </a:br>
            <a:r>
              <a:rPr lang="en-US" sz="3600" dirty="0" smtClean="0"/>
              <a:t>DETAILS EXPECTED FROM THE INVESTIGATION</a:t>
            </a:r>
            <a:endParaRPr lang="en-US" sz="3600" dirty="0"/>
          </a:p>
        </p:txBody>
      </p:sp>
      <p:sp>
        <p:nvSpPr>
          <p:cNvPr id="3" name="Content Placeholder 2"/>
          <p:cNvSpPr>
            <a:spLocks noGrp="1"/>
          </p:cNvSpPr>
          <p:nvPr>
            <p:ph idx="1"/>
          </p:nvPr>
        </p:nvSpPr>
        <p:spPr/>
        <p:txBody>
          <a:bodyPr/>
          <a:lstStyle/>
          <a:p>
            <a:r>
              <a:rPr lang="en-US" dirty="0" smtClean="0"/>
              <a:t>Each of the imaging modalities have their strengths and weaknesses when it comes to detailing anatomical structures and pathological processes</a:t>
            </a:r>
          </a:p>
          <a:p>
            <a:r>
              <a:rPr lang="en-US" dirty="0" smtClean="0"/>
              <a:t>Moreover, even for the appropriate modality, extent of the examination including field of view, views required and where applicable contrast introduction need to be optimized.</a:t>
            </a:r>
            <a:endParaRPr lang="en-US" dirty="0"/>
          </a:p>
        </p:txBody>
      </p:sp>
    </p:spTree>
    <p:extLst>
      <p:ext uri="{BB962C8B-B14F-4D97-AF65-F5344CB8AC3E}">
        <p14:creationId xmlns:p14="http://schemas.microsoft.com/office/powerpoint/2010/main" val="2774671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PREPARATION</a:t>
            </a:r>
            <a:endParaRPr lang="en-US" dirty="0"/>
          </a:p>
        </p:txBody>
      </p:sp>
      <p:sp>
        <p:nvSpPr>
          <p:cNvPr id="3" name="Content Placeholder 2"/>
          <p:cNvSpPr>
            <a:spLocks noGrp="1"/>
          </p:cNvSpPr>
          <p:nvPr>
            <p:ph idx="1"/>
          </p:nvPr>
        </p:nvSpPr>
        <p:spPr/>
        <p:txBody>
          <a:bodyPr/>
          <a:lstStyle/>
          <a:p>
            <a:r>
              <a:rPr lang="en-US" dirty="0" smtClean="0"/>
              <a:t>Some radiological examinations require special preparation</a:t>
            </a:r>
          </a:p>
          <a:p>
            <a:r>
              <a:rPr lang="en-US" dirty="0" smtClean="0"/>
              <a:t>I.V contrast – renal function tests</a:t>
            </a:r>
          </a:p>
          <a:p>
            <a:endParaRPr lang="en-US" dirty="0" smtClean="0"/>
          </a:p>
          <a:p>
            <a:r>
              <a:rPr lang="en-US" dirty="0" smtClean="0"/>
              <a:t>Upper GI contrast studies – fasting at least 6 hours</a:t>
            </a:r>
          </a:p>
          <a:p>
            <a:endParaRPr lang="en-US" dirty="0"/>
          </a:p>
          <a:p>
            <a:r>
              <a:rPr lang="en-US" dirty="0" smtClean="0"/>
              <a:t>Contrast enema – bowel preparation</a:t>
            </a:r>
          </a:p>
          <a:p>
            <a:endParaRPr lang="en-US" dirty="0"/>
          </a:p>
          <a:p>
            <a:r>
              <a:rPr lang="en-US" dirty="0" smtClean="0"/>
              <a:t>IVU – bowel preparation</a:t>
            </a:r>
          </a:p>
          <a:p>
            <a:endParaRPr lang="en-US" dirty="0"/>
          </a:p>
          <a:p>
            <a:r>
              <a:rPr lang="en-US" dirty="0" smtClean="0"/>
              <a:t>Abdominal US – Fasting at least 6 hours</a:t>
            </a:r>
          </a:p>
          <a:p>
            <a:endParaRPr lang="en-US" dirty="0"/>
          </a:p>
          <a:p>
            <a:r>
              <a:rPr lang="en-US" dirty="0" smtClean="0"/>
              <a:t>Pelvic US – Full bladder</a:t>
            </a:r>
            <a:endParaRPr lang="en-US" dirty="0"/>
          </a:p>
        </p:txBody>
      </p:sp>
    </p:spTree>
    <p:extLst>
      <p:ext uri="{BB962C8B-B14F-4D97-AF65-F5344CB8AC3E}">
        <p14:creationId xmlns:p14="http://schemas.microsoft.com/office/powerpoint/2010/main" val="251846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RADIOLOGICAL STUDY LIMITATIONS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Plain radiography – Poor soft tissue detail, representation of disease in 2D, ionizing radiation</a:t>
            </a:r>
          </a:p>
          <a:p>
            <a:endParaRPr lang="en-US" dirty="0"/>
          </a:p>
          <a:p>
            <a:r>
              <a:rPr lang="en-US" dirty="0" smtClean="0"/>
              <a:t>Contrast radiography – ionizing radiation. Lack of extra-luminal details, poor soft tissue details</a:t>
            </a:r>
          </a:p>
          <a:p>
            <a:pPr marL="0" indent="0">
              <a:buNone/>
            </a:pPr>
            <a:endParaRPr lang="en-US" dirty="0"/>
          </a:p>
          <a:p>
            <a:r>
              <a:rPr lang="en-US" dirty="0" smtClean="0"/>
              <a:t>Ultrasound – operator dependence, inability to penetrate gas e.g. bowel disease, bone disease</a:t>
            </a:r>
          </a:p>
          <a:p>
            <a:endParaRPr lang="en-US" dirty="0"/>
          </a:p>
          <a:p>
            <a:r>
              <a:rPr lang="en-US" dirty="0" smtClean="0"/>
              <a:t>CT – radiation dose, cost, availability</a:t>
            </a:r>
          </a:p>
          <a:p>
            <a:endParaRPr lang="en-US" dirty="0"/>
          </a:p>
          <a:p>
            <a:r>
              <a:rPr lang="en-US" dirty="0" smtClean="0"/>
              <a:t>MRI – availability, cost, limited expertise, metallic implants, claustrophobia</a:t>
            </a:r>
          </a:p>
          <a:p>
            <a:endParaRPr lang="en-US" dirty="0"/>
          </a:p>
          <a:p>
            <a:r>
              <a:rPr lang="en-US" dirty="0" smtClean="0"/>
              <a:t>Angiography – invasive, limited expertise, radiation</a:t>
            </a:r>
          </a:p>
          <a:p>
            <a:endParaRPr lang="en-US" dirty="0"/>
          </a:p>
          <a:p>
            <a:r>
              <a:rPr lang="en-US" dirty="0" smtClean="0"/>
              <a:t>Radionuclide – availability, expertise, poor anatomical detail</a:t>
            </a:r>
            <a:endParaRPr lang="en-US" dirty="0"/>
          </a:p>
        </p:txBody>
      </p:sp>
    </p:spTree>
    <p:extLst>
      <p:ext uri="{BB962C8B-B14F-4D97-AF65-F5344CB8AC3E}">
        <p14:creationId xmlns:p14="http://schemas.microsoft.com/office/powerpoint/2010/main" val="334543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AVOID WHEN GENERATING THE IMAGING REQUEST</a:t>
            </a:r>
            <a:endParaRPr lang="en-US" dirty="0"/>
          </a:p>
        </p:txBody>
      </p:sp>
      <p:sp>
        <p:nvSpPr>
          <p:cNvPr id="3" name="Content Placeholder 2"/>
          <p:cNvSpPr>
            <a:spLocks noGrp="1"/>
          </p:cNvSpPr>
          <p:nvPr>
            <p:ph idx="1"/>
          </p:nvPr>
        </p:nvSpPr>
        <p:spPr/>
        <p:txBody>
          <a:bodyPr/>
          <a:lstStyle/>
          <a:p>
            <a:r>
              <a:rPr lang="en-US" dirty="0" smtClean="0"/>
              <a:t>Inadequate information</a:t>
            </a:r>
          </a:p>
          <a:p>
            <a:r>
              <a:rPr lang="en-US" dirty="0" smtClean="0"/>
              <a:t>Poor/ineligible handwriting</a:t>
            </a:r>
          </a:p>
          <a:p>
            <a:r>
              <a:rPr lang="en-US" dirty="0" smtClean="0"/>
              <a:t>Failure to pay attention to details</a:t>
            </a:r>
          </a:p>
          <a:p>
            <a:r>
              <a:rPr lang="en-US" dirty="0" smtClean="0"/>
              <a:t>Treating imaging examination casually/poor concentration</a:t>
            </a:r>
          </a:p>
          <a:p>
            <a:r>
              <a:rPr lang="en-US" dirty="0" smtClean="0"/>
              <a:t>Use of non-standard abbreviations</a:t>
            </a:r>
            <a:endParaRPr lang="en-US" dirty="0"/>
          </a:p>
        </p:txBody>
      </p:sp>
    </p:spTree>
    <p:extLst>
      <p:ext uri="{BB962C8B-B14F-4D97-AF65-F5344CB8AC3E}">
        <p14:creationId xmlns:p14="http://schemas.microsoft.com/office/powerpoint/2010/main" val="1564163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If not sure of the appropriate radiological investigation consult the radiologist</a:t>
            </a:r>
            <a:endParaRPr lang="en-US" dirty="0"/>
          </a:p>
        </p:txBody>
      </p:sp>
    </p:spTree>
    <p:extLst>
      <p:ext uri="{BB962C8B-B14F-4D97-AF65-F5344CB8AC3E}">
        <p14:creationId xmlns:p14="http://schemas.microsoft.com/office/powerpoint/2010/main" val="263166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IMAGING REQUEST</a:t>
            </a:r>
            <a:endParaRPr lang="en-US" dirty="0"/>
          </a:p>
        </p:txBody>
      </p:sp>
      <p:sp>
        <p:nvSpPr>
          <p:cNvPr id="3" name="Content Placeholder 2"/>
          <p:cNvSpPr>
            <a:spLocks noGrp="1"/>
          </p:cNvSpPr>
          <p:nvPr>
            <p:ph idx="1"/>
          </p:nvPr>
        </p:nvSpPr>
        <p:spPr/>
        <p:txBody>
          <a:bodyPr/>
          <a:lstStyle/>
          <a:p>
            <a:r>
              <a:rPr lang="en-US" dirty="0" smtClean="0"/>
              <a:t>An imaging request is consultation between the clinician and the radiological team (radiologist/radiographer)</a:t>
            </a:r>
          </a:p>
          <a:p>
            <a:r>
              <a:rPr lang="en-US" dirty="0" smtClean="0"/>
              <a:t>Consultation – deliberation of 2 or more persons </a:t>
            </a:r>
            <a:r>
              <a:rPr lang="en-US" smtClean="0"/>
              <a:t>on some matter</a:t>
            </a:r>
            <a:endParaRPr lang="en-US"/>
          </a:p>
        </p:txBody>
      </p:sp>
    </p:spTree>
    <p:extLst>
      <p:ext uri="{BB962C8B-B14F-4D97-AF65-F5344CB8AC3E}">
        <p14:creationId xmlns:p14="http://schemas.microsoft.com/office/powerpoint/2010/main" val="1722672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AN IMAGING REQUEST DESIGN</a:t>
            </a:r>
            <a:endParaRPr lang="en-US" dirty="0"/>
          </a:p>
        </p:txBody>
      </p:sp>
      <p:sp>
        <p:nvSpPr>
          <p:cNvPr id="3" name="Content Placeholder 2"/>
          <p:cNvSpPr>
            <a:spLocks noGrp="1"/>
          </p:cNvSpPr>
          <p:nvPr>
            <p:ph idx="1"/>
          </p:nvPr>
        </p:nvSpPr>
        <p:spPr/>
        <p:txBody>
          <a:bodyPr/>
          <a:lstStyle/>
          <a:p>
            <a:r>
              <a:rPr lang="en-US" dirty="0" smtClean="0"/>
              <a:t>Patient’s </a:t>
            </a:r>
            <a:r>
              <a:rPr lang="en-US" dirty="0" err="1" smtClean="0"/>
              <a:t>biodata</a:t>
            </a:r>
            <a:endParaRPr lang="en-US" dirty="0" smtClean="0"/>
          </a:p>
          <a:p>
            <a:endParaRPr lang="en-US" dirty="0"/>
          </a:p>
          <a:p>
            <a:r>
              <a:rPr lang="en-US" dirty="0" smtClean="0"/>
              <a:t>Radiological examination being requested</a:t>
            </a:r>
          </a:p>
          <a:p>
            <a:endParaRPr lang="en-US" dirty="0"/>
          </a:p>
          <a:p>
            <a:r>
              <a:rPr lang="en-US" dirty="0" smtClean="0"/>
              <a:t>Relevant clinical information</a:t>
            </a:r>
          </a:p>
          <a:p>
            <a:endParaRPr lang="en-US" dirty="0"/>
          </a:p>
          <a:p>
            <a:r>
              <a:rPr lang="en-US" dirty="0" smtClean="0"/>
              <a:t>Patient’s past medical history and previous imaging findings</a:t>
            </a:r>
            <a:endParaRPr lang="en-US" dirty="0"/>
          </a:p>
        </p:txBody>
      </p:sp>
    </p:spTree>
    <p:extLst>
      <p:ext uri="{BB962C8B-B14F-4D97-AF65-F5344CB8AC3E}">
        <p14:creationId xmlns:p14="http://schemas.microsoft.com/office/powerpoint/2010/main" val="32526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PATENT’S BIODATA</a:t>
            </a:r>
            <a:endParaRPr lang="en-US" dirty="0"/>
          </a:p>
        </p:txBody>
      </p:sp>
      <p:sp>
        <p:nvSpPr>
          <p:cNvPr id="3" name="Content Placeholder 2"/>
          <p:cNvSpPr>
            <a:spLocks noGrp="1"/>
          </p:cNvSpPr>
          <p:nvPr>
            <p:ph idx="1"/>
          </p:nvPr>
        </p:nvSpPr>
        <p:spPr/>
        <p:txBody>
          <a:bodyPr/>
          <a:lstStyle/>
          <a:p>
            <a:r>
              <a:rPr lang="en-US" dirty="0" smtClean="0"/>
              <a:t>Unique ID – Hospital No., clinic no. etc.</a:t>
            </a:r>
          </a:p>
          <a:p>
            <a:r>
              <a:rPr lang="en-US" dirty="0" smtClean="0"/>
              <a:t>Name</a:t>
            </a:r>
          </a:p>
          <a:p>
            <a:r>
              <a:rPr lang="en-US" dirty="0" smtClean="0"/>
              <a:t>Age</a:t>
            </a:r>
          </a:p>
          <a:p>
            <a:r>
              <a:rPr lang="en-US" dirty="0" smtClean="0"/>
              <a:t>Sex</a:t>
            </a:r>
          </a:p>
          <a:p>
            <a:r>
              <a:rPr lang="en-US" dirty="0" smtClean="0"/>
              <a:t>Date</a:t>
            </a:r>
          </a:p>
          <a:p>
            <a:r>
              <a:rPr lang="en-US" dirty="0" smtClean="0"/>
              <a:t>Address – ward, clinic, telephone, physical etc.</a:t>
            </a:r>
          </a:p>
          <a:p>
            <a:r>
              <a:rPr lang="en-US" dirty="0" smtClean="0"/>
              <a:t>LMP (female patients)</a:t>
            </a:r>
            <a:endParaRPr lang="en-US" dirty="0"/>
          </a:p>
        </p:txBody>
      </p:sp>
    </p:spTree>
    <p:extLst>
      <p:ext uri="{BB962C8B-B14F-4D97-AF65-F5344CB8AC3E}">
        <p14:creationId xmlns:p14="http://schemas.microsoft.com/office/powerpoint/2010/main" val="1173872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INFORMATION</a:t>
            </a:r>
            <a:endParaRPr lang="en-US" dirty="0"/>
          </a:p>
        </p:txBody>
      </p:sp>
      <p:sp>
        <p:nvSpPr>
          <p:cNvPr id="3" name="Content Placeholder 2"/>
          <p:cNvSpPr>
            <a:spLocks noGrp="1"/>
          </p:cNvSpPr>
          <p:nvPr>
            <p:ph idx="1"/>
          </p:nvPr>
        </p:nvSpPr>
        <p:spPr/>
        <p:txBody>
          <a:bodyPr/>
          <a:lstStyle/>
          <a:p>
            <a:r>
              <a:rPr lang="en-US" dirty="0" smtClean="0"/>
              <a:t>There still exists no substitute for proper history and physical examination on clinical practice</a:t>
            </a:r>
          </a:p>
          <a:p>
            <a:endParaRPr lang="en-US" dirty="0" smtClean="0"/>
          </a:p>
          <a:p>
            <a:r>
              <a:rPr lang="en-US" dirty="0" smtClean="0"/>
              <a:t>Signs and symptoms narrow down to a particular system/organ. In some cases a definitive diagnosis is made while in others differential diagnoses are inferred clinically</a:t>
            </a:r>
          </a:p>
          <a:p>
            <a:endParaRPr lang="en-US" dirty="0" smtClean="0"/>
          </a:p>
          <a:p>
            <a:r>
              <a:rPr lang="en-US" dirty="0" smtClean="0"/>
              <a:t>Explicit relevant information of your clinical findings guides the radiologist/radiographer to resonate with your expectations both in technique and interpretation of findings</a:t>
            </a:r>
          </a:p>
          <a:p>
            <a:endParaRPr lang="en-US" dirty="0" smtClean="0"/>
          </a:p>
          <a:p>
            <a:r>
              <a:rPr lang="en-US" dirty="0" smtClean="0"/>
              <a:t>For female patients of reproductive age, Last Menstrual Period is important</a:t>
            </a:r>
          </a:p>
          <a:p>
            <a:endParaRPr lang="en-US" dirty="0" smtClean="0"/>
          </a:p>
          <a:p>
            <a:r>
              <a:rPr lang="en-US" dirty="0" smtClean="0"/>
              <a:t>History of allergies if known needs to be included</a:t>
            </a:r>
          </a:p>
          <a:p>
            <a:endParaRPr lang="en-US" dirty="0"/>
          </a:p>
        </p:txBody>
      </p:sp>
    </p:spTree>
    <p:extLst>
      <p:ext uri="{BB962C8B-B14F-4D97-AF65-F5344CB8AC3E}">
        <p14:creationId xmlns:p14="http://schemas.microsoft.com/office/powerpoint/2010/main" val="2011312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TO CONSIDER WHEN GENERATING AN IMAGING REQUEST</a:t>
            </a:r>
            <a:endParaRPr lang="en-US" dirty="0"/>
          </a:p>
        </p:txBody>
      </p:sp>
      <p:sp>
        <p:nvSpPr>
          <p:cNvPr id="3" name="Content Placeholder 2"/>
          <p:cNvSpPr>
            <a:spLocks noGrp="1"/>
          </p:cNvSpPr>
          <p:nvPr>
            <p:ph idx="1"/>
          </p:nvPr>
        </p:nvSpPr>
        <p:spPr/>
        <p:txBody>
          <a:bodyPr/>
          <a:lstStyle/>
          <a:p>
            <a:r>
              <a:rPr lang="en-US" dirty="0" smtClean="0"/>
              <a:t>Appropriateness of the examination and modality</a:t>
            </a:r>
          </a:p>
          <a:p>
            <a:endParaRPr lang="en-US" dirty="0"/>
          </a:p>
          <a:p>
            <a:r>
              <a:rPr lang="en-US" dirty="0" smtClean="0"/>
              <a:t>Patient preparation for the examination</a:t>
            </a:r>
          </a:p>
          <a:p>
            <a:endParaRPr lang="en-US" dirty="0"/>
          </a:p>
          <a:p>
            <a:r>
              <a:rPr lang="en-US" dirty="0" smtClean="0"/>
              <a:t>Limitations of the modality</a:t>
            </a:r>
            <a:endParaRPr lang="en-US" dirty="0"/>
          </a:p>
        </p:txBody>
      </p:sp>
    </p:spTree>
    <p:extLst>
      <p:ext uri="{BB962C8B-B14F-4D97-AF65-F5344CB8AC3E}">
        <p14:creationId xmlns:p14="http://schemas.microsoft.com/office/powerpoint/2010/main" val="183634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DECIDING THE APPROPRIATE RADIOLOGICAL INVESTIGATION</a:t>
            </a:r>
            <a:endParaRPr lang="en-US" dirty="0"/>
          </a:p>
        </p:txBody>
      </p:sp>
      <p:sp>
        <p:nvSpPr>
          <p:cNvPr id="3" name="Content Placeholder 2"/>
          <p:cNvSpPr>
            <a:spLocks noGrp="1"/>
          </p:cNvSpPr>
          <p:nvPr>
            <p:ph idx="1"/>
          </p:nvPr>
        </p:nvSpPr>
        <p:spPr/>
        <p:txBody>
          <a:bodyPr/>
          <a:lstStyle/>
          <a:p>
            <a:r>
              <a:rPr lang="en-US" dirty="0" smtClean="0"/>
              <a:t>What is the clinical question you want answered by radiology?</a:t>
            </a:r>
          </a:p>
          <a:p>
            <a:r>
              <a:rPr lang="en-US" dirty="0" smtClean="0"/>
              <a:t>What system/organ is of interest? What imaging modalities are relevant to that system/organ</a:t>
            </a:r>
          </a:p>
          <a:p>
            <a:r>
              <a:rPr lang="en-US" dirty="0" smtClean="0"/>
              <a:t>How will </a:t>
            </a:r>
          </a:p>
          <a:p>
            <a:r>
              <a:rPr lang="en-US" dirty="0" smtClean="0"/>
              <a:t>Analyze:</a:t>
            </a:r>
          </a:p>
          <a:p>
            <a:pPr lvl="1"/>
            <a:r>
              <a:rPr lang="en-US" dirty="0" smtClean="0"/>
              <a:t>Patient’s stability, immediate and special needs</a:t>
            </a:r>
          </a:p>
          <a:p>
            <a:pPr lvl="1"/>
            <a:r>
              <a:rPr lang="en-US" dirty="0" smtClean="0"/>
              <a:t>Availability of the preferred modality</a:t>
            </a:r>
          </a:p>
          <a:p>
            <a:pPr lvl="1"/>
            <a:r>
              <a:rPr lang="en-US" dirty="0" smtClean="0"/>
              <a:t>Cost</a:t>
            </a:r>
          </a:p>
          <a:p>
            <a:pPr lvl="1"/>
            <a:r>
              <a:rPr lang="en-US" dirty="0" smtClean="0"/>
              <a:t>Radiation safety considerations</a:t>
            </a:r>
          </a:p>
          <a:p>
            <a:pPr lvl="1"/>
            <a:r>
              <a:rPr lang="en-US" dirty="0" smtClean="0"/>
              <a:t>Details that need to be derived from the imaging modality</a:t>
            </a:r>
          </a:p>
          <a:p>
            <a:pPr lvl="1"/>
            <a:r>
              <a:rPr lang="en-US" dirty="0" smtClean="0"/>
              <a:t>Expertise of the imaging team</a:t>
            </a:r>
            <a:endParaRPr lang="en-US" dirty="0"/>
          </a:p>
        </p:txBody>
      </p:sp>
    </p:spTree>
    <p:extLst>
      <p:ext uri="{BB962C8B-B14F-4D97-AF65-F5344CB8AC3E}">
        <p14:creationId xmlns:p14="http://schemas.microsoft.com/office/powerpoint/2010/main" val="40513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DECIDING THE APPROPRIATE RADIOLOGICAL INVESTIGATION: PATIENT’S STABILITY, IMMEDIATE AND SPECIAL NEEDS</a:t>
            </a:r>
            <a:endParaRPr lang="en-US" sz="3600" dirty="0"/>
          </a:p>
        </p:txBody>
      </p:sp>
      <p:sp>
        <p:nvSpPr>
          <p:cNvPr id="3" name="Content Placeholder 2"/>
          <p:cNvSpPr>
            <a:spLocks noGrp="1"/>
          </p:cNvSpPr>
          <p:nvPr>
            <p:ph idx="1"/>
          </p:nvPr>
        </p:nvSpPr>
        <p:spPr/>
        <p:txBody>
          <a:bodyPr/>
          <a:lstStyle/>
          <a:p>
            <a:r>
              <a:rPr lang="en-US" dirty="0" smtClean="0"/>
              <a:t>In acute life threatening situations, patients’ stability overrides any imaging and therefore the latter is done without any danger to the patient’s life</a:t>
            </a:r>
          </a:p>
          <a:p>
            <a:endParaRPr lang="en-US" dirty="0"/>
          </a:p>
          <a:p>
            <a:r>
              <a:rPr lang="en-US" dirty="0" smtClean="0"/>
              <a:t>Airway, breathing, circulation (hemodynamic state) need to be sorted our before transfer of patient to the imaging department</a:t>
            </a:r>
          </a:p>
          <a:p>
            <a:endParaRPr lang="en-US" dirty="0" smtClean="0"/>
          </a:p>
          <a:p>
            <a:r>
              <a:rPr lang="en-US" dirty="0" smtClean="0"/>
              <a:t>Special needs have to be addressed e.g. hypothermia in neonates and infants. Allergies when performing contrast studies, metallic implants when performing MRI are all risks to be considered, Can you think of any other special needs?</a:t>
            </a:r>
            <a:endParaRPr lang="en-US" dirty="0"/>
          </a:p>
        </p:txBody>
      </p:sp>
    </p:spTree>
    <p:extLst>
      <p:ext uri="{BB962C8B-B14F-4D97-AF65-F5344CB8AC3E}">
        <p14:creationId xmlns:p14="http://schemas.microsoft.com/office/powerpoint/2010/main" val="399821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DECIDING THE APPROPRIATE RADIOLOGICAL INVESTIGATION</a:t>
            </a:r>
            <a:br>
              <a:rPr lang="en-US" sz="3600" dirty="0" smtClean="0"/>
            </a:br>
            <a:r>
              <a:rPr lang="en-US" sz="3600" dirty="0" smtClean="0"/>
              <a:t>AVAILABILITY AND COST CONSIDERATIONS</a:t>
            </a:r>
            <a:endParaRPr lang="en-US" sz="3600" dirty="0"/>
          </a:p>
        </p:txBody>
      </p:sp>
      <p:sp>
        <p:nvSpPr>
          <p:cNvPr id="3" name="Content Placeholder 2"/>
          <p:cNvSpPr>
            <a:spLocks noGrp="1"/>
          </p:cNvSpPr>
          <p:nvPr>
            <p:ph idx="1"/>
          </p:nvPr>
        </p:nvSpPr>
        <p:spPr/>
        <p:txBody>
          <a:bodyPr/>
          <a:lstStyle/>
          <a:p>
            <a:r>
              <a:rPr lang="en-US" dirty="0" smtClean="0"/>
              <a:t>These are not absolute determinants but need to be factored in particularly in regard to the influence the radiological examination will have on the patient’s outcome</a:t>
            </a:r>
            <a:endParaRPr lang="en-US" dirty="0"/>
          </a:p>
        </p:txBody>
      </p:sp>
    </p:spTree>
    <p:extLst>
      <p:ext uri="{BB962C8B-B14F-4D97-AF65-F5344CB8AC3E}">
        <p14:creationId xmlns:p14="http://schemas.microsoft.com/office/powerpoint/2010/main" val="292672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690</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APPROACH TO IMAGING REQUESTS IN CLINICAL APPROACH</vt:lpstr>
      <vt:lpstr>WHAT IS AN IMAGING REQUEST</vt:lpstr>
      <vt:lpstr>OUTLINE OF AN IMAGING REQUEST DESIGN</vt:lpstr>
      <vt:lpstr>PATENT’S BIODATA</vt:lpstr>
      <vt:lpstr>CLINICAL INFORMATION</vt:lpstr>
      <vt:lpstr>FACTORS TO CONSIDER WHEN GENERATING AN IMAGING REQUEST</vt:lpstr>
      <vt:lpstr>DECIDING THE APPROPRIATE RADIOLOGICAL INVESTIGATION</vt:lpstr>
      <vt:lpstr>DECIDING THE APPROPRIATE RADIOLOGICAL INVESTIGATION: PATIENT’S STABILITY, IMMEDIATE AND SPECIAL NEEDS</vt:lpstr>
      <vt:lpstr>DECIDING THE APPROPRIATE RADIOLOGICAL INVESTIGATION AVAILABILITY AND COST CONSIDERATIONS</vt:lpstr>
      <vt:lpstr>DECIDING THE APPROPRIATE RADIOLOGICAL INVESTIGATION: RADIATION SAFETY CONSIDERATIONS</vt:lpstr>
      <vt:lpstr>DECIDING THE APPROPRIATE RADIOLOGICAL INVESTIGATION: DETAILS EXPECTED FROM THE INVESTIGATION</vt:lpstr>
      <vt:lpstr>PATIENT PREPARATION</vt:lpstr>
      <vt:lpstr>EXAMPLES OF RADIOLOGICAL STUDY LIMITATIONS</vt:lpstr>
      <vt:lpstr>THINGS TO AVOID WHEN GENERATING THE IMAGING REQUEST</vt:lpstr>
      <vt:lpstr>REMEMBER</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Effie Nailah</dc:creator>
  <cp:lastModifiedBy>Effie Nailah</cp:lastModifiedBy>
  <cp:revision>5</cp:revision>
  <dcterms:created xsi:type="dcterms:W3CDTF">2016-09-08T05:28:02Z</dcterms:created>
  <dcterms:modified xsi:type="dcterms:W3CDTF">2016-09-08T06:01:04Z</dcterms:modified>
</cp:coreProperties>
</file>