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73"/>
  </p:notesMasterIdLst>
  <p:sldIdLst>
    <p:sldId id="256" r:id="rId2"/>
    <p:sldId id="260" r:id="rId3"/>
    <p:sldId id="261" r:id="rId4"/>
    <p:sldId id="262" r:id="rId5"/>
    <p:sldId id="259" r:id="rId6"/>
    <p:sldId id="263" r:id="rId7"/>
    <p:sldId id="264" r:id="rId8"/>
    <p:sldId id="265" r:id="rId9"/>
    <p:sldId id="337" r:id="rId10"/>
    <p:sldId id="266" r:id="rId11"/>
    <p:sldId id="297" r:id="rId12"/>
    <p:sldId id="299" r:id="rId13"/>
    <p:sldId id="300" r:id="rId14"/>
    <p:sldId id="301" r:id="rId15"/>
    <p:sldId id="302" r:id="rId16"/>
    <p:sldId id="303"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8" r:id="rId30"/>
    <p:sldId id="340" r:id="rId31"/>
    <p:sldId id="341" r:id="rId32"/>
    <p:sldId id="342" r:id="rId33"/>
    <p:sldId id="319" r:id="rId34"/>
    <p:sldId id="321" r:id="rId35"/>
    <p:sldId id="323" r:id="rId36"/>
    <p:sldId id="324" r:id="rId37"/>
    <p:sldId id="325" r:id="rId38"/>
    <p:sldId id="331" r:id="rId39"/>
    <p:sldId id="332" r:id="rId40"/>
    <p:sldId id="333" r:id="rId41"/>
    <p:sldId id="334" r:id="rId42"/>
    <p:sldId id="339" r:id="rId43"/>
    <p:sldId id="335" r:id="rId44"/>
    <p:sldId id="267" r:id="rId45"/>
    <p:sldId id="269" r:id="rId46"/>
    <p:sldId id="284" r:id="rId47"/>
    <p:sldId id="285" r:id="rId48"/>
    <p:sldId id="286" r:id="rId49"/>
    <p:sldId id="287" r:id="rId50"/>
    <p:sldId id="288" r:id="rId51"/>
    <p:sldId id="290" r:id="rId52"/>
    <p:sldId id="291" r:id="rId53"/>
    <p:sldId id="293" r:id="rId54"/>
    <p:sldId id="292" r:id="rId55"/>
    <p:sldId id="295" r:id="rId56"/>
    <p:sldId id="296"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 id="283" r:id="rId71"/>
    <p:sldId id="33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5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45378-5C4E-4BC2-9297-36833FD1EC4D}" type="datetimeFigureOut">
              <a:rPr lang="en-US" smtClean="0"/>
              <a:t>11/24/2016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C69BF-B9DE-4E2B-A6B4-3FC66F4DE6BD}" type="slidenum">
              <a:rPr lang="en-US" smtClean="0"/>
              <a:t>‹#›</a:t>
            </a:fld>
            <a:endParaRPr lang="en-US"/>
          </a:p>
        </p:txBody>
      </p:sp>
    </p:spTree>
    <p:extLst>
      <p:ext uri="{BB962C8B-B14F-4D97-AF65-F5344CB8AC3E}">
        <p14:creationId xmlns:p14="http://schemas.microsoft.com/office/powerpoint/2010/main" val="341659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3A2DEE-44DC-4515-BEBA-73FC8C605538}" type="slidenum">
              <a:rPr lang="en-US" smtClean="0"/>
              <a:pPr>
                <a:defRPr/>
              </a:pPr>
              <a:t>2</a:t>
            </a:fld>
            <a:endParaRPr lang="en-US"/>
          </a:p>
        </p:txBody>
      </p:sp>
    </p:spTree>
    <p:extLst>
      <p:ext uri="{BB962C8B-B14F-4D97-AF65-F5344CB8AC3E}">
        <p14:creationId xmlns:p14="http://schemas.microsoft.com/office/powerpoint/2010/main" val="308086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57</a:t>
            </a:fld>
            <a:endParaRPr lang="en-US"/>
          </a:p>
        </p:txBody>
      </p:sp>
    </p:spTree>
    <p:extLst>
      <p:ext uri="{BB962C8B-B14F-4D97-AF65-F5344CB8AC3E}">
        <p14:creationId xmlns:p14="http://schemas.microsoft.com/office/powerpoint/2010/main" val="87717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58</a:t>
            </a:fld>
            <a:endParaRPr lang="en-US"/>
          </a:p>
        </p:txBody>
      </p:sp>
    </p:spTree>
    <p:extLst>
      <p:ext uri="{BB962C8B-B14F-4D97-AF65-F5344CB8AC3E}">
        <p14:creationId xmlns:p14="http://schemas.microsoft.com/office/powerpoint/2010/main" val="34833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59</a:t>
            </a:fld>
            <a:endParaRPr lang="en-US"/>
          </a:p>
        </p:txBody>
      </p:sp>
    </p:spTree>
    <p:extLst>
      <p:ext uri="{BB962C8B-B14F-4D97-AF65-F5344CB8AC3E}">
        <p14:creationId xmlns:p14="http://schemas.microsoft.com/office/powerpoint/2010/main" val="125696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60</a:t>
            </a:fld>
            <a:endParaRPr lang="en-US"/>
          </a:p>
        </p:txBody>
      </p:sp>
    </p:spTree>
    <p:extLst>
      <p:ext uri="{BB962C8B-B14F-4D97-AF65-F5344CB8AC3E}">
        <p14:creationId xmlns:p14="http://schemas.microsoft.com/office/powerpoint/2010/main" val="2246600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61</a:t>
            </a:fld>
            <a:endParaRPr lang="en-US"/>
          </a:p>
        </p:txBody>
      </p:sp>
    </p:spTree>
    <p:extLst>
      <p:ext uri="{BB962C8B-B14F-4D97-AF65-F5344CB8AC3E}">
        <p14:creationId xmlns:p14="http://schemas.microsoft.com/office/powerpoint/2010/main" val="205663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62</a:t>
            </a:fld>
            <a:endParaRPr lang="en-US"/>
          </a:p>
        </p:txBody>
      </p:sp>
    </p:spTree>
    <p:extLst>
      <p:ext uri="{BB962C8B-B14F-4D97-AF65-F5344CB8AC3E}">
        <p14:creationId xmlns:p14="http://schemas.microsoft.com/office/powerpoint/2010/main" val="275737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63</a:t>
            </a:fld>
            <a:endParaRPr lang="en-US"/>
          </a:p>
        </p:txBody>
      </p:sp>
    </p:spTree>
    <p:extLst>
      <p:ext uri="{BB962C8B-B14F-4D97-AF65-F5344CB8AC3E}">
        <p14:creationId xmlns:p14="http://schemas.microsoft.com/office/powerpoint/2010/main" val="2274296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64</a:t>
            </a:fld>
            <a:endParaRPr lang="en-US"/>
          </a:p>
        </p:txBody>
      </p:sp>
    </p:spTree>
    <p:extLst>
      <p:ext uri="{BB962C8B-B14F-4D97-AF65-F5344CB8AC3E}">
        <p14:creationId xmlns:p14="http://schemas.microsoft.com/office/powerpoint/2010/main" val="183219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016F12-E328-4A7A-B031-D6B960327992}" type="slidenum">
              <a:rPr lang="en-US" smtClean="0"/>
              <a:pPr/>
              <a:t>65</a:t>
            </a:fld>
            <a:endParaRPr lang="en-US"/>
          </a:p>
        </p:txBody>
      </p:sp>
    </p:spTree>
    <p:extLst>
      <p:ext uri="{BB962C8B-B14F-4D97-AF65-F5344CB8AC3E}">
        <p14:creationId xmlns:p14="http://schemas.microsoft.com/office/powerpoint/2010/main" val="120242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66</a:t>
            </a:fld>
            <a:endParaRPr lang="en-US"/>
          </a:p>
        </p:txBody>
      </p:sp>
    </p:spTree>
    <p:extLst>
      <p:ext uri="{BB962C8B-B14F-4D97-AF65-F5344CB8AC3E}">
        <p14:creationId xmlns:p14="http://schemas.microsoft.com/office/powerpoint/2010/main" val="96828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3</a:t>
            </a:fld>
            <a:endParaRPr lang="en-US"/>
          </a:p>
        </p:txBody>
      </p:sp>
    </p:spTree>
    <p:extLst>
      <p:ext uri="{BB962C8B-B14F-4D97-AF65-F5344CB8AC3E}">
        <p14:creationId xmlns:p14="http://schemas.microsoft.com/office/powerpoint/2010/main" val="303398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67</a:t>
            </a:fld>
            <a:endParaRPr lang="en-US"/>
          </a:p>
        </p:txBody>
      </p:sp>
    </p:spTree>
    <p:extLst>
      <p:ext uri="{BB962C8B-B14F-4D97-AF65-F5344CB8AC3E}">
        <p14:creationId xmlns:p14="http://schemas.microsoft.com/office/powerpoint/2010/main" val="224964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858760-83DA-4185-9515-2177DCD10988}" type="slidenum">
              <a:rPr lang="en-US" smtClean="0"/>
              <a:pPr/>
              <a:t>68</a:t>
            </a:fld>
            <a:endParaRPr lang="en-US"/>
          </a:p>
        </p:txBody>
      </p:sp>
    </p:spTree>
    <p:extLst>
      <p:ext uri="{BB962C8B-B14F-4D97-AF65-F5344CB8AC3E}">
        <p14:creationId xmlns:p14="http://schemas.microsoft.com/office/powerpoint/2010/main" val="348468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69</a:t>
            </a:fld>
            <a:endParaRPr lang="en-US"/>
          </a:p>
        </p:txBody>
      </p:sp>
    </p:spTree>
    <p:extLst>
      <p:ext uri="{BB962C8B-B14F-4D97-AF65-F5344CB8AC3E}">
        <p14:creationId xmlns:p14="http://schemas.microsoft.com/office/powerpoint/2010/main" val="656340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70</a:t>
            </a:fld>
            <a:endParaRPr lang="en-US"/>
          </a:p>
        </p:txBody>
      </p:sp>
    </p:spTree>
    <p:extLst>
      <p:ext uri="{BB962C8B-B14F-4D97-AF65-F5344CB8AC3E}">
        <p14:creationId xmlns:p14="http://schemas.microsoft.com/office/powerpoint/2010/main" val="139757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40A766-78BC-40A8-924A-57854A2B31D7}" type="slidenum">
              <a:rPr lang="en-US" smtClean="0"/>
              <a:pPr>
                <a:defRPr/>
              </a:pPr>
              <a:t>4</a:t>
            </a:fld>
            <a:endParaRPr lang="en-US"/>
          </a:p>
        </p:txBody>
      </p:sp>
    </p:spTree>
    <p:extLst>
      <p:ext uri="{BB962C8B-B14F-4D97-AF65-F5344CB8AC3E}">
        <p14:creationId xmlns:p14="http://schemas.microsoft.com/office/powerpoint/2010/main" val="229914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6</a:t>
            </a:fld>
            <a:endParaRPr lang="en-US"/>
          </a:p>
        </p:txBody>
      </p:sp>
    </p:spTree>
    <p:extLst>
      <p:ext uri="{BB962C8B-B14F-4D97-AF65-F5344CB8AC3E}">
        <p14:creationId xmlns:p14="http://schemas.microsoft.com/office/powerpoint/2010/main" val="304663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7</a:t>
            </a:fld>
            <a:endParaRPr lang="en-US"/>
          </a:p>
        </p:txBody>
      </p:sp>
    </p:spTree>
    <p:extLst>
      <p:ext uri="{BB962C8B-B14F-4D97-AF65-F5344CB8AC3E}">
        <p14:creationId xmlns:p14="http://schemas.microsoft.com/office/powerpoint/2010/main" val="265592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8</a:t>
            </a:fld>
            <a:endParaRPr lang="en-US"/>
          </a:p>
        </p:txBody>
      </p:sp>
    </p:spTree>
    <p:extLst>
      <p:ext uri="{BB962C8B-B14F-4D97-AF65-F5344CB8AC3E}">
        <p14:creationId xmlns:p14="http://schemas.microsoft.com/office/powerpoint/2010/main" val="182182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6EDEE30-7D77-4B7E-BF47-92813CF66617}" type="slidenum">
              <a:rPr lang="en-US" smtClean="0"/>
              <a:pPr>
                <a:defRPr/>
              </a:pPr>
              <a:t>10</a:t>
            </a:fld>
            <a:endParaRPr lang="en-US"/>
          </a:p>
        </p:txBody>
      </p:sp>
    </p:spTree>
    <p:extLst>
      <p:ext uri="{BB962C8B-B14F-4D97-AF65-F5344CB8AC3E}">
        <p14:creationId xmlns:p14="http://schemas.microsoft.com/office/powerpoint/2010/main" val="180370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44</a:t>
            </a:fld>
            <a:endParaRPr lang="en-US"/>
          </a:p>
        </p:txBody>
      </p:sp>
    </p:spTree>
    <p:extLst>
      <p:ext uri="{BB962C8B-B14F-4D97-AF65-F5344CB8AC3E}">
        <p14:creationId xmlns:p14="http://schemas.microsoft.com/office/powerpoint/2010/main" val="4161930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016F12-E328-4A7A-B031-D6B960327992}" type="slidenum">
              <a:rPr lang="en-US" smtClean="0"/>
              <a:pPr/>
              <a:t>45</a:t>
            </a:fld>
            <a:endParaRPr lang="en-US"/>
          </a:p>
        </p:txBody>
      </p:sp>
    </p:spTree>
    <p:extLst>
      <p:ext uri="{BB962C8B-B14F-4D97-AF65-F5344CB8AC3E}">
        <p14:creationId xmlns:p14="http://schemas.microsoft.com/office/powerpoint/2010/main" val="913752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38025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386930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F04BD6-6F25-462F-9517-99E45BCD484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86426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321253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F04BD6-6F25-462F-9517-99E45BCD484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441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3285875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108095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1038871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92101" y="227014"/>
            <a:ext cx="9969500" cy="5868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02168" y="6242051"/>
            <a:ext cx="2377017" cy="474663"/>
          </a:xfrm>
        </p:spPr>
        <p:txBody>
          <a:bodyPr/>
          <a:lstStyle>
            <a:lvl1pPr>
              <a:defRPr/>
            </a:lvl1pPr>
          </a:lstStyle>
          <a:p>
            <a:endParaRPr lang="en-US" altLang="en-US"/>
          </a:p>
        </p:txBody>
      </p:sp>
      <p:sp>
        <p:nvSpPr>
          <p:cNvPr id="4" name="Footer Placeholder 3"/>
          <p:cNvSpPr>
            <a:spLocks noGrp="1"/>
          </p:cNvSpPr>
          <p:nvPr>
            <p:ph type="ftr" sz="quarter" idx="11"/>
          </p:nvPr>
        </p:nvSpPr>
        <p:spPr>
          <a:xfrm>
            <a:off x="3009900" y="6248401"/>
            <a:ext cx="4607984" cy="474663"/>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823201" y="6248401"/>
            <a:ext cx="2341033" cy="474663"/>
          </a:xfrm>
        </p:spPr>
        <p:txBody>
          <a:bodyPr/>
          <a:lstStyle>
            <a:lvl1pPr>
              <a:defRPr/>
            </a:lvl1pPr>
          </a:lstStyle>
          <a:p>
            <a:fld id="{38AA719D-61B6-4086-8A75-FD0641573126}" type="slidenum">
              <a:rPr lang="en-US" altLang="en-US"/>
              <a:pPr/>
              <a:t>‹#›</a:t>
            </a:fld>
            <a:endParaRPr lang="en-US" altLang="en-US"/>
          </a:p>
        </p:txBody>
      </p:sp>
    </p:spTree>
    <p:extLst>
      <p:ext uri="{BB962C8B-B14F-4D97-AF65-F5344CB8AC3E}">
        <p14:creationId xmlns:p14="http://schemas.microsoft.com/office/powerpoint/2010/main" val="3063571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129192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26F92-B3C9-4927-A3AD-0C3DE2ECF073}" type="datetimeFigureOut">
              <a:rPr lang="en-US" smtClean="0"/>
              <a:t>11/24/2016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75946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291292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E26F92-B3C9-4927-A3AD-0C3DE2ECF073}" type="datetimeFigureOut">
              <a:rPr lang="en-US" smtClean="0"/>
              <a:t>11/24/2016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3698547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E26F92-B3C9-4927-A3AD-0C3DE2ECF073}" type="datetimeFigureOut">
              <a:rPr lang="en-US" smtClean="0"/>
              <a:t>11/24/2016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1657990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26F92-B3C9-4927-A3AD-0C3DE2ECF073}" type="datetimeFigureOut">
              <a:rPr lang="en-US" smtClean="0"/>
              <a:t>11/24/2016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220051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275876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26F92-B3C9-4927-A3AD-0C3DE2ECF073}" type="datetimeFigureOut">
              <a:rPr lang="en-US" smtClean="0"/>
              <a:t>11/24/2016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F04BD6-6F25-462F-9517-99E45BCD4849}" type="slidenum">
              <a:rPr lang="en-US" smtClean="0"/>
              <a:t>‹#›</a:t>
            </a:fld>
            <a:endParaRPr lang="en-US"/>
          </a:p>
        </p:txBody>
      </p:sp>
    </p:spTree>
    <p:extLst>
      <p:ext uri="{BB962C8B-B14F-4D97-AF65-F5344CB8AC3E}">
        <p14:creationId xmlns:p14="http://schemas.microsoft.com/office/powerpoint/2010/main" val="284533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1E26F92-B3C9-4927-A3AD-0C3DE2ECF073}" type="datetimeFigureOut">
              <a:rPr lang="en-US" smtClean="0"/>
              <a:t>11/24/2016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9F04BD6-6F25-462F-9517-99E45BCD4849}" type="slidenum">
              <a:rPr lang="en-US" smtClean="0"/>
              <a:t>‹#›</a:t>
            </a:fld>
            <a:endParaRPr lang="en-US"/>
          </a:p>
        </p:txBody>
      </p:sp>
    </p:spTree>
    <p:extLst>
      <p:ext uri="{BB962C8B-B14F-4D97-AF65-F5344CB8AC3E}">
        <p14:creationId xmlns:p14="http://schemas.microsoft.com/office/powerpoint/2010/main" val="369645822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LEVEL 4</a:t>
            </a:r>
            <a:endParaRPr lang="en-US" dirty="0"/>
          </a:p>
        </p:txBody>
      </p:sp>
      <p:sp>
        <p:nvSpPr>
          <p:cNvPr id="3" name="Subtitle 2"/>
          <p:cNvSpPr>
            <a:spLocks noGrp="1"/>
          </p:cNvSpPr>
          <p:nvPr>
            <p:ph type="subTitle" idx="1"/>
          </p:nvPr>
        </p:nvSpPr>
        <p:spPr/>
        <p:txBody>
          <a:bodyPr/>
          <a:lstStyle/>
          <a:p>
            <a:r>
              <a:rPr lang="en-US" dirty="0" smtClean="0"/>
              <a:t>CVS 1</a:t>
            </a:r>
            <a:endParaRPr lang="en-US" dirty="0"/>
          </a:p>
        </p:txBody>
      </p:sp>
    </p:spTree>
    <p:extLst>
      <p:ext uri="{BB962C8B-B14F-4D97-AF65-F5344CB8AC3E}">
        <p14:creationId xmlns:p14="http://schemas.microsoft.com/office/powerpoint/2010/main" val="3796146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0" y="304800"/>
            <a:ext cx="8229600" cy="776288"/>
          </a:xfrm>
        </p:spPr>
        <p:txBody>
          <a:bodyPr/>
          <a:lstStyle/>
          <a:p>
            <a:r>
              <a:rPr lang="en-GB" sz="4000" dirty="0"/>
              <a:t>Chest Radiograph </a:t>
            </a:r>
            <a:endParaRPr lang="en-GB" sz="1800" dirty="0"/>
          </a:p>
        </p:txBody>
      </p:sp>
      <p:sp>
        <p:nvSpPr>
          <p:cNvPr id="78851" name="Rectangle 3"/>
          <p:cNvSpPr>
            <a:spLocks noGrp="1" noChangeArrowheads="1"/>
          </p:cNvSpPr>
          <p:nvPr>
            <p:ph type="body" idx="4294967295"/>
          </p:nvPr>
        </p:nvSpPr>
        <p:spPr>
          <a:xfrm>
            <a:off x="0" y="990600"/>
            <a:ext cx="8534400" cy="5562600"/>
          </a:xfrm>
        </p:spPr>
        <p:txBody>
          <a:bodyPr>
            <a:normAutofit/>
          </a:bodyPr>
          <a:lstStyle/>
          <a:p>
            <a:pPr>
              <a:buNone/>
            </a:pPr>
            <a:r>
              <a:rPr lang="en-US" b="1" i="1" dirty="0"/>
              <a:t>Standard views </a:t>
            </a:r>
            <a:r>
              <a:rPr lang="en-US" dirty="0"/>
              <a:t>-  Erect PA/AP chest </a:t>
            </a:r>
          </a:p>
          <a:p>
            <a:pPr>
              <a:buFont typeface="Wingdings" pitchFamily="2" charset="2"/>
              <a:buNone/>
            </a:pPr>
            <a:r>
              <a:rPr lang="en-US" dirty="0"/>
              <a:t>			      - Left lateral</a:t>
            </a:r>
          </a:p>
          <a:p>
            <a:pPr>
              <a:buNone/>
            </a:pPr>
            <a:r>
              <a:rPr lang="en-US" b="1" i="1" dirty="0"/>
              <a:t>Role- </a:t>
            </a:r>
            <a:r>
              <a:rPr lang="en-US" dirty="0"/>
              <a:t>Provides clues to underlying CHD.</a:t>
            </a:r>
          </a:p>
          <a:p>
            <a:pPr>
              <a:buFont typeface="Wingdings" pitchFamily="2" charset="2"/>
              <a:buNone/>
            </a:pPr>
            <a:r>
              <a:rPr lang="en-US" dirty="0"/>
              <a:t>	    - instrumental in planning further investigations.</a:t>
            </a:r>
          </a:p>
          <a:p>
            <a:pPr>
              <a:lnSpc>
                <a:spcPct val="90000"/>
              </a:lnSpc>
              <a:buNone/>
            </a:pPr>
            <a:r>
              <a:rPr lang="en-US" dirty="0"/>
              <a:t>         - </a:t>
            </a:r>
            <a:r>
              <a:rPr lang="en-US" dirty="0" smtClean="0"/>
              <a:t>limited use in </a:t>
            </a:r>
            <a:r>
              <a:rPr lang="en-US" dirty="0"/>
              <a:t>neonates and young children. </a:t>
            </a:r>
            <a:endParaRPr lang="en-US" dirty="0" smtClean="0"/>
          </a:p>
          <a:p>
            <a:pPr>
              <a:lnSpc>
                <a:spcPct val="90000"/>
              </a:lnSpc>
              <a:buNone/>
            </a:pPr>
            <a:r>
              <a:rPr lang="en-US" dirty="0" smtClean="0"/>
              <a:t>           -may show related skeletal anomalies</a:t>
            </a:r>
            <a:endParaRPr lang="en-US" dirty="0"/>
          </a:p>
          <a:p>
            <a:pPr>
              <a:lnSpc>
                <a:spcPct val="90000"/>
              </a:lnSpc>
              <a:buNone/>
            </a:pPr>
            <a:r>
              <a:rPr lang="en-US" b="1" dirty="0"/>
              <a:t>Assessment</a:t>
            </a:r>
            <a:r>
              <a:rPr lang="en-US" dirty="0"/>
              <a:t>:</a:t>
            </a:r>
          </a:p>
          <a:p>
            <a:pPr>
              <a:lnSpc>
                <a:spcPct val="90000"/>
              </a:lnSpc>
            </a:pPr>
            <a:r>
              <a:rPr lang="en-US" dirty="0"/>
              <a:t>Cardiac and visceral </a:t>
            </a:r>
            <a:r>
              <a:rPr lang="en-US" dirty="0" err="1"/>
              <a:t>situs</a:t>
            </a:r>
            <a:r>
              <a:rPr lang="en-US" dirty="0"/>
              <a:t>- </a:t>
            </a:r>
            <a:r>
              <a:rPr lang="en-US" dirty="0" err="1"/>
              <a:t>situs</a:t>
            </a:r>
            <a:r>
              <a:rPr lang="en-US" dirty="0"/>
              <a:t> </a:t>
            </a:r>
            <a:r>
              <a:rPr lang="en-US" dirty="0" err="1"/>
              <a:t>solitus</a:t>
            </a:r>
            <a:r>
              <a:rPr lang="en-US" dirty="0"/>
              <a:t>, </a:t>
            </a:r>
            <a:r>
              <a:rPr lang="en-US" dirty="0" err="1"/>
              <a:t>inversus</a:t>
            </a:r>
            <a:r>
              <a:rPr lang="en-US" dirty="0"/>
              <a:t>, ambiguous</a:t>
            </a:r>
          </a:p>
          <a:p>
            <a:pPr>
              <a:lnSpc>
                <a:spcPct val="90000"/>
              </a:lnSpc>
            </a:pPr>
            <a:r>
              <a:rPr lang="en-US" dirty="0"/>
              <a:t>Cardiac size &amp; shape.</a:t>
            </a:r>
          </a:p>
          <a:p>
            <a:pPr>
              <a:lnSpc>
                <a:spcPct val="90000"/>
              </a:lnSpc>
            </a:pPr>
            <a:r>
              <a:rPr lang="en-US" dirty="0" err="1"/>
              <a:t>Mediastinum</a:t>
            </a:r>
            <a:r>
              <a:rPr lang="en-US" dirty="0"/>
              <a:t>-  Aortic arch, PA, trachea indentation</a:t>
            </a:r>
          </a:p>
          <a:p>
            <a:pPr>
              <a:lnSpc>
                <a:spcPct val="90000"/>
              </a:lnSpc>
            </a:pPr>
            <a:r>
              <a:rPr lang="en-US" dirty="0"/>
              <a:t>Pulmonary vasculature-normal, plethora, </a:t>
            </a:r>
            <a:r>
              <a:rPr lang="en-US" dirty="0" err="1"/>
              <a:t>oligemia</a:t>
            </a:r>
            <a:r>
              <a:rPr lang="en-US" dirty="0"/>
              <a:t>, </a:t>
            </a:r>
            <a:r>
              <a:rPr lang="en-US" dirty="0" smtClean="0"/>
              <a:t>congestion</a:t>
            </a:r>
            <a:endParaRPr lang="en-US" dirty="0"/>
          </a:p>
          <a:p>
            <a:pPr>
              <a:lnSpc>
                <a:spcPct val="90000"/>
              </a:lnSpc>
            </a:pPr>
            <a:r>
              <a:rPr lang="en-US" dirty="0"/>
              <a:t>Skeletal features - Rib notching: </a:t>
            </a:r>
            <a:r>
              <a:rPr lang="en-US" dirty="0" err="1"/>
              <a:t>coarctation</a:t>
            </a:r>
            <a:r>
              <a:rPr lang="en-US" dirty="0"/>
              <a:t> of aorta</a:t>
            </a:r>
          </a:p>
          <a:p>
            <a:r>
              <a:rPr lang="en-US" sz="2600" dirty="0"/>
              <a:t>post surgical stigmata</a:t>
            </a:r>
            <a:r>
              <a:rPr lang="en-US" dirty="0"/>
              <a:t> </a:t>
            </a:r>
            <a:r>
              <a:rPr lang="en-US" dirty="0" err="1"/>
              <a:t>eg</a:t>
            </a:r>
            <a:r>
              <a:rPr lang="en-US" dirty="0"/>
              <a:t>. </a:t>
            </a:r>
            <a:r>
              <a:rPr lang="en-US" dirty="0" err="1"/>
              <a:t>sternal</a:t>
            </a:r>
            <a:r>
              <a:rPr lang="en-US" dirty="0"/>
              <a:t> sutures, implants</a:t>
            </a:r>
            <a:endParaRPr lang="en-US" sz="2600" dirty="0"/>
          </a:p>
          <a:p>
            <a:pPr>
              <a:buFont typeface="Wingdings" pitchFamily="2" charset="2"/>
              <a:buNone/>
            </a:pPr>
            <a:endParaRPr lang="en-GB" sz="2400" dirty="0"/>
          </a:p>
        </p:txBody>
      </p:sp>
    </p:spTree>
    <p:extLst>
      <p:ext uri="{BB962C8B-B14F-4D97-AF65-F5344CB8AC3E}">
        <p14:creationId xmlns:p14="http://schemas.microsoft.com/office/powerpoint/2010/main" val="2267678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6" name="Picture 4"/>
          <p:cNvPicPr>
            <a:picLocks noChangeAspect="1" noChangeArrowheads="1"/>
          </p:cNvPicPr>
          <p:nvPr/>
        </p:nvPicPr>
        <p:blipFill>
          <a:blip r:embed="rId2">
            <a:extLst>
              <a:ext uri="{28A0092B-C50C-407E-A947-70E740481C1C}">
                <a14:useLocalDpi xmlns:a14="http://schemas.microsoft.com/office/drawing/2010/main" val="0"/>
              </a:ext>
            </a:extLst>
          </a:blip>
          <a:srcRect l="29688" t="17709" r="23438" b="22917"/>
          <a:stretch>
            <a:fillRect/>
          </a:stretch>
        </p:blipFill>
        <p:spPr bwMode="auto">
          <a:xfrm>
            <a:off x="1981200" y="407988"/>
            <a:ext cx="6629400" cy="62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4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animEffect transition="in" filter="diamond(in)">
                                      <p:cBhvr>
                                        <p:cTn id="7" dur="2000"/>
                                        <p:tgtEl>
                                          <p:spTgt spid="31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Kimutai 007"/>
          <p:cNvPicPr>
            <a:picLocks noGrp="1" noChangeAspect="1" noChangeArrowheads="1"/>
          </p:cNvPicPr>
          <p:nvPr>
            <p:ph type="body" idx="4294967295"/>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0" y="228600"/>
            <a:ext cx="5191125" cy="6118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1" name="Text Box 3"/>
          <p:cNvSpPr txBox="1">
            <a:spLocks noChangeArrowheads="1"/>
          </p:cNvSpPr>
          <p:nvPr/>
        </p:nvSpPr>
        <p:spPr bwMode="auto">
          <a:xfrm>
            <a:off x="7772400" y="1295400"/>
            <a:ext cx="315595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t>CARDIAC SIZE MEASURMENT</a:t>
            </a:r>
          </a:p>
          <a:p>
            <a:pPr eaLnBrk="1" hangingPunct="1"/>
            <a:r>
              <a:rPr lang="en-US" altLang="en-US" sz="1200"/>
              <a:t>r-max. Extension of the heart to </a:t>
            </a:r>
          </a:p>
          <a:p>
            <a:pPr eaLnBrk="1" hangingPunct="1"/>
            <a:r>
              <a:rPr lang="en-US" altLang="en-US" sz="1200"/>
              <a:t>the right of the midline</a:t>
            </a:r>
          </a:p>
          <a:p>
            <a:pPr eaLnBrk="1" hangingPunct="1"/>
            <a:r>
              <a:rPr lang="en-US" altLang="en-US" sz="1200"/>
              <a:t>I-max. extension of the heart to the left</a:t>
            </a:r>
          </a:p>
          <a:p>
            <a:pPr eaLnBrk="1" hangingPunct="1"/>
            <a:r>
              <a:rPr lang="en-US" altLang="en-US" sz="1200"/>
              <a:t>of the midline</a:t>
            </a:r>
          </a:p>
          <a:p>
            <a:pPr eaLnBrk="1" hangingPunct="1"/>
            <a:r>
              <a:rPr lang="en-US" altLang="en-US" sz="1200"/>
              <a:t>Transverse diameter is of the heart is r+L</a:t>
            </a:r>
          </a:p>
          <a:p>
            <a:pPr eaLnBrk="1" hangingPunct="1"/>
            <a:r>
              <a:rPr lang="en-US" altLang="en-US" sz="1200"/>
              <a:t>td=max. transverse diameter of the thorax</a:t>
            </a:r>
          </a:p>
          <a:p>
            <a:pPr eaLnBrk="1" hangingPunct="1"/>
            <a:r>
              <a:rPr lang="en-US" altLang="en-US" sz="1200"/>
              <a:t>=50-55% upto 60% in children</a:t>
            </a:r>
          </a:p>
        </p:txBody>
      </p:sp>
      <p:pic>
        <p:nvPicPr>
          <p:cNvPr id="211973" name="Picture 5"/>
          <p:cNvPicPr>
            <a:picLocks noChangeAspect="1" noChangeArrowheads="1"/>
          </p:cNvPicPr>
          <p:nvPr/>
        </p:nvPicPr>
        <p:blipFill>
          <a:blip r:embed="rId3">
            <a:extLst>
              <a:ext uri="{28A0092B-C50C-407E-A947-70E740481C1C}">
                <a14:useLocalDpi xmlns:a14="http://schemas.microsoft.com/office/drawing/2010/main" val="0"/>
              </a:ext>
            </a:extLst>
          </a:blip>
          <a:srcRect l="24219" t="22917" r="28906" b="9375"/>
          <a:stretch>
            <a:fillRect/>
          </a:stretch>
        </p:blipFill>
        <p:spPr bwMode="auto">
          <a:xfrm>
            <a:off x="1828800" y="228600"/>
            <a:ext cx="57673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4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1973"/>
                                        </p:tgtEl>
                                        <p:attrNameLst>
                                          <p:attrName>style.visibility</p:attrName>
                                        </p:attrNameLst>
                                      </p:cBhvr>
                                      <p:to>
                                        <p:strVal val="visible"/>
                                      </p:to>
                                    </p:set>
                                    <p:anim calcmode="lin" valueType="num">
                                      <p:cBhvr additive="base">
                                        <p:cTn id="7" dur="500" fill="hold"/>
                                        <p:tgtEl>
                                          <p:spTgt spid="211973"/>
                                        </p:tgtEl>
                                        <p:attrNameLst>
                                          <p:attrName>ppt_x</p:attrName>
                                        </p:attrNameLst>
                                      </p:cBhvr>
                                      <p:tavLst>
                                        <p:tav tm="0">
                                          <p:val>
                                            <p:strVal val="#ppt_x"/>
                                          </p:val>
                                        </p:tav>
                                        <p:tav tm="100000">
                                          <p:val>
                                            <p:strVal val="#ppt_x"/>
                                          </p:val>
                                        </p:tav>
                                      </p:tavLst>
                                    </p:anim>
                                    <p:anim calcmode="lin" valueType="num">
                                      <p:cBhvr additive="base">
                                        <p:cTn id="8" dur="500" fill="hold"/>
                                        <p:tgtEl>
                                          <p:spTgt spid="211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0"/>
            <a:ext cx="8229600" cy="1143000"/>
          </a:xfrm>
        </p:spPr>
        <p:txBody>
          <a:bodyPr/>
          <a:lstStyle/>
          <a:p>
            <a:r>
              <a:rPr lang="en-US" altLang="en-US" b="1">
                <a:latin typeface="Times New Roman" panose="02020603050405020304" pitchFamily="18" charset="0"/>
              </a:rPr>
              <a:t>Echocardiograph</a:t>
            </a:r>
            <a:r>
              <a:rPr lang="en-US" altLang="en-US">
                <a:latin typeface="Times New Roman" panose="02020603050405020304" pitchFamily="18" charset="0"/>
              </a:rPr>
              <a:t>y</a:t>
            </a:r>
          </a:p>
        </p:txBody>
      </p:sp>
      <p:sp>
        <p:nvSpPr>
          <p:cNvPr id="56323" name="Rectangle 3"/>
          <p:cNvSpPr>
            <a:spLocks noGrp="1" noChangeArrowheads="1"/>
          </p:cNvSpPr>
          <p:nvPr>
            <p:ph idx="1"/>
          </p:nvPr>
        </p:nvSpPr>
        <p:spPr>
          <a:xfrm>
            <a:off x="1524000" y="1066801"/>
            <a:ext cx="8686800" cy="4525963"/>
          </a:xfrm>
        </p:spPr>
        <p:txBody>
          <a:bodyPr>
            <a:normAutofit/>
          </a:bodyPr>
          <a:lstStyle/>
          <a:p>
            <a:pPr>
              <a:lnSpc>
                <a:spcPct val="90000"/>
              </a:lnSpc>
            </a:pPr>
            <a:r>
              <a:rPr lang="en-US" altLang="en-US">
                <a:latin typeface="Times New Roman" panose="02020603050405020304" pitchFamily="18" charset="0"/>
              </a:rPr>
              <a:t>Gives a wealth of anatomical and physiological information without ionising radiation, patient discomfort or significant risk</a:t>
            </a:r>
          </a:p>
          <a:p>
            <a:pPr>
              <a:lnSpc>
                <a:spcPct val="90000"/>
              </a:lnSpc>
            </a:pPr>
            <a:r>
              <a:rPr lang="en-US" altLang="en-US">
                <a:latin typeface="Times New Roman" panose="02020603050405020304" pitchFamily="18" charset="0"/>
              </a:rPr>
              <a:t>1D (M Mode), 2D most commonly used, 3 D</a:t>
            </a:r>
          </a:p>
          <a:p>
            <a:pPr>
              <a:lnSpc>
                <a:spcPct val="90000"/>
              </a:lnSpc>
            </a:pPr>
            <a:r>
              <a:rPr lang="en-US" altLang="en-US">
                <a:latin typeface="Times New Roman" panose="02020603050405020304" pitchFamily="18" charset="0"/>
              </a:rPr>
              <a:t>Doppler echocardiography ;</a:t>
            </a:r>
          </a:p>
          <a:p>
            <a:pPr>
              <a:lnSpc>
                <a:spcPct val="90000"/>
              </a:lnSpc>
              <a:buFontTx/>
              <a:buNone/>
            </a:pPr>
            <a:r>
              <a:rPr lang="en-US" altLang="en-US">
                <a:latin typeface="Times New Roman" panose="02020603050405020304" pitchFamily="18" charset="0"/>
              </a:rPr>
              <a:t>    -CFI; ‘non-invasive’ angiogram</a:t>
            </a:r>
          </a:p>
          <a:p>
            <a:pPr>
              <a:lnSpc>
                <a:spcPct val="90000"/>
              </a:lnSpc>
              <a:buFontTx/>
              <a:buNone/>
            </a:pPr>
            <a:r>
              <a:rPr lang="en-US" altLang="en-US">
                <a:latin typeface="Times New Roman" panose="02020603050405020304" pitchFamily="18" charset="0"/>
              </a:rPr>
              <a:t>    -Pulsed doppler echo (valves)</a:t>
            </a:r>
          </a:p>
          <a:p>
            <a:pPr>
              <a:lnSpc>
                <a:spcPct val="90000"/>
              </a:lnSpc>
              <a:buFontTx/>
              <a:buNone/>
            </a:pPr>
            <a:r>
              <a:rPr lang="en-US" altLang="en-US">
                <a:latin typeface="Times New Roman" panose="02020603050405020304" pitchFamily="18" charset="0"/>
              </a:rPr>
              <a:t>    -continuous wave doppler</a:t>
            </a:r>
          </a:p>
          <a:p>
            <a:pPr>
              <a:lnSpc>
                <a:spcPct val="90000"/>
              </a:lnSpc>
            </a:pPr>
            <a:r>
              <a:rPr lang="en-US" altLang="en-US">
                <a:latin typeface="Times New Roman" panose="02020603050405020304" pitchFamily="18" charset="0"/>
              </a:rPr>
              <a:t>Contrast echocardiography</a:t>
            </a:r>
          </a:p>
          <a:p>
            <a:pPr>
              <a:lnSpc>
                <a:spcPct val="90000"/>
              </a:lnSpc>
              <a:buFontTx/>
              <a:buNone/>
            </a:pPr>
            <a:endParaRPr lang="en-US" altLang="en-US">
              <a:latin typeface="Times New Roman" panose="02020603050405020304" pitchFamily="18" charset="0"/>
            </a:endParaRPr>
          </a:p>
          <a:p>
            <a:pPr>
              <a:lnSpc>
                <a:spcPct val="90000"/>
              </a:lnSpc>
              <a:buFontTx/>
              <a:buNone/>
            </a:pPr>
            <a:r>
              <a:rPr lang="en-US" altLang="en-US">
                <a:latin typeface="Comic Sans MS" panose="030F0702030302020204" pitchFamily="66" charset="0"/>
              </a:rPr>
              <a:t>                    </a:t>
            </a:r>
          </a:p>
        </p:txBody>
      </p:sp>
    </p:spTree>
    <p:extLst>
      <p:ext uri="{BB962C8B-B14F-4D97-AF65-F5344CB8AC3E}">
        <p14:creationId xmlns:p14="http://schemas.microsoft.com/office/powerpoint/2010/main" val="2097621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Contrast echocardiography</a:t>
            </a:r>
          </a:p>
        </p:txBody>
      </p:sp>
      <p:sp>
        <p:nvSpPr>
          <p:cNvPr id="118787" name="Rectangle 3"/>
          <p:cNvSpPr>
            <a:spLocks noGrp="1" noChangeArrowheads="1"/>
          </p:cNvSpPr>
          <p:nvPr>
            <p:ph idx="1"/>
          </p:nvPr>
        </p:nvSpPr>
        <p:spPr/>
        <p:txBody>
          <a:bodyPr/>
          <a:lstStyle/>
          <a:p>
            <a:pPr>
              <a:lnSpc>
                <a:spcPct val="80000"/>
              </a:lnSpc>
            </a:pPr>
            <a:r>
              <a:rPr lang="en-US" altLang="en-US"/>
              <a:t>Use of intravascular contrast effects produced  when microbubbles of gas present in solution are injected into a peripheral vein or selected area of the heart  via a catheter.</a:t>
            </a:r>
          </a:p>
          <a:p>
            <a:pPr>
              <a:lnSpc>
                <a:spcPct val="80000"/>
              </a:lnSpc>
              <a:buFontTx/>
              <a:buNone/>
            </a:pPr>
            <a:endParaRPr lang="en-US" altLang="en-US"/>
          </a:p>
          <a:p>
            <a:pPr>
              <a:lnSpc>
                <a:spcPct val="80000"/>
              </a:lnSpc>
            </a:pPr>
            <a:r>
              <a:rPr lang="en-US" altLang="en-US"/>
              <a:t>Microbubbles are generated by rapid injection of saline, blood, indocyanine </a:t>
            </a:r>
          </a:p>
        </p:txBody>
      </p:sp>
    </p:spTree>
    <p:extLst>
      <p:ext uri="{BB962C8B-B14F-4D97-AF65-F5344CB8AC3E}">
        <p14:creationId xmlns:p14="http://schemas.microsoft.com/office/powerpoint/2010/main" val="4607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tLang="en-US" sz="3600" b="1"/>
              <a:t>Indications</a:t>
            </a:r>
            <a:br>
              <a:rPr lang="en-US" altLang="en-US" sz="3600" b="1"/>
            </a:br>
            <a:endParaRPr lang="en-US" altLang="en-US" sz="3600" b="1"/>
          </a:p>
        </p:txBody>
      </p:sp>
      <p:sp>
        <p:nvSpPr>
          <p:cNvPr id="206851" name="Rectangle 3"/>
          <p:cNvSpPr>
            <a:spLocks noGrp="1" noChangeArrowheads="1"/>
          </p:cNvSpPr>
          <p:nvPr>
            <p:ph idx="1"/>
          </p:nvPr>
        </p:nvSpPr>
        <p:spPr>
          <a:xfrm>
            <a:off x="1524000" y="1598614"/>
            <a:ext cx="7848600" cy="4497387"/>
          </a:xfrm>
        </p:spPr>
        <p:txBody>
          <a:bodyPr/>
          <a:lstStyle/>
          <a:p>
            <a:r>
              <a:rPr lang="en-US" altLang="en-US"/>
              <a:t>Myocardial perfusion can be investigated directly/indirectly after intracoronary/ venous contrast injection with/out DSA</a:t>
            </a:r>
          </a:p>
          <a:p>
            <a:pPr>
              <a:buFontTx/>
              <a:buNone/>
            </a:pPr>
            <a:endParaRPr lang="en-US" altLang="en-US"/>
          </a:p>
          <a:p>
            <a:r>
              <a:rPr lang="en-US" altLang="en-US"/>
              <a:t>Better define anatomy not shown well on 2D E.g imaging the anomalous venous connections to the heart </a:t>
            </a:r>
          </a:p>
          <a:p>
            <a:r>
              <a:rPr lang="en-US" altLang="en-US"/>
              <a:t>Enhancement of endocardial boundaries increasing sensitivity of wall motion abnormalities e.g.valvular regurgitation,shunts</a:t>
            </a:r>
          </a:p>
          <a:p>
            <a:endParaRPr lang="en-US" altLang="en-US"/>
          </a:p>
        </p:txBody>
      </p:sp>
    </p:spTree>
    <p:extLst>
      <p:ext uri="{BB962C8B-B14F-4D97-AF65-F5344CB8AC3E}">
        <p14:creationId xmlns:p14="http://schemas.microsoft.com/office/powerpoint/2010/main" val="3884045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Doppler echocardiography</a:t>
            </a:r>
          </a:p>
        </p:txBody>
      </p:sp>
      <p:sp>
        <p:nvSpPr>
          <p:cNvPr id="123907" name="Rectangle 3"/>
          <p:cNvSpPr>
            <a:spLocks noGrp="1" noChangeArrowheads="1"/>
          </p:cNvSpPr>
          <p:nvPr>
            <p:ph idx="1"/>
          </p:nvPr>
        </p:nvSpPr>
        <p:spPr/>
        <p:txBody>
          <a:bodyPr>
            <a:normAutofit/>
          </a:bodyPr>
          <a:lstStyle/>
          <a:p>
            <a:r>
              <a:rPr lang="en-US" altLang="en-US" dirty="0"/>
              <a:t>Used to study venous flow from IVC, SVC, pulmonary vessels  and flow across the valves</a:t>
            </a:r>
          </a:p>
          <a:p>
            <a:r>
              <a:rPr lang="en-US" altLang="en-US" dirty="0"/>
              <a:t>Measure direction and speed  of blood flowing through the heart and blood vessels</a:t>
            </a:r>
          </a:p>
          <a:p>
            <a:r>
              <a:rPr lang="en-US" altLang="en-US" dirty="0"/>
              <a:t>Check for abnormal communication between left and right side of the heart  and </a:t>
            </a:r>
            <a:r>
              <a:rPr lang="en-US" altLang="en-US" dirty="0" smtClean="0"/>
              <a:t>regurgitation</a:t>
            </a:r>
          </a:p>
          <a:p>
            <a:r>
              <a:rPr lang="en-US" altLang="en-US" dirty="0" smtClean="0"/>
              <a:t>Calculate </a:t>
            </a:r>
            <a:r>
              <a:rPr lang="en-US" altLang="en-US" dirty="0"/>
              <a:t>cardiac output/ejection fraction</a:t>
            </a:r>
          </a:p>
          <a:p>
            <a:r>
              <a:rPr lang="en-US" altLang="en-US" dirty="0"/>
              <a:t>Flow towards the transducer- red away from it – blue, and turbulence flow – mixture of red and blue- yellow</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514824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1"/>
            <a:ext cx="693420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7" name="Picture 5"/>
          <p:cNvPicPr>
            <a:picLocks noChangeAspect="1" noChangeArrowheads="1"/>
          </p:cNvPicPr>
          <p:nvPr/>
        </p:nvPicPr>
        <p:blipFill>
          <a:blip r:embed="rId3">
            <a:extLst>
              <a:ext uri="{28A0092B-C50C-407E-A947-70E740481C1C}">
                <a14:useLocalDpi xmlns:a14="http://schemas.microsoft.com/office/drawing/2010/main" val="0"/>
              </a:ext>
            </a:extLst>
          </a:blip>
          <a:srcRect l="18750" t="33333" r="28125" b="13542"/>
          <a:stretch>
            <a:fillRect/>
          </a:stretch>
        </p:blipFill>
        <p:spPr bwMode="auto">
          <a:xfrm>
            <a:off x="1752600" y="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8" name="Text Box 6"/>
          <p:cNvSpPr txBox="1">
            <a:spLocks noChangeArrowheads="1"/>
          </p:cNvSpPr>
          <p:nvPr/>
        </p:nvSpPr>
        <p:spPr bwMode="auto">
          <a:xfrm>
            <a:off x="1524001" y="5562601"/>
            <a:ext cx="87423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a:t>A; Parasternal long axis view –shows regurgitant jet consistent with massive aortic insufficiency</a:t>
            </a:r>
          </a:p>
          <a:p>
            <a:pPr eaLnBrk="1" hangingPunct="1"/>
            <a:r>
              <a:rPr lang="en-US" altLang="en-US" sz="1600"/>
              <a:t>B; Apical 4c view-systolic murmer; c:Apical 4c view – severe left vent. Systolic dysfunction.</a:t>
            </a:r>
          </a:p>
          <a:p>
            <a:pPr eaLnBrk="1" hangingPunct="1"/>
            <a:r>
              <a:rPr lang="en-US" altLang="en-US" sz="1600"/>
              <a:t> Tricuspid regurgitation is shown; D;Parasternal long axis – shows aorto-right </a:t>
            </a:r>
          </a:p>
          <a:p>
            <a:pPr eaLnBrk="1" hangingPunct="1"/>
            <a:r>
              <a:rPr lang="en-US" altLang="en-US" sz="1600"/>
              <a:t> ventricular fistula (arrow) with aortic regurgitation</a:t>
            </a:r>
          </a:p>
        </p:txBody>
      </p:sp>
    </p:spTree>
    <p:extLst>
      <p:ext uri="{BB962C8B-B14F-4D97-AF65-F5344CB8AC3E}">
        <p14:creationId xmlns:p14="http://schemas.microsoft.com/office/powerpoint/2010/main" val="1785055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3237"/>
                                        </p:tgtEl>
                                        <p:attrNameLst>
                                          <p:attrName>style.visibility</p:attrName>
                                        </p:attrNameLst>
                                      </p:cBhvr>
                                      <p:to>
                                        <p:strVal val="visible"/>
                                      </p:to>
                                    </p:set>
                                    <p:anim calcmode="lin" valueType="num">
                                      <p:cBhvr additive="base">
                                        <p:cTn id="7" dur="500" fill="hold"/>
                                        <p:tgtEl>
                                          <p:spTgt spid="223237"/>
                                        </p:tgtEl>
                                        <p:attrNameLst>
                                          <p:attrName>ppt_x</p:attrName>
                                        </p:attrNameLst>
                                      </p:cBhvr>
                                      <p:tavLst>
                                        <p:tav tm="0">
                                          <p:val>
                                            <p:strVal val="#ppt_x"/>
                                          </p:val>
                                        </p:tav>
                                        <p:tav tm="100000">
                                          <p:val>
                                            <p:strVal val="#ppt_x"/>
                                          </p:val>
                                        </p:tav>
                                      </p:tavLst>
                                    </p:anim>
                                    <p:anim calcmode="lin" valueType="num">
                                      <p:cBhvr additive="base">
                                        <p:cTn id="8" dur="500" fill="hold"/>
                                        <p:tgtEl>
                                          <p:spTgt spid="2232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3238"/>
                                        </p:tgtEl>
                                        <p:attrNameLst>
                                          <p:attrName>style.visibility</p:attrName>
                                        </p:attrNameLst>
                                      </p:cBhvr>
                                      <p:to>
                                        <p:strVal val="visible"/>
                                      </p:to>
                                    </p:set>
                                    <p:anim calcmode="lin" valueType="num">
                                      <p:cBhvr additive="base">
                                        <p:cTn id="11" dur="500" fill="hold"/>
                                        <p:tgtEl>
                                          <p:spTgt spid="223238"/>
                                        </p:tgtEl>
                                        <p:attrNameLst>
                                          <p:attrName>ppt_x</p:attrName>
                                        </p:attrNameLst>
                                      </p:cBhvr>
                                      <p:tavLst>
                                        <p:tav tm="0">
                                          <p:val>
                                            <p:strVal val="#ppt_x"/>
                                          </p:val>
                                        </p:tav>
                                        <p:tav tm="100000">
                                          <p:val>
                                            <p:strVal val="#ppt_x"/>
                                          </p:val>
                                        </p:tav>
                                      </p:tavLst>
                                    </p:anim>
                                    <p:anim calcmode="lin" valueType="num">
                                      <p:cBhvr additive="base">
                                        <p:cTn id="12" dur="500" fill="hold"/>
                                        <p:tgtEl>
                                          <p:spTgt spid="2232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sz="3600">
                <a:latin typeface="Times New Roman" panose="02020603050405020304" pitchFamily="18" charset="0"/>
              </a:rPr>
              <a:t>Clinical applications of echocardiography</a:t>
            </a:r>
          </a:p>
        </p:txBody>
      </p:sp>
      <p:sp>
        <p:nvSpPr>
          <p:cNvPr id="66563" name="Rectangle 3"/>
          <p:cNvSpPr>
            <a:spLocks noGrp="1" noChangeArrowheads="1"/>
          </p:cNvSpPr>
          <p:nvPr>
            <p:ph idx="1"/>
          </p:nvPr>
        </p:nvSpPr>
        <p:spPr/>
        <p:txBody>
          <a:bodyPr>
            <a:normAutofit/>
          </a:bodyPr>
          <a:lstStyle/>
          <a:p>
            <a:pPr>
              <a:lnSpc>
                <a:spcPct val="90000"/>
              </a:lnSpc>
            </a:pPr>
            <a:r>
              <a:rPr lang="en-US" altLang="en-US">
                <a:latin typeface="Times New Roman" panose="02020603050405020304" pitchFamily="18" charset="0"/>
              </a:rPr>
              <a:t>Congenital heart disease</a:t>
            </a:r>
          </a:p>
          <a:p>
            <a:pPr>
              <a:lnSpc>
                <a:spcPct val="90000"/>
              </a:lnSpc>
            </a:pPr>
            <a:r>
              <a:rPr lang="en-US" altLang="en-US">
                <a:latin typeface="Times New Roman" panose="02020603050405020304" pitchFamily="18" charset="0"/>
              </a:rPr>
              <a:t>Anatomical defects, shunts</a:t>
            </a:r>
          </a:p>
          <a:p>
            <a:pPr>
              <a:lnSpc>
                <a:spcPct val="90000"/>
              </a:lnSpc>
            </a:pPr>
            <a:r>
              <a:rPr lang="en-US" altLang="en-US">
                <a:latin typeface="Times New Roman" panose="02020603050405020304" pitchFamily="18" charset="0"/>
              </a:rPr>
              <a:t>Stress echo</a:t>
            </a:r>
          </a:p>
          <a:p>
            <a:pPr>
              <a:lnSpc>
                <a:spcPct val="90000"/>
              </a:lnSpc>
            </a:pPr>
            <a:r>
              <a:rPr lang="en-US" altLang="en-US">
                <a:latin typeface="Times New Roman" panose="02020603050405020304" pitchFamily="18" charset="0"/>
              </a:rPr>
              <a:t>Pericardial disease</a:t>
            </a:r>
          </a:p>
          <a:p>
            <a:pPr>
              <a:lnSpc>
                <a:spcPct val="90000"/>
              </a:lnSpc>
            </a:pPr>
            <a:r>
              <a:rPr lang="en-US" altLang="en-US">
                <a:latin typeface="Times New Roman" panose="02020603050405020304" pitchFamily="18" charset="0"/>
              </a:rPr>
              <a:t>Coronary artery disease</a:t>
            </a:r>
          </a:p>
          <a:p>
            <a:pPr>
              <a:lnSpc>
                <a:spcPct val="90000"/>
              </a:lnSpc>
            </a:pPr>
            <a:r>
              <a:rPr lang="en-US" altLang="en-US">
                <a:latin typeface="Times New Roman" panose="02020603050405020304" pitchFamily="18" charset="0"/>
              </a:rPr>
              <a:t>Cardiomyopathies</a:t>
            </a:r>
          </a:p>
          <a:p>
            <a:pPr>
              <a:lnSpc>
                <a:spcPct val="90000"/>
              </a:lnSpc>
            </a:pPr>
            <a:r>
              <a:rPr lang="en-US" altLang="en-US">
                <a:latin typeface="Times New Roman" panose="02020603050405020304" pitchFamily="18" charset="0"/>
              </a:rPr>
              <a:t>Valvular disease</a:t>
            </a:r>
          </a:p>
          <a:p>
            <a:pPr>
              <a:lnSpc>
                <a:spcPct val="90000"/>
              </a:lnSpc>
            </a:pPr>
            <a:r>
              <a:rPr lang="en-US" altLang="en-US">
                <a:latin typeface="Times New Roman" panose="02020603050405020304" pitchFamily="18" charset="0"/>
              </a:rPr>
              <a:t>Cardiac masses</a:t>
            </a:r>
          </a:p>
          <a:p>
            <a:pPr>
              <a:lnSpc>
                <a:spcPct val="90000"/>
              </a:lnSpc>
            </a:pPr>
            <a:r>
              <a:rPr lang="en-US" altLang="en-US">
                <a:latin typeface="Times New Roman" panose="02020603050405020304" pitchFamily="18" charset="0"/>
              </a:rPr>
              <a:t>Diseases of the aorta</a:t>
            </a:r>
            <a:endParaRPr lang="en-US" altLang="en-US">
              <a:latin typeface="Comic Sans MS" panose="030F0702030302020204" pitchFamily="66" charset="0"/>
            </a:endParaRPr>
          </a:p>
        </p:txBody>
      </p:sp>
    </p:spTree>
    <p:extLst>
      <p:ext uri="{BB962C8B-B14F-4D97-AF65-F5344CB8AC3E}">
        <p14:creationId xmlns:p14="http://schemas.microsoft.com/office/powerpoint/2010/main" val="371333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81200" y="-228600"/>
            <a:ext cx="8229600" cy="1143000"/>
          </a:xfrm>
        </p:spPr>
        <p:txBody>
          <a:bodyPr/>
          <a:lstStyle/>
          <a:p>
            <a:r>
              <a:rPr lang="en-US" altLang="en-US">
                <a:latin typeface="Times New Roman" panose="02020603050405020304" pitchFamily="18" charset="0"/>
              </a:rPr>
              <a:t>Angiocardiography</a:t>
            </a:r>
          </a:p>
        </p:txBody>
      </p:sp>
      <p:sp>
        <p:nvSpPr>
          <p:cNvPr id="67587" name="Rectangle 3"/>
          <p:cNvSpPr>
            <a:spLocks noGrp="1" noChangeArrowheads="1"/>
          </p:cNvSpPr>
          <p:nvPr>
            <p:ph idx="1"/>
          </p:nvPr>
        </p:nvSpPr>
        <p:spPr>
          <a:xfrm>
            <a:off x="1981200" y="685801"/>
            <a:ext cx="8229600" cy="4525963"/>
          </a:xfrm>
        </p:spPr>
        <p:txBody>
          <a:bodyPr>
            <a:normAutofit/>
          </a:bodyPr>
          <a:lstStyle/>
          <a:p>
            <a:r>
              <a:rPr lang="en-US" altLang="en-US" dirty="0">
                <a:latin typeface="Times New Roman" panose="02020603050405020304" pitchFamily="18" charset="0"/>
              </a:rPr>
              <a:t>Important technique for cardiac and great vessel anatomy</a:t>
            </a:r>
          </a:p>
          <a:p>
            <a:r>
              <a:rPr lang="en-US" altLang="en-US" dirty="0">
                <a:latin typeface="Times New Roman" panose="02020603050405020304" pitchFamily="18" charset="0"/>
              </a:rPr>
              <a:t>Coronary angiography commonest</a:t>
            </a:r>
          </a:p>
          <a:p>
            <a:pPr>
              <a:buFontTx/>
              <a:buNone/>
            </a:pPr>
            <a:r>
              <a:rPr lang="en-US" altLang="en-US" dirty="0">
                <a:latin typeface="Times New Roman" panose="02020603050405020304" pitchFamily="18" charset="0"/>
              </a:rPr>
              <a:t>    -</a:t>
            </a:r>
            <a:r>
              <a:rPr lang="en-US" altLang="en-US" dirty="0" err="1">
                <a:latin typeface="Times New Roman" panose="02020603050405020304" pitchFamily="18" charset="0"/>
              </a:rPr>
              <a:t>transfemoral</a:t>
            </a:r>
            <a:r>
              <a:rPr lang="en-US" altLang="en-US" dirty="0">
                <a:latin typeface="Times New Roman" panose="02020603050405020304" pitchFamily="18" charset="0"/>
              </a:rPr>
              <a:t> approach using </a:t>
            </a:r>
            <a:r>
              <a:rPr lang="en-US" altLang="en-US" dirty="0" err="1">
                <a:latin typeface="Times New Roman" panose="02020603050405020304" pitchFamily="18" charset="0"/>
              </a:rPr>
              <a:t>Judkins</a:t>
            </a:r>
            <a:r>
              <a:rPr lang="en-US" altLang="en-US" dirty="0">
                <a:latin typeface="Times New Roman" panose="02020603050405020304" pitchFamily="18" charset="0"/>
              </a:rPr>
              <a:t> or </a:t>
            </a:r>
            <a:r>
              <a:rPr lang="en-US" altLang="en-US" dirty="0" err="1">
                <a:latin typeface="Times New Roman" panose="02020603050405020304" pitchFamily="18" charset="0"/>
              </a:rPr>
              <a:t>Amplatz</a:t>
            </a:r>
            <a:r>
              <a:rPr lang="en-US" altLang="en-US" dirty="0">
                <a:latin typeface="Times New Roman" panose="02020603050405020304" pitchFamily="18" charset="0"/>
              </a:rPr>
              <a:t> catheters</a:t>
            </a:r>
          </a:p>
          <a:p>
            <a:r>
              <a:rPr lang="en-US" altLang="en-US" dirty="0">
                <a:latin typeface="Times New Roman" panose="02020603050405020304" pitchFamily="18" charset="0"/>
              </a:rPr>
              <a:t>Pulmonary angiography; for possible </a:t>
            </a:r>
            <a:r>
              <a:rPr lang="en-US" altLang="en-US" dirty="0" smtClean="0">
                <a:latin typeface="Times New Roman" panose="02020603050405020304" pitchFamily="18" charset="0"/>
              </a:rPr>
              <a:t>embolism.</a:t>
            </a:r>
            <a:endParaRPr lang="en-US" altLang="en-US" dirty="0">
              <a:latin typeface="Times New Roman" panose="02020603050405020304" pitchFamily="18" charset="0"/>
            </a:endParaRPr>
          </a:p>
          <a:p>
            <a:r>
              <a:rPr lang="en-US" altLang="en-US" dirty="0" err="1">
                <a:latin typeface="Times New Roman" panose="02020603050405020304" pitchFamily="18" charset="0"/>
              </a:rPr>
              <a:t>Adv</a:t>
            </a:r>
            <a:r>
              <a:rPr lang="en-US" altLang="en-US" dirty="0">
                <a:latin typeface="Times New Roman" panose="02020603050405020304" pitchFamily="18" charset="0"/>
              </a:rPr>
              <a:t>; Offers high resolution  images of the heart and great vessels. </a:t>
            </a:r>
          </a:p>
          <a:p>
            <a:r>
              <a:rPr lang="en-US" altLang="en-US" dirty="0" err="1">
                <a:latin typeface="Times New Roman" panose="02020603050405020304" pitchFamily="18" charset="0"/>
              </a:rPr>
              <a:t>Disadv</a:t>
            </a:r>
            <a:r>
              <a:rPr lang="en-US" altLang="en-US" dirty="0">
                <a:latin typeface="Times New Roman" panose="02020603050405020304" pitchFamily="18" charset="0"/>
              </a:rPr>
              <a:t> ; Requires experienced hands and cardiac </a:t>
            </a:r>
            <a:r>
              <a:rPr lang="en-US" altLang="en-US" dirty="0" smtClean="0">
                <a:latin typeface="Times New Roman" panose="02020603050405020304" pitchFamily="18" charset="0"/>
              </a:rPr>
              <a:t>monitoring, invasive</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4414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274638"/>
            <a:ext cx="8229600" cy="1143000"/>
          </a:xfrm>
        </p:spPr>
        <p:txBody>
          <a:bodyPr/>
          <a:lstStyle/>
          <a:p>
            <a:r>
              <a:rPr lang="en-US" sz="3200"/>
              <a:t>OUTLINE</a:t>
            </a:r>
          </a:p>
        </p:txBody>
      </p:sp>
      <p:sp>
        <p:nvSpPr>
          <p:cNvPr id="4099" name="Rectangle 3"/>
          <p:cNvSpPr>
            <a:spLocks noGrp="1" noChangeArrowheads="1"/>
          </p:cNvSpPr>
          <p:nvPr>
            <p:ph type="body" idx="4294967295"/>
          </p:nvPr>
        </p:nvSpPr>
        <p:spPr>
          <a:xfrm>
            <a:off x="0" y="1600200"/>
            <a:ext cx="7848600" cy="4525963"/>
          </a:xfrm>
        </p:spPr>
        <p:txBody>
          <a:bodyPr/>
          <a:lstStyle/>
          <a:p>
            <a:r>
              <a:rPr lang="en-GB" dirty="0" smtClean="0"/>
              <a:t>INTRODUCTION</a:t>
            </a:r>
          </a:p>
          <a:p>
            <a:r>
              <a:rPr lang="en-GB" dirty="0" smtClean="0"/>
              <a:t>EMBRYOLOGY</a:t>
            </a:r>
            <a:endParaRPr lang="en-GB" dirty="0"/>
          </a:p>
          <a:p>
            <a:r>
              <a:rPr lang="en-US" dirty="0" smtClean="0"/>
              <a:t>IMAGING </a:t>
            </a:r>
            <a:r>
              <a:rPr lang="en-US" dirty="0"/>
              <a:t>MODALITIES</a:t>
            </a:r>
          </a:p>
          <a:p>
            <a:r>
              <a:rPr lang="en-US" dirty="0" smtClean="0"/>
              <a:t>CONGENITAL HEART DISEASES</a:t>
            </a:r>
          </a:p>
          <a:p>
            <a:r>
              <a:rPr lang="en-US" dirty="0" smtClean="0"/>
              <a:t>SPECIFIC </a:t>
            </a:r>
            <a:r>
              <a:rPr lang="en-US" dirty="0"/>
              <a:t>CONDITIONS</a:t>
            </a:r>
            <a:endParaRPr lang="en-GB" dirty="0"/>
          </a:p>
        </p:txBody>
      </p:sp>
    </p:spTree>
    <p:extLst>
      <p:ext uri="{BB962C8B-B14F-4D97-AF65-F5344CB8AC3E}">
        <p14:creationId xmlns:p14="http://schemas.microsoft.com/office/powerpoint/2010/main" val="779986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lstStyle/>
          <a:p>
            <a:r>
              <a:rPr lang="en-US" altLang="en-US">
                <a:latin typeface="Times New Roman" panose="02020603050405020304" pitchFamily="18" charset="0"/>
              </a:rPr>
              <a:t>Angiocardiography cont’d</a:t>
            </a:r>
          </a:p>
        </p:txBody>
      </p:sp>
      <p:sp>
        <p:nvSpPr>
          <p:cNvPr id="68611" name="Rectangle 3"/>
          <p:cNvSpPr>
            <a:spLocks noGrp="1" noChangeArrowheads="1"/>
          </p:cNvSpPr>
          <p:nvPr>
            <p:ph idx="1"/>
          </p:nvPr>
        </p:nvSpPr>
        <p:spPr>
          <a:xfrm>
            <a:off x="1524000" y="1524001"/>
            <a:ext cx="8534400" cy="4525963"/>
          </a:xfrm>
        </p:spPr>
        <p:txBody>
          <a:bodyPr>
            <a:normAutofit/>
          </a:bodyPr>
          <a:lstStyle/>
          <a:p>
            <a:pPr>
              <a:lnSpc>
                <a:spcPct val="90000"/>
              </a:lnSpc>
            </a:pPr>
            <a:r>
              <a:rPr lang="en-US" altLang="en-US" dirty="0">
                <a:latin typeface="Times New Roman" panose="02020603050405020304" pitchFamily="18" charset="0"/>
              </a:rPr>
              <a:t>Indications :</a:t>
            </a:r>
          </a:p>
          <a:p>
            <a:pPr>
              <a:lnSpc>
                <a:spcPct val="90000"/>
              </a:lnSpc>
            </a:pPr>
            <a:r>
              <a:rPr lang="en-US" altLang="en-US" dirty="0">
                <a:latin typeface="Times New Roman" panose="02020603050405020304" pitchFamily="18" charset="0"/>
              </a:rPr>
              <a:t>CHD, </a:t>
            </a:r>
            <a:r>
              <a:rPr lang="en-US" altLang="en-US" dirty="0" err="1">
                <a:latin typeface="Times New Roman" panose="02020603050405020304" pitchFamily="18" charset="0"/>
              </a:rPr>
              <a:t>valvular</a:t>
            </a:r>
            <a:r>
              <a:rPr lang="en-US" altLang="en-US" dirty="0">
                <a:latin typeface="Times New Roman" panose="02020603050405020304" pitchFamily="18" charset="0"/>
              </a:rPr>
              <a:t>/myocardial disease, ventricular </a:t>
            </a:r>
            <a:r>
              <a:rPr lang="en-US" altLang="en-US" dirty="0" smtClean="0">
                <a:latin typeface="Times New Roman" panose="02020603050405020304" pitchFamily="18" charset="0"/>
              </a:rPr>
              <a:t>function</a:t>
            </a:r>
            <a:endParaRPr lang="en-US" altLang="en-US" dirty="0">
              <a:latin typeface="Times New Roman" panose="02020603050405020304" pitchFamily="18" charset="0"/>
            </a:endParaRPr>
          </a:p>
          <a:p>
            <a:pPr>
              <a:lnSpc>
                <a:spcPct val="90000"/>
              </a:lnSpc>
            </a:pPr>
            <a:r>
              <a:rPr lang="en-US" altLang="en-US" dirty="0">
                <a:latin typeface="Times New Roman" panose="02020603050405020304" pitchFamily="18" charset="0"/>
              </a:rPr>
              <a:t>Technique; </a:t>
            </a:r>
          </a:p>
          <a:p>
            <a:pPr>
              <a:lnSpc>
                <a:spcPct val="90000"/>
              </a:lnSpc>
              <a:buFontTx/>
              <a:buNone/>
            </a:pPr>
            <a:r>
              <a:rPr lang="en-US" altLang="en-US" dirty="0">
                <a:latin typeface="Times New Roman" panose="02020603050405020304" pitchFamily="18" charset="0"/>
              </a:rPr>
              <a:t>-right sided structures studied by introducing catheter into a peripheral vein, femoral or antecubital or </a:t>
            </a:r>
            <a:r>
              <a:rPr lang="en-US" altLang="en-US" dirty="0" err="1">
                <a:latin typeface="Times New Roman" panose="02020603050405020304" pitchFamily="18" charset="0"/>
              </a:rPr>
              <a:t>basilic</a:t>
            </a:r>
            <a:endParaRPr lang="en-US" altLang="en-US" dirty="0">
              <a:latin typeface="Times New Roman" panose="02020603050405020304" pitchFamily="18" charset="0"/>
            </a:endParaRPr>
          </a:p>
          <a:p>
            <a:pPr>
              <a:lnSpc>
                <a:spcPct val="90000"/>
              </a:lnSpc>
              <a:buFontTx/>
              <a:buNone/>
            </a:pPr>
            <a:r>
              <a:rPr lang="en-US" altLang="en-US" dirty="0">
                <a:latin typeface="Times New Roman" panose="02020603050405020304" pitchFamily="18" charset="0"/>
              </a:rPr>
              <a:t>-left sided structures by introducing catheter into femoral artery </a:t>
            </a:r>
            <a:r>
              <a:rPr lang="en-US" altLang="en-US" dirty="0" err="1">
                <a:latin typeface="Times New Roman" panose="02020603050405020304" pitchFamily="18" charset="0"/>
              </a:rPr>
              <a:t>retrogradely</a:t>
            </a:r>
            <a:endParaRPr lang="en-US" altLang="en-US" dirty="0">
              <a:latin typeface="Times New Roman" panose="02020603050405020304" pitchFamily="18" charset="0"/>
            </a:endParaRPr>
          </a:p>
          <a:p>
            <a:pPr>
              <a:lnSpc>
                <a:spcPct val="90000"/>
              </a:lnSpc>
              <a:buFontTx/>
              <a:buNone/>
            </a:pPr>
            <a:r>
              <a:rPr lang="en-US" altLang="en-US" dirty="0">
                <a:latin typeface="Times New Roman" panose="02020603050405020304" pitchFamily="18" charset="0"/>
              </a:rPr>
              <a:t>CM-</a:t>
            </a:r>
            <a:r>
              <a:rPr lang="en-US" altLang="en-US" sz="2000" dirty="0">
                <a:latin typeface="Times New Roman" panose="02020603050405020304" pitchFamily="18" charset="0"/>
              </a:rPr>
              <a:t>LOCM</a:t>
            </a:r>
            <a:r>
              <a:rPr lang="en-US" altLang="en-US" dirty="0">
                <a:latin typeface="Times New Roman" panose="02020603050405020304" pitchFamily="18" charset="0"/>
              </a:rPr>
              <a:t> 370; 1ml/kg at 18-20mls/s (adults),1.5ml/kg</a:t>
            </a:r>
          </a:p>
          <a:p>
            <a:pPr>
              <a:lnSpc>
                <a:spcPct val="90000"/>
              </a:lnSpc>
              <a:buFontTx/>
              <a:buNone/>
            </a:pPr>
            <a:r>
              <a:rPr lang="en-US" altLang="en-US" dirty="0">
                <a:latin typeface="Times New Roman" panose="02020603050405020304" pitchFamily="18" charset="0"/>
              </a:rPr>
              <a:t> ( 0-1yr);1.0ml/kg (&gt;5 </a:t>
            </a:r>
            <a:r>
              <a:rPr lang="en-US" altLang="en-US" dirty="0" err="1">
                <a:latin typeface="Times New Roman" panose="02020603050405020304" pitchFamily="18" charset="0"/>
              </a:rPr>
              <a:t>yrs</a:t>
            </a:r>
            <a:r>
              <a:rPr lang="en-US" altLang="en-US" dirty="0">
                <a:latin typeface="Times New Roman" panose="02020603050405020304" pitchFamily="18" charset="0"/>
              </a:rPr>
              <a:t>)</a:t>
            </a:r>
          </a:p>
          <a:p>
            <a:pPr>
              <a:lnSpc>
                <a:spcPct val="90000"/>
              </a:lnSpc>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00865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tLang="en-US">
                <a:latin typeface="Times New Roman" panose="02020603050405020304" pitchFamily="18" charset="0"/>
              </a:rPr>
              <a:t>Angiocardiography cont’d</a:t>
            </a:r>
          </a:p>
        </p:txBody>
      </p:sp>
      <p:sp>
        <p:nvSpPr>
          <p:cNvPr id="177155" name="Rectangle 3"/>
          <p:cNvSpPr>
            <a:spLocks noGrp="1" noChangeArrowheads="1"/>
          </p:cNvSpPr>
          <p:nvPr>
            <p:ph idx="1"/>
          </p:nvPr>
        </p:nvSpPr>
        <p:spPr/>
        <p:txBody>
          <a:bodyPr/>
          <a:lstStyle/>
          <a:p>
            <a:pPr>
              <a:lnSpc>
                <a:spcPct val="90000"/>
              </a:lnSpc>
            </a:pPr>
            <a:r>
              <a:rPr lang="en-US" altLang="en-US">
                <a:latin typeface="Times New Roman" panose="02020603050405020304" pitchFamily="18" charset="0"/>
              </a:rPr>
              <a:t>Equipment- fluoroscopy unit on a C-arm with DSA facilities, pressure recording device, ECG monitor, blood oxygen analyser, catheters ( pigtail, NIH), cournand catheter-for pressure measurements </a:t>
            </a:r>
          </a:p>
          <a:p>
            <a:pPr>
              <a:lnSpc>
                <a:spcPct val="90000"/>
              </a:lnSpc>
            </a:pPr>
            <a:r>
              <a:rPr lang="en-US" altLang="en-US">
                <a:latin typeface="Times New Roman" panose="02020603050405020304" pitchFamily="18" charset="0"/>
              </a:rPr>
              <a:t>Angled views which place the pathological lesion at right angles to the Xray beam increase diagnostic accuracy of cardiography</a:t>
            </a:r>
          </a:p>
          <a:p>
            <a:pPr>
              <a:lnSpc>
                <a:spcPct val="90000"/>
              </a:lnSpc>
            </a:pPr>
            <a:r>
              <a:rPr lang="en-US" altLang="en-US">
                <a:latin typeface="Times New Roman" panose="02020603050405020304" pitchFamily="18" charset="0"/>
              </a:rPr>
              <a:t>Complications; sudden death, arrhythmias, MI, C. Media s/effects </a:t>
            </a:r>
          </a:p>
          <a:p>
            <a:pPr>
              <a:lnSpc>
                <a:spcPct val="90000"/>
              </a:lnSpc>
            </a:pPr>
            <a:endParaRPr lang="en-US" altLang="en-US">
              <a:latin typeface="Times New Roman" panose="02020603050405020304" pitchFamily="18" charset="0"/>
            </a:endParaRPr>
          </a:p>
        </p:txBody>
      </p:sp>
    </p:spTree>
    <p:extLst>
      <p:ext uri="{BB962C8B-B14F-4D97-AF65-F5344CB8AC3E}">
        <p14:creationId xmlns:p14="http://schemas.microsoft.com/office/powerpoint/2010/main" val="3042553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Text Box 4"/>
          <p:cNvSpPr txBox="1">
            <a:spLocks noChangeArrowheads="1"/>
          </p:cNvSpPr>
          <p:nvPr/>
        </p:nvSpPr>
        <p:spPr bwMode="auto">
          <a:xfrm>
            <a:off x="1736726" y="4267201"/>
            <a:ext cx="368141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t>LAO-Left coronary artery</a:t>
            </a:r>
          </a:p>
          <a:p>
            <a:pPr eaLnBrk="1" hangingPunct="1"/>
            <a:r>
              <a:rPr lang="en-US" altLang="en-US" sz="1400"/>
              <a:t>Open arrowhead=LAD,</a:t>
            </a:r>
          </a:p>
          <a:p>
            <a:pPr eaLnBrk="1" hangingPunct="1"/>
            <a:r>
              <a:rPr lang="en-US" altLang="en-US" sz="1400"/>
              <a:t>Solid arrowhead=diagonal, arrow=circumflex</a:t>
            </a:r>
          </a:p>
        </p:txBody>
      </p:sp>
      <p:sp>
        <p:nvSpPr>
          <p:cNvPr id="263173" name="Text Box 5"/>
          <p:cNvSpPr txBox="1">
            <a:spLocks noChangeArrowheads="1"/>
          </p:cNvSpPr>
          <p:nvPr/>
        </p:nvSpPr>
        <p:spPr bwMode="auto">
          <a:xfrm>
            <a:off x="5562600" y="4343400"/>
            <a:ext cx="461168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t>LAO-Right coronary artery</a:t>
            </a:r>
          </a:p>
          <a:p>
            <a:pPr eaLnBrk="1" hangingPunct="1"/>
            <a:r>
              <a:rPr lang="en-US" altLang="en-US" sz="1400"/>
              <a:t>Solid arrow head=RCA, open arrow head=posterior </a:t>
            </a:r>
          </a:p>
          <a:p>
            <a:pPr eaLnBrk="1" hangingPunct="1"/>
            <a:r>
              <a:rPr lang="en-US" altLang="en-US" sz="1400"/>
              <a:t>desced. C. artery, black  Arrow head=sinus node artery, </a:t>
            </a:r>
          </a:p>
          <a:p>
            <a:pPr eaLnBrk="1" hangingPunct="1"/>
            <a:r>
              <a:rPr lang="en-US" altLang="en-US" sz="1400"/>
              <a:t>black arrow inverted u at the crux,</a:t>
            </a:r>
          </a:p>
          <a:p>
            <a:pPr eaLnBrk="1" hangingPunct="1"/>
            <a:r>
              <a:rPr lang="en-US" altLang="en-US" sz="1400"/>
              <a:t> white arrow =posterolateral left vent. branch</a:t>
            </a:r>
          </a:p>
        </p:txBody>
      </p:sp>
      <p:pic>
        <p:nvPicPr>
          <p:cNvPr id="263179" name="Picture 11"/>
          <p:cNvPicPr>
            <a:picLocks noChangeAspect="1" noChangeArrowheads="1"/>
          </p:cNvPicPr>
          <p:nvPr/>
        </p:nvPicPr>
        <p:blipFill>
          <a:blip r:embed="rId2">
            <a:extLst>
              <a:ext uri="{28A0092B-C50C-407E-A947-70E740481C1C}">
                <a14:useLocalDpi xmlns:a14="http://schemas.microsoft.com/office/drawing/2010/main" val="0"/>
              </a:ext>
            </a:extLst>
          </a:blip>
          <a:srcRect l="844" t="53256" r="87949" b="30629"/>
          <a:stretch>
            <a:fillRect/>
          </a:stretch>
        </p:blipFill>
        <p:spPr bwMode="auto">
          <a:xfrm>
            <a:off x="5629276" y="228600"/>
            <a:ext cx="3675063" cy="39624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80" name="Picture 12"/>
          <p:cNvPicPr>
            <a:picLocks noChangeAspect="1" noChangeArrowheads="1"/>
          </p:cNvPicPr>
          <p:nvPr/>
        </p:nvPicPr>
        <p:blipFill>
          <a:blip r:embed="rId2">
            <a:extLst>
              <a:ext uri="{28A0092B-C50C-407E-A947-70E740481C1C}">
                <a14:useLocalDpi xmlns:a14="http://schemas.microsoft.com/office/drawing/2010/main" val="0"/>
              </a:ext>
            </a:extLst>
          </a:blip>
          <a:srcRect l="844" t="36505" r="88042" b="48756"/>
          <a:stretch>
            <a:fillRect/>
          </a:stretch>
        </p:blipFill>
        <p:spPr bwMode="auto">
          <a:xfrm>
            <a:off x="1676400" y="228601"/>
            <a:ext cx="3886200" cy="386556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8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
            <a:ext cx="4038600" cy="51816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83" name="Picture 15" descr="DSC00005"/>
          <p:cNvPicPr>
            <a:picLocks noChangeAspect="1" noChangeArrowheads="1"/>
          </p:cNvPicPr>
          <p:nvPr/>
        </p:nvPicPr>
        <p:blipFill>
          <a:blip r:embed="rId4">
            <a:extLst>
              <a:ext uri="{28A0092B-C50C-407E-A947-70E740481C1C}">
                <a14:useLocalDpi xmlns:a14="http://schemas.microsoft.com/office/drawing/2010/main" val="0"/>
              </a:ext>
            </a:extLst>
          </a:blip>
          <a:srcRect l="1736"/>
          <a:stretch>
            <a:fillRect/>
          </a:stretch>
        </p:blipFill>
        <p:spPr bwMode="auto">
          <a:xfrm>
            <a:off x="1219201" y="381000"/>
            <a:ext cx="4418013" cy="4724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63184" name="Text Box 16"/>
          <p:cNvSpPr txBox="1">
            <a:spLocks noChangeArrowheads="1"/>
          </p:cNvSpPr>
          <p:nvPr/>
        </p:nvSpPr>
        <p:spPr bwMode="auto">
          <a:xfrm>
            <a:off x="1524000" y="5214938"/>
            <a:ext cx="3987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RAO=I-intermediate branch,S-septal,D-diagonal</a:t>
            </a:r>
          </a:p>
          <a:p>
            <a:r>
              <a:rPr lang="en-US" altLang="en-US" sz="1400"/>
              <a:t>LAD-lt ant.desced,OM-obtuse marginal,Cx-circumflex</a:t>
            </a:r>
          </a:p>
        </p:txBody>
      </p:sp>
      <p:sp>
        <p:nvSpPr>
          <p:cNvPr id="263185" name="Text Box 17"/>
          <p:cNvSpPr txBox="1">
            <a:spLocks noChangeArrowheads="1"/>
          </p:cNvSpPr>
          <p:nvPr/>
        </p:nvSpPr>
        <p:spPr bwMode="auto">
          <a:xfrm>
            <a:off x="6003926" y="2551113"/>
            <a:ext cx="4380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RV</a:t>
            </a:r>
          </a:p>
        </p:txBody>
      </p:sp>
      <p:sp>
        <p:nvSpPr>
          <p:cNvPr id="263186" name="Text Box 18"/>
          <p:cNvSpPr txBox="1">
            <a:spLocks noChangeArrowheads="1"/>
          </p:cNvSpPr>
          <p:nvPr/>
        </p:nvSpPr>
        <p:spPr bwMode="auto">
          <a:xfrm>
            <a:off x="8213726" y="4532313"/>
            <a:ext cx="5756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PDA</a:t>
            </a:r>
          </a:p>
        </p:txBody>
      </p:sp>
      <p:sp>
        <p:nvSpPr>
          <p:cNvPr id="263187" name="Text Box 19"/>
          <p:cNvSpPr txBox="1">
            <a:spLocks noChangeArrowheads="1"/>
          </p:cNvSpPr>
          <p:nvPr/>
        </p:nvSpPr>
        <p:spPr bwMode="auto">
          <a:xfrm>
            <a:off x="8823326" y="3770313"/>
            <a:ext cx="3973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LV</a:t>
            </a:r>
          </a:p>
        </p:txBody>
      </p:sp>
      <p:sp>
        <p:nvSpPr>
          <p:cNvPr id="263188" name="Text Box 20"/>
          <p:cNvSpPr txBox="1">
            <a:spLocks noChangeArrowheads="1"/>
          </p:cNvSpPr>
          <p:nvPr/>
        </p:nvSpPr>
        <p:spPr bwMode="auto">
          <a:xfrm>
            <a:off x="5775326" y="5573713"/>
            <a:ext cx="38255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LAO =RV-rt vent. Branch,PDA-post. desced. artery,</a:t>
            </a:r>
          </a:p>
          <a:p>
            <a:r>
              <a:rPr lang="en-US" altLang="en-US" sz="1400"/>
              <a:t>LV-inferior lt vent branch</a:t>
            </a:r>
          </a:p>
        </p:txBody>
      </p:sp>
    </p:spTree>
    <p:extLst>
      <p:ext uri="{BB962C8B-B14F-4D97-AF65-F5344CB8AC3E}">
        <p14:creationId xmlns:p14="http://schemas.microsoft.com/office/powerpoint/2010/main" val="287380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3183"/>
                                        </p:tgtEl>
                                        <p:attrNameLst>
                                          <p:attrName>style.visibility</p:attrName>
                                        </p:attrNameLst>
                                      </p:cBhvr>
                                      <p:to>
                                        <p:strVal val="visible"/>
                                      </p:to>
                                    </p:set>
                                    <p:anim calcmode="lin" valueType="num">
                                      <p:cBhvr additive="base">
                                        <p:cTn id="7" dur="500" fill="hold"/>
                                        <p:tgtEl>
                                          <p:spTgt spid="263183"/>
                                        </p:tgtEl>
                                        <p:attrNameLst>
                                          <p:attrName>ppt_x</p:attrName>
                                        </p:attrNameLst>
                                      </p:cBhvr>
                                      <p:tavLst>
                                        <p:tav tm="0">
                                          <p:val>
                                            <p:strVal val="#ppt_x"/>
                                          </p:val>
                                        </p:tav>
                                        <p:tav tm="100000">
                                          <p:val>
                                            <p:strVal val="#ppt_x"/>
                                          </p:val>
                                        </p:tav>
                                      </p:tavLst>
                                    </p:anim>
                                    <p:anim calcmode="lin" valueType="num">
                                      <p:cBhvr additive="base">
                                        <p:cTn id="8" dur="500" fill="hold"/>
                                        <p:tgtEl>
                                          <p:spTgt spid="26318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3184"/>
                                        </p:tgtEl>
                                        <p:attrNameLst>
                                          <p:attrName>style.visibility</p:attrName>
                                        </p:attrNameLst>
                                      </p:cBhvr>
                                      <p:to>
                                        <p:strVal val="visible"/>
                                      </p:to>
                                    </p:set>
                                    <p:anim calcmode="lin" valueType="num">
                                      <p:cBhvr additive="base">
                                        <p:cTn id="11" dur="500" fill="hold"/>
                                        <p:tgtEl>
                                          <p:spTgt spid="263184"/>
                                        </p:tgtEl>
                                        <p:attrNameLst>
                                          <p:attrName>ppt_x</p:attrName>
                                        </p:attrNameLst>
                                      </p:cBhvr>
                                      <p:tavLst>
                                        <p:tav tm="0">
                                          <p:val>
                                            <p:strVal val="#ppt_x"/>
                                          </p:val>
                                        </p:tav>
                                        <p:tav tm="100000">
                                          <p:val>
                                            <p:strVal val="#ppt_x"/>
                                          </p:val>
                                        </p:tav>
                                      </p:tavLst>
                                    </p:anim>
                                    <p:anim calcmode="lin" valueType="num">
                                      <p:cBhvr additive="base">
                                        <p:cTn id="12" dur="500" fill="hold"/>
                                        <p:tgtEl>
                                          <p:spTgt spid="2631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3185"/>
                                        </p:tgtEl>
                                        <p:attrNameLst>
                                          <p:attrName>style.visibility</p:attrName>
                                        </p:attrNameLst>
                                      </p:cBhvr>
                                      <p:to>
                                        <p:strVal val="visible"/>
                                      </p:to>
                                    </p:set>
                                    <p:anim calcmode="lin" valueType="num">
                                      <p:cBhvr additive="base">
                                        <p:cTn id="15" dur="500" fill="hold"/>
                                        <p:tgtEl>
                                          <p:spTgt spid="263185"/>
                                        </p:tgtEl>
                                        <p:attrNameLst>
                                          <p:attrName>ppt_x</p:attrName>
                                        </p:attrNameLst>
                                      </p:cBhvr>
                                      <p:tavLst>
                                        <p:tav tm="0">
                                          <p:val>
                                            <p:strVal val="#ppt_x"/>
                                          </p:val>
                                        </p:tav>
                                        <p:tav tm="100000">
                                          <p:val>
                                            <p:strVal val="#ppt_x"/>
                                          </p:val>
                                        </p:tav>
                                      </p:tavLst>
                                    </p:anim>
                                    <p:anim calcmode="lin" valueType="num">
                                      <p:cBhvr additive="base">
                                        <p:cTn id="16" dur="500" fill="hold"/>
                                        <p:tgtEl>
                                          <p:spTgt spid="26318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3187"/>
                                        </p:tgtEl>
                                        <p:attrNameLst>
                                          <p:attrName>style.visibility</p:attrName>
                                        </p:attrNameLst>
                                      </p:cBhvr>
                                      <p:to>
                                        <p:strVal val="visible"/>
                                      </p:to>
                                    </p:set>
                                    <p:anim calcmode="lin" valueType="num">
                                      <p:cBhvr additive="base">
                                        <p:cTn id="19" dur="500" fill="hold"/>
                                        <p:tgtEl>
                                          <p:spTgt spid="263187"/>
                                        </p:tgtEl>
                                        <p:attrNameLst>
                                          <p:attrName>ppt_x</p:attrName>
                                        </p:attrNameLst>
                                      </p:cBhvr>
                                      <p:tavLst>
                                        <p:tav tm="0">
                                          <p:val>
                                            <p:strVal val="#ppt_x"/>
                                          </p:val>
                                        </p:tav>
                                        <p:tav tm="100000">
                                          <p:val>
                                            <p:strVal val="#ppt_x"/>
                                          </p:val>
                                        </p:tav>
                                      </p:tavLst>
                                    </p:anim>
                                    <p:anim calcmode="lin" valueType="num">
                                      <p:cBhvr additive="base">
                                        <p:cTn id="20" dur="500" fill="hold"/>
                                        <p:tgtEl>
                                          <p:spTgt spid="26318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3186"/>
                                        </p:tgtEl>
                                        <p:attrNameLst>
                                          <p:attrName>style.visibility</p:attrName>
                                        </p:attrNameLst>
                                      </p:cBhvr>
                                      <p:to>
                                        <p:strVal val="visible"/>
                                      </p:to>
                                    </p:set>
                                    <p:anim calcmode="lin" valueType="num">
                                      <p:cBhvr additive="base">
                                        <p:cTn id="23" dur="500" fill="hold"/>
                                        <p:tgtEl>
                                          <p:spTgt spid="263186"/>
                                        </p:tgtEl>
                                        <p:attrNameLst>
                                          <p:attrName>ppt_x</p:attrName>
                                        </p:attrNameLst>
                                      </p:cBhvr>
                                      <p:tavLst>
                                        <p:tav tm="0">
                                          <p:val>
                                            <p:strVal val="#ppt_x"/>
                                          </p:val>
                                        </p:tav>
                                        <p:tav tm="100000">
                                          <p:val>
                                            <p:strVal val="#ppt_x"/>
                                          </p:val>
                                        </p:tav>
                                      </p:tavLst>
                                    </p:anim>
                                    <p:anim calcmode="lin" valueType="num">
                                      <p:cBhvr additive="base">
                                        <p:cTn id="24" dur="500" fill="hold"/>
                                        <p:tgtEl>
                                          <p:spTgt spid="26318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3182"/>
                                        </p:tgtEl>
                                        <p:attrNameLst>
                                          <p:attrName>style.visibility</p:attrName>
                                        </p:attrNameLst>
                                      </p:cBhvr>
                                      <p:to>
                                        <p:strVal val="visible"/>
                                      </p:to>
                                    </p:set>
                                    <p:anim calcmode="lin" valueType="num">
                                      <p:cBhvr additive="base">
                                        <p:cTn id="27" dur="500" fill="hold"/>
                                        <p:tgtEl>
                                          <p:spTgt spid="263182"/>
                                        </p:tgtEl>
                                        <p:attrNameLst>
                                          <p:attrName>ppt_x</p:attrName>
                                        </p:attrNameLst>
                                      </p:cBhvr>
                                      <p:tavLst>
                                        <p:tav tm="0">
                                          <p:val>
                                            <p:strVal val="#ppt_x"/>
                                          </p:val>
                                        </p:tav>
                                        <p:tav tm="100000">
                                          <p:val>
                                            <p:strVal val="#ppt_x"/>
                                          </p:val>
                                        </p:tav>
                                      </p:tavLst>
                                    </p:anim>
                                    <p:anim calcmode="lin" valueType="num">
                                      <p:cBhvr additive="base">
                                        <p:cTn id="28" dur="500" fill="hold"/>
                                        <p:tgtEl>
                                          <p:spTgt spid="2631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3188"/>
                                        </p:tgtEl>
                                        <p:attrNameLst>
                                          <p:attrName>style.visibility</p:attrName>
                                        </p:attrNameLst>
                                      </p:cBhvr>
                                      <p:to>
                                        <p:strVal val="visible"/>
                                      </p:to>
                                    </p:set>
                                    <p:anim calcmode="lin" valueType="num">
                                      <p:cBhvr additive="base">
                                        <p:cTn id="31" dur="500" fill="hold"/>
                                        <p:tgtEl>
                                          <p:spTgt spid="263188"/>
                                        </p:tgtEl>
                                        <p:attrNameLst>
                                          <p:attrName>ppt_x</p:attrName>
                                        </p:attrNameLst>
                                      </p:cBhvr>
                                      <p:tavLst>
                                        <p:tav tm="0">
                                          <p:val>
                                            <p:strVal val="#ppt_x"/>
                                          </p:val>
                                        </p:tav>
                                        <p:tav tm="100000">
                                          <p:val>
                                            <p:strVal val="#ppt_x"/>
                                          </p:val>
                                        </p:tav>
                                      </p:tavLst>
                                    </p:anim>
                                    <p:anim calcmode="lin" valueType="num">
                                      <p:cBhvr additive="base">
                                        <p:cTn id="32" dur="500" fill="hold"/>
                                        <p:tgtEl>
                                          <p:spTgt spid="263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4" grpId="0"/>
      <p:bldP spid="263185" grpId="0"/>
      <p:bldP spid="263186" grpId="0"/>
      <p:bldP spid="263187" grpId="0"/>
      <p:bldP spid="2631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0"/>
            <a:ext cx="8229600" cy="1143000"/>
          </a:xfrm>
        </p:spPr>
        <p:txBody>
          <a:bodyPr/>
          <a:lstStyle/>
          <a:p>
            <a:r>
              <a:rPr lang="en-US" altLang="en-US">
                <a:latin typeface="Times New Roman" panose="02020603050405020304" pitchFamily="18" charset="0"/>
              </a:rPr>
              <a:t>CARDIAC MRI</a:t>
            </a:r>
          </a:p>
        </p:txBody>
      </p:sp>
      <p:sp>
        <p:nvSpPr>
          <p:cNvPr id="74755" name="Rectangle 3"/>
          <p:cNvSpPr>
            <a:spLocks noGrp="1" noChangeArrowheads="1"/>
          </p:cNvSpPr>
          <p:nvPr>
            <p:ph idx="1"/>
          </p:nvPr>
        </p:nvSpPr>
        <p:spPr>
          <a:xfrm>
            <a:off x="1752600" y="1066801"/>
            <a:ext cx="7467600" cy="4525963"/>
          </a:xfrm>
        </p:spPr>
        <p:txBody>
          <a:bodyPr/>
          <a:lstStyle/>
          <a:p>
            <a:r>
              <a:rPr lang="en-US" altLang="en-US">
                <a:latin typeface="Times New Roman" panose="02020603050405020304" pitchFamily="18" charset="0"/>
              </a:rPr>
              <a:t>Advantages; Provides anatomy, dynamic motion studies of function, flow and chemistry with minimal risk to the patient</a:t>
            </a:r>
          </a:p>
          <a:p>
            <a:pPr>
              <a:buFontTx/>
              <a:buNone/>
            </a:pPr>
            <a:endParaRPr lang="en-US" altLang="en-US">
              <a:latin typeface="Times New Roman" panose="02020603050405020304" pitchFamily="18" charset="0"/>
            </a:endParaRPr>
          </a:p>
          <a:p>
            <a:r>
              <a:rPr lang="en-US" altLang="en-US">
                <a:latin typeface="Times New Roman" panose="02020603050405020304" pitchFamily="18" charset="0"/>
              </a:rPr>
              <a:t>Disadvantage – expensive</a:t>
            </a:r>
          </a:p>
          <a:p>
            <a:pPr>
              <a:buFontTx/>
              <a:buNone/>
            </a:pPr>
            <a:r>
              <a:rPr lang="en-US" altLang="en-US">
                <a:latin typeface="Times New Roman" panose="02020603050405020304" pitchFamily="18" charset="0"/>
              </a:rPr>
              <a:t>                         -availability</a:t>
            </a:r>
          </a:p>
          <a:p>
            <a:pPr>
              <a:buFontTx/>
              <a:buNone/>
            </a:pPr>
            <a:r>
              <a:rPr lang="en-US" altLang="en-US">
                <a:latin typeface="Times New Roman" panose="02020603050405020304" pitchFamily="18" charset="0"/>
              </a:rPr>
              <a:t>                         - metallic implants</a:t>
            </a:r>
          </a:p>
        </p:txBody>
      </p:sp>
    </p:spTree>
    <p:extLst>
      <p:ext uri="{BB962C8B-B14F-4D97-AF65-F5344CB8AC3E}">
        <p14:creationId xmlns:p14="http://schemas.microsoft.com/office/powerpoint/2010/main" val="1977740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z="3600">
                <a:latin typeface="Times New Roman" panose="02020603050405020304" pitchFamily="18" charset="0"/>
              </a:rPr>
              <a:t>Clinical applications of  Cardiac MRI</a:t>
            </a:r>
          </a:p>
        </p:txBody>
      </p:sp>
      <p:sp>
        <p:nvSpPr>
          <p:cNvPr id="75779" name="Rectangle 3"/>
          <p:cNvSpPr>
            <a:spLocks noGrp="1" noChangeArrowheads="1"/>
          </p:cNvSpPr>
          <p:nvPr>
            <p:ph idx="1"/>
          </p:nvPr>
        </p:nvSpPr>
        <p:spPr>
          <a:xfrm>
            <a:off x="1524000" y="1600201"/>
            <a:ext cx="8915400" cy="4525963"/>
          </a:xfrm>
        </p:spPr>
        <p:txBody>
          <a:bodyPr>
            <a:normAutofit/>
          </a:bodyPr>
          <a:lstStyle/>
          <a:p>
            <a:pPr>
              <a:lnSpc>
                <a:spcPct val="90000"/>
              </a:lnSpc>
            </a:pPr>
            <a:r>
              <a:rPr lang="en-US" altLang="en-US">
                <a:latin typeface="Times New Roman" panose="02020603050405020304" pitchFamily="18" charset="0"/>
              </a:rPr>
              <a:t>ventricular function analysis</a:t>
            </a:r>
          </a:p>
          <a:p>
            <a:pPr>
              <a:lnSpc>
                <a:spcPct val="90000"/>
              </a:lnSpc>
            </a:pPr>
            <a:r>
              <a:rPr lang="en-US" altLang="en-US">
                <a:latin typeface="Times New Roman" panose="02020603050405020304" pitchFamily="18" charset="0"/>
              </a:rPr>
              <a:t>Myocardial function at rest and during stress</a:t>
            </a:r>
          </a:p>
          <a:p>
            <a:pPr>
              <a:lnSpc>
                <a:spcPct val="90000"/>
              </a:lnSpc>
            </a:pPr>
            <a:r>
              <a:rPr lang="en-US" altLang="en-US">
                <a:latin typeface="Times New Roman" panose="02020603050405020304" pitchFamily="18" charset="0"/>
              </a:rPr>
              <a:t>Myocardial perfusion</a:t>
            </a:r>
          </a:p>
          <a:p>
            <a:pPr>
              <a:lnSpc>
                <a:spcPct val="90000"/>
              </a:lnSpc>
            </a:pPr>
            <a:r>
              <a:rPr lang="en-US" altLang="en-US">
                <a:latin typeface="Times New Roman" panose="02020603050405020304" pitchFamily="18" charset="0"/>
              </a:rPr>
              <a:t>Measurement of coronary flow</a:t>
            </a:r>
          </a:p>
          <a:p>
            <a:pPr>
              <a:lnSpc>
                <a:spcPct val="90000"/>
              </a:lnSpc>
            </a:pPr>
            <a:r>
              <a:rPr lang="en-US" altLang="en-US">
                <a:latin typeface="Times New Roman" panose="02020603050405020304" pitchFamily="18" charset="0"/>
              </a:rPr>
              <a:t>Valvular heart disease</a:t>
            </a:r>
          </a:p>
          <a:p>
            <a:pPr>
              <a:lnSpc>
                <a:spcPct val="90000"/>
              </a:lnSpc>
            </a:pPr>
            <a:r>
              <a:rPr lang="en-US" altLang="en-US">
                <a:latin typeface="Times New Roman" panose="02020603050405020304" pitchFamily="18" charset="0"/>
              </a:rPr>
              <a:t>Pericardial pathology</a:t>
            </a:r>
          </a:p>
          <a:p>
            <a:pPr>
              <a:lnSpc>
                <a:spcPct val="90000"/>
              </a:lnSpc>
            </a:pPr>
            <a:r>
              <a:rPr lang="en-US" altLang="en-US">
                <a:latin typeface="Times New Roman" panose="02020603050405020304" pitchFamily="18" charset="0"/>
              </a:rPr>
              <a:t>Cardiac tumors and thrombi</a:t>
            </a:r>
          </a:p>
          <a:p>
            <a:pPr>
              <a:lnSpc>
                <a:spcPct val="90000"/>
              </a:lnSpc>
            </a:pPr>
            <a:r>
              <a:rPr lang="en-US" altLang="en-US">
                <a:latin typeface="Times New Roman" panose="02020603050405020304" pitchFamily="18" charset="0"/>
              </a:rPr>
              <a:t>Cardiomyopathies</a:t>
            </a:r>
          </a:p>
          <a:p>
            <a:pPr>
              <a:lnSpc>
                <a:spcPct val="90000"/>
              </a:lnSpc>
            </a:pPr>
            <a:r>
              <a:rPr lang="en-US" altLang="en-US">
                <a:latin typeface="Times New Roman" panose="02020603050405020304" pitchFamily="18" charset="0"/>
              </a:rPr>
              <a:t>Assessing great vessels- aortic/pulmonary disease</a:t>
            </a:r>
          </a:p>
        </p:txBody>
      </p:sp>
    </p:spTree>
    <p:extLst>
      <p:ext uri="{BB962C8B-B14F-4D97-AF65-F5344CB8AC3E}">
        <p14:creationId xmlns:p14="http://schemas.microsoft.com/office/powerpoint/2010/main" val="606396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a:t>Pulse sequences used</a:t>
            </a:r>
          </a:p>
        </p:txBody>
      </p:sp>
      <p:sp>
        <p:nvSpPr>
          <p:cNvPr id="152579" name="Rectangle 3"/>
          <p:cNvSpPr>
            <a:spLocks noGrp="1" noChangeArrowheads="1"/>
          </p:cNvSpPr>
          <p:nvPr>
            <p:ph idx="1"/>
          </p:nvPr>
        </p:nvSpPr>
        <p:spPr/>
        <p:txBody>
          <a:bodyPr>
            <a:normAutofit fontScale="92500" lnSpcReduction="20000"/>
          </a:bodyPr>
          <a:lstStyle/>
          <a:p>
            <a:pPr>
              <a:lnSpc>
                <a:spcPct val="90000"/>
              </a:lnSpc>
              <a:buFontTx/>
              <a:buNone/>
            </a:pPr>
            <a:endParaRPr lang="en-US" altLang="en-US" sz="2000"/>
          </a:p>
          <a:p>
            <a:pPr>
              <a:lnSpc>
                <a:spcPct val="90000"/>
              </a:lnSpc>
            </a:pPr>
            <a:r>
              <a:rPr lang="en-US" altLang="en-US" sz="2400"/>
              <a:t>Tissue characterization-done usingT1W, T2W, contrast enhancement and spectroscopy</a:t>
            </a:r>
          </a:p>
          <a:p>
            <a:pPr>
              <a:lnSpc>
                <a:spcPct val="90000"/>
              </a:lnSpc>
            </a:pPr>
            <a:endParaRPr lang="en-US" altLang="en-US" sz="2400"/>
          </a:p>
          <a:p>
            <a:pPr>
              <a:lnSpc>
                <a:spcPct val="90000"/>
              </a:lnSpc>
            </a:pPr>
            <a:r>
              <a:rPr lang="en-US" altLang="en-US" sz="2400"/>
              <a:t>T1W-best anatomic depiction,</a:t>
            </a:r>
          </a:p>
          <a:p>
            <a:pPr lvl="2">
              <a:lnSpc>
                <a:spcPct val="90000"/>
              </a:lnSpc>
            </a:pPr>
            <a:r>
              <a:rPr lang="en-US" altLang="en-US"/>
              <a:t>Blood-show signal void</a:t>
            </a:r>
          </a:p>
          <a:p>
            <a:pPr lvl="2">
              <a:lnSpc>
                <a:spcPct val="90000"/>
              </a:lnSpc>
            </a:pPr>
            <a:endParaRPr lang="en-US" altLang="en-US"/>
          </a:p>
          <a:p>
            <a:pPr>
              <a:lnSpc>
                <a:spcPct val="90000"/>
              </a:lnSpc>
            </a:pPr>
            <a:r>
              <a:rPr lang="en-US" altLang="en-US" sz="2400"/>
              <a:t>Gradient echo-Impart bright signal to coherently flowing blood-white blood</a:t>
            </a:r>
          </a:p>
          <a:p>
            <a:pPr>
              <a:lnSpc>
                <a:spcPct val="90000"/>
              </a:lnSpc>
            </a:pPr>
            <a:endParaRPr lang="en-US" altLang="en-US" sz="2400"/>
          </a:p>
          <a:p>
            <a:pPr>
              <a:lnSpc>
                <a:spcPct val="90000"/>
              </a:lnSpc>
            </a:pPr>
            <a:r>
              <a:rPr lang="en-US" altLang="en-US" sz="2400"/>
              <a:t>Fast spin echo- vascular wall bright, blood black</a:t>
            </a:r>
          </a:p>
        </p:txBody>
      </p:sp>
    </p:spTree>
    <p:extLst>
      <p:ext uri="{BB962C8B-B14F-4D97-AF65-F5344CB8AC3E}">
        <p14:creationId xmlns:p14="http://schemas.microsoft.com/office/powerpoint/2010/main" val="200179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ltLang="en-US"/>
              <a:t>C/MRI –cont’d</a:t>
            </a:r>
          </a:p>
        </p:txBody>
      </p:sp>
      <p:sp>
        <p:nvSpPr>
          <p:cNvPr id="153603" name="Rectangle 3"/>
          <p:cNvSpPr>
            <a:spLocks noGrp="1" noChangeArrowheads="1"/>
          </p:cNvSpPr>
          <p:nvPr>
            <p:ph idx="1"/>
          </p:nvPr>
        </p:nvSpPr>
        <p:spPr/>
        <p:txBody>
          <a:bodyPr/>
          <a:lstStyle/>
          <a:p>
            <a:pPr>
              <a:lnSpc>
                <a:spcPct val="90000"/>
              </a:lnSpc>
            </a:pPr>
            <a:endParaRPr lang="en-US" altLang="en-US"/>
          </a:p>
          <a:p>
            <a:pPr>
              <a:lnSpc>
                <a:spcPct val="90000"/>
              </a:lnSpc>
            </a:pPr>
            <a:r>
              <a:rPr lang="en-US" altLang="en-US"/>
              <a:t>Gradient recalled echo-technique -applied for motion studies,to show flowing blood as well as cardiac motion</a:t>
            </a:r>
          </a:p>
          <a:p>
            <a:pPr>
              <a:lnSpc>
                <a:spcPct val="90000"/>
              </a:lnSpc>
            </a:pPr>
            <a:r>
              <a:rPr lang="en-US" altLang="en-US"/>
              <a:t>ECG gated MRI of the heart- </a:t>
            </a:r>
          </a:p>
          <a:p>
            <a:pPr>
              <a:lnSpc>
                <a:spcPct val="90000"/>
              </a:lnSpc>
            </a:pPr>
            <a:r>
              <a:rPr lang="en-US" altLang="en-US"/>
              <a:t>Velocity mapping sequences</a:t>
            </a:r>
          </a:p>
          <a:p>
            <a:pPr>
              <a:lnSpc>
                <a:spcPct val="90000"/>
              </a:lnSpc>
            </a:pPr>
            <a:r>
              <a:rPr lang="en-US" altLang="en-US"/>
              <a:t>Images-tomographic slices,of any selected plane</a:t>
            </a:r>
          </a:p>
        </p:txBody>
      </p:sp>
    </p:spTree>
    <p:extLst>
      <p:ext uri="{BB962C8B-B14F-4D97-AF65-F5344CB8AC3E}">
        <p14:creationId xmlns:p14="http://schemas.microsoft.com/office/powerpoint/2010/main" val="1886590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a:t>MRI Cont’d</a:t>
            </a:r>
          </a:p>
        </p:txBody>
      </p:sp>
      <p:sp>
        <p:nvSpPr>
          <p:cNvPr id="154627" name="Rectangle 3"/>
          <p:cNvSpPr>
            <a:spLocks noGrp="1" noChangeArrowheads="1"/>
          </p:cNvSpPr>
          <p:nvPr>
            <p:ph idx="1"/>
          </p:nvPr>
        </p:nvSpPr>
        <p:spPr/>
        <p:txBody>
          <a:bodyPr>
            <a:normAutofit fontScale="92500" lnSpcReduction="20000"/>
          </a:bodyPr>
          <a:lstStyle/>
          <a:p>
            <a:r>
              <a:rPr lang="en-US" altLang="en-US">
                <a:latin typeface="Times New Roman" panose="02020603050405020304" pitchFamily="18" charset="0"/>
              </a:rPr>
              <a:t>Gadolinium -as contrast used in;</a:t>
            </a:r>
          </a:p>
          <a:p>
            <a:endParaRPr lang="en-US" altLang="en-US">
              <a:latin typeface="Times New Roman" panose="02020603050405020304" pitchFamily="18" charset="0"/>
            </a:endParaRPr>
          </a:p>
          <a:p>
            <a:pPr lvl="2"/>
            <a:r>
              <a:rPr lang="en-US" altLang="en-US" sz="3200">
                <a:latin typeface="Times New Roman" panose="02020603050405020304" pitchFamily="18" charset="0"/>
              </a:rPr>
              <a:t>myocardial perfusion</a:t>
            </a:r>
          </a:p>
          <a:p>
            <a:pPr lvl="2"/>
            <a:endParaRPr lang="en-US" altLang="en-US" sz="3200">
              <a:latin typeface="Times New Roman" panose="02020603050405020304" pitchFamily="18" charset="0"/>
            </a:endParaRPr>
          </a:p>
          <a:p>
            <a:pPr lvl="2"/>
            <a:r>
              <a:rPr lang="en-US" altLang="en-US" sz="3200">
                <a:latin typeface="Times New Roman" panose="02020603050405020304" pitchFamily="18" charset="0"/>
              </a:rPr>
              <a:t>MR angiography; time of flight  MRA, phase contrast  MRA, contrast enhanced  MRA</a:t>
            </a:r>
          </a:p>
          <a:p>
            <a:pPr lvl="2"/>
            <a:r>
              <a:rPr lang="en-US" altLang="en-US" sz="3200">
                <a:latin typeface="Times New Roman" panose="02020603050405020304" pitchFamily="18" charset="0"/>
              </a:rPr>
              <a:t>Myocardial infarction</a:t>
            </a:r>
          </a:p>
          <a:p>
            <a:pPr lvl="2"/>
            <a:r>
              <a:rPr lang="en-US" altLang="en-US" sz="3200">
                <a:latin typeface="Times New Roman" panose="02020603050405020304" pitchFamily="18" charset="0"/>
              </a:rPr>
              <a:t>Ischemia</a:t>
            </a:r>
          </a:p>
        </p:txBody>
      </p:sp>
    </p:spTree>
    <p:extLst>
      <p:ext uri="{BB962C8B-B14F-4D97-AF65-F5344CB8AC3E}">
        <p14:creationId xmlns:p14="http://schemas.microsoft.com/office/powerpoint/2010/main" val="1444098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Kimutai 00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228600"/>
            <a:ext cx="6910388" cy="4837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4" name="Text Box 4"/>
          <p:cNvSpPr txBox="1">
            <a:spLocks noChangeArrowheads="1"/>
          </p:cNvSpPr>
          <p:nvPr/>
        </p:nvSpPr>
        <p:spPr bwMode="auto">
          <a:xfrm>
            <a:off x="1905000" y="5181600"/>
            <a:ext cx="739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a:t>Oblique axial image of the heart –turbo S.E image.solid white arrow-parietal band, CT-crista terminalis, black arrow RCA , Curved arrow- lt circumflex CA, da- desced. Aorta, p-pulm. Vein, AV-aortic valve</a:t>
            </a:r>
          </a:p>
        </p:txBody>
      </p:sp>
      <p:sp>
        <p:nvSpPr>
          <p:cNvPr id="76805" name="Rectangle 5"/>
          <p:cNvSpPr>
            <a:spLocks noChangeArrowheads="1"/>
          </p:cNvSpPr>
          <p:nvPr/>
        </p:nvSpPr>
        <p:spPr bwMode="auto">
          <a:xfrm>
            <a:off x="1752600" y="6096000"/>
            <a:ext cx="746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Blip>
                <a:blip r:embed="rId3"/>
              </a:buBlip>
              <a:defRPr sz="2800">
                <a:solidFill>
                  <a:schemeClr val="tx1"/>
                </a:solidFill>
                <a:latin typeface="Arial" panose="020B0604020202020204" pitchFamily="34" charset="0"/>
              </a:defRPr>
            </a:lvl1pPr>
            <a:lvl2pPr marL="742950" indent="-285750">
              <a:spcBef>
                <a:spcPct val="20000"/>
              </a:spcBef>
              <a:buSzPct val="80000"/>
              <a:buBlip>
                <a:blip r:embed="rId4"/>
              </a:buBlip>
              <a:defRPr sz="2400">
                <a:solidFill>
                  <a:schemeClr val="tx1"/>
                </a:solidFill>
                <a:latin typeface="Arial" panose="020B0604020202020204" pitchFamily="34" charset="0"/>
              </a:defRPr>
            </a:lvl2pPr>
            <a:lvl3pPr marL="1143000" indent="-228600">
              <a:spcBef>
                <a:spcPct val="20000"/>
              </a:spcBef>
              <a:buSzPct val="70000"/>
              <a:buBlip>
                <a:blip r:embed="rId5"/>
              </a:buBlip>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eaLnBrk="1" hangingPunct="1">
              <a:buFontTx/>
              <a:buNone/>
            </a:pPr>
            <a:r>
              <a:rPr lang="en-US" altLang="en-US" sz="2000"/>
              <a:t> </a:t>
            </a:r>
            <a:r>
              <a:rPr lang="en-US" altLang="en-US" sz="1400"/>
              <a:t>TRANSVERSE IMAGE-</a:t>
            </a:r>
            <a:r>
              <a:rPr lang="en-US" altLang="en-US" sz="1800"/>
              <a:t>through ventricles at AV Valve level</a:t>
            </a:r>
          </a:p>
          <a:p>
            <a:pPr eaLnBrk="1" hangingPunct="1">
              <a:buFontTx/>
              <a:buNone/>
            </a:pPr>
            <a:r>
              <a:rPr lang="en-US" altLang="en-US" sz="1800"/>
              <a:t>  TV-open arrow;  MV—curved arrow</a:t>
            </a:r>
          </a:p>
        </p:txBody>
      </p:sp>
      <p:pic>
        <p:nvPicPr>
          <p:cNvPr id="76806" name="Picture 6" descr="class work 070"/>
          <p:cNvPicPr>
            <a:picLocks noChangeAspect="1" noChangeArrowheads="1"/>
          </p:cNvPicPr>
          <p:nvPr/>
        </p:nvPicPr>
        <p:blipFill>
          <a:blip r:embed="rId6">
            <a:lum bright="12000"/>
            <a:grayscl/>
            <a:extLst>
              <a:ext uri="{28A0092B-C50C-407E-A947-70E740481C1C}">
                <a14:useLocalDpi xmlns:a14="http://schemas.microsoft.com/office/drawing/2010/main" val="0"/>
              </a:ext>
            </a:extLst>
          </a:blip>
          <a:srcRect/>
          <a:stretch>
            <a:fillRect/>
          </a:stretch>
        </p:blipFill>
        <p:spPr bwMode="auto">
          <a:xfrm>
            <a:off x="1524000" y="457200"/>
            <a:ext cx="76962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444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ppt_x"/>
                                          </p:val>
                                        </p:tav>
                                        <p:tav tm="100000">
                                          <p:val>
                                            <p:strVal val="#ppt_x"/>
                                          </p:val>
                                        </p:tav>
                                      </p:tavLst>
                                    </p:anim>
                                    <p:anim calcmode="lin" valueType="num">
                                      <p:cBhvr additive="base">
                                        <p:cTn id="8" dur="500" fill="hold"/>
                                        <p:tgtEl>
                                          <p:spTgt spid="768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806"/>
                                        </p:tgtEl>
                                        <p:attrNameLst>
                                          <p:attrName>style.visibility</p:attrName>
                                        </p:attrNameLst>
                                      </p:cBhvr>
                                      <p:to>
                                        <p:strVal val="visible"/>
                                      </p:to>
                                    </p:set>
                                    <p:anim calcmode="lin" valueType="num">
                                      <p:cBhvr additive="base">
                                        <p:cTn id="11" dur="500" fill="hold"/>
                                        <p:tgtEl>
                                          <p:spTgt spid="76806"/>
                                        </p:tgtEl>
                                        <p:attrNameLst>
                                          <p:attrName>ppt_x</p:attrName>
                                        </p:attrNameLst>
                                      </p:cBhvr>
                                      <p:tavLst>
                                        <p:tav tm="0">
                                          <p:val>
                                            <p:strVal val="#ppt_x"/>
                                          </p:val>
                                        </p:tav>
                                        <p:tav tm="100000">
                                          <p:val>
                                            <p:strVal val="#ppt_x"/>
                                          </p:val>
                                        </p:tav>
                                      </p:tavLst>
                                    </p:anim>
                                    <p:anim calcmode="lin" valueType="num">
                                      <p:cBhvr additive="base">
                                        <p:cTn id="12" dur="500" fill="hold"/>
                                        <p:tgtEl>
                                          <p:spTgt spid="76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ltLang="en-US">
                <a:latin typeface="Times New Roman" panose="02020603050405020304" pitchFamily="18" charset="0"/>
              </a:rPr>
              <a:t>CARDIAC CT</a:t>
            </a:r>
          </a:p>
        </p:txBody>
      </p:sp>
      <p:sp>
        <p:nvSpPr>
          <p:cNvPr id="266243" name="Rectangle 3"/>
          <p:cNvSpPr>
            <a:spLocks noGrp="1" noChangeArrowheads="1"/>
          </p:cNvSpPr>
          <p:nvPr>
            <p:ph idx="1"/>
          </p:nvPr>
        </p:nvSpPr>
        <p:spPr/>
        <p:txBody>
          <a:bodyPr/>
          <a:lstStyle/>
          <a:p>
            <a:r>
              <a:rPr lang="en-US" altLang="en-US" dirty="0">
                <a:latin typeface="Times New Roman" panose="02020603050405020304" pitchFamily="18" charset="0"/>
              </a:rPr>
              <a:t>Good images of thoracic anatomy and major cardiac structures and large vessels</a:t>
            </a:r>
          </a:p>
          <a:p>
            <a:r>
              <a:rPr lang="en-US" altLang="en-US" dirty="0">
                <a:latin typeface="Times New Roman" panose="02020603050405020304" pitchFamily="18" charset="0"/>
              </a:rPr>
              <a:t>CECT first line in imaging aortic rupture or dissection</a:t>
            </a:r>
          </a:p>
          <a:p>
            <a:r>
              <a:rPr lang="en-US" altLang="en-US" dirty="0">
                <a:latin typeface="Times New Roman" panose="02020603050405020304" pitchFamily="18" charset="0"/>
              </a:rPr>
              <a:t>Calcification on the coronary </a:t>
            </a:r>
            <a:r>
              <a:rPr lang="en-US" altLang="en-US" dirty="0" smtClean="0">
                <a:latin typeface="Times New Roman" panose="02020603050405020304" pitchFamily="18" charset="0"/>
              </a:rPr>
              <a:t>vessels</a:t>
            </a:r>
          </a:p>
          <a:p>
            <a:r>
              <a:rPr lang="en-US" altLang="en-US" dirty="0" smtClean="0">
                <a:latin typeface="Times New Roman" panose="02020603050405020304" pitchFamily="18" charset="0"/>
              </a:rPr>
              <a:t>Evaluation of coronary vessels</a:t>
            </a:r>
            <a:endParaRPr lang="en-US" altLang="en-US" dirty="0">
              <a:latin typeface="Times New Roman" panose="02020603050405020304" pitchFamily="18" charset="0"/>
            </a:endParaRPr>
          </a:p>
          <a:p>
            <a:r>
              <a:rPr lang="en-US" altLang="en-US" dirty="0">
                <a:latin typeface="Times New Roman" panose="02020603050405020304" pitchFamily="18" charset="0"/>
              </a:rPr>
              <a:t>Disadvantages; ionizing radiation, motion artifact</a:t>
            </a:r>
          </a:p>
        </p:txBody>
      </p:sp>
    </p:spTree>
    <p:extLst>
      <p:ext uri="{BB962C8B-B14F-4D97-AF65-F5344CB8AC3E}">
        <p14:creationId xmlns:p14="http://schemas.microsoft.com/office/powerpoint/2010/main" val="1049885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dirty="0" smtClean="0"/>
              <a:t>INTRODUCTION</a:t>
            </a:r>
            <a:endParaRPr lang="en-US" dirty="0"/>
          </a:p>
        </p:txBody>
      </p:sp>
      <p:sp>
        <p:nvSpPr>
          <p:cNvPr id="3" name="Content Placeholder 2"/>
          <p:cNvSpPr>
            <a:spLocks noGrp="1"/>
          </p:cNvSpPr>
          <p:nvPr>
            <p:ph idx="1"/>
          </p:nvPr>
        </p:nvSpPr>
        <p:spPr>
          <a:xfrm>
            <a:off x="1828800" y="1143000"/>
            <a:ext cx="8610600" cy="5410200"/>
          </a:xfrm>
        </p:spPr>
        <p:txBody>
          <a:bodyPr>
            <a:normAutofit/>
          </a:bodyPr>
          <a:lstStyle/>
          <a:p>
            <a:r>
              <a:rPr lang="en-US" dirty="0" smtClean="0"/>
              <a:t>The fetal heart develops from a series of  complex and  rapid changes which occur between  second  and eighth week of intrauterine life.</a:t>
            </a:r>
          </a:p>
          <a:p>
            <a:r>
              <a:rPr lang="en-US" dirty="0" smtClean="0"/>
              <a:t> During  third to fifth weeks cardiac structures develop most actively and are most susceptible to adverse external influence </a:t>
            </a:r>
            <a:r>
              <a:rPr lang="en-US" dirty="0" err="1" smtClean="0"/>
              <a:t>eg</a:t>
            </a:r>
            <a:r>
              <a:rPr lang="en-US" dirty="0" smtClean="0"/>
              <a:t>. rubella virus or drugs such as thalidomide resulting in CHD. </a:t>
            </a:r>
          </a:p>
          <a:p>
            <a:endParaRPr lang="en-US" dirty="0" smtClean="0"/>
          </a:p>
          <a:p>
            <a:endParaRPr lang="en-US" dirty="0"/>
          </a:p>
        </p:txBody>
      </p:sp>
    </p:spTree>
    <p:extLst>
      <p:ext uri="{BB962C8B-B14F-4D97-AF65-F5344CB8AC3E}">
        <p14:creationId xmlns:p14="http://schemas.microsoft.com/office/powerpoint/2010/main" val="693562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t heart calcium sco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ct heart calcium 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41644"/>
            <a:ext cx="5715000" cy="4448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t heart calcium sc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206" y="1350498"/>
            <a:ext cx="5482381" cy="371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3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t heart calcium 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203" y="1209503"/>
            <a:ext cx="4286250" cy="343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96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t aortic aneurys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Image result for ct aortic aneury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499" y="181853"/>
            <a:ext cx="3743325" cy="25050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ntrast enhanced ct of the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28" y="337991"/>
            <a:ext cx="4332018" cy="29461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ontrast enhanced ct of the heart"/>
          <p:cNvPicPr>
            <a:picLocks noChangeAspect="1" noChangeArrowheads="1"/>
          </p:cNvPicPr>
          <p:nvPr/>
        </p:nvPicPr>
        <p:blipFill rotWithShape="1">
          <a:blip r:embed="rId4">
            <a:extLst>
              <a:ext uri="{28A0092B-C50C-407E-A947-70E740481C1C}">
                <a14:useLocalDpi xmlns:a14="http://schemas.microsoft.com/office/drawing/2010/main" val="0"/>
              </a:ext>
            </a:extLst>
          </a:blip>
          <a:srcRect l="6043" t="8284" r="7968" b="9298"/>
          <a:stretch/>
        </p:blipFill>
        <p:spPr bwMode="auto">
          <a:xfrm>
            <a:off x="6330462" y="3052689"/>
            <a:ext cx="4403187" cy="316523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ontrast enhanced ct of the he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123" y="3481753"/>
            <a:ext cx="3376246" cy="337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815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2">
            <a:lum bright="12000"/>
            <a:grayscl/>
            <a:extLst>
              <a:ext uri="{28A0092B-C50C-407E-A947-70E740481C1C}">
                <a14:useLocalDpi xmlns:a14="http://schemas.microsoft.com/office/drawing/2010/main" val="0"/>
              </a:ext>
            </a:extLst>
          </a:blip>
          <a:srcRect l="12109" t="58855" r="76563" b="29688"/>
          <a:stretch>
            <a:fillRect/>
          </a:stretch>
        </p:blipFill>
        <p:spPr bwMode="auto">
          <a:xfrm>
            <a:off x="2209800" y="457200"/>
            <a:ext cx="6324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43" name="Text Box 3"/>
          <p:cNvSpPr txBox="1">
            <a:spLocks noChangeArrowheads="1"/>
          </p:cNvSpPr>
          <p:nvPr/>
        </p:nvSpPr>
        <p:spPr bwMode="auto">
          <a:xfrm>
            <a:off x="4708525" y="1752601"/>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RA</a:t>
            </a:r>
          </a:p>
        </p:txBody>
      </p:sp>
      <p:sp>
        <p:nvSpPr>
          <p:cNvPr id="317444" name="Text Box 4"/>
          <p:cNvSpPr txBox="1">
            <a:spLocks noChangeArrowheads="1"/>
          </p:cNvSpPr>
          <p:nvPr/>
        </p:nvSpPr>
        <p:spPr bwMode="auto">
          <a:xfrm>
            <a:off x="5318125" y="1905001"/>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A.Ao</a:t>
            </a:r>
          </a:p>
        </p:txBody>
      </p:sp>
      <p:sp>
        <p:nvSpPr>
          <p:cNvPr id="317445" name="Text Box 5"/>
          <p:cNvSpPr txBox="1">
            <a:spLocks noChangeArrowheads="1"/>
          </p:cNvSpPr>
          <p:nvPr/>
        </p:nvSpPr>
        <p:spPr bwMode="auto">
          <a:xfrm>
            <a:off x="5851525" y="1295401"/>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RVO</a:t>
            </a:r>
          </a:p>
        </p:txBody>
      </p:sp>
      <p:sp>
        <p:nvSpPr>
          <p:cNvPr id="317446" name="Text Box 6"/>
          <p:cNvSpPr txBox="1">
            <a:spLocks noChangeArrowheads="1"/>
          </p:cNvSpPr>
          <p:nvPr/>
        </p:nvSpPr>
        <p:spPr bwMode="auto">
          <a:xfrm>
            <a:off x="5410200" y="26670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LA</a:t>
            </a:r>
          </a:p>
        </p:txBody>
      </p:sp>
      <p:sp>
        <p:nvSpPr>
          <p:cNvPr id="317447" name="Text Box 7"/>
          <p:cNvSpPr txBox="1">
            <a:spLocks noChangeArrowheads="1"/>
          </p:cNvSpPr>
          <p:nvPr/>
        </p:nvSpPr>
        <p:spPr bwMode="auto">
          <a:xfrm>
            <a:off x="5486401" y="3505201"/>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D.Ao</a:t>
            </a:r>
          </a:p>
        </p:txBody>
      </p:sp>
      <p:sp>
        <p:nvSpPr>
          <p:cNvPr id="317448" name="Text Box 8"/>
          <p:cNvSpPr txBox="1">
            <a:spLocks noChangeArrowheads="1"/>
          </p:cNvSpPr>
          <p:nvPr/>
        </p:nvSpPr>
        <p:spPr bwMode="auto">
          <a:xfrm>
            <a:off x="4038601" y="3886200"/>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Av</a:t>
            </a:r>
          </a:p>
        </p:txBody>
      </p:sp>
      <p:sp>
        <p:nvSpPr>
          <p:cNvPr id="317449" name="Text Box 9"/>
          <p:cNvSpPr txBox="1">
            <a:spLocks noChangeArrowheads="1"/>
          </p:cNvSpPr>
          <p:nvPr/>
        </p:nvSpPr>
        <p:spPr bwMode="auto">
          <a:xfrm>
            <a:off x="3810000" y="34290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OES</a:t>
            </a:r>
          </a:p>
        </p:txBody>
      </p:sp>
      <p:sp>
        <p:nvSpPr>
          <p:cNvPr id="317453" name="Line 13"/>
          <p:cNvSpPr>
            <a:spLocks noChangeShapeType="1"/>
          </p:cNvSpPr>
          <p:nvPr/>
        </p:nvSpPr>
        <p:spPr bwMode="auto">
          <a:xfrm>
            <a:off x="4495800" y="4114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7461" name="Picture 21"/>
          <p:cNvPicPr>
            <a:picLocks noChangeAspect="1" noChangeArrowheads="1"/>
          </p:cNvPicPr>
          <p:nvPr/>
        </p:nvPicPr>
        <p:blipFill>
          <a:blip r:embed="rId3">
            <a:extLst>
              <a:ext uri="{28A0092B-C50C-407E-A947-70E740481C1C}">
                <a14:useLocalDpi xmlns:a14="http://schemas.microsoft.com/office/drawing/2010/main" val="0"/>
              </a:ext>
            </a:extLst>
          </a:blip>
          <a:srcRect l="22966" t="4558" r="12033" b="23457"/>
          <a:stretch>
            <a:fillRect/>
          </a:stretch>
        </p:blipFill>
        <p:spPr bwMode="auto">
          <a:xfrm>
            <a:off x="2209800" y="228600"/>
            <a:ext cx="6553200"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62" name="Text Box 22"/>
          <p:cNvSpPr txBox="1">
            <a:spLocks noChangeArrowheads="1"/>
          </p:cNvSpPr>
          <p:nvPr/>
        </p:nvSpPr>
        <p:spPr bwMode="auto">
          <a:xfrm>
            <a:off x="1812925" y="5791201"/>
            <a:ext cx="84026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a:t>Coronal 3D reconstruction of right heart chambers using MDCTA.RAO views of right heart shown by MIP</a:t>
            </a:r>
          </a:p>
          <a:p>
            <a:pPr eaLnBrk="1" hangingPunct="1"/>
            <a:r>
              <a:rPr lang="en-US" altLang="en-US" sz="1400"/>
              <a:t>D-volume rendered technique-RCA running in the low attenuation fat of the ant. Atrioventricular groove</a:t>
            </a:r>
          </a:p>
          <a:p>
            <a:pPr eaLnBrk="1" hangingPunct="1"/>
            <a:r>
              <a:rPr lang="en-US" altLang="en-US" sz="1400"/>
              <a:t>E&amp;F-Sagittal 3D Reconstruction of right chambers using MDCTA by (E) MIP and (F) VRT showing </a:t>
            </a:r>
          </a:p>
          <a:p>
            <a:pPr eaLnBrk="1" hangingPunct="1"/>
            <a:r>
              <a:rPr lang="en-US" altLang="en-US" sz="1400"/>
              <a:t>position of pulmonary valve (white arrows)</a:t>
            </a:r>
          </a:p>
        </p:txBody>
      </p:sp>
    </p:spTree>
    <p:extLst>
      <p:ext uri="{BB962C8B-B14F-4D97-AF65-F5344CB8AC3E}">
        <p14:creationId xmlns:p14="http://schemas.microsoft.com/office/powerpoint/2010/main" val="106673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7461"/>
                                        </p:tgtEl>
                                        <p:attrNameLst>
                                          <p:attrName>style.visibility</p:attrName>
                                        </p:attrNameLst>
                                      </p:cBhvr>
                                      <p:to>
                                        <p:strVal val="visible"/>
                                      </p:to>
                                    </p:set>
                                    <p:animEffect transition="in" filter="diamond(in)">
                                      <p:cBhvr>
                                        <p:cTn id="7" dur="2000"/>
                                        <p:tgtEl>
                                          <p:spTgt spid="31746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17462"/>
                                        </p:tgtEl>
                                        <p:attrNameLst>
                                          <p:attrName>style.visibility</p:attrName>
                                        </p:attrNameLst>
                                      </p:cBhvr>
                                      <p:to>
                                        <p:strVal val="visible"/>
                                      </p:to>
                                    </p:set>
                                    <p:animEffect transition="in" filter="diamond(in)">
                                      <p:cBhvr>
                                        <p:cTn id="10" dur="2000"/>
                                        <p:tgtEl>
                                          <p:spTgt spid="317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altLang="en-US"/>
              <a:t>CARDIAC SCINTIGRAPHY</a:t>
            </a:r>
          </a:p>
        </p:txBody>
      </p:sp>
      <p:sp>
        <p:nvSpPr>
          <p:cNvPr id="270339" name="Rectangle 3"/>
          <p:cNvSpPr>
            <a:spLocks noGrp="1" noChangeArrowheads="1"/>
          </p:cNvSpPr>
          <p:nvPr>
            <p:ph idx="1"/>
          </p:nvPr>
        </p:nvSpPr>
        <p:spPr/>
        <p:txBody>
          <a:bodyPr>
            <a:normAutofit fontScale="85000" lnSpcReduction="20000"/>
          </a:bodyPr>
          <a:lstStyle/>
          <a:p>
            <a:r>
              <a:rPr lang="en-US" altLang="en-US" dirty="0"/>
              <a:t>Injection of </a:t>
            </a:r>
            <a:r>
              <a:rPr lang="en-US" altLang="en-US" dirty="0" err="1"/>
              <a:t>radiophamarceutical</a:t>
            </a:r>
            <a:r>
              <a:rPr lang="en-US" altLang="en-US" dirty="0"/>
              <a:t> to study the heart</a:t>
            </a:r>
          </a:p>
          <a:p>
            <a:r>
              <a:rPr lang="en-US" altLang="en-US" dirty="0"/>
              <a:t>indications;</a:t>
            </a:r>
          </a:p>
          <a:p>
            <a:pPr lvl="2"/>
            <a:r>
              <a:rPr lang="en-US" altLang="en-US" sz="3200" dirty="0"/>
              <a:t>assessment of myocardial </a:t>
            </a:r>
            <a:r>
              <a:rPr lang="en-US" altLang="en-US" sz="3200" dirty="0" smtClean="0"/>
              <a:t>perfusion</a:t>
            </a:r>
          </a:p>
          <a:p>
            <a:pPr lvl="2">
              <a:buFontTx/>
              <a:buChar char="-"/>
            </a:pPr>
            <a:r>
              <a:rPr lang="en-US" altLang="en-US" sz="3200" dirty="0" err="1" smtClean="0"/>
              <a:t>ischaemia</a:t>
            </a:r>
            <a:r>
              <a:rPr lang="en-US" altLang="en-US" sz="3200" dirty="0" smtClean="0"/>
              <a:t>,</a:t>
            </a:r>
          </a:p>
          <a:p>
            <a:pPr lvl="2">
              <a:buFontTx/>
              <a:buChar char="-"/>
            </a:pPr>
            <a:r>
              <a:rPr lang="en-US" altLang="en-US" sz="3200" dirty="0" smtClean="0"/>
              <a:t> </a:t>
            </a:r>
            <a:r>
              <a:rPr lang="en-US" altLang="en-US" sz="3200" dirty="0"/>
              <a:t>infarction </a:t>
            </a:r>
            <a:endParaRPr lang="en-US" altLang="en-US" sz="3200" dirty="0" smtClean="0"/>
          </a:p>
          <a:p>
            <a:pPr lvl="2">
              <a:buFontTx/>
              <a:buChar char="-"/>
            </a:pPr>
            <a:r>
              <a:rPr lang="en-US" altLang="en-US" sz="3200" dirty="0" smtClean="0"/>
              <a:t> viability.</a:t>
            </a:r>
            <a:endParaRPr lang="en-US" altLang="en-US" sz="3200" dirty="0"/>
          </a:p>
          <a:p>
            <a:pPr marL="914400" lvl="2" indent="0">
              <a:buNone/>
            </a:pPr>
            <a:r>
              <a:rPr lang="en-US" altLang="en-US" sz="3200" dirty="0" smtClean="0"/>
              <a:t>-Ventricular </a:t>
            </a:r>
            <a:r>
              <a:rPr lang="en-US" altLang="en-US" sz="3200" dirty="0"/>
              <a:t>function</a:t>
            </a:r>
          </a:p>
          <a:p>
            <a:pPr lvl="2"/>
            <a:r>
              <a:rPr lang="en-US" altLang="en-US" sz="3200" dirty="0"/>
              <a:t>diagnosis and quantification of abnormal passages</a:t>
            </a:r>
          </a:p>
          <a:p>
            <a:pPr lvl="4">
              <a:buFontTx/>
              <a:buNone/>
            </a:pPr>
            <a:endParaRPr lang="en-US" altLang="en-US" sz="2800" dirty="0"/>
          </a:p>
        </p:txBody>
      </p:sp>
    </p:spTree>
    <p:extLst>
      <p:ext uri="{BB962C8B-B14F-4D97-AF65-F5344CB8AC3E}">
        <p14:creationId xmlns:p14="http://schemas.microsoft.com/office/powerpoint/2010/main" val="3335548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2209800" y="0"/>
            <a:ext cx="7772400" cy="1143000"/>
          </a:xfrm>
        </p:spPr>
        <p:txBody>
          <a:bodyPr/>
          <a:lstStyle/>
          <a:p>
            <a:r>
              <a:rPr lang="en-US" altLang="en-US"/>
              <a:t>Perfusion studies</a:t>
            </a:r>
          </a:p>
        </p:txBody>
      </p:sp>
      <p:sp>
        <p:nvSpPr>
          <p:cNvPr id="272387" name="Rectangle 3"/>
          <p:cNvSpPr>
            <a:spLocks noGrp="1" noChangeArrowheads="1"/>
          </p:cNvSpPr>
          <p:nvPr>
            <p:ph idx="1"/>
          </p:nvPr>
        </p:nvSpPr>
        <p:spPr>
          <a:xfrm>
            <a:off x="1752600" y="914400"/>
            <a:ext cx="8610600" cy="4419600"/>
          </a:xfrm>
        </p:spPr>
        <p:txBody>
          <a:bodyPr/>
          <a:lstStyle/>
          <a:p>
            <a:r>
              <a:rPr lang="en-US" altLang="en-US" dirty="0">
                <a:latin typeface="Times New Roman" panose="02020603050405020304" pitchFamily="18" charset="0"/>
              </a:rPr>
              <a:t>Used to diagnose ischemia and m/infarction</a:t>
            </a:r>
          </a:p>
          <a:p>
            <a:r>
              <a:rPr lang="en-US" altLang="en-US" dirty="0" err="1">
                <a:latin typeface="Times New Roman" panose="02020603050405020304" pitchFamily="18" charset="0"/>
              </a:rPr>
              <a:t>Radiopharmacuticals</a:t>
            </a:r>
            <a:r>
              <a:rPr lang="en-US" altLang="en-US" dirty="0">
                <a:latin typeface="Times New Roman" panose="02020603050405020304" pitchFamily="18" charset="0"/>
              </a:rPr>
              <a:t> used include;</a:t>
            </a:r>
          </a:p>
          <a:p>
            <a:r>
              <a:rPr lang="en-US" altLang="en-US" dirty="0">
                <a:latin typeface="Times New Roman" panose="02020603050405020304" pitchFamily="18" charset="0"/>
              </a:rPr>
              <a:t>Thallium 201</a:t>
            </a:r>
          </a:p>
          <a:p>
            <a:r>
              <a:rPr lang="en-US" altLang="en-US" dirty="0">
                <a:latin typeface="Times New Roman" panose="02020603050405020304" pitchFamily="18" charset="0"/>
              </a:rPr>
              <a:t> technetium 99m labeled </a:t>
            </a:r>
            <a:r>
              <a:rPr lang="en-US" altLang="en-US" dirty="0" err="1" smtClean="0">
                <a:latin typeface="Times New Roman" panose="02020603050405020304" pitchFamily="18" charset="0"/>
              </a:rPr>
              <a:t>tracers;like</a:t>
            </a:r>
            <a:r>
              <a:rPr lang="en-US" altLang="en-US" dirty="0" smtClean="0">
                <a:latin typeface="Times New Roman" panose="02020603050405020304" pitchFamily="18" charset="0"/>
              </a:rPr>
              <a:t> </a:t>
            </a:r>
            <a:r>
              <a:rPr lang="en-US" altLang="en-US" dirty="0" err="1">
                <a:latin typeface="Times New Roman" panose="02020603050405020304" pitchFamily="18" charset="0"/>
              </a:rPr>
              <a:t>tetrofosmin</a:t>
            </a:r>
            <a:endParaRPr lang="en-US" altLang="en-US" dirty="0">
              <a:latin typeface="Times New Roman" panose="02020603050405020304" pitchFamily="18" charset="0"/>
            </a:endParaRPr>
          </a:p>
          <a:p>
            <a:pPr marL="0" indent="0">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390137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altLang="en-US"/>
              <a:t>Technique</a:t>
            </a:r>
          </a:p>
        </p:txBody>
      </p:sp>
      <p:sp>
        <p:nvSpPr>
          <p:cNvPr id="273411" name="Rectangle 3"/>
          <p:cNvSpPr>
            <a:spLocks noGrp="1" noChangeArrowheads="1"/>
          </p:cNvSpPr>
          <p:nvPr>
            <p:ph idx="1"/>
          </p:nvPr>
        </p:nvSpPr>
        <p:spPr/>
        <p:txBody>
          <a:bodyPr>
            <a:normAutofit/>
          </a:bodyPr>
          <a:lstStyle/>
          <a:p>
            <a:pPr>
              <a:lnSpc>
                <a:spcPct val="90000"/>
              </a:lnSpc>
            </a:pPr>
            <a:r>
              <a:rPr lang="en-US" altLang="en-US">
                <a:latin typeface="Times New Roman" panose="02020603050405020304" pitchFamily="18" charset="0"/>
              </a:rPr>
              <a:t>scans are taken in;stress and resting phases</a:t>
            </a:r>
            <a:r>
              <a:rPr lang="en-US" altLang="en-US" sz="3000">
                <a:latin typeface="Times New Roman" panose="02020603050405020304" pitchFamily="18" charset="0"/>
              </a:rPr>
              <a:t> </a:t>
            </a:r>
          </a:p>
          <a:p>
            <a:pPr>
              <a:lnSpc>
                <a:spcPct val="90000"/>
              </a:lnSpc>
              <a:buFontTx/>
              <a:buNone/>
            </a:pPr>
            <a:r>
              <a:rPr lang="en-US" altLang="en-US" sz="3000">
                <a:latin typeface="Times New Roman" panose="02020603050405020304" pitchFamily="18" charset="0"/>
              </a:rPr>
              <a:t>Stress induced by:-</a:t>
            </a:r>
          </a:p>
          <a:p>
            <a:pPr>
              <a:lnSpc>
                <a:spcPct val="90000"/>
              </a:lnSpc>
            </a:pPr>
            <a:r>
              <a:rPr lang="en-US" altLang="en-US" sz="3000">
                <a:latin typeface="Times New Roman" panose="02020603050405020304" pitchFamily="18" charset="0"/>
              </a:rPr>
              <a:t>Physical exercise test: treadmill, bicycling.</a:t>
            </a:r>
          </a:p>
          <a:p>
            <a:pPr>
              <a:lnSpc>
                <a:spcPct val="90000"/>
              </a:lnSpc>
              <a:buFontTx/>
              <a:buChar char="•"/>
            </a:pPr>
            <a:r>
              <a:rPr lang="en-US" altLang="en-US" sz="3000">
                <a:latin typeface="Times New Roman" panose="02020603050405020304" pitchFamily="18" charset="0"/>
              </a:rPr>
              <a:t>Pharmacologic stress test: dipyridamole, adenosine, dobutamine.</a:t>
            </a:r>
          </a:p>
          <a:p>
            <a:pPr>
              <a:lnSpc>
                <a:spcPct val="90000"/>
              </a:lnSpc>
              <a:buFontTx/>
              <a:buNone/>
            </a:pPr>
            <a:endParaRPr lang="en-US" altLang="en-US">
              <a:latin typeface="Times New Roman" panose="02020603050405020304" pitchFamily="18" charset="0"/>
            </a:endParaRPr>
          </a:p>
          <a:p>
            <a:pPr>
              <a:lnSpc>
                <a:spcPct val="90000"/>
              </a:lnSpc>
            </a:pPr>
            <a:r>
              <a:rPr lang="en-US" altLang="en-US">
                <a:latin typeface="Times New Roman" panose="02020603050405020304" pitchFamily="18" charset="0"/>
              </a:rPr>
              <a:t>The heart scanned in longitudinal, vertical and short axes</a:t>
            </a:r>
          </a:p>
          <a:p>
            <a:pPr>
              <a:lnSpc>
                <a:spcPct val="90000"/>
              </a:lnSpc>
            </a:pPr>
            <a:endParaRPr lang="en-US" altLang="en-US">
              <a:latin typeface="Times New Roman" panose="02020603050405020304" pitchFamily="18" charset="0"/>
            </a:endParaRPr>
          </a:p>
        </p:txBody>
      </p:sp>
    </p:spTree>
    <p:extLst>
      <p:ext uri="{BB962C8B-B14F-4D97-AF65-F5344CB8AC3E}">
        <p14:creationId xmlns:p14="http://schemas.microsoft.com/office/powerpoint/2010/main" val="38828341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altLang="en-US"/>
              <a:t>Normal perfusion scans</a:t>
            </a:r>
          </a:p>
        </p:txBody>
      </p:sp>
      <p:sp>
        <p:nvSpPr>
          <p:cNvPr id="274435" name="Rectangle 3"/>
          <p:cNvSpPr>
            <a:spLocks noGrp="1" noChangeArrowheads="1"/>
          </p:cNvSpPr>
          <p:nvPr>
            <p:ph idx="1"/>
          </p:nvPr>
        </p:nvSpPr>
        <p:spPr/>
        <p:txBody>
          <a:bodyPr/>
          <a:lstStyle/>
          <a:p>
            <a:r>
              <a:rPr lang="en-US" altLang="en-US"/>
              <a:t>Horse-shoe in vertical and long.axes and doughnut in short axis</a:t>
            </a:r>
          </a:p>
          <a:p>
            <a:r>
              <a:rPr lang="en-US" altLang="en-US"/>
              <a:t>stress and rest images are same in normal myocardial perfusion</a:t>
            </a:r>
          </a:p>
          <a:p>
            <a:r>
              <a:rPr lang="en-US" altLang="en-US"/>
              <a:t>Ischaemia-normal at rest and reduced at stress</a:t>
            </a:r>
          </a:p>
          <a:p>
            <a:r>
              <a:rPr lang="en-US" altLang="en-US"/>
              <a:t>infarcted and scars -reduced in both</a:t>
            </a:r>
          </a:p>
        </p:txBody>
      </p:sp>
    </p:spTree>
    <p:extLst>
      <p:ext uri="{BB962C8B-B14F-4D97-AF65-F5344CB8AC3E}">
        <p14:creationId xmlns:p14="http://schemas.microsoft.com/office/powerpoint/2010/main" val="3659011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1" descr="DSC04286.JPG"/>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711322" y="998806"/>
            <a:ext cx="10734927" cy="3877994"/>
          </a:xfr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9555" name="Rectangle 3"/>
          <p:cNvSpPr>
            <a:spLocks noGrp="1" noChangeArrowheads="1"/>
          </p:cNvSpPr>
          <p:nvPr>
            <p:ph type="title" idx="4294967295"/>
          </p:nvPr>
        </p:nvSpPr>
        <p:spPr>
          <a:xfrm>
            <a:off x="0" y="44450"/>
            <a:ext cx="1549400" cy="684213"/>
          </a:xfrm>
        </p:spPr>
        <p:txBody>
          <a:bodyPr>
            <a:normAutofit/>
          </a:bodyPr>
          <a:lstStyle/>
          <a:p>
            <a:r>
              <a:rPr lang="en-US" altLang="en-US"/>
              <a:t>Axes </a:t>
            </a:r>
          </a:p>
        </p:txBody>
      </p:sp>
      <p:sp>
        <p:nvSpPr>
          <p:cNvPr id="3" name="TextBox 2"/>
          <p:cNvSpPr txBox="1">
            <a:spLocks noChangeArrowheads="1"/>
          </p:cNvSpPr>
          <p:nvPr/>
        </p:nvSpPr>
        <p:spPr bwMode="auto">
          <a:xfrm>
            <a:off x="1752600" y="5105400"/>
            <a:ext cx="2509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VERTICAL LONG</a:t>
            </a:r>
          </a:p>
          <a:p>
            <a:pPr algn="ctr" eaLnBrk="1" hangingPunct="1"/>
            <a:r>
              <a:rPr lang="en-US" altLang="en-US"/>
              <a:t>AXIS</a:t>
            </a:r>
            <a:endParaRPr lang="en-GB" altLang="en-US"/>
          </a:p>
        </p:txBody>
      </p:sp>
      <p:sp>
        <p:nvSpPr>
          <p:cNvPr id="4" name="TextBox 3"/>
          <p:cNvSpPr txBox="1">
            <a:spLocks noChangeArrowheads="1"/>
          </p:cNvSpPr>
          <p:nvPr/>
        </p:nvSpPr>
        <p:spPr bwMode="auto">
          <a:xfrm>
            <a:off x="4191000" y="51816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SHORT</a:t>
            </a:r>
          </a:p>
          <a:p>
            <a:pPr algn="ctr" eaLnBrk="1" hangingPunct="1"/>
            <a:r>
              <a:rPr lang="en-US" altLang="en-US"/>
              <a:t>AXIS</a:t>
            </a:r>
            <a:endParaRPr lang="en-GB" altLang="en-US"/>
          </a:p>
        </p:txBody>
      </p:sp>
      <p:sp>
        <p:nvSpPr>
          <p:cNvPr id="5" name="TextBox 4"/>
          <p:cNvSpPr txBox="1">
            <a:spLocks noChangeArrowheads="1"/>
          </p:cNvSpPr>
          <p:nvPr/>
        </p:nvSpPr>
        <p:spPr bwMode="auto">
          <a:xfrm>
            <a:off x="6324600" y="50292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HORIZONTAL LONG</a:t>
            </a:r>
          </a:p>
          <a:p>
            <a:pPr algn="ctr" eaLnBrk="1" hangingPunct="1"/>
            <a:r>
              <a:rPr lang="en-US" altLang="en-US"/>
              <a:t>AXIS</a:t>
            </a:r>
            <a:endParaRPr lang="en-GB" altLang="en-US"/>
          </a:p>
        </p:txBody>
      </p:sp>
    </p:spTree>
    <p:extLst>
      <p:ext uri="{BB962C8B-B14F-4D97-AF65-F5344CB8AC3E}">
        <p14:creationId xmlns:p14="http://schemas.microsoft.com/office/powerpoint/2010/main" val="1373809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idx="4294967295"/>
          </p:nvPr>
        </p:nvSpPr>
        <p:spPr>
          <a:xfrm>
            <a:off x="0" y="274638"/>
            <a:ext cx="8229600" cy="1143000"/>
          </a:xfrm>
        </p:spPr>
        <p:txBody>
          <a:bodyPr/>
          <a:lstStyle/>
          <a:p>
            <a:r>
              <a:rPr lang="en-US" altLang="en-US" sz="3600"/>
              <a:t>HEART AXES</a:t>
            </a:r>
          </a:p>
        </p:txBody>
      </p:sp>
      <p:pic>
        <p:nvPicPr>
          <p:cNvPr id="280579" name="Picture 3" descr="Figure 3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844062"/>
            <a:ext cx="9283385" cy="511382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0580" name="Text Box 4"/>
          <p:cNvSpPr txBox="1">
            <a:spLocks noChangeArrowheads="1"/>
          </p:cNvSpPr>
          <p:nvPr/>
        </p:nvSpPr>
        <p:spPr bwMode="auto">
          <a:xfrm>
            <a:off x="1524000" y="6092825"/>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Verdana" panose="020B0604030504040204" pitchFamily="34" charset="0"/>
              </a:rPr>
              <a:t>Normal perfusion scan showing cardiac slice information and horizontal long, vertical long and vertical short axis images.</a:t>
            </a:r>
          </a:p>
        </p:txBody>
      </p:sp>
    </p:spTree>
    <p:extLst>
      <p:ext uri="{BB962C8B-B14F-4D97-AF65-F5344CB8AC3E}">
        <p14:creationId xmlns:p14="http://schemas.microsoft.com/office/powerpoint/2010/main" val="38433345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981200" y="274638"/>
            <a:ext cx="8229600" cy="487362"/>
          </a:xfrm>
        </p:spPr>
        <p:txBody>
          <a:bodyPr>
            <a:normAutofit fontScale="90000"/>
          </a:bodyPr>
          <a:lstStyle/>
          <a:p>
            <a:r>
              <a:rPr lang="en-US" sz="3600" dirty="0"/>
              <a:t>EMBRYOLOGY</a:t>
            </a:r>
          </a:p>
        </p:txBody>
      </p:sp>
      <p:sp>
        <p:nvSpPr>
          <p:cNvPr id="152579" name="Rectangle 3"/>
          <p:cNvSpPr>
            <a:spLocks noGrp="1" noChangeArrowheads="1"/>
          </p:cNvSpPr>
          <p:nvPr>
            <p:ph idx="1"/>
          </p:nvPr>
        </p:nvSpPr>
        <p:spPr>
          <a:xfrm>
            <a:off x="1981200" y="762001"/>
            <a:ext cx="8229600" cy="5364163"/>
          </a:xfrm>
        </p:spPr>
        <p:txBody>
          <a:bodyPr>
            <a:normAutofit/>
          </a:bodyPr>
          <a:lstStyle/>
          <a:p>
            <a:pPr>
              <a:lnSpc>
                <a:spcPct val="90000"/>
              </a:lnSpc>
            </a:pPr>
            <a:r>
              <a:rPr lang="en-US" dirty="0" smtClean="0"/>
              <a:t>The heart originates </a:t>
            </a:r>
            <a:r>
              <a:rPr lang="en-US" dirty="0"/>
              <a:t>from splanchnic mesoderm</a:t>
            </a:r>
          </a:p>
          <a:p>
            <a:pPr>
              <a:lnSpc>
                <a:spcPct val="90000"/>
              </a:lnSpc>
            </a:pPr>
            <a:r>
              <a:rPr lang="en-US" dirty="0" err="1"/>
              <a:t>endocardial</a:t>
            </a:r>
            <a:r>
              <a:rPr lang="en-US" dirty="0"/>
              <a:t> tube is the initial basic structure</a:t>
            </a:r>
          </a:p>
          <a:p>
            <a:pPr>
              <a:lnSpc>
                <a:spcPct val="90000"/>
              </a:lnSpc>
            </a:pPr>
            <a:r>
              <a:rPr lang="en-US" dirty="0"/>
              <a:t>development is </a:t>
            </a:r>
            <a:r>
              <a:rPr lang="en-US" dirty="0" err="1"/>
              <a:t>characterised</a:t>
            </a:r>
            <a:r>
              <a:rPr lang="en-US" dirty="0"/>
              <a:t> by rapid and complex changes</a:t>
            </a:r>
          </a:p>
          <a:p>
            <a:pPr>
              <a:lnSpc>
                <a:spcPct val="90000"/>
              </a:lnSpc>
            </a:pPr>
            <a:r>
              <a:rPr lang="en-US" dirty="0" smtClean="0"/>
              <a:t>Initially </a:t>
            </a:r>
            <a:r>
              <a:rPr lang="en-US" dirty="0"/>
              <a:t>straight longitudinal midline </a:t>
            </a:r>
            <a:r>
              <a:rPr lang="en-US" dirty="0" smtClean="0"/>
              <a:t>tube.</a:t>
            </a:r>
            <a:endParaRPr lang="en-US" dirty="0"/>
          </a:p>
          <a:p>
            <a:r>
              <a:rPr lang="en-US" dirty="0" smtClean="0"/>
              <a:t>5 dilatations develop along it;</a:t>
            </a:r>
          </a:p>
          <a:p>
            <a:pPr lvl="2"/>
            <a:r>
              <a:rPr lang="en-US" sz="2800" dirty="0"/>
              <a:t>common truncus arteriosus</a:t>
            </a:r>
          </a:p>
          <a:p>
            <a:pPr lvl="2"/>
            <a:r>
              <a:rPr lang="en-US" sz="2800" dirty="0"/>
              <a:t>bulbous </a:t>
            </a:r>
            <a:r>
              <a:rPr lang="en-US" sz="2800" dirty="0" err="1"/>
              <a:t>cordis</a:t>
            </a:r>
            <a:endParaRPr lang="en-US" sz="2800" dirty="0"/>
          </a:p>
          <a:p>
            <a:pPr lvl="2"/>
            <a:r>
              <a:rPr lang="en-US" sz="2800" dirty="0"/>
              <a:t>common primitive ventricle</a:t>
            </a:r>
          </a:p>
          <a:p>
            <a:pPr lvl="2"/>
            <a:r>
              <a:rPr lang="en-US" sz="2800" dirty="0"/>
              <a:t>common primitive atrium</a:t>
            </a:r>
          </a:p>
          <a:p>
            <a:pPr lvl="2"/>
            <a:r>
              <a:rPr lang="en-US" sz="2800" dirty="0" smtClean="0"/>
              <a:t>sinus </a:t>
            </a:r>
            <a:r>
              <a:rPr lang="en-US" sz="2800" dirty="0" err="1"/>
              <a:t>venosus</a:t>
            </a:r>
            <a:endParaRPr lang="en-US" sz="2800" dirty="0"/>
          </a:p>
          <a:p>
            <a:pPr>
              <a:lnSpc>
                <a:spcPct val="90000"/>
              </a:lnSpc>
            </a:pPr>
            <a:endParaRPr lang="en-US" dirty="0"/>
          </a:p>
          <a:p>
            <a:pPr>
              <a:lnSpc>
                <a:spcPct val="90000"/>
              </a:lnSpc>
            </a:pPr>
            <a:endParaRPr lang="en-US" dirty="0"/>
          </a:p>
        </p:txBody>
      </p:sp>
      <p:pic>
        <p:nvPicPr>
          <p:cNvPr id="5" name="Picture 2"/>
          <p:cNvPicPr>
            <a:picLocks noChangeAspect="1" noChangeArrowheads="1"/>
          </p:cNvPicPr>
          <p:nvPr/>
        </p:nvPicPr>
        <p:blipFill>
          <a:blip r:embed="rId3" cstate="print">
            <a:lum bright="9000"/>
          </a:blip>
          <a:srcRect r="75376"/>
          <a:stretch>
            <a:fillRect/>
          </a:stretch>
        </p:blipFill>
        <p:spPr bwMode="auto">
          <a:xfrm>
            <a:off x="8153400" y="3276600"/>
            <a:ext cx="1905000" cy="3391434"/>
          </a:xfrm>
          <a:prstGeom prst="rect">
            <a:avLst/>
          </a:prstGeom>
          <a:noFill/>
          <a:ln w="9525">
            <a:noFill/>
            <a:miter lim="800000"/>
            <a:headEnd/>
            <a:tailEnd/>
          </a:ln>
          <a:effectLst/>
        </p:spPr>
      </p:pic>
    </p:spTree>
    <p:extLst>
      <p:ext uri="{BB962C8B-B14F-4D97-AF65-F5344CB8AC3E}">
        <p14:creationId xmlns:p14="http://schemas.microsoft.com/office/powerpoint/2010/main" val="3981174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3" name="Picture 5" descr="DSC0427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2636839"/>
            <a:ext cx="4657725" cy="2143125"/>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281604" name="Picture 4" descr="DSC042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786314"/>
            <a:ext cx="4643438" cy="2071687"/>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6"/>
          <p:cNvGrpSpPr>
            <a:grpSpLocks/>
          </p:cNvGrpSpPr>
          <p:nvPr/>
        </p:nvGrpSpPr>
        <p:grpSpPr bwMode="auto">
          <a:xfrm>
            <a:off x="982663" y="765175"/>
            <a:ext cx="2520951" cy="304800"/>
            <a:chOff x="642910" y="273586"/>
            <a:chExt cx="1571636" cy="304342"/>
          </a:xfrm>
        </p:grpSpPr>
        <p:sp>
          <p:nvSpPr>
            <p:cNvPr id="281606" name="TextBox 7"/>
            <p:cNvSpPr txBox="1">
              <a:spLocks noChangeArrowheads="1"/>
            </p:cNvSpPr>
            <p:nvPr/>
          </p:nvSpPr>
          <p:spPr bwMode="auto">
            <a:xfrm>
              <a:off x="642910" y="273586"/>
              <a:ext cx="1214356" cy="30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US" altLang="en-US" sz="1400"/>
                <a:t>-stress</a:t>
              </a:r>
              <a:endParaRPr lang="en-GB" altLang="en-US" sz="1400"/>
            </a:p>
          </p:txBody>
        </p:sp>
        <p:sp>
          <p:nvSpPr>
            <p:cNvPr id="3" name="Right Arrow 8"/>
            <p:cNvSpPr/>
            <p:nvPr/>
          </p:nvSpPr>
          <p:spPr>
            <a:xfrm>
              <a:off x="1928524" y="357598"/>
              <a:ext cx="286022" cy="142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4" name="Group 6"/>
          <p:cNvGrpSpPr>
            <a:grpSpLocks/>
          </p:cNvGrpSpPr>
          <p:nvPr/>
        </p:nvGrpSpPr>
        <p:grpSpPr bwMode="auto">
          <a:xfrm>
            <a:off x="1200150" y="1773238"/>
            <a:ext cx="2376488" cy="336550"/>
            <a:chOff x="642910" y="273586"/>
            <a:chExt cx="1571636" cy="336044"/>
          </a:xfrm>
        </p:grpSpPr>
        <p:sp>
          <p:nvSpPr>
            <p:cNvPr id="281609" name="TextBox 7"/>
            <p:cNvSpPr txBox="1">
              <a:spLocks noChangeArrowheads="1"/>
            </p:cNvSpPr>
            <p:nvPr/>
          </p:nvSpPr>
          <p:spPr bwMode="auto">
            <a:xfrm>
              <a:off x="642910" y="273586"/>
              <a:ext cx="1214685" cy="3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US" altLang="en-US" sz="1600"/>
                <a:t>-rest</a:t>
              </a:r>
              <a:endParaRPr lang="en-GB" altLang="en-US" sz="1600"/>
            </a:p>
          </p:txBody>
        </p:sp>
        <p:sp>
          <p:nvSpPr>
            <p:cNvPr id="5" name="Right Arrow 8"/>
            <p:cNvSpPr/>
            <p:nvPr/>
          </p:nvSpPr>
          <p:spPr>
            <a:xfrm>
              <a:off x="1928985" y="357597"/>
              <a:ext cx="285561" cy="142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6" name="Group 6"/>
          <p:cNvGrpSpPr>
            <a:grpSpLocks/>
          </p:cNvGrpSpPr>
          <p:nvPr/>
        </p:nvGrpSpPr>
        <p:grpSpPr bwMode="auto">
          <a:xfrm>
            <a:off x="192088" y="2924175"/>
            <a:ext cx="3384551" cy="336550"/>
            <a:chOff x="642910" y="273586"/>
            <a:chExt cx="1571636" cy="336045"/>
          </a:xfrm>
        </p:grpSpPr>
        <p:sp>
          <p:nvSpPr>
            <p:cNvPr id="281612" name="TextBox 7"/>
            <p:cNvSpPr txBox="1">
              <a:spLocks noChangeArrowheads="1"/>
            </p:cNvSpPr>
            <p:nvPr/>
          </p:nvSpPr>
          <p:spPr bwMode="auto">
            <a:xfrm>
              <a:off x="642910" y="273586"/>
              <a:ext cx="1214111" cy="33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GB" altLang="en-US" sz="1600"/>
                <a:t>-stress</a:t>
              </a:r>
            </a:p>
          </p:txBody>
        </p:sp>
        <p:sp>
          <p:nvSpPr>
            <p:cNvPr id="7" name="Right Arrow 8"/>
            <p:cNvSpPr/>
            <p:nvPr/>
          </p:nvSpPr>
          <p:spPr>
            <a:xfrm>
              <a:off x="1928526" y="357598"/>
              <a:ext cx="286020" cy="14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8" name="Group 6"/>
          <p:cNvGrpSpPr>
            <a:grpSpLocks/>
          </p:cNvGrpSpPr>
          <p:nvPr/>
        </p:nvGrpSpPr>
        <p:grpSpPr bwMode="auto">
          <a:xfrm>
            <a:off x="119063" y="4005263"/>
            <a:ext cx="3384551" cy="366712"/>
            <a:chOff x="642910" y="273586"/>
            <a:chExt cx="1571636" cy="366162"/>
          </a:xfrm>
        </p:grpSpPr>
        <p:sp>
          <p:nvSpPr>
            <p:cNvPr id="281615" name="TextBox 7"/>
            <p:cNvSpPr txBox="1">
              <a:spLocks noChangeArrowheads="1"/>
            </p:cNvSpPr>
            <p:nvPr/>
          </p:nvSpPr>
          <p:spPr bwMode="auto">
            <a:xfrm>
              <a:off x="642910" y="273586"/>
              <a:ext cx="1214111" cy="36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GB" altLang="en-US"/>
                <a:t>-</a:t>
              </a:r>
              <a:r>
                <a:rPr lang="en-GB" altLang="en-US" sz="1600"/>
                <a:t>rest</a:t>
              </a:r>
            </a:p>
          </p:txBody>
        </p:sp>
        <p:sp>
          <p:nvSpPr>
            <p:cNvPr id="10" name="Right Arrow 8"/>
            <p:cNvSpPr/>
            <p:nvPr/>
          </p:nvSpPr>
          <p:spPr>
            <a:xfrm>
              <a:off x="1928526" y="357597"/>
              <a:ext cx="286020" cy="14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1" name="Group 6"/>
          <p:cNvGrpSpPr>
            <a:grpSpLocks/>
          </p:cNvGrpSpPr>
          <p:nvPr/>
        </p:nvGrpSpPr>
        <p:grpSpPr bwMode="auto">
          <a:xfrm>
            <a:off x="-744538" y="5229226"/>
            <a:ext cx="4249738" cy="366713"/>
            <a:chOff x="642910" y="273586"/>
            <a:chExt cx="1571636" cy="366162"/>
          </a:xfrm>
        </p:grpSpPr>
        <p:sp>
          <p:nvSpPr>
            <p:cNvPr id="281618" name="TextBox 7"/>
            <p:cNvSpPr txBox="1">
              <a:spLocks noChangeArrowheads="1"/>
            </p:cNvSpPr>
            <p:nvPr/>
          </p:nvSpPr>
          <p:spPr bwMode="auto">
            <a:xfrm>
              <a:off x="642910" y="273586"/>
              <a:ext cx="1214111" cy="36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GB" altLang="en-US"/>
                <a:t>-</a:t>
              </a:r>
              <a:r>
                <a:rPr lang="en-GB" altLang="en-US" sz="1600"/>
                <a:t>stress</a:t>
              </a:r>
            </a:p>
          </p:txBody>
        </p:sp>
        <p:sp>
          <p:nvSpPr>
            <p:cNvPr id="12" name="Right Arrow 8"/>
            <p:cNvSpPr/>
            <p:nvPr/>
          </p:nvSpPr>
          <p:spPr>
            <a:xfrm>
              <a:off x="1928634" y="357598"/>
              <a:ext cx="285912" cy="142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3" name="Group 6"/>
          <p:cNvGrpSpPr>
            <a:grpSpLocks/>
          </p:cNvGrpSpPr>
          <p:nvPr/>
        </p:nvGrpSpPr>
        <p:grpSpPr bwMode="auto">
          <a:xfrm>
            <a:off x="119063" y="6308726"/>
            <a:ext cx="3384551" cy="366713"/>
            <a:chOff x="642910" y="273586"/>
            <a:chExt cx="1571636" cy="366162"/>
          </a:xfrm>
        </p:grpSpPr>
        <p:sp>
          <p:nvSpPr>
            <p:cNvPr id="281621" name="TextBox 7"/>
            <p:cNvSpPr txBox="1">
              <a:spLocks noChangeArrowheads="1"/>
            </p:cNvSpPr>
            <p:nvPr/>
          </p:nvSpPr>
          <p:spPr bwMode="auto">
            <a:xfrm>
              <a:off x="642910" y="273586"/>
              <a:ext cx="1214111" cy="36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GB" altLang="en-US"/>
                <a:t>-</a:t>
              </a:r>
              <a:r>
                <a:rPr lang="en-GB" altLang="en-US" sz="1600"/>
                <a:t>rest</a:t>
              </a:r>
            </a:p>
          </p:txBody>
        </p:sp>
        <p:sp>
          <p:nvSpPr>
            <p:cNvPr id="9" name="Right Arrow 8"/>
            <p:cNvSpPr/>
            <p:nvPr/>
          </p:nvSpPr>
          <p:spPr>
            <a:xfrm>
              <a:off x="1928526" y="357598"/>
              <a:ext cx="286020" cy="142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281623" name="Text Box 23"/>
          <p:cNvSpPr txBox="1">
            <a:spLocks noChangeArrowheads="1"/>
          </p:cNvSpPr>
          <p:nvPr/>
        </p:nvSpPr>
        <p:spPr bwMode="auto">
          <a:xfrm>
            <a:off x="1524001" y="1"/>
            <a:ext cx="309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erdana" panose="020B0604030504040204" pitchFamily="34" charset="0"/>
              </a:rPr>
              <a:t>Normal examination</a:t>
            </a:r>
          </a:p>
        </p:txBody>
      </p:sp>
      <p:sp>
        <p:nvSpPr>
          <p:cNvPr id="281624" name="Text Box 24"/>
          <p:cNvSpPr txBox="1">
            <a:spLocks noChangeArrowheads="1"/>
          </p:cNvSpPr>
          <p:nvPr/>
        </p:nvSpPr>
        <p:spPr bwMode="auto">
          <a:xfrm>
            <a:off x="1524001" y="2349501"/>
            <a:ext cx="2555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erdana" panose="020B0604030504040204" pitchFamily="34" charset="0"/>
              </a:rPr>
              <a:t>Vertical long axis</a:t>
            </a:r>
          </a:p>
        </p:txBody>
      </p:sp>
      <p:sp>
        <p:nvSpPr>
          <p:cNvPr id="281625" name="Text Box 25"/>
          <p:cNvSpPr txBox="1">
            <a:spLocks noChangeArrowheads="1"/>
          </p:cNvSpPr>
          <p:nvPr/>
        </p:nvSpPr>
        <p:spPr bwMode="auto">
          <a:xfrm>
            <a:off x="1524000" y="404813"/>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erdana" panose="020B0604030504040204" pitchFamily="34" charset="0"/>
              </a:rPr>
              <a:t>Short axis</a:t>
            </a:r>
          </a:p>
        </p:txBody>
      </p:sp>
      <p:sp>
        <p:nvSpPr>
          <p:cNvPr id="281626" name="Text Box 26"/>
          <p:cNvSpPr txBox="1">
            <a:spLocks noChangeArrowheads="1"/>
          </p:cNvSpPr>
          <p:nvPr/>
        </p:nvSpPr>
        <p:spPr bwMode="auto">
          <a:xfrm>
            <a:off x="1524001" y="4797425"/>
            <a:ext cx="2124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erdana" panose="020B0604030504040204" pitchFamily="34" charset="0"/>
              </a:rPr>
              <a:t>Horizontal long axis</a:t>
            </a:r>
          </a:p>
        </p:txBody>
      </p:sp>
      <p:pic>
        <p:nvPicPr>
          <p:cNvPr id="281627" name="Picture 1" descr="DSC04286.JPG"/>
          <p:cNvPicPr>
            <a:picLocks noChangeAspect="1"/>
          </p:cNvPicPr>
          <p:nvPr/>
        </p:nvPicPr>
        <p:blipFill>
          <a:blip r:embed="rId4">
            <a:extLst>
              <a:ext uri="{28A0092B-C50C-407E-A947-70E740481C1C}">
                <a14:useLocalDpi xmlns:a14="http://schemas.microsoft.com/office/drawing/2010/main" val="0"/>
              </a:ext>
            </a:extLst>
          </a:blip>
          <a:srcRect l="31136" t="2545" r="35837" b="10255"/>
          <a:stretch>
            <a:fillRect/>
          </a:stretch>
        </p:blipFill>
        <p:spPr bwMode="auto">
          <a:xfrm>
            <a:off x="8401050" y="333375"/>
            <a:ext cx="2008188" cy="2133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1628" name="Picture 1" descr="DSC04286.JPG"/>
          <p:cNvPicPr>
            <a:picLocks noChangeAspect="1"/>
          </p:cNvPicPr>
          <p:nvPr/>
        </p:nvPicPr>
        <p:blipFill>
          <a:blip r:embed="rId4">
            <a:extLst>
              <a:ext uri="{28A0092B-C50C-407E-A947-70E740481C1C}">
                <a14:useLocalDpi xmlns:a14="http://schemas.microsoft.com/office/drawing/2010/main" val="0"/>
              </a:ext>
            </a:extLst>
          </a:blip>
          <a:srcRect l="957" r="68864" b="20331"/>
          <a:stretch>
            <a:fillRect/>
          </a:stretch>
        </p:blipFill>
        <p:spPr bwMode="auto">
          <a:xfrm>
            <a:off x="8401051" y="2636839"/>
            <a:ext cx="1897063" cy="201612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1629" name="Picture 1" descr="DSC04286.JPG"/>
          <p:cNvPicPr>
            <a:picLocks noChangeAspect="1"/>
          </p:cNvPicPr>
          <p:nvPr/>
        </p:nvPicPr>
        <p:blipFill>
          <a:blip r:embed="rId4">
            <a:extLst>
              <a:ext uri="{28A0092B-C50C-407E-A947-70E740481C1C}">
                <a14:useLocalDpi xmlns:a14="http://schemas.microsoft.com/office/drawing/2010/main" val="0"/>
              </a:ext>
            </a:extLst>
          </a:blip>
          <a:srcRect l="64163" t="2377" b="22655"/>
          <a:stretch>
            <a:fillRect/>
          </a:stretch>
        </p:blipFill>
        <p:spPr bwMode="auto">
          <a:xfrm>
            <a:off x="8328025" y="4724400"/>
            <a:ext cx="2197100" cy="1905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1630" name="Content Placeholder 3" descr="DSC0427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333376"/>
            <a:ext cx="4679950" cy="209391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40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81630"/>
                                        </p:tgtEl>
                                        <p:attrNameLst>
                                          <p:attrName>style.visibility</p:attrName>
                                        </p:attrNameLst>
                                      </p:cBhvr>
                                      <p:to>
                                        <p:strVal val="visible"/>
                                      </p:to>
                                    </p:set>
                                    <p:anim calcmode="lin" valueType="num">
                                      <p:cBhvr>
                                        <p:cTn id="7" dur="500" fill="hold"/>
                                        <p:tgtEl>
                                          <p:spTgt spid="281630"/>
                                        </p:tgtEl>
                                        <p:attrNameLst>
                                          <p:attrName>ppt_w</p:attrName>
                                        </p:attrNameLst>
                                      </p:cBhvr>
                                      <p:tavLst>
                                        <p:tav tm="0">
                                          <p:val>
                                            <p:fltVal val="0"/>
                                          </p:val>
                                        </p:tav>
                                        <p:tav tm="100000">
                                          <p:val>
                                            <p:strVal val="#ppt_w"/>
                                          </p:val>
                                        </p:tav>
                                      </p:tavLst>
                                    </p:anim>
                                    <p:anim calcmode="lin" valueType="num">
                                      <p:cBhvr>
                                        <p:cTn id="8" dur="500" fill="hold"/>
                                        <p:tgtEl>
                                          <p:spTgt spid="281630"/>
                                        </p:tgtEl>
                                        <p:attrNameLst>
                                          <p:attrName>ppt_h</p:attrName>
                                        </p:attrNameLst>
                                      </p:cBhvr>
                                      <p:tavLst>
                                        <p:tav tm="0">
                                          <p:val>
                                            <p:fltVal val="0"/>
                                          </p:val>
                                        </p:tav>
                                        <p:tav tm="100000">
                                          <p:val>
                                            <p:strVal val="#ppt_h"/>
                                          </p:val>
                                        </p:tav>
                                      </p:tavLst>
                                    </p:anim>
                                    <p:animEffect transition="in" filter="fade">
                                      <p:cBhvr>
                                        <p:cTn id="9" dur="500"/>
                                        <p:tgtEl>
                                          <p:spTgt spid="281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PICT0005"/>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5738" t="13469" r="9508" b="22554"/>
          <a:stretch>
            <a:fillRect/>
          </a:stretch>
        </p:blipFill>
        <p:spPr>
          <a:xfrm>
            <a:off x="192168" y="142382"/>
            <a:ext cx="7199231" cy="4799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2627" name="Text Box 3"/>
          <p:cNvSpPr txBox="1">
            <a:spLocks noChangeArrowheads="1"/>
          </p:cNvSpPr>
          <p:nvPr/>
        </p:nvSpPr>
        <p:spPr bwMode="auto">
          <a:xfrm>
            <a:off x="2590800" y="5257800"/>
            <a:ext cx="70183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dirty="0"/>
              <a:t>Normal Thallium myocardial perfusion tomograms in vertical long axis (left), horizontal</a:t>
            </a:r>
          </a:p>
          <a:p>
            <a:pPr eaLnBrk="1" hangingPunct="1"/>
            <a:r>
              <a:rPr lang="en-US" altLang="en-US" sz="1400" dirty="0"/>
              <a:t>  long axis (</a:t>
            </a:r>
            <a:r>
              <a:rPr lang="en-US" altLang="en-US" sz="1400" dirty="0" err="1"/>
              <a:t>centre</a:t>
            </a:r>
            <a:r>
              <a:rPr lang="en-US" altLang="en-US" sz="1400" dirty="0"/>
              <a:t>), and short axis planes (right). Stress images (top) and redistribution </a:t>
            </a:r>
          </a:p>
          <a:p>
            <a:pPr eaLnBrk="1" hangingPunct="1"/>
            <a:r>
              <a:rPr lang="en-US" altLang="en-US" sz="1400" dirty="0"/>
              <a:t>(bottom). There is homogenous uptake of tracer throughout the myocardium</a:t>
            </a:r>
          </a:p>
        </p:txBody>
      </p:sp>
    </p:spTree>
    <p:extLst>
      <p:ext uri="{BB962C8B-B14F-4D97-AF65-F5344CB8AC3E}">
        <p14:creationId xmlns:p14="http://schemas.microsoft.com/office/powerpoint/2010/main" val="1121297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0007"/>
          <p:cNvPicPr>
            <a:picLocks noChangeAspect="1" noChangeArrowheads="1"/>
          </p:cNvPicPr>
          <p:nvPr/>
        </p:nvPicPr>
        <p:blipFill>
          <a:blip r:embed="rId2">
            <a:extLst>
              <a:ext uri="{28A0092B-C50C-407E-A947-70E740481C1C}">
                <a14:useLocalDpi xmlns:a14="http://schemas.microsoft.com/office/drawing/2010/main" val="0"/>
              </a:ext>
            </a:extLst>
          </a:blip>
          <a:srcRect l="7704" t="10931" r="6721" b="18747"/>
          <a:stretch>
            <a:fillRect/>
          </a:stretch>
        </p:blipFill>
        <p:spPr bwMode="auto">
          <a:xfrm>
            <a:off x="3038621" y="217611"/>
            <a:ext cx="7328095" cy="45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9655" y="5387926"/>
            <a:ext cx="11282290" cy="1477328"/>
          </a:xfrm>
          <a:prstGeom prst="rect">
            <a:avLst/>
          </a:prstGeom>
          <a:noFill/>
        </p:spPr>
        <p:txBody>
          <a:bodyPr wrap="square" rtlCol="0">
            <a:spAutoFit/>
          </a:bodyPr>
          <a:lstStyle/>
          <a:p>
            <a:r>
              <a:rPr lang="en-US" altLang="en-US" dirty="0"/>
              <a:t>Hibernating myocardium; vertical long axis-(left), horizontal long axis (</a:t>
            </a:r>
            <a:r>
              <a:rPr lang="en-US" altLang="en-US" dirty="0" err="1"/>
              <a:t>centre</a:t>
            </a:r>
            <a:r>
              <a:rPr lang="en-US" altLang="en-US" dirty="0"/>
              <a:t>),and short axis( right) PET images. Ammonia perfusion images (top) show decreased uptake in the inferior and basal lateral regions. But the glucose metabolic images (bottom) show increased metabolism in these areas. </a:t>
            </a:r>
            <a:r>
              <a:rPr lang="en-US" altLang="en-US" dirty="0" smtClean="0"/>
              <a:t>Typical </a:t>
            </a:r>
            <a:r>
              <a:rPr lang="en-US" altLang="en-US" dirty="0"/>
              <a:t>of hibernating myocardium</a:t>
            </a:r>
          </a:p>
          <a:p>
            <a:endParaRPr lang="en-US" dirty="0"/>
          </a:p>
        </p:txBody>
      </p:sp>
    </p:spTree>
    <p:extLst>
      <p:ext uri="{BB962C8B-B14F-4D97-AF65-F5344CB8AC3E}">
        <p14:creationId xmlns:p14="http://schemas.microsoft.com/office/powerpoint/2010/main" val="28391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US" altLang="en-US">
                <a:latin typeface="Times New Roman" panose="02020603050405020304" pitchFamily="18" charset="0"/>
              </a:rPr>
              <a:t>Clinical applications RNI</a:t>
            </a:r>
          </a:p>
        </p:txBody>
      </p:sp>
      <p:sp>
        <p:nvSpPr>
          <p:cNvPr id="284675" name="Rectangle 3"/>
          <p:cNvSpPr>
            <a:spLocks noGrp="1" noChangeArrowheads="1"/>
          </p:cNvSpPr>
          <p:nvPr>
            <p:ph idx="1"/>
          </p:nvPr>
        </p:nvSpPr>
        <p:spPr/>
        <p:txBody>
          <a:bodyPr>
            <a:normAutofit/>
          </a:bodyPr>
          <a:lstStyle/>
          <a:p>
            <a:r>
              <a:rPr lang="en-US" altLang="en-US">
                <a:latin typeface="Times New Roman" panose="02020603050405020304" pitchFamily="18" charset="0"/>
              </a:rPr>
              <a:t>Diagnosis of coronary heart disease</a:t>
            </a:r>
          </a:p>
          <a:p>
            <a:r>
              <a:rPr lang="en-US" altLang="en-US">
                <a:latin typeface="Times New Roman" panose="02020603050405020304" pitchFamily="18" charset="0"/>
              </a:rPr>
              <a:t>Prognosis of CAD</a:t>
            </a:r>
          </a:p>
          <a:p>
            <a:r>
              <a:rPr lang="en-US" altLang="en-US">
                <a:latin typeface="Times New Roman" panose="02020603050405020304" pitchFamily="18" charset="0"/>
              </a:rPr>
              <a:t>Myocardial infarction; infarct detection</a:t>
            </a:r>
          </a:p>
          <a:p>
            <a:r>
              <a:rPr lang="en-US" altLang="en-US">
                <a:latin typeface="Times New Roman" panose="02020603050405020304" pitchFamily="18" charset="0"/>
              </a:rPr>
              <a:t>Myocardial viability and hibernation</a:t>
            </a:r>
          </a:p>
          <a:p>
            <a:r>
              <a:rPr lang="en-US" altLang="en-US">
                <a:latin typeface="Times New Roman" panose="02020603050405020304" pitchFamily="18" charset="0"/>
              </a:rPr>
              <a:t>Other myocardial disease; alcoholic induced, viral, metabolic</a:t>
            </a:r>
          </a:p>
          <a:p>
            <a:r>
              <a:rPr lang="en-US" altLang="en-US">
                <a:latin typeface="Times New Roman" panose="02020603050405020304" pitchFamily="18" charset="0"/>
              </a:rPr>
              <a:t>Valve disease</a:t>
            </a:r>
          </a:p>
          <a:p>
            <a:r>
              <a:rPr lang="en-US" altLang="en-US">
                <a:latin typeface="Times New Roman" panose="02020603050405020304" pitchFamily="18" charset="0"/>
              </a:rPr>
              <a:t>arrhythmias</a:t>
            </a:r>
          </a:p>
        </p:txBody>
      </p:sp>
    </p:spTree>
    <p:extLst>
      <p:ext uri="{BB962C8B-B14F-4D97-AF65-F5344CB8AC3E}">
        <p14:creationId xmlns:p14="http://schemas.microsoft.com/office/powerpoint/2010/main" val="2284326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dirty="0" smtClean="0"/>
              <a:t>CHD</a:t>
            </a:r>
            <a:endParaRPr lang="en-US" dirty="0"/>
          </a:p>
        </p:txBody>
      </p:sp>
      <p:pic>
        <p:nvPicPr>
          <p:cNvPr id="239618" name="Picture 2"/>
          <p:cNvPicPr>
            <a:picLocks noGrp="1" noChangeAspect="1" noChangeArrowheads="1"/>
          </p:cNvPicPr>
          <p:nvPr>
            <p:ph sz="half" idx="1"/>
          </p:nvPr>
        </p:nvPicPr>
        <p:blipFill>
          <a:blip r:embed="rId3" cstate="print"/>
          <a:srcRect r="3444" b="12887"/>
          <a:stretch>
            <a:fillRect/>
          </a:stretch>
        </p:blipFill>
        <p:spPr bwMode="auto">
          <a:xfrm>
            <a:off x="1524000" y="1600200"/>
            <a:ext cx="2920180" cy="2514600"/>
          </a:xfrm>
          <a:prstGeom prst="rect">
            <a:avLst/>
          </a:prstGeom>
          <a:noFill/>
          <a:ln w="9525">
            <a:noFill/>
            <a:miter lim="800000"/>
            <a:headEnd/>
            <a:tailEnd/>
          </a:ln>
          <a:effectLst/>
        </p:spPr>
      </p:pic>
      <p:sp>
        <p:nvSpPr>
          <p:cNvPr id="4" name="Content Placeholder 3"/>
          <p:cNvSpPr>
            <a:spLocks noGrp="1"/>
          </p:cNvSpPr>
          <p:nvPr>
            <p:ph sz="half" idx="2"/>
          </p:nvPr>
        </p:nvSpPr>
        <p:spPr>
          <a:xfrm>
            <a:off x="2209800" y="5334000"/>
            <a:ext cx="8001000" cy="1295400"/>
          </a:xfrm>
        </p:spPr>
        <p:txBody>
          <a:bodyPr>
            <a:normAutofit/>
          </a:bodyPr>
          <a:lstStyle/>
          <a:p>
            <a:r>
              <a:rPr lang="en-US" dirty="0" err="1" smtClean="0"/>
              <a:t>Visceroatrial</a:t>
            </a:r>
            <a:r>
              <a:rPr lang="en-US" dirty="0" smtClean="0"/>
              <a:t> </a:t>
            </a:r>
            <a:r>
              <a:rPr lang="en-US" dirty="0" err="1" smtClean="0"/>
              <a:t>situs</a:t>
            </a:r>
            <a:r>
              <a:rPr lang="en-US" dirty="0" smtClean="0"/>
              <a:t> </a:t>
            </a:r>
            <a:r>
              <a:rPr lang="en-US" dirty="0" err="1" smtClean="0"/>
              <a:t>solitus</a:t>
            </a:r>
            <a:r>
              <a:rPr lang="en-US" dirty="0" smtClean="0"/>
              <a:t>, isolated </a:t>
            </a:r>
            <a:r>
              <a:rPr lang="en-US" dirty="0" err="1" smtClean="0"/>
              <a:t>dextrocardia</a:t>
            </a:r>
            <a:r>
              <a:rPr lang="en-US" dirty="0" smtClean="0"/>
              <a:t>.</a:t>
            </a:r>
          </a:p>
          <a:p>
            <a:r>
              <a:rPr lang="en-US" dirty="0" err="1" smtClean="0"/>
              <a:t>Situs</a:t>
            </a:r>
            <a:r>
              <a:rPr lang="en-US" dirty="0" smtClean="0"/>
              <a:t> ambiguous- central cardiac apex, transverse liver.</a:t>
            </a:r>
          </a:p>
          <a:p>
            <a:r>
              <a:rPr lang="en-US" dirty="0" err="1" smtClean="0"/>
              <a:t>Situs</a:t>
            </a:r>
            <a:r>
              <a:rPr lang="en-US" dirty="0" smtClean="0"/>
              <a:t> </a:t>
            </a:r>
            <a:r>
              <a:rPr lang="en-US" dirty="0" err="1" smtClean="0"/>
              <a:t>inversus</a:t>
            </a:r>
            <a:r>
              <a:rPr lang="en-US" dirty="0" smtClean="0"/>
              <a:t>.</a:t>
            </a:r>
          </a:p>
          <a:p>
            <a:endParaRPr lang="en-US" dirty="0"/>
          </a:p>
        </p:txBody>
      </p:sp>
      <p:pic>
        <p:nvPicPr>
          <p:cNvPr id="239619" name="Picture 3"/>
          <p:cNvPicPr>
            <a:picLocks noChangeAspect="1" noChangeArrowheads="1"/>
          </p:cNvPicPr>
          <p:nvPr/>
        </p:nvPicPr>
        <p:blipFill>
          <a:blip r:embed="rId4" cstate="print"/>
          <a:srcRect l="2428"/>
          <a:stretch>
            <a:fillRect/>
          </a:stretch>
        </p:blipFill>
        <p:spPr bwMode="auto">
          <a:xfrm>
            <a:off x="4495800" y="1295400"/>
            <a:ext cx="3062122" cy="3344960"/>
          </a:xfrm>
          <a:prstGeom prst="rect">
            <a:avLst/>
          </a:prstGeom>
          <a:noFill/>
          <a:ln w="9525">
            <a:noFill/>
            <a:miter lim="800000"/>
            <a:headEnd/>
            <a:tailEnd/>
          </a:ln>
          <a:effectLst/>
        </p:spPr>
      </p:pic>
      <p:pic>
        <p:nvPicPr>
          <p:cNvPr id="239620" name="Picture 4"/>
          <p:cNvPicPr>
            <a:picLocks noChangeAspect="1" noChangeArrowheads="1"/>
          </p:cNvPicPr>
          <p:nvPr/>
        </p:nvPicPr>
        <p:blipFill>
          <a:blip r:embed="rId5" cstate="print"/>
          <a:srcRect l="2531" r="2442" b="12554"/>
          <a:stretch>
            <a:fillRect/>
          </a:stretch>
        </p:blipFill>
        <p:spPr bwMode="auto">
          <a:xfrm>
            <a:off x="7620000" y="1524000"/>
            <a:ext cx="2932460" cy="3048000"/>
          </a:xfrm>
          <a:prstGeom prst="rect">
            <a:avLst/>
          </a:prstGeom>
          <a:noFill/>
          <a:ln w="9525">
            <a:noFill/>
            <a:miter lim="800000"/>
            <a:headEnd/>
            <a:tailEnd/>
          </a:ln>
          <a:effectLst/>
        </p:spPr>
      </p:pic>
    </p:spTree>
    <p:extLst>
      <p:ext uri="{BB962C8B-B14F-4D97-AF65-F5344CB8AC3E}">
        <p14:creationId xmlns:p14="http://schemas.microsoft.com/office/powerpoint/2010/main" val="1642454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print"/>
          <a:srcRect t="1217"/>
          <a:stretch>
            <a:fillRect/>
          </a:stretch>
        </p:blipFill>
        <p:spPr bwMode="auto">
          <a:xfrm>
            <a:off x="1676401" y="250174"/>
            <a:ext cx="8991599" cy="5768590"/>
          </a:xfrm>
          <a:prstGeom prst="rect">
            <a:avLst/>
          </a:prstGeom>
          <a:noFill/>
          <a:ln w="9525">
            <a:noFill/>
            <a:miter lim="800000"/>
            <a:headEnd/>
            <a:tailEnd/>
          </a:ln>
          <a:effectLst/>
        </p:spPr>
      </p:pic>
      <p:sp>
        <p:nvSpPr>
          <p:cNvPr id="4" name="Rectangle 3"/>
          <p:cNvSpPr/>
          <p:nvPr/>
        </p:nvSpPr>
        <p:spPr>
          <a:xfrm>
            <a:off x="2133600" y="5867401"/>
            <a:ext cx="7086600" cy="461665"/>
          </a:xfrm>
          <a:prstGeom prst="rect">
            <a:avLst/>
          </a:prstGeom>
        </p:spPr>
        <p:txBody>
          <a:bodyPr wrap="square">
            <a:spAutoFit/>
          </a:bodyPr>
          <a:lstStyle/>
          <a:p>
            <a:r>
              <a:rPr lang="en-US" sz="2400" dirty="0"/>
              <a:t>CHD has an incidence of 6–8 per 1000 at birth</a:t>
            </a:r>
            <a:r>
              <a:rPr lang="en-US" baseline="30000" dirty="0"/>
              <a:t>.</a:t>
            </a:r>
            <a:endParaRPr lang="en-US" dirty="0"/>
          </a:p>
        </p:txBody>
      </p:sp>
    </p:spTree>
    <p:extLst>
      <p:ext uri="{BB962C8B-B14F-4D97-AF65-F5344CB8AC3E}">
        <p14:creationId xmlns:p14="http://schemas.microsoft.com/office/powerpoint/2010/main" val="6361512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Risk Factors</a:t>
            </a:r>
            <a:endParaRPr lang="en-US" b="1" u="sng" dirty="0"/>
          </a:p>
        </p:txBody>
      </p:sp>
      <p:sp>
        <p:nvSpPr>
          <p:cNvPr id="3" name="Content Placeholder 2"/>
          <p:cNvSpPr>
            <a:spLocks noGrp="1"/>
          </p:cNvSpPr>
          <p:nvPr>
            <p:ph idx="1"/>
          </p:nvPr>
        </p:nvSpPr>
        <p:spPr/>
        <p:txBody>
          <a:bodyPr>
            <a:normAutofit/>
          </a:bodyPr>
          <a:lstStyle/>
          <a:p>
            <a:pPr>
              <a:buFont typeface="Wingdings" pitchFamily="2" charset="2"/>
              <a:buChar char="v"/>
            </a:pPr>
            <a:r>
              <a:rPr lang="en-US" b="1" dirty="0" smtClean="0"/>
              <a:t>Genetic – Downs syndrome-25%</a:t>
            </a:r>
          </a:p>
          <a:p>
            <a:pPr>
              <a:buNone/>
            </a:pPr>
            <a:r>
              <a:rPr lang="en-US" b="1" dirty="0" smtClean="0"/>
              <a:t>                   - Holt-</a:t>
            </a:r>
            <a:r>
              <a:rPr lang="en-US" b="1" dirty="0" err="1" smtClean="0"/>
              <a:t>Oram</a:t>
            </a:r>
            <a:r>
              <a:rPr lang="en-US" b="1" dirty="0" smtClean="0"/>
              <a:t> Syndrome</a:t>
            </a:r>
          </a:p>
          <a:p>
            <a:pPr>
              <a:buNone/>
            </a:pPr>
            <a:r>
              <a:rPr lang="en-US" b="1" dirty="0" smtClean="0"/>
              <a:t>                   - Ellis van </a:t>
            </a:r>
            <a:r>
              <a:rPr lang="en-US" b="1" dirty="0" err="1" smtClean="0"/>
              <a:t>Creveld</a:t>
            </a:r>
            <a:r>
              <a:rPr lang="en-US" b="1" dirty="0" smtClean="0"/>
              <a:t> Syndrome</a:t>
            </a:r>
          </a:p>
          <a:p>
            <a:pPr>
              <a:buNone/>
            </a:pPr>
            <a:r>
              <a:rPr lang="en-US" b="1" dirty="0" smtClean="0"/>
              <a:t>                    - Turner’s, </a:t>
            </a:r>
            <a:r>
              <a:rPr lang="en-US" b="1" dirty="0" err="1" smtClean="0"/>
              <a:t>Noonans</a:t>
            </a:r>
            <a:endParaRPr lang="en-US" b="1" dirty="0" smtClean="0"/>
          </a:p>
          <a:p>
            <a:pPr>
              <a:buFont typeface="Wingdings" pitchFamily="2" charset="2"/>
              <a:buChar char="v"/>
            </a:pPr>
            <a:r>
              <a:rPr lang="en-US" b="1" dirty="0" smtClean="0"/>
              <a:t>Alcohol.</a:t>
            </a:r>
          </a:p>
          <a:p>
            <a:pPr>
              <a:buFont typeface="Wingdings" pitchFamily="2" charset="2"/>
              <a:buChar char="v"/>
            </a:pPr>
            <a:r>
              <a:rPr lang="en-US" b="1" dirty="0" smtClean="0"/>
              <a:t>Prenatal Rubella infection, Toxoplasmosis.</a:t>
            </a:r>
          </a:p>
          <a:p>
            <a:pPr>
              <a:buFont typeface="Wingdings" pitchFamily="2" charset="2"/>
              <a:buChar char="v"/>
            </a:pPr>
            <a:r>
              <a:rPr lang="en-US" b="1" dirty="0" smtClean="0"/>
              <a:t>Drugs: Thalidomide toxicity---17% have a cardiac lesion. </a:t>
            </a:r>
          </a:p>
          <a:p>
            <a:pPr>
              <a:buFont typeface="Wingdings" pitchFamily="2" charset="2"/>
              <a:buChar char="v"/>
            </a:pPr>
            <a:r>
              <a:rPr lang="en-US" b="1" dirty="0" smtClean="0"/>
              <a:t>Gestational diabetes.</a:t>
            </a:r>
          </a:p>
          <a:p>
            <a:pPr>
              <a:buFont typeface="Wingdings" pitchFamily="2" charset="2"/>
              <a:buChar char="v"/>
            </a:pPr>
            <a:endParaRPr lang="en-US" dirty="0" smtClean="0"/>
          </a:p>
          <a:p>
            <a:pPr>
              <a:buFont typeface="Wingdings" pitchFamily="2" charset="2"/>
              <a:buChar char="v"/>
            </a:pPr>
            <a:endParaRPr lang="en-US" dirty="0" smtClean="0"/>
          </a:p>
        </p:txBody>
      </p:sp>
    </p:spTree>
    <p:extLst>
      <p:ext uri="{BB962C8B-B14F-4D97-AF65-F5344CB8AC3E}">
        <p14:creationId xmlns:p14="http://schemas.microsoft.com/office/powerpoint/2010/main" val="271537274"/>
      </p:ext>
    </p:extLst>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Patent </a:t>
            </a:r>
            <a:r>
              <a:rPr lang="en-US" b="1" u="sng" dirty="0" err="1" smtClean="0"/>
              <a:t>Ductus</a:t>
            </a:r>
            <a:r>
              <a:rPr lang="en-US" b="1" u="sng" dirty="0" smtClean="0"/>
              <a:t> </a:t>
            </a:r>
            <a:r>
              <a:rPr lang="en-US" b="1" u="sng" dirty="0" err="1" smtClean="0"/>
              <a:t>Arteriosus</a:t>
            </a:r>
            <a:endParaRPr lang="en-US" b="1" u="sng" dirty="0"/>
          </a:p>
        </p:txBody>
      </p:sp>
      <p:pic>
        <p:nvPicPr>
          <p:cNvPr id="6" name="Snagit_PPTD400" descr="PPTD400.png"/>
          <p:cNvPicPr>
            <a:picLocks noGrp="1" noChangeAspect="1"/>
          </p:cNvPicPr>
          <p:nvPr>
            <p:ph idx="1"/>
          </p:nvPr>
        </p:nvPicPr>
        <p:blipFill>
          <a:blip r:embed="rId2" cstate="print"/>
          <a:stretch>
            <a:fillRect/>
          </a:stretch>
        </p:blipFill>
        <p:spPr>
          <a:xfrm>
            <a:off x="2915048" y="1758419"/>
            <a:ext cx="6361905" cy="4209524"/>
          </a:xfrm>
        </p:spPr>
      </p:pic>
      <p:pic>
        <p:nvPicPr>
          <p:cNvPr id="7" name="Snagit_PPTEEE1" descr="PPTEEE1.png"/>
          <p:cNvPicPr>
            <a:picLocks noChangeAspect="1"/>
          </p:cNvPicPr>
          <p:nvPr/>
        </p:nvPicPr>
        <p:blipFill>
          <a:blip r:embed="rId3" cstate="print"/>
          <a:stretch>
            <a:fillRect/>
          </a:stretch>
        </p:blipFill>
        <p:spPr>
          <a:xfrm>
            <a:off x="2915048" y="1905000"/>
            <a:ext cx="6361905" cy="4343401"/>
          </a:xfrm>
          <a:prstGeom prst="rect">
            <a:avLst/>
          </a:prstGeom>
        </p:spPr>
      </p:pic>
    </p:spTree>
    <p:extLst>
      <p:ext uri="{BB962C8B-B14F-4D97-AF65-F5344CB8AC3E}">
        <p14:creationId xmlns:p14="http://schemas.microsoft.com/office/powerpoint/2010/main" val="35060703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Patent </a:t>
            </a:r>
            <a:r>
              <a:rPr lang="en-US" b="1" u="sng" dirty="0" err="1" smtClean="0"/>
              <a:t>Ductus</a:t>
            </a:r>
            <a:r>
              <a:rPr lang="en-US" b="1" u="sng" dirty="0" smtClean="0"/>
              <a:t> </a:t>
            </a:r>
            <a:r>
              <a:rPr lang="en-US" b="1" u="sng" dirty="0" err="1" smtClean="0"/>
              <a:t>Arteriosus</a:t>
            </a:r>
            <a:endParaRPr lang="en-US" b="1" u="sng" dirty="0"/>
          </a:p>
        </p:txBody>
      </p:sp>
      <p:sp>
        <p:nvSpPr>
          <p:cNvPr id="3" name="Content Placeholder 2"/>
          <p:cNvSpPr>
            <a:spLocks noGrp="1"/>
          </p:cNvSpPr>
          <p:nvPr>
            <p:ph idx="1"/>
          </p:nvPr>
        </p:nvSpPr>
        <p:spPr/>
        <p:txBody>
          <a:bodyPr>
            <a:normAutofit/>
          </a:bodyPr>
          <a:lstStyle/>
          <a:p>
            <a:r>
              <a:rPr lang="en-US" b="1" dirty="0" smtClean="0"/>
              <a:t>Persistence beyond 10 days is considered abnormal.</a:t>
            </a:r>
          </a:p>
          <a:p>
            <a:endParaRPr lang="en-US" b="1" dirty="0" smtClean="0"/>
          </a:p>
          <a:p>
            <a:r>
              <a:rPr lang="en-US" b="1" dirty="0" smtClean="0"/>
              <a:t>Accounts for 15% of all congenital heart diseases.</a:t>
            </a:r>
          </a:p>
          <a:p>
            <a:endParaRPr lang="en-US" b="1" dirty="0" smtClean="0"/>
          </a:p>
          <a:p>
            <a:r>
              <a:rPr lang="en-US" b="1" dirty="0" smtClean="0"/>
              <a:t>Commoner in females (2-3:1)</a:t>
            </a:r>
          </a:p>
          <a:p>
            <a:endParaRPr lang="en-US" b="1" dirty="0" smtClean="0"/>
          </a:p>
          <a:p>
            <a:r>
              <a:rPr lang="en-US" b="1" dirty="0" smtClean="0"/>
              <a:t>Associated with low birth weight, prematurity, high altitudes.</a:t>
            </a:r>
          </a:p>
        </p:txBody>
      </p:sp>
    </p:spTree>
    <p:extLst>
      <p:ext uri="{BB962C8B-B14F-4D97-AF65-F5344CB8AC3E}">
        <p14:creationId xmlns:p14="http://schemas.microsoft.com/office/powerpoint/2010/main" val="33410103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533400"/>
            <a:ext cx="2743200" cy="1162050"/>
          </a:xfrm>
        </p:spPr>
        <p:txBody>
          <a:bodyPr/>
          <a:lstStyle/>
          <a:p>
            <a:r>
              <a:rPr lang="en-US" b="1" u="sng" dirty="0" smtClean="0"/>
              <a:t>PDA CXR</a:t>
            </a:r>
            <a:endParaRPr lang="en-US" b="1" u="sng"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791200" y="838200"/>
            <a:ext cx="4572000" cy="4238486"/>
          </a:xfrm>
          <a:prstGeom prst="rect">
            <a:avLst/>
          </a:prstGeom>
          <a:noFill/>
          <a:ln w="9525">
            <a:noFill/>
            <a:miter lim="800000"/>
            <a:headEnd/>
            <a:tailEnd/>
          </a:ln>
          <a:effectLst/>
        </p:spPr>
      </p:pic>
      <p:sp>
        <p:nvSpPr>
          <p:cNvPr id="6" name="Text Placeholder 5"/>
          <p:cNvSpPr>
            <a:spLocks noGrp="1"/>
          </p:cNvSpPr>
          <p:nvPr>
            <p:ph type="body" sz="half" idx="2"/>
          </p:nvPr>
        </p:nvSpPr>
        <p:spPr/>
        <p:txBody>
          <a:bodyPr>
            <a:normAutofit fontScale="55000" lnSpcReduction="20000"/>
          </a:bodyPr>
          <a:lstStyle/>
          <a:p>
            <a:pPr>
              <a:buFont typeface="Wingdings" pitchFamily="2" charset="2"/>
              <a:buChar char="Ø"/>
            </a:pPr>
            <a:endParaRPr lang="en-US" sz="2800" dirty="0"/>
          </a:p>
          <a:p>
            <a:pPr>
              <a:buFont typeface="Wingdings" pitchFamily="2" charset="2"/>
              <a:buChar char="Ø"/>
            </a:pPr>
            <a:r>
              <a:rPr lang="en-US" sz="2800" b="1" dirty="0"/>
              <a:t>Prominent central pulmonary arteries.</a:t>
            </a:r>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r>
              <a:rPr lang="en-US" sz="2800" b="1" dirty="0" err="1"/>
              <a:t>Cardiomegally</a:t>
            </a:r>
            <a:r>
              <a:rPr lang="en-US" sz="2800" b="1" dirty="0"/>
              <a:t>.</a:t>
            </a:r>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endParaRPr lang="en-US" sz="2800" b="1" dirty="0"/>
          </a:p>
          <a:p>
            <a:pPr>
              <a:buFont typeface="Wingdings" pitchFamily="2" charset="2"/>
              <a:buChar char="Ø"/>
            </a:pPr>
            <a:r>
              <a:rPr lang="en-US" sz="2800" b="1" dirty="0"/>
              <a:t>Enlarged left </a:t>
            </a:r>
            <a:r>
              <a:rPr lang="en-US" sz="2800" b="1" dirty="0" err="1"/>
              <a:t>atrial</a:t>
            </a:r>
            <a:r>
              <a:rPr lang="en-US" sz="2800" b="1" dirty="0"/>
              <a:t> appendage.</a:t>
            </a:r>
          </a:p>
          <a:p>
            <a:pPr>
              <a:buFont typeface="Wingdings" pitchFamily="2" charset="2"/>
              <a:buChar char="Ø"/>
            </a:pPr>
            <a:endParaRPr lang="en-US" dirty="0"/>
          </a:p>
        </p:txBody>
      </p:sp>
    </p:spTree>
    <p:extLst>
      <p:ext uri="{BB962C8B-B14F-4D97-AF65-F5344CB8AC3E}">
        <p14:creationId xmlns:p14="http://schemas.microsoft.com/office/powerpoint/2010/main" val="2871063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derivatives of the primitive heart</a:t>
            </a:r>
            <a:endParaRPr lang="en-US" dirty="0"/>
          </a:p>
        </p:txBody>
      </p:sp>
      <p:pic>
        <p:nvPicPr>
          <p:cNvPr id="2050" name="Picture 2"/>
          <p:cNvPicPr>
            <a:picLocks noGrp="1" noChangeAspect="1" noChangeArrowheads="1"/>
          </p:cNvPicPr>
          <p:nvPr>
            <p:ph idx="1"/>
          </p:nvPr>
        </p:nvPicPr>
        <p:blipFill>
          <a:blip r:embed="rId2">
            <a:lum bright="9000"/>
          </a:blip>
          <a:srcRect/>
          <a:stretch>
            <a:fillRect/>
          </a:stretch>
        </p:blipFill>
        <p:spPr bwMode="auto">
          <a:xfrm>
            <a:off x="1683358" y="1928802"/>
            <a:ext cx="8698923" cy="3813364"/>
          </a:xfrm>
          <a:prstGeom prst="rect">
            <a:avLst/>
          </a:prstGeom>
          <a:noFill/>
          <a:ln w="9525">
            <a:noFill/>
            <a:miter lim="800000"/>
            <a:headEnd/>
            <a:tailEnd/>
          </a:ln>
          <a:effectLst/>
        </p:spPr>
      </p:pic>
    </p:spTree>
    <p:extLst>
      <p:ext uri="{BB962C8B-B14F-4D97-AF65-F5344CB8AC3E}">
        <p14:creationId xmlns:p14="http://schemas.microsoft.com/office/powerpoint/2010/main" val="2807217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2D + Color Doppler Echo</a:t>
            </a:r>
            <a:endParaRPr lang="en-US" b="1" u="sng" dirty="0"/>
          </a:p>
        </p:txBody>
      </p:sp>
      <p:pic>
        <p:nvPicPr>
          <p:cNvPr id="4" name="Snagit_PPT7293" descr="PPT7293.png"/>
          <p:cNvPicPr>
            <a:picLocks noGrp="1" noChangeAspect="1"/>
          </p:cNvPicPr>
          <p:nvPr>
            <p:ph idx="1"/>
          </p:nvPr>
        </p:nvPicPr>
        <p:blipFill>
          <a:blip r:embed="rId2" cstate="print"/>
          <a:stretch>
            <a:fillRect/>
          </a:stretch>
        </p:blipFill>
        <p:spPr>
          <a:xfrm>
            <a:off x="4559253" y="2133600"/>
            <a:ext cx="4975319" cy="3778250"/>
          </a:xfrm>
        </p:spPr>
      </p:pic>
    </p:spTree>
    <p:extLst>
      <p:ext uri="{BB962C8B-B14F-4D97-AF65-F5344CB8AC3E}">
        <p14:creationId xmlns:p14="http://schemas.microsoft.com/office/powerpoint/2010/main" val="2712809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err="1" smtClean="0"/>
              <a:t>Secundum</a:t>
            </a:r>
            <a:r>
              <a:rPr lang="en-US" dirty="0" smtClean="0"/>
              <a:t> ASD- accounts for 80%</a:t>
            </a:r>
            <a:endParaRPr lang="en-US" dirty="0"/>
          </a:p>
        </p:txBody>
      </p:sp>
      <p:sp>
        <p:nvSpPr>
          <p:cNvPr id="13" name="Text Placeholder 12"/>
          <p:cNvSpPr>
            <a:spLocks noGrp="1"/>
          </p:cNvSpPr>
          <p:nvPr>
            <p:ph type="body" idx="1"/>
          </p:nvPr>
        </p:nvSpPr>
        <p:spPr/>
        <p:txBody>
          <a:bodyPr/>
          <a:lstStyle/>
          <a:p>
            <a:r>
              <a:rPr lang="en-US" dirty="0" smtClean="0"/>
              <a:t>Defect @ center</a:t>
            </a:r>
            <a:endParaRPr lang="en-US" dirty="0"/>
          </a:p>
        </p:txBody>
      </p:sp>
      <p:pic>
        <p:nvPicPr>
          <p:cNvPr id="1028" name="Picture 4"/>
          <p:cNvPicPr>
            <a:picLocks noGrp="1" noChangeAspect="1" noChangeArrowheads="1"/>
          </p:cNvPicPr>
          <p:nvPr>
            <p:ph sz="half" idx="2"/>
          </p:nvPr>
        </p:nvPicPr>
        <p:blipFill>
          <a:blip r:embed="rId2" cstate="print"/>
          <a:stretch>
            <a:fillRect/>
          </a:stretch>
        </p:blipFill>
        <p:spPr bwMode="auto">
          <a:xfrm>
            <a:off x="3543739" y="2549525"/>
            <a:ext cx="2434347" cy="3352800"/>
          </a:xfrm>
          <a:prstGeom prst="rect">
            <a:avLst/>
          </a:prstGeom>
          <a:noFill/>
          <a:ln w="9525">
            <a:noFill/>
            <a:miter lim="800000"/>
            <a:headEnd/>
            <a:tailEnd/>
          </a:ln>
          <a:effectLst/>
        </p:spPr>
      </p:pic>
      <p:sp>
        <p:nvSpPr>
          <p:cNvPr id="15" name="Text Placeholder 14"/>
          <p:cNvSpPr>
            <a:spLocks noGrp="1"/>
          </p:cNvSpPr>
          <p:nvPr>
            <p:ph type="body" sz="quarter" idx="3"/>
          </p:nvPr>
        </p:nvSpPr>
        <p:spPr/>
        <p:txBody>
          <a:bodyPr/>
          <a:lstStyle/>
          <a:p>
            <a:r>
              <a:rPr lang="en-US" dirty="0" smtClean="0"/>
              <a:t>Normal Heart for cf.</a:t>
            </a:r>
            <a:endParaRPr lang="en-US" dirty="0"/>
          </a:p>
        </p:txBody>
      </p:sp>
      <p:pic>
        <p:nvPicPr>
          <p:cNvPr id="1029" name="Picture 5"/>
          <p:cNvPicPr>
            <a:picLocks noGrp="1" noChangeAspect="1" noChangeArrowheads="1"/>
          </p:cNvPicPr>
          <p:nvPr>
            <p:ph sz="quarter" idx="4"/>
          </p:nvPr>
        </p:nvPicPr>
        <p:blipFill>
          <a:blip r:embed="rId3" cstate="print"/>
          <a:stretch>
            <a:fillRect/>
          </a:stretch>
        </p:blipFill>
        <p:spPr bwMode="auto">
          <a:xfrm>
            <a:off x="6937531" y="2771189"/>
            <a:ext cx="2504762" cy="3333334"/>
          </a:xfrm>
          <a:prstGeom prst="rect">
            <a:avLst/>
          </a:prstGeom>
          <a:noFill/>
          <a:ln w="9525">
            <a:noFill/>
            <a:miter lim="800000"/>
            <a:headEnd/>
            <a:tailEnd/>
          </a:ln>
          <a:effectLst/>
        </p:spPr>
      </p:pic>
    </p:spTree>
    <p:extLst>
      <p:ext uri="{BB962C8B-B14F-4D97-AF65-F5344CB8AC3E}">
        <p14:creationId xmlns:p14="http://schemas.microsoft.com/office/powerpoint/2010/main" val="22110596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err="1" smtClean="0"/>
              <a:t>Secundum</a:t>
            </a:r>
            <a:r>
              <a:rPr lang="en-US" b="1" u="sng" dirty="0" smtClean="0"/>
              <a:t> ASD</a:t>
            </a:r>
            <a:endParaRPr lang="en-US" b="1" u="sng" dirty="0"/>
          </a:p>
        </p:txBody>
      </p:sp>
      <p:pic>
        <p:nvPicPr>
          <p:cNvPr id="7" name="Snagit_PPT1536" descr="PPT1536.png"/>
          <p:cNvPicPr>
            <a:picLocks noGrp="1" noChangeAspect="1"/>
          </p:cNvPicPr>
          <p:nvPr>
            <p:ph idx="1"/>
          </p:nvPr>
        </p:nvPicPr>
        <p:blipFill>
          <a:blip r:embed="rId2" cstate="print"/>
          <a:stretch>
            <a:fillRect/>
          </a:stretch>
        </p:blipFill>
        <p:spPr>
          <a:xfrm>
            <a:off x="5334000" y="381000"/>
            <a:ext cx="5334000" cy="5181600"/>
          </a:xfrm>
        </p:spPr>
      </p:pic>
      <p:sp>
        <p:nvSpPr>
          <p:cNvPr id="6" name="Text Placeholder 5"/>
          <p:cNvSpPr>
            <a:spLocks noGrp="1"/>
          </p:cNvSpPr>
          <p:nvPr>
            <p:ph type="body" sz="half" idx="2"/>
          </p:nvPr>
        </p:nvSpPr>
        <p:spPr/>
        <p:txBody>
          <a:bodyPr>
            <a:normAutofit/>
          </a:bodyPr>
          <a:lstStyle/>
          <a:p>
            <a:r>
              <a:rPr lang="en-US" b="1" dirty="0" smtClean="0"/>
              <a:t>Apical 4 chamber view echo.</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Note the enlarged right chambers.</a:t>
            </a:r>
            <a:endParaRPr lang="en-US" b="1" dirty="0"/>
          </a:p>
        </p:txBody>
      </p:sp>
    </p:spTree>
    <p:extLst>
      <p:ext uri="{BB962C8B-B14F-4D97-AF65-F5344CB8AC3E}">
        <p14:creationId xmlns:p14="http://schemas.microsoft.com/office/powerpoint/2010/main" val="3473380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ASD B4 </a:t>
            </a:r>
            <a:r>
              <a:rPr lang="en-US" b="1" u="sng" dirty="0" err="1" smtClean="0"/>
              <a:t>Eisenmenger</a:t>
            </a:r>
            <a:endParaRPr lang="en-US" b="1" u="sng" dirty="0"/>
          </a:p>
        </p:txBody>
      </p:sp>
      <p:pic>
        <p:nvPicPr>
          <p:cNvPr id="1026" name="Picture 2"/>
          <p:cNvPicPr>
            <a:picLocks noGrp="1" noChangeAspect="1" noChangeArrowheads="1"/>
          </p:cNvPicPr>
          <p:nvPr>
            <p:ph idx="1"/>
          </p:nvPr>
        </p:nvPicPr>
        <p:blipFill>
          <a:blip r:embed="rId2" cstate="print"/>
          <a:stretch>
            <a:fillRect/>
          </a:stretch>
        </p:blipFill>
        <p:spPr bwMode="auto">
          <a:xfrm>
            <a:off x="5681867" y="1676400"/>
            <a:ext cx="3946117" cy="4572000"/>
          </a:xfrm>
          <a:prstGeom prst="rect">
            <a:avLst/>
          </a:prstGeom>
          <a:noFill/>
          <a:ln w="9525">
            <a:noFill/>
            <a:miter lim="800000"/>
            <a:headEnd/>
            <a:tailEnd/>
          </a:ln>
          <a:effectLst/>
        </p:spPr>
      </p:pic>
      <p:sp>
        <p:nvSpPr>
          <p:cNvPr id="3" name="Text Placeholder 2"/>
          <p:cNvSpPr>
            <a:spLocks noGrp="1"/>
          </p:cNvSpPr>
          <p:nvPr>
            <p:ph type="body" sz="half" idx="2"/>
          </p:nvPr>
        </p:nvSpPr>
        <p:spPr/>
        <p:txBody>
          <a:bodyPr>
            <a:noAutofit/>
          </a:bodyPr>
          <a:lstStyle/>
          <a:p>
            <a:r>
              <a:rPr lang="en-US" b="1" dirty="0" smtClean="0"/>
              <a:t>Note the pulmonary plethora:</a:t>
            </a:r>
          </a:p>
          <a:p>
            <a:endParaRPr lang="en-US" b="1" dirty="0" smtClean="0"/>
          </a:p>
          <a:p>
            <a:pPr>
              <a:buFont typeface="Wingdings" pitchFamily="2" charset="2"/>
              <a:buChar char="Ø"/>
            </a:pPr>
            <a:r>
              <a:rPr lang="en-US" b="1" dirty="0" smtClean="0"/>
              <a:t>Large heart</a:t>
            </a:r>
          </a:p>
          <a:p>
            <a:pPr>
              <a:buFont typeface="Wingdings" pitchFamily="2" charset="2"/>
              <a:buChar char="Ø"/>
            </a:pPr>
            <a:endParaRPr lang="en-US" b="1" dirty="0" smtClean="0"/>
          </a:p>
          <a:p>
            <a:pPr>
              <a:buFont typeface="Wingdings" pitchFamily="2" charset="2"/>
              <a:buChar char="Ø"/>
            </a:pPr>
            <a:r>
              <a:rPr lang="en-US" b="1" dirty="0" smtClean="0"/>
              <a:t>Large central pulmonary arteries.</a:t>
            </a:r>
          </a:p>
          <a:p>
            <a:pPr>
              <a:buFont typeface="Wingdings" pitchFamily="2" charset="2"/>
              <a:buChar char="Ø"/>
            </a:pPr>
            <a:endParaRPr lang="en-US" b="1" dirty="0" smtClean="0"/>
          </a:p>
          <a:p>
            <a:pPr>
              <a:buFont typeface="Wingdings" pitchFamily="2" charset="2"/>
              <a:buChar char="Ø"/>
            </a:pPr>
            <a:r>
              <a:rPr lang="en-US" b="1" dirty="0" smtClean="0"/>
              <a:t>Large peripheral pulmonary arteries.</a:t>
            </a:r>
          </a:p>
          <a:p>
            <a:pPr>
              <a:buFont typeface="Wingdings" pitchFamily="2" charset="2"/>
              <a:buChar char="Ø"/>
            </a:pPr>
            <a:endParaRPr lang="en-US" b="1" dirty="0" smtClean="0"/>
          </a:p>
          <a:p>
            <a:pPr>
              <a:buFont typeface="Wingdings" pitchFamily="2" charset="2"/>
              <a:buChar char="Ø"/>
            </a:pPr>
            <a:r>
              <a:rPr lang="en-US" b="1" dirty="0" smtClean="0"/>
              <a:t>Recruitment of upper zone arteries( </a:t>
            </a:r>
            <a:r>
              <a:rPr lang="en-US" b="1" dirty="0" err="1" smtClean="0"/>
              <a:t>Cephalization</a:t>
            </a:r>
            <a:r>
              <a:rPr lang="en-US" b="1" dirty="0" smtClean="0"/>
              <a:t>)</a:t>
            </a:r>
          </a:p>
          <a:p>
            <a:pPr>
              <a:buFont typeface="Wingdings" pitchFamily="2" charset="2"/>
              <a:buChar char="Ø"/>
            </a:pPr>
            <a:endParaRPr lang="en-US" b="1" dirty="0" smtClean="0"/>
          </a:p>
          <a:p>
            <a:pPr>
              <a:buFont typeface="Wingdings" pitchFamily="2" charset="2"/>
              <a:buChar char="Ø"/>
            </a:pPr>
            <a:r>
              <a:rPr lang="en-US" b="1" dirty="0" smtClean="0"/>
              <a:t>No pulmonary edema.</a:t>
            </a:r>
          </a:p>
          <a:p>
            <a:pPr>
              <a:buFont typeface="Wingdings" pitchFamily="2" charset="2"/>
              <a:buChar char="Ø"/>
            </a:pPr>
            <a:endParaRPr lang="en-US" b="1" dirty="0" smtClean="0"/>
          </a:p>
          <a:p>
            <a:pPr>
              <a:buFont typeface="Wingdings" pitchFamily="2" charset="2"/>
              <a:buChar char="Ø"/>
            </a:pPr>
            <a:r>
              <a:rPr lang="en-US" b="1" dirty="0" smtClean="0"/>
              <a:t>Patient had ASD.</a:t>
            </a:r>
            <a:endParaRPr lang="en-US" b="1" dirty="0"/>
          </a:p>
        </p:txBody>
      </p:sp>
    </p:spTree>
    <p:extLst>
      <p:ext uri="{BB962C8B-B14F-4D97-AF65-F5344CB8AC3E}">
        <p14:creationId xmlns:p14="http://schemas.microsoft.com/office/powerpoint/2010/main" val="3027111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Complications of ASDs.</a:t>
            </a:r>
            <a:endParaRPr lang="en-US" b="1" u="sng" dirty="0"/>
          </a:p>
        </p:txBody>
      </p:sp>
      <p:pic>
        <p:nvPicPr>
          <p:cNvPr id="4098" name="Picture 2"/>
          <p:cNvPicPr>
            <a:picLocks noGrp="1" noChangeAspect="1" noChangeArrowheads="1"/>
          </p:cNvPicPr>
          <p:nvPr>
            <p:ph idx="1"/>
          </p:nvPr>
        </p:nvPicPr>
        <p:blipFill>
          <a:blip r:embed="rId2" cstate="print"/>
          <a:stretch>
            <a:fillRect/>
          </a:stretch>
        </p:blipFill>
        <p:spPr bwMode="auto">
          <a:xfrm>
            <a:off x="5099050" y="1789269"/>
            <a:ext cx="5111750" cy="4346263"/>
          </a:xfrm>
          <a:prstGeom prst="rect">
            <a:avLst/>
          </a:prstGeom>
          <a:noFill/>
          <a:ln w="9525">
            <a:noFill/>
            <a:miter lim="800000"/>
            <a:headEnd/>
            <a:tailEnd/>
          </a:ln>
          <a:effectLst/>
        </p:spPr>
      </p:pic>
      <p:sp>
        <p:nvSpPr>
          <p:cNvPr id="3" name="Text Placeholder 2"/>
          <p:cNvSpPr>
            <a:spLocks noGrp="1"/>
          </p:cNvSpPr>
          <p:nvPr>
            <p:ph type="body" sz="half" idx="2"/>
          </p:nvPr>
        </p:nvSpPr>
        <p:spPr/>
        <p:txBody>
          <a:bodyPr>
            <a:noAutofit/>
          </a:bodyPr>
          <a:lstStyle/>
          <a:p>
            <a:pPr marL="342900" indent="-342900">
              <a:buFont typeface="+mj-lt"/>
              <a:buAutoNum type="arabicPeriod"/>
            </a:pPr>
            <a:r>
              <a:rPr lang="en-US" b="1" dirty="0" err="1"/>
              <a:t>Eisenmenger</a:t>
            </a:r>
            <a:r>
              <a:rPr lang="en-US" b="1" dirty="0"/>
              <a:t>  syndrome.</a:t>
            </a:r>
          </a:p>
          <a:p>
            <a:pPr marL="342900" indent="-342900">
              <a:buFont typeface="+mj-lt"/>
              <a:buAutoNum type="arabicPeriod"/>
            </a:pPr>
            <a:endParaRPr lang="en-US" b="1" dirty="0"/>
          </a:p>
          <a:p>
            <a:pPr marL="342900" indent="-342900">
              <a:buFont typeface="+mj-lt"/>
              <a:buAutoNum type="arabicPeriod"/>
            </a:pPr>
            <a:r>
              <a:rPr lang="en-US" b="1" dirty="0"/>
              <a:t>Enlargement of the right atrium causing </a:t>
            </a:r>
            <a:r>
              <a:rPr lang="en-US" b="1" dirty="0" err="1"/>
              <a:t>tachyarrhythmias</a:t>
            </a:r>
            <a:r>
              <a:rPr lang="en-US" b="1" dirty="0"/>
              <a:t>.</a:t>
            </a:r>
          </a:p>
          <a:p>
            <a:pPr marL="342900" indent="-342900">
              <a:buFont typeface="+mj-lt"/>
              <a:buAutoNum type="arabicPeriod"/>
            </a:pPr>
            <a:endParaRPr lang="en-US" b="1" dirty="0"/>
          </a:p>
          <a:p>
            <a:pPr marL="342900" indent="-342900">
              <a:buFont typeface="+mj-lt"/>
              <a:buAutoNum type="arabicPeriod"/>
            </a:pPr>
            <a:r>
              <a:rPr lang="en-US" b="1" dirty="0"/>
              <a:t>Paradoxical </a:t>
            </a:r>
            <a:r>
              <a:rPr lang="en-US" b="1" dirty="0" err="1"/>
              <a:t>thrombo</a:t>
            </a:r>
            <a:r>
              <a:rPr lang="en-US" b="1" dirty="0"/>
              <a:t>-embolic stroke.</a:t>
            </a:r>
          </a:p>
          <a:p>
            <a:pPr marL="342900" indent="-342900">
              <a:buFont typeface="+mj-lt"/>
              <a:buAutoNum type="arabicPeriod"/>
            </a:pPr>
            <a:endParaRPr lang="en-US" b="1" dirty="0"/>
          </a:p>
          <a:p>
            <a:pPr marL="342900" indent="-342900">
              <a:buFont typeface="+mj-lt"/>
              <a:buAutoNum type="arabicPeriod"/>
            </a:pPr>
            <a:r>
              <a:rPr lang="en-US" b="1" dirty="0"/>
              <a:t>This patient initially had a large ASD with a major left to right shunt. Note the large central pulmonary arteries with peripheral pruning. Arrow points @ calcified lt. pulmonary artery.</a:t>
            </a:r>
          </a:p>
        </p:txBody>
      </p:sp>
    </p:spTree>
    <p:extLst>
      <p:ext uri="{BB962C8B-B14F-4D97-AF65-F5344CB8AC3E}">
        <p14:creationId xmlns:p14="http://schemas.microsoft.com/office/powerpoint/2010/main" val="2430308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VSDs.</a:t>
            </a:r>
            <a:endParaRPr lang="en-US" b="1" dirty="0"/>
          </a:p>
        </p:txBody>
      </p:sp>
      <p:sp>
        <p:nvSpPr>
          <p:cNvPr id="4" name="Content Placeholder 3"/>
          <p:cNvSpPr>
            <a:spLocks noGrp="1"/>
          </p:cNvSpPr>
          <p:nvPr>
            <p:ph idx="1"/>
          </p:nvPr>
        </p:nvSpPr>
        <p:spPr/>
        <p:txBody>
          <a:bodyPr>
            <a:normAutofit/>
          </a:bodyPr>
          <a:lstStyle/>
          <a:p>
            <a:r>
              <a:rPr lang="en-US" b="1" dirty="0" smtClean="0"/>
              <a:t>One of the commonest anomaly (second only to bicuspid aortic valves). Incidence 3570/1m live births.</a:t>
            </a:r>
          </a:p>
          <a:p>
            <a:r>
              <a:rPr lang="en-US" b="1" dirty="0" smtClean="0"/>
              <a:t>50% of patients with VSD have associated cardiac anomaly e.g. </a:t>
            </a:r>
            <a:r>
              <a:rPr lang="en-US" b="1" dirty="0" err="1" smtClean="0"/>
              <a:t>coarctation</a:t>
            </a:r>
            <a:r>
              <a:rPr lang="en-US" b="1" dirty="0" smtClean="0"/>
              <a:t> of the aorta.</a:t>
            </a:r>
          </a:p>
          <a:p>
            <a:r>
              <a:rPr lang="en-US" b="1" dirty="0" smtClean="0"/>
              <a:t>80% are </a:t>
            </a:r>
            <a:r>
              <a:rPr lang="en-US" b="1" dirty="0" err="1" smtClean="0"/>
              <a:t>perimembranous</a:t>
            </a:r>
            <a:r>
              <a:rPr lang="en-US" b="1" dirty="0" smtClean="0"/>
              <a:t> &amp; the vast majority(75%) of small ones close spontaneously.</a:t>
            </a:r>
          </a:p>
          <a:p>
            <a:endParaRPr lang="en-US" b="1" dirty="0" smtClean="0"/>
          </a:p>
          <a:p>
            <a:pPr marL="0" indent="0">
              <a:buNone/>
            </a:pPr>
            <a:endParaRPr lang="en-US" b="1" dirty="0"/>
          </a:p>
        </p:txBody>
      </p:sp>
    </p:spTree>
    <p:extLst>
      <p:ext uri="{BB962C8B-B14F-4D97-AF65-F5344CB8AC3E}">
        <p14:creationId xmlns:p14="http://schemas.microsoft.com/office/powerpoint/2010/main" val="2107347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u="sng" dirty="0" smtClean="0"/>
              <a:t>VSD</a:t>
            </a:r>
            <a:endParaRPr lang="en-US" b="1" u="sng" dirty="0"/>
          </a:p>
        </p:txBody>
      </p:sp>
      <p:pic>
        <p:nvPicPr>
          <p:cNvPr id="8" name="Snagit_PPTB861" descr="PPTB861.png"/>
          <p:cNvPicPr>
            <a:picLocks noGrp="1" noChangeAspect="1"/>
          </p:cNvPicPr>
          <p:nvPr>
            <p:ph idx="1"/>
          </p:nvPr>
        </p:nvPicPr>
        <p:blipFill>
          <a:blip r:embed="rId2" cstate="print"/>
          <a:stretch>
            <a:fillRect/>
          </a:stretch>
        </p:blipFill>
        <p:spPr>
          <a:xfrm>
            <a:off x="5410200" y="762000"/>
            <a:ext cx="5105400" cy="5943600"/>
          </a:xfrm>
        </p:spPr>
      </p:pic>
      <p:sp>
        <p:nvSpPr>
          <p:cNvPr id="7" name="Text Placeholder 6"/>
          <p:cNvSpPr>
            <a:spLocks noGrp="1"/>
          </p:cNvSpPr>
          <p:nvPr>
            <p:ph type="body" sz="half" idx="2"/>
          </p:nvPr>
        </p:nvSpPr>
        <p:spPr/>
        <p:txBody>
          <a:bodyPr>
            <a:normAutofit fontScale="92500" lnSpcReduction="20000"/>
          </a:bodyPr>
          <a:lstStyle/>
          <a:p>
            <a:r>
              <a:rPr lang="en-US" b="1" dirty="0" smtClean="0"/>
              <a:t>Lets us first understand the anatomy.</a:t>
            </a:r>
          </a:p>
          <a:p>
            <a:endParaRPr lang="en-US" b="1" dirty="0" smtClean="0"/>
          </a:p>
          <a:p>
            <a:r>
              <a:rPr lang="en-US" b="1" dirty="0" smtClean="0"/>
              <a:t>The </a:t>
            </a:r>
            <a:r>
              <a:rPr lang="en-US" b="1" dirty="0" err="1" smtClean="0"/>
              <a:t>Interventricular</a:t>
            </a:r>
            <a:r>
              <a:rPr lang="en-US" b="1" dirty="0" smtClean="0"/>
              <a:t> septum has two parts, the larger muscular and the smaller membranous part.</a:t>
            </a:r>
          </a:p>
          <a:p>
            <a:endParaRPr lang="en-US" b="1" dirty="0" smtClean="0"/>
          </a:p>
          <a:p>
            <a:r>
              <a:rPr lang="en-US" b="1" dirty="0" smtClean="0"/>
              <a:t>The membranous part is the </a:t>
            </a:r>
            <a:r>
              <a:rPr lang="en-US" b="1" dirty="0" err="1" smtClean="0"/>
              <a:t>postero</a:t>
            </a:r>
            <a:r>
              <a:rPr lang="en-US" b="1" dirty="0" smtClean="0"/>
              <a:t>-superior region.</a:t>
            </a:r>
          </a:p>
          <a:p>
            <a:endParaRPr lang="en-US" b="1" dirty="0" smtClean="0"/>
          </a:p>
          <a:p>
            <a:r>
              <a:rPr lang="en-US" b="1" dirty="0" smtClean="0"/>
              <a:t>Membranous VSDs account for 80% of all VSDs.</a:t>
            </a:r>
          </a:p>
          <a:p>
            <a:endParaRPr lang="en-US" b="1" dirty="0" smtClean="0"/>
          </a:p>
          <a:p>
            <a:r>
              <a:rPr lang="en-US" b="1" dirty="0" smtClean="0"/>
              <a:t>Muscular VSDs tend to close spontaneously.</a:t>
            </a:r>
          </a:p>
          <a:p>
            <a:endParaRPr lang="en-US" b="1" dirty="0" smtClean="0"/>
          </a:p>
          <a:p>
            <a:r>
              <a:rPr lang="en-US" b="1" dirty="0" smtClean="0"/>
              <a:t>Its possible to have multiple VSDs at any part of the </a:t>
            </a:r>
            <a:r>
              <a:rPr lang="en-US" b="1" dirty="0" err="1" smtClean="0"/>
              <a:t>interventricular</a:t>
            </a:r>
            <a:r>
              <a:rPr lang="en-US" b="1" dirty="0" smtClean="0"/>
              <a:t> septum.</a:t>
            </a:r>
          </a:p>
          <a:p>
            <a:endParaRPr lang="en-US" dirty="0" smtClean="0"/>
          </a:p>
          <a:p>
            <a:endParaRPr lang="en-US" dirty="0"/>
          </a:p>
        </p:txBody>
      </p:sp>
    </p:spTree>
    <p:extLst>
      <p:ext uri="{BB962C8B-B14F-4D97-AF65-F5344CB8AC3E}">
        <p14:creationId xmlns:p14="http://schemas.microsoft.com/office/powerpoint/2010/main" val="20715743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Congenital Cyanotic heart disease </a:t>
            </a:r>
            <a:endParaRPr lang="en-US" dirty="0"/>
          </a:p>
        </p:txBody>
      </p:sp>
      <p:sp>
        <p:nvSpPr>
          <p:cNvPr id="5" name="Content Placeholder 4"/>
          <p:cNvSpPr>
            <a:spLocks noGrp="1"/>
          </p:cNvSpPr>
          <p:nvPr>
            <p:ph idx="1"/>
          </p:nvPr>
        </p:nvSpPr>
        <p:spPr>
          <a:xfrm>
            <a:off x="1981200" y="1143000"/>
            <a:ext cx="8229600" cy="5410200"/>
          </a:xfrm>
        </p:spPr>
        <p:txBody>
          <a:bodyPr>
            <a:normAutofit/>
          </a:bodyPr>
          <a:lstStyle/>
          <a:p>
            <a:pPr>
              <a:buNone/>
            </a:pPr>
            <a:r>
              <a:rPr lang="en-US" b="1" dirty="0" smtClean="0"/>
              <a:t> </a:t>
            </a:r>
          </a:p>
          <a:p>
            <a:r>
              <a:rPr lang="en-US" dirty="0" smtClean="0"/>
              <a:t>For clinically detectable central cyanosis, there must be at least 5 g of reduced </a:t>
            </a:r>
            <a:r>
              <a:rPr lang="en-US" dirty="0" err="1" smtClean="0"/>
              <a:t>Hb</a:t>
            </a:r>
            <a:r>
              <a:rPr lang="en-US" dirty="0" smtClean="0"/>
              <a:t> per 100 ml of aortic blood.  Occurs in 3 ways:    </a:t>
            </a:r>
          </a:p>
          <a:p>
            <a:pPr>
              <a:buNone/>
            </a:pPr>
            <a:r>
              <a:rPr lang="en-US" dirty="0" smtClean="0"/>
              <a:t>1. Direct right to left shunt </a:t>
            </a:r>
            <a:r>
              <a:rPr lang="en-US" dirty="0" err="1" smtClean="0"/>
              <a:t>eg</a:t>
            </a:r>
            <a:r>
              <a:rPr lang="en-US" dirty="0" smtClean="0"/>
              <a:t>. TOF      </a:t>
            </a:r>
          </a:p>
          <a:p>
            <a:pPr>
              <a:buNone/>
            </a:pPr>
            <a:r>
              <a:rPr lang="en-US" dirty="0" smtClean="0"/>
              <a:t>2. Transposition of great arteries.  </a:t>
            </a:r>
          </a:p>
          <a:p>
            <a:pPr>
              <a:buNone/>
            </a:pPr>
            <a:r>
              <a:rPr lang="en-US" dirty="0" smtClean="0"/>
              <a:t>3. Common chambers </a:t>
            </a:r>
            <a:r>
              <a:rPr lang="en-US" dirty="0" err="1" smtClean="0"/>
              <a:t>eg</a:t>
            </a:r>
            <a:r>
              <a:rPr lang="en-US" dirty="0" smtClean="0"/>
              <a:t>. Common atria, common ventricle, </a:t>
            </a:r>
            <a:r>
              <a:rPr lang="en-US" dirty="0" err="1" smtClean="0"/>
              <a:t>truncus</a:t>
            </a:r>
            <a:r>
              <a:rPr lang="en-US" dirty="0" smtClean="0"/>
              <a:t> </a:t>
            </a:r>
            <a:r>
              <a:rPr lang="en-US" dirty="0" err="1" smtClean="0"/>
              <a:t>arteriosus</a:t>
            </a:r>
            <a:r>
              <a:rPr lang="en-US" dirty="0" smtClean="0"/>
              <a:t>.</a:t>
            </a:r>
          </a:p>
          <a:p>
            <a:endParaRPr lang="en-US" dirty="0"/>
          </a:p>
        </p:txBody>
      </p:sp>
    </p:spTree>
    <p:extLst>
      <p:ext uri="{BB962C8B-B14F-4D97-AF65-F5344CB8AC3E}">
        <p14:creationId xmlns:p14="http://schemas.microsoft.com/office/powerpoint/2010/main" val="30580257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smtClean="0"/>
              <a:t>TOF</a:t>
            </a:r>
            <a:endParaRPr lang="en-US" dirty="0"/>
          </a:p>
        </p:txBody>
      </p:sp>
      <p:sp>
        <p:nvSpPr>
          <p:cNvPr id="3" name="Content Placeholder 2"/>
          <p:cNvSpPr>
            <a:spLocks noGrp="1"/>
          </p:cNvSpPr>
          <p:nvPr>
            <p:ph idx="1"/>
          </p:nvPr>
        </p:nvSpPr>
        <p:spPr>
          <a:xfrm>
            <a:off x="1981200" y="838200"/>
            <a:ext cx="8229600" cy="5867400"/>
          </a:xfrm>
        </p:spPr>
        <p:txBody>
          <a:bodyPr>
            <a:normAutofit/>
          </a:bodyPr>
          <a:lstStyle/>
          <a:p>
            <a:r>
              <a:rPr lang="en-US" dirty="0" smtClean="0"/>
              <a:t>Most common cyanotic heart lesion.</a:t>
            </a:r>
          </a:p>
          <a:p>
            <a:r>
              <a:rPr lang="en-US" dirty="0" smtClean="0"/>
              <a:t>Incidence: 3-5 per 10,000 live births.</a:t>
            </a:r>
          </a:p>
          <a:p>
            <a:r>
              <a:rPr lang="en-US" dirty="0" smtClean="0"/>
              <a:t>Primary </a:t>
            </a:r>
            <a:r>
              <a:rPr lang="en-US" dirty="0" err="1" smtClean="0"/>
              <a:t>hypoplasia</a:t>
            </a:r>
            <a:r>
              <a:rPr lang="en-US" dirty="0" smtClean="0"/>
              <a:t> of </a:t>
            </a:r>
            <a:r>
              <a:rPr lang="en-US" dirty="0" err="1" smtClean="0"/>
              <a:t>infundibular</a:t>
            </a:r>
            <a:r>
              <a:rPr lang="en-US" dirty="0" smtClean="0"/>
              <a:t> septum secondary to unequal partitioning of the </a:t>
            </a:r>
            <a:r>
              <a:rPr lang="en-US" dirty="0" err="1" smtClean="0"/>
              <a:t>conotruncus</a:t>
            </a:r>
            <a:r>
              <a:rPr lang="en-US" dirty="0" smtClean="0"/>
              <a:t>. </a:t>
            </a:r>
          </a:p>
          <a:p>
            <a:r>
              <a:rPr lang="en-US" dirty="0" err="1" smtClean="0"/>
              <a:t>Conotruncal</a:t>
            </a:r>
            <a:r>
              <a:rPr lang="en-US" dirty="0" smtClean="0"/>
              <a:t> septum displaced </a:t>
            </a:r>
            <a:r>
              <a:rPr lang="en-US" dirty="0" err="1" smtClean="0"/>
              <a:t>anteriorly</a:t>
            </a:r>
            <a:r>
              <a:rPr lang="en-US" dirty="0" smtClean="0"/>
              <a:t>, and its lowermost component, the </a:t>
            </a:r>
            <a:r>
              <a:rPr lang="en-US" dirty="0" err="1" smtClean="0"/>
              <a:t>Infundibular</a:t>
            </a:r>
            <a:r>
              <a:rPr lang="en-US" dirty="0" smtClean="0"/>
              <a:t> septum fails to fuse with the top  of the IV septum.</a:t>
            </a:r>
          </a:p>
          <a:p>
            <a:pPr>
              <a:buFont typeface="Wingdings" pitchFamily="2" charset="2"/>
              <a:buChar char="v"/>
            </a:pPr>
            <a:r>
              <a:rPr lang="en-US" dirty="0" smtClean="0"/>
              <a:t>Features include:</a:t>
            </a:r>
          </a:p>
          <a:p>
            <a:r>
              <a:rPr lang="en-US" dirty="0" err="1" smtClean="0"/>
              <a:t>Infundibular</a:t>
            </a:r>
            <a:r>
              <a:rPr lang="en-US" dirty="0" smtClean="0"/>
              <a:t> right ventricular outflow tract </a:t>
            </a:r>
            <a:r>
              <a:rPr lang="en-US" dirty="0" err="1" smtClean="0"/>
              <a:t>stenosis</a:t>
            </a:r>
            <a:endParaRPr lang="en-US" dirty="0" smtClean="0"/>
          </a:p>
          <a:p>
            <a:r>
              <a:rPr lang="en-US" dirty="0" err="1" smtClean="0"/>
              <a:t>subaortic</a:t>
            </a:r>
            <a:r>
              <a:rPr lang="en-US" dirty="0" smtClean="0"/>
              <a:t> VSD</a:t>
            </a:r>
          </a:p>
          <a:p>
            <a:r>
              <a:rPr lang="en-US" dirty="0" smtClean="0"/>
              <a:t>Over-riding aorta</a:t>
            </a:r>
          </a:p>
          <a:p>
            <a:r>
              <a:rPr lang="en-US" dirty="0" smtClean="0"/>
              <a:t>Right ventricular hypertrophy</a:t>
            </a:r>
          </a:p>
          <a:p>
            <a:endParaRPr lang="en-US" dirty="0" smtClean="0"/>
          </a:p>
          <a:p>
            <a:endParaRPr lang="en-US" dirty="0"/>
          </a:p>
        </p:txBody>
      </p:sp>
    </p:spTree>
    <p:extLst>
      <p:ext uri="{BB962C8B-B14F-4D97-AF65-F5344CB8AC3E}">
        <p14:creationId xmlns:p14="http://schemas.microsoft.com/office/powerpoint/2010/main" val="1009534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8"/>
            <a:ext cx="8229600" cy="715962"/>
          </a:xfrm>
        </p:spPr>
        <p:txBody>
          <a:bodyPr>
            <a:normAutofit/>
          </a:bodyPr>
          <a:lstStyle/>
          <a:p>
            <a:r>
              <a:rPr lang="en-US" dirty="0" smtClean="0"/>
              <a:t>TOF</a:t>
            </a:r>
            <a:endParaRPr lang="en-US" dirty="0"/>
          </a:p>
        </p:txBody>
      </p:sp>
      <p:pic>
        <p:nvPicPr>
          <p:cNvPr id="1026" name="Picture 2"/>
          <p:cNvPicPr>
            <a:picLocks noGrp="1" noChangeAspect="1" noChangeArrowheads="1"/>
          </p:cNvPicPr>
          <p:nvPr>
            <p:ph sz="half" idx="1"/>
          </p:nvPr>
        </p:nvPicPr>
        <p:blipFill>
          <a:blip r:embed="rId3" cstate="print"/>
          <a:srcRect l="41509" t="15094" r="15125" b="6415"/>
          <a:stretch>
            <a:fillRect/>
          </a:stretch>
        </p:blipFill>
        <p:spPr bwMode="auto">
          <a:xfrm>
            <a:off x="6096000" y="1371600"/>
            <a:ext cx="4343400" cy="4913376"/>
          </a:xfrm>
          <a:prstGeom prst="rect">
            <a:avLst/>
          </a:prstGeom>
          <a:noFill/>
          <a:ln w="9525">
            <a:noFill/>
            <a:miter lim="800000"/>
            <a:headEnd/>
            <a:tailEnd/>
          </a:ln>
          <a:effectLst/>
        </p:spPr>
      </p:pic>
      <p:sp>
        <p:nvSpPr>
          <p:cNvPr id="6" name="Content Placeholder 5"/>
          <p:cNvSpPr>
            <a:spLocks noGrp="1"/>
          </p:cNvSpPr>
          <p:nvPr>
            <p:ph sz="half" idx="2"/>
          </p:nvPr>
        </p:nvSpPr>
        <p:spPr>
          <a:xfrm>
            <a:off x="1752600" y="1524000"/>
            <a:ext cx="3810000" cy="5029200"/>
          </a:xfrm>
        </p:spPr>
        <p:txBody>
          <a:bodyPr>
            <a:normAutofit/>
          </a:bodyPr>
          <a:lstStyle/>
          <a:p>
            <a:r>
              <a:rPr lang="en-US" sz="3200" dirty="0" err="1"/>
              <a:t>Desaturated</a:t>
            </a:r>
            <a:r>
              <a:rPr lang="en-US" sz="3200" dirty="0"/>
              <a:t> blood enters RA, flows through RVOT into lungs. Some blood shunts right to left through VSD into  ascending aorta.  </a:t>
            </a:r>
          </a:p>
        </p:txBody>
      </p:sp>
    </p:spTree>
    <p:extLst>
      <p:ext uri="{BB962C8B-B14F-4D97-AF65-F5344CB8AC3E}">
        <p14:creationId xmlns:p14="http://schemas.microsoft.com/office/powerpoint/2010/main" val="1261471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Normal fetal circulation</a:t>
            </a:r>
            <a:endParaRPr lang="en-US" dirty="0"/>
          </a:p>
        </p:txBody>
      </p:sp>
      <p:pic>
        <p:nvPicPr>
          <p:cNvPr id="69636" name="Picture 4"/>
          <p:cNvPicPr>
            <a:picLocks noGrp="1" noChangeAspect="1" noChangeArrowheads="1"/>
          </p:cNvPicPr>
          <p:nvPr>
            <p:ph sz="half" idx="1"/>
          </p:nvPr>
        </p:nvPicPr>
        <p:blipFill>
          <a:blip r:embed="rId3" cstate="print"/>
          <a:stretch>
            <a:fillRect/>
          </a:stretch>
        </p:blipFill>
        <p:spPr bwMode="auto">
          <a:xfrm>
            <a:off x="7048767" y="2611164"/>
            <a:ext cx="4040180" cy="2523034"/>
          </a:xfrm>
          <a:prstGeom prst="rect">
            <a:avLst/>
          </a:prstGeom>
          <a:noFill/>
          <a:ln w="9525">
            <a:noFill/>
            <a:miter lim="800000"/>
            <a:headEnd/>
            <a:tailEnd/>
          </a:ln>
          <a:effectLst/>
        </p:spPr>
      </p:pic>
      <p:sp>
        <p:nvSpPr>
          <p:cNvPr id="6" name="Content Placeholder 5"/>
          <p:cNvSpPr>
            <a:spLocks noGrp="1"/>
          </p:cNvSpPr>
          <p:nvPr>
            <p:ph sz="half" idx="2"/>
          </p:nvPr>
        </p:nvSpPr>
        <p:spPr>
          <a:xfrm>
            <a:off x="1676400" y="1752601"/>
            <a:ext cx="4191000" cy="4373563"/>
          </a:xfrm>
        </p:spPr>
        <p:txBody>
          <a:bodyPr>
            <a:normAutofit/>
          </a:bodyPr>
          <a:lstStyle/>
          <a:p>
            <a:r>
              <a:rPr lang="en-US" dirty="0" smtClean="0"/>
              <a:t>Oxygenated blood is carried by umbilical vein (UV) through </a:t>
            </a:r>
            <a:r>
              <a:rPr lang="en-US" dirty="0" err="1" smtClean="0"/>
              <a:t>ductus</a:t>
            </a:r>
            <a:r>
              <a:rPr lang="en-US" dirty="0" smtClean="0"/>
              <a:t> </a:t>
            </a:r>
            <a:r>
              <a:rPr lang="en-US" dirty="0" err="1" smtClean="0"/>
              <a:t>venosus</a:t>
            </a:r>
            <a:r>
              <a:rPr lang="en-US" dirty="0" smtClean="0"/>
              <a:t> (DV) and IVC into RA through foramen </a:t>
            </a:r>
            <a:r>
              <a:rPr lang="en-US" dirty="0" err="1" smtClean="0"/>
              <a:t>ovale</a:t>
            </a:r>
            <a:r>
              <a:rPr lang="en-US" dirty="0" smtClean="0"/>
              <a:t> into LA &amp; LV, aorta &amp; systemic arteries. </a:t>
            </a:r>
          </a:p>
          <a:p>
            <a:r>
              <a:rPr lang="en-US" dirty="0" smtClean="0"/>
              <a:t>SVC &amp; IVC blood is passed into RA, RV &amp; PA. Most of the RV output passes through PDA into descending aorta to supply  lower parts of fetus and  umbilical arteries which supply the fetal placental plexus. </a:t>
            </a:r>
          </a:p>
        </p:txBody>
      </p:sp>
      <p:sp>
        <p:nvSpPr>
          <p:cNvPr id="69634" name="AutoShape 2" descr="mk:@MSITStore:D:\Radiology%20Books\Files\Grainger%20&amp;%20AllisonText%20book%20of%20diagnostic%20Radiology.chm::/HTML/f4-u1.0-B978-0-443-10163-2..50026-9..gr1.jpg"/>
          <p:cNvSpPr>
            <a:spLocks noChangeAspect="1" noChangeArrowheads="1"/>
          </p:cNvSpPr>
          <p:nvPr/>
        </p:nvSpPr>
        <p:spPr bwMode="auto">
          <a:xfrm>
            <a:off x="1679575" y="-2605088"/>
            <a:ext cx="5715000" cy="54387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7096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rmAutofit fontScale="90000"/>
          </a:bodyPr>
          <a:lstStyle/>
          <a:p>
            <a:r>
              <a:rPr lang="en-US" dirty="0" smtClean="0"/>
              <a:t>TOF</a:t>
            </a:r>
            <a:endParaRPr lang="en-US" dirty="0"/>
          </a:p>
        </p:txBody>
      </p:sp>
      <p:pic>
        <p:nvPicPr>
          <p:cNvPr id="2050" name="Picture 2"/>
          <p:cNvPicPr>
            <a:picLocks noGrp="1" noChangeAspect="1" noChangeArrowheads="1"/>
          </p:cNvPicPr>
          <p:nvPr>
            <p:ph sz="half" idx="1"/>
          </p:nvPr>
        </p:nvPicPr>
        <p:blipFill>
          <a:blip r:embed="rId3" cstate="print"/>
          <a:srcRect l="8439" t="18233" r="8199" b="21932"/>
          <a:stretch>
            <a:fillRect/>
          </a:stretch>
        </p:blipFill>
        <p:spPr bwMode="auto">
          <a:xfrm>
            <a:off x="1516912" y="838200"/>
            <a:ext cx="9090837" cy="4343400"/>
          </a:xfrm>
          <a:prstGeom prst="rect">
            <a:avLst/>
          </a:prstGeom>
          <a:noFill/>
          <a:ln w="9525">
            <a:noFill/>
            <a:miter lim="800000"/>
            <a:headEnd/>
            <a:tailEnd/>
          </a:ln>
          <a:effectLst/>
        </p:spPr>
      </p:pic>
      <p:sp>
        <p:nvSpPr>
          <p:cNvPr id="4" name="Content Placeholder 3"/>
          <p:cNvSpPr>
            <a:spLocks noGrp="1"/>
          </p:cNvSpPr>
          <p:nvPr>
            <p:ph sz="half" idx="2"/>
          </p:nvPr>
        </p:nvSpPr>
        <p:spPr>
          <a:xfrm>
            <a:off x="1905000" y="5410200"/>
            <a:ext cx="8534400" cy="1143000"/>
          </a:xfrm>
        </p:spPr>
        <p:txBody>
          <a:bodyPr>
            <a:normAutofit/>
          </a:bodyPr>
          <a:lstStyle/>
          <a:p>
            <a:pPr>
              <a:buNone/>
            </a:pPr>
            <a:r>
              <a:rPr lang="en-US" dirty="0" smtClean="0"/>
              <a:t>Graphic- </a:t>
            </a:r>
            <a:r>
              <a:rPr lang="en-US" dirty="0" err="1" smtClean="0"/>
              <a:t>subvalvular</a:t>
            </a:r>
            <a:r>
              <a:rPr lang="en-US" dirty="0" smtClean="0"/>
              <a:t>(</a:t>
            </a:r>
            <a:r>
              <a:rPr lang="en-US" dirty="0" err="1" smtClean="0"/>
              <a:t>infundibular</a:t>
            </a:r>
            <a:r>
              <a:rPr lang="en-US" dirty="0" smtClean="0"/>
              <a:t>) </a:t>
            </a:r>
            <a:r>
              <a:rPr lang="en-US" dirty="0" err="1" smtClean="0"/>
              <a:t>stenosis</a:t>
            </a:r>
            <a:r>
              <a:rPr lang="en-US" dirty="0" smtClean="0"/>
              <a:t>, small </a:t>
            </a:r>
            <a:r>
              <a:rPr lang="en-US" dirty="0" err="1" smtClean="0"/>
              <a:t>pulm</a:t>
            </a:r>
            <a:r>
              <a:rPr lang="en-US" dirty="0" smtClean="0"/>
              <a:t> valve, large aortic valve, over-riding aorta, VSD, RVH, </a:t>
            </a:r>
            <a:r>
              <a:rPr lang="en-US" dirty="0" err="1" smtClean="0"/>
              <a:t>rt</a:t>
            </a:r>
            <a:r>
              <a:rPr lang="en-US" dirty="0" smtClean="0"/>
              <a:t> arch.</a:t>
            </a:r>
          </a:p>
          <a:p>
            <a:pPr>
              <a:buNone/>
            </a:pPr>
            <a:r>
              <a:rPr lang="en-US" dirty="0" smtClean="0"/>
              <a:t>CTA </a:t>
            </a:r>
            <a:r>
              <a:rPr lang="en-US" dirty="0" err="1" smtClean="0"/>
              <a:t>cor</a:t>
            </a:r>
            <a:r>
              <a:rPr lang="en-US" dirty="0" smtClean="0"/>
              <a:t>- </a:t>
            </a:r>
            <a:r>
              <a:rPr lang="en-US" dirty="0" err="1" smtClean="0"/>
              <a:t>hypoplastic</a:t>
            </a:r>
            <a:r>
              <a:rPr lang="en-US" dirty="0" smtClean="0"/>
              <a:t> MPA, high VSD, over-riding aorta.</a:t>
            </a:r>
            <a:endParaRPr lang="en-US" dirty="0"/>
          </a:p>
        </p:txBody>
      </p:sp>
    </p:spTree>
    <p:extLst>
      <p:ext uri="{BB962C8B-B14F-4D97-AF65-F5344CB8AC3E}">
        <p14:creationId xmlns:p14="http://schemas.microsoft.com/office/powerpoint/2010/main" val="12429126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TOF</a:t>
            </a:r>
            <a:endParaRPr lang="en-US" dirty="0"/>
          </a:p>
        </p:txBody>
      </p:sp>
      <p:sp>
        <p:nvSpPr>
          <p:cNvPr id="3" name="Content Placeholder 2"/>
          <p:cNvSpPr>
            <a:spLocks noGrp="1"/>
          </p:cNvSpPr>
          <p:nvPr>
            <p:ph idx="1"/>
          </p:nvPr>
        </p:nvSpPr>
        <p:spPr/>
        <p:txBody>
          <a:bodyPr>
            <a:normAutofit/>
          </a:bodyPr>
          <a:lstStyle/>
          <a:p>
            <a:pPr>
              <a:buNone/>
            </a:pPr>
            <a:r>
              <a:rPr lang="en-US" dirty="0" smtClean="0"/>
              <a:t>Radiography:</a:t>
            </a:r>
          </a:p>
          <a:p>
            <a:pPr>
              <a:buFont typeface="Wingdings" pitchFamily="2" charset="2"/>
              <a:buChar char="Ø"/>
            </a:pPr>
            <a:r>
              <a:rPr lang="en-US" dirty="0" smtClean="0"/>
              <a:t>“Boot-shaped heart” = “</a:t>
            </a:r>
            <a:r>
              <a:rPr lang="en-US" dirty="0" err="1" smtClean="0"/>
              <a:t>coeur</a:t>
            </a:r>
            <a:r>
              <a:rPr lang="en-US" dirty="0" smtClean="0"/>
              <a:t> en sabot”.</a:t>
            </a:r>
          </a:p>
          <a:p>
            <a:pPr>
              <a:buFont typeface="Wingdings" pitchFamily="2" charset="2"/>
              <a:buChar char="Ø"/>
            </a:pPr>
            <a:r>
              <a:rPr lang="en-US" dirty="0" smtClean="0"/>
              <a:t>Right  ventricular hypertrophy.</a:t>
            </a:r>
          </a:p>
          <a:p>
            <a:pPr>
              <a:buFont typeface="Wingdings" pitchFamily="2" charset="2"/>
              <a:buChar char="Ø"/>
            </a:pPr>
            <a:r>
              <a:rPr lang="en-US" dirty="0" smtClean="0"/>
              <a:t>Concave pulmonary artery segment.</a:t>
            </a:r>
          </a:p>
          <a:p>
            <a:pPr>
              <a:buFont typeface="Wingdings" pitchFamily="2" charset="2"/>
              <a:buChar char="Ø"/>
            </a:pPr>
            <a:r>
              <a:rPr lang="en-US" dirty="0" smtClean="0"/>
              <a:t>Decreased pulmonary </a:t>
            </a:r>
            <a:r>
              <a:rPr lang="en-US" dirty="0" err="1" smtClean="0"/>
              <a:t>vascularity</a:t>
            </a:r>
            <a:r>
              <a:rPr lang="en-US" dirty="0" smtClean="0"/>
              <a:t>(</a:t>
            </a:r>
            <a:r>
              <a:rPr lang="en-US" dirty="0" err="1" smtClean="0"/>
              <a:t>oligaemia</a:t>
            </a:r>
            <a:r>
              <a:rPr lang="en-US" dirty="0" smtClean="0"/>
              <a:t>).</a:t>
            </a:r>
          </a:p>
          <a:p>
            <a:pPr>
              <a:buFont typeface="Wingdings" pitchFamily="2" charset="2"/>
              <a:buChar char="Ø"/>
            </a:pPr>
            <a:r>
              <a:rPr lang="en-US" dirty="0" smtClean="0"/>
              <a:t> Normal heart size at birth.</a:t>
            </a:r>
          </a:p>
          <a:p>
            <a:pPr>
              <a:buFont typeface="Wingdings" pitchFamily="2" charset="2"/>
              <a:buChar char="Ø"/>
            </a:pPr>
            <a:r>
              <a:rPr lang="en-US" dirty="0" smtClean="0"/>
              <a:t>Right aortic arch, mirror image branching (25%).</a:t>
            </a:r>
          </a:p>
        </p:txBody>
      </p:sp>
    </p:spTree>
    <p:extLst>
      <p:ext uri="{BB962C8B-B14F-4D97-AF65-F5344CB8AC3E}">
        <p14:creationId xmlns:p14="http://schemas.microsoft.com/office/powerpoint/2010/main" val="36833390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0"/>
            <a:ext cx="8229600" cy="533400"/>
          </a:xfrm>
        </p:spPr>
        <p:txBody>
          <a:bodyPr>
            <a:normAutofit fontScale="90000"/>
          </a:bodyPr>
          <a:lstStyle/>
          <a:p>
            <a:r>
              <a:rPr lang="en-US" dirty="0" smtClean="0"/>
              <a:t>TOF</a:t>
            </a:r>
            <a:endParaRPr lang="en-US" dirty="0"/>
          </a:p>
        </p:txBody>
      </p:sp>
      <p:pic>
        <p:nvPicPr>
          <p:cNvPr id="1026" name="Picture 2"/>
          <p:cNvPicPr>
            <a:picLocks noGrp="1" noChangeAspect="1" noChangeArrowheads="1"/>
          </p:cNvPicPr>
          <p:nvPr>
            <p:ph sz="half" idx="1"/>
          </p:nvPr>
        </p:nvPicPr>
        <p:blipFill>
          <a:blip r:embed="rId3" cstate="print"/>
          <a:srcRect l="39076" t="19228" r="24717" b="28721"/>
          <a:stretch>
            <a:fillRect/>
          </a:stretch>
        </p:blipFill>
        <p:spPr bwMode="auto">
          <a:xfrm>
            <a:off x="1752600" y="606381"/>
            <a:ext cx="4039630" cy="4210319"/>
          </a:xfrm>
          <a:prstGeom prst="rect">
            <a:avLst/>
          </a:prstGeom>
          <a:noFill/>
          <a:ln w="9525">
            <a:noFill/>
            <a:miter lim="800000"/>
            <a:headEnd/>
            <a:tailEnd/>
          </a:ln>
          <a:effectLst/>
        </p:spPr>
      </p:pic>
      <p:sp>
        <p:nvSpPr>
          <p:cNvPr id="6" name="Content Placeholder 5"/>
          <p:cNvSpPr>
            <a:spLocks noGrp="1"/>
          </p:cNvSpPr>
          <p:nvPr>
            <p:ph sz="half" idx="2"/>
          </p:nvPr>
        </p:nvSpPr>
        <p:spPr>
          <a:xfrm>
            <a:off x="1828800" y="5105400"/>
            <a:ext cx="8382000" cy="1600200"/>
          </a:xfrm>
        </p:spPr>
        <p:txBody>
          <a:bodyPr>
            <a:normAutofit/>
          </a:bodyPr>
          <a:lstStyle/>
          <a:p>
            <a:r>
              <a:rPr lang="en-US" dirty="0" smtClean="0"/>
              <a:t> boot shaped heart, concave pulmonary artery segment.</a:t>
            </a:r>
          </a:p>
          <a:p>
            <a:r>
              <a:rPr lang="en-US" dirty="0" smtClean="0"/>
              <a:t>Right aortic arch, elevated cardiac apex, pulmonary </a:t>
            </a:r>
            <a:r>
              <a:rPr lang="en-US" dirty="0" err="1" smtClean="0"/>
              <a:t>oligemia</a:t>
            </a:r>
            <a:endParaRPr lang="en-US" dirty="0"/>
          </a:p>
        </p:txBody>
      </p:sp>
      <p:pic>
        <p:nvPicPr>
          <p:cNvPr id="7" name="Picture 2"/>
          <p:cNvPicPr>
            <a:picLocks noChangeAspect="1" noChangeArrowheads="1"/>
          </p:cNvPicPr>
          <p:nvPr/>
        </p:nvPicPr>
        <p:blipFill>
          <a:blip r:embed="rId4" cstate="print"/>
          <a:srcRect l="30904" t="11897" r="21870" b="18519"/>
          <a:stretch>
            <a:fillRect/>
          </a:stretch>
        </p:blipFill>
        <p:spPr bwMode="auto">
          <a:xfrm>
            <a:off x="6096000" y="514100"/>
            <a:ext cx="4572000" cy="4210301"/>
          </a:xfrm>
          <a:prstGeom prst="rect">
            <a:avLst/>
          </a:prstGeom>
          <a:noFill/>
          <a:ln w="9525">
            <a:noFill/>
            <a:miter lim="800000"/>
            <a:headEnd/>
            <a:tailEnd/>
          </a:ln>
          <a:effectLst/>
        </p:spPr>
      </p:pic>
    </p:spTree>
    <p:extLst>
      <p:ext uri="{BB962C8B-B14F-4D97-AF65-F5344CB8AC3E}">
        <p14:creationId xmlns:p14="http://schemas.microsoft.com/office/powerpoint/2010/main" val="17494197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274638"/>
            <a:ext cx="8229600" cy="334962"/>
          </a:xfrm>
        </p:spPr>
        <p:txBody>
          <a:bodyPr>
            <a:normAutofit fontScale="90000"/>
          </a:bodyPr>
          <a:lstStyle/>
          <a:p>
            <a:r>
              <a:rPr lang="en-US" dirty="0" smtClean="0"/>
              <a:t>TOF</a:t>
            </a:r>
            <a:endParaRPr lang="en-US" dirty="0"/>
          </a:p>
        </p:txBody>
      </p:sp>
      <p:sp>
        <p:nvSpPr>
          <p:cNvPr id="9" name="Content Placeholder 8"/>
          <p:cNvSpPr>
            <a:spLocks noGrp="1"/>
          </p:cNvSpPr>
          <p:nvPr>
            <p:ph sz="half" idx="1"/>
          </p:nvPr>
        </p:nvSpPr>
        <p:spPr>
          <a:xfrm>
            <a:off x="1981200" y="5334000"/>
            <a:ext cx="7391400" cy="1524000"/>
          </a:xfrm>
        </p:spPr>
        <p:txBody>
          <a:bodyPr>
            <a:normAutofit/>
          </a:bodyPr>
          <a:lstStyle/>
          <a:p>
            <a:r>
              <a:rPr lang="en-US" dirty="0" err="1" smtClean="0"/>
              <a:t>Parasternal</a:t>
            </a:r>
            <a:r>
              <a:rPr lang="en-US" dirty="0" smtClean="0"/>
              <a:t> long axis- VSD, over-riding aorta,</a:t>
            </a:r>
          </a:p>
          <a:p>
            <a:r>
              <a:rPr lang="en-US" dirty="0" smtClean="0"/>
              <a:t>CF </a:t>
            </a:r>
            <a:r>
              <a:rPr lang="en-US" dirty="0" err="1" smtClean="0"/>
              <a:t>doppler</a:t>
            </a:r>
            <a:r>
              <a:rPr lang="en-US" dirty="0" smtClean="0"/>
              <a:t>- right to left </a:t>
            </a:r>
            <a:r>
              <a:rPr lang="en-US" dirty="0"/>
              <a:t>f</a:t>
            </a:r>
            <a:r>
              <a:rPr lang="en-US" dirty="0" smtClean="0"/>
              <a:t>low from RV to aorta.</a:t>
            </a:r>
            <a:endParaRPr lang="en-US" dirty="0"/>
          </a:p>
        </p:txBody>
      </p:sp>
      <p:pic>
        <p:nvPicPr>
          <p:cNvPr id="11" name="Picture 2"/>
          <p:cNvPicPr>
            <a:picLocks noGrp="1" noChangeAspect="1" noChangeArrowheads="1"/>
          </p:cNvPicPr>
          <p:nvPr>
            <p:ph sz="half" idx="2"/>
          </p:nvPr>
        </p:nvPicPr>
        <p:blipFill>
          <a:blip r:embed="rId3" cstate="print"/>
          <a:srcRect l="32075" t="26761" r="21629" b="21918"/>
          <a:stretch>
            <a:fillRect/>
          </a:stretch>
        </p:blipFill>
        <p:spPr bwMode="auto">
          <a:xfrm>
            <a:off x="1524000" y="1107630"/>
            <a:ext cx="5181600" cy="3590008"/>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l="17628" t="3201" r="15542" b="24768"/>
          <a:stretch>
            <a:fillRect/>
          </a:stretch>
        </p:blipFill>
        <p:spPr bwMode="auto">
          <a:xfrm>
            <a:off x="6629400" y="914400"/>
            <a:ext cx="4038600" cy="4226440"/>
          </a:xfrm>
          <a:prstGeom prst="rect">
            <a:avLst/>
          </a:prstGeom>
          <a:noFill/>
          <a:ln w="9525">
            <a:noFill/>
            <a:miter lim="800000"/>
            <a:headEnd/>
            <a:tailEnd/>
          </a:ln>
          <a:effectLst/>
        </p:spPr>
      </p:pic>
    </p:spTree>
    <p:extLst>
      <p:ext uri="{BB962C8B-B14F-4D97-AF65-F5344CB8AC3E}">
        <p14:creationId xmlns:p14="http://schemas.microsoft.com/office/powerpoint/2010/main" val="614908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Ebstein</a:t>
            </a:r>
            <a:r>
              <a:rPr lang="en-US" dirty="0" smtClean="0"/>
              <a:t> anomaly</a:t>
            </a:r>
            <a:endParaRPr lang="en-US" dirty="0"/>
          </a:p>
        </p:txBody>
      </p:sp>
      <p:sp>
        <p:nvSpPr>
          <p:cNvPr id="3" name="Content Placeholder 2"/>
          <p:cNvSpPr>
            <a:spLocks noGrp="1"/>
          </p:cNvSpPr>
          <p:nvPr>
            <p:ph idx="1"/>
          </p:nvPr>
        </p:nvSpPr>
        <p:spPr/>
        <p:txBody>
          <a:bodyPr>
            <a:normAutofit/>
          </a:bodyPr>
          <a:lstStyle/>
          <a:p>
            <a:r>
              <a:rPr lang="en-US" dirty="0" smtClean="0"/>
              <a:t>Downward displacement of </a:t>
            </a:r>
            <a:r>
              <a:rPr lang="en-US" dirty="0" err="1" smtClean="0"/>
              <a:t>septal</a:t>
            </a:r>
            <a:r>
              <a:rPr lang="en-US" dirty="0" smtClean="0"/>
              <a:t> &amp; posterior leaflets of tricuspid valve.</a:t>
            </a:r>
          </a:p>
          <a:p>
            <a:r>
              <a:rPr lang="en-US" dirty="0" smtClean="0"/>
              <a:t>Insufficient separation of tricuspid valve leaflets and </a:t>
            </a:r>
            <a:r>
              <a:rPr lang="en-US" dirty="0" err="1" smtClean="0"/>
              <a:t>chordae</a:t>
            </a:r>
            <a:r>
              <a:rPr lang="en-US" dirty="0" smtClean="0"/>
              <a:t> </a:t>
            </a:r>
            <a:r>
              <a:rPr lang="en-US" dirty="0" err="1" smtClean="0"/>
              <a:t>tendineae</a:t>
            </a:r>
            <a:r>
              <a:rPr lang="en-US" dirty="0" smtClean="0"/>
              <a:t> from </a:t>
            </a:r>
            <a:r>
              <a:rPr lang="en-US" dirty="0" err="1" smtClean="0"/>
              <a:t>Rt</a:t>
            </a:r>
            <a:r>
              <a:rPr lang="en-US" dirty="0" smtClean="0"/>
              <a:t> ventricular </a:t>
            </a:r>
            <a:r>
              <a:rPr lang="en-US" dirty="0" err="1" smtClean="0"/>
              <a:t>endocardium</a:t>
            </a:r>
            <a:r>
              <a:rPr lang="en-US" dirty="0" smtClean="0"/>
              <a:t>.</a:t>
            </a:r>
          </a:p>
          <a:p>
            <a:r>
              <a:rPr lang="en-US" dirty="0" smtClean="0"/>
              <a:t>Massive tricuspid regurgitation.</a:t>
            </a:r>
          </a:p>
          <a:p>
            <a:r>
              <a:rPr lang="en-US" dirty="0" smtClean="0"/>
              <a:t>Associated anomalies-PFO, ASD in 90%.</a:t>
            </a:r>
          </a:p>
          <a:p>
            <a:r>
              <a:rPr lang="en-US" dirty="0" smtClean="0"/>
              <a:t>Normal or decreased </a:t>
            </a:r>
            <a:r>
              <a:rPr lang="en-US" dirty="0" err="1" smtClean="0"/>
              <a:t>vascularity</a:t>
            </a:r>
            <a:endParaRPr lang="en-US" dirty="0" smtClean="0"/>
          </a:p>
          <a:p>
            <a:r>
              <a:rPr lang="en-US" dirty="0" smtClean="0"/>
              <a:t>Rt. to Lt. shunt thru PFO causes cyanosis.</a:t>
            </a:r>
          </a:p>
          <a:p>
            <a:pPr>
              <a:buNone/>
            </a:pPr>
            <a:endParaRPr lang="en-US" dirty="0"/>
          </a:p>
        </p:txBody>
      </p:sp>
    </p:spTree>
    <p:extLst>
      <p:ext uri="{BB962C8B-B14F-4D97-AF65-F5344CB8AC3E}">
        <p14:creationId xmlns:p14="http://schemas.microsoft.com/office/powerpoint/2010/main" val="313998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411162"/>
          </a:xfrm>
        </p:spPr>
        <p:txBody>
          <a:bodyPr>
            <a:normAutofit fontScale="90000"/>
          </a:bodyPr>
          <a:lstStyle/>
          <a:p>
            <a:r>
              <a:rPr lang="en-US" dirty="0" smtClean="0"/>
              <a:t> </a:t>
            </a:r>
            <a:r>
              <a:rPr lang="en-US" dirty="0" err="1" smtClean="0"/>
              <a:t>Ebstein</a:t>
            </a:r>
            <a:r>
              <a:rPr lang="en-US" dirty="0" smtClean="0"/>
              <a:t> anomaly</a:t>
            </a:r>
            <a:endParaRPr lang="en-US" dirty="0"/>
          </a:p>
        </p:txBody>
      </p:sp>
      <p:sp>
        <p:nvSpPr>
          <p:cNvPr id="5" name="Content Placeholder 4"/>
          <p:cNvSpPr>
            <a:spLocks noGrp="1"/>
          </p:cNvSpPr>
          <p:nvPr>
            <p:ph sz="half" idx="1"/>
          </p:nvPr>
        </p:nvSpPr>
        <p:spPr>
          <a:xfrm>
            <a:off x="1524000" y="838200"/>
            <a:ext cx="4343400" cy="6019800"/>
          </a:xfrm>
        </p:spPr>
        <p:txBody>
          <a:bodyPr>
            <a:noAutofit/>
          </a:bodyPr>
          <a:lstStyle/>
          <a:p>
            <a:endParaRPr lang="en-US" sz="2400" dirty="0"/>
          </a:p>
          <a:p>
            <a:r>
              <a:rPr lang="en-US" sz="2400" dirty="0"/>
              <a:t>Inferior displacement of tricuspid valve leaflets into RV.</a:t>
            </a:r>
          </a:p>
          <a:p>
            <a:r>
              <a:rPr lang="en-US" sz="2400" dirty="0"/>
              <a:t>Thin-walled, low-pressure “</a:t>
            </a:r>
            <a:r>
              <a:rPr lang="en-US" sz="2400" dirty="0" err="1"/>
              <a:t>atrialized</a:t>
            </a:r>
            <a:r>
              <a:rPr lang="en-US" sz="2400" dirty="0"/>
              <a:t>” segment of RV.</a:t>
            </a:r>
          </a:p>
          <a:p>
            <a:r>
              <a:rPr lang="en-US" sz="2400" dirty="0"/>
              <a:t>tricuspid valve is grossly insufficient</a:t>
            </a:r>
            <a:r>
              <a:rPr lang="en-US" sz="2400" i="1" dirty="0"/>
              <a:t>.</a:t>
            </a:r>
            <a:r>
              <a:rPr lang="en-US" sz="2400" dirty="0"/>
              <a:t> </a:t>
            </a:r>
          </a:p>
          <a:p>
            <a:r>
              <a:rPr lang="en-US" sz="2400" dirty="0"/>
              <a:t>RA blood flow is shunted rt. to lt. across an ASD or PFO into LA. Some blood may cross the RVOT and enter PA. </a:t>
            </a:r>
          </a:p>
          <a:p>
            <a:r>
              <a:rPr lang="en-US" sz="2400" dirty="0"/>
              <a:t> Severe cyanosis will develop in neonates when  PDA closes</a:t>
            </a:r>
            <a:r>
              <a:rPr lang="en-US" sz="2000" dirty="0"/>
              <a:t>.</a:t>
            </a:r>
          </a:p>
        </p:txBody>
      </p:sp>
      <p:pic>
        <p:nvPicPr>
          <p:cNvPr id="16386" name="Picture 2"/>
          <p:cNvPicPr>
            <a:picLocks noGrp="1" noChangeAspect="1" noChangeArrowheads="1"/>
          </p:cNvPicPr>
          <p:nvPr>
            <p:ph sz="half" idx="2"/>
          </p:nvPr>
        </p:nvPicPr>
        <p:blipFill>
          <a:blip r:embed="rId3" cstate="print"/>
          <a:srcRect l="41509" t="15094" r="16300" b="9843"/>
          <a:stretch>
            <a:fillRect/>
          </a:stretch>
        </p:blipFill>
        <p:spPr bwMode="auto">
          <a:xfrm>
            <a:off x="6019801" y="1524000"/>
            <a:ext cx="4373571" cy="4863180"/>
          </a:xfrm>
          <a:prstGeom prst="rect">
            <a:avLst/>
          </a:prstGeom>
          <a:noFill/>
          <a:ln w="9525">
            <a:noFill/>
            <a:miter lim="800000"/>
            <a:headEnd/>
            <a:tailEnd/>
          </a:ln>
          <a:effectLst/>
        </p:spPr>
      </p:pic>
    </p:spTree>
    <p:extLst>
      <p:ext uri="{BB962C8B-B14F-4D97-AF65-F5344CB8AC3E}">
        <p14:creationId xmlns:p14="http://schemas.microsoft.com/office/powerpoint/2010/main" val="48713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487362"/>
          </a:xfrm>
        </p:spPr>
        <p:txBody>
          <a:bodyPr>
            <a:normAutofit fontScale="90000"/>
          </a:bodyPr>
          <a:lstStyle/>
          <a:p>
            <a:r>
              <a:rPr lang="en-US" dirty="0" err="1" smtClean="0"/>
              <a:t>Ebstein</a:t>
            </a:r>
            <a:r>
              <a:rPr lang="en-US" dirty="0" smtClean="0"/>
              <a:t> anomaly</a:t>
            </a:r>
            <a:endParaRPr lang="en-US" dirty="0"/>
          </a:p>
        </p:txBody>
      </p:sp>
      <p:pic>
        <p:nvPicPr>
          <p:cNvPr id="7" name="Picture 2"/>
          <p:cNvPicPr>
            <a:picLocks noGrp="1" noChangeAspect="1" noChangeArrowheads="1"/>
          </p:cNvPicPr>
          <p:nvPr>
            <p:ph sz="half" idx="1"/>
          </p:nvPr>
        </p:nvPicPr>
        <p:blipFill>
          <a:blip r:embed="rId3" cstate="print"/>
          <a:srcRect l="31449" t="12178" r="38002" b="66105"/>
          <a:stretch>
            <a:fillRect/>
          </a:stretch>
        </p:blipFill>
        <p:spPr bwMode="auto">
          <a:xfrm>
            <a:off x="1676400" y="1143001"/>
            <a:ext cx="4343400" cy="4252913"/>
          </a:xfrm>
          <a:prstGeom prst="rect">
            <a:avLst/>
          </a:prstGeom>
          <a:noFill/>
          <a:ln w="9525">
            <a:noFill/>
            <a:miter lim="800000"/>
            <a:headEnd/>
            <a:tailEnd/>
          </a:ln>
          <a:effectLst/>
        </p:spPr>
      </p:pic>
      <p:sp>
        <p:nvSpPr>
          <p:cNvPr id="6" name="Content Placeholder 5"/>
          <p:cNvSpPr>
            <a:spLocks noGrp="1"/>
          </p:cNvSpPr>
          <p:nvPr>
            <p:ph sz="half" idx="2"/>
          </p:nvPr>
        </p:nvSpPr>
        <p:spPr>
          <a:xfrm>
            <a:off x="1828800" y="5562600"/>
            <a:ext cx="8382000" cy="1066800"/>
          </a:xfrm>
        </p:spPr>
        <p:txBody>
          <a:bodyPr>
            <a:normAutofit/>
          </a:bodyPr>
          <a:lstStyle/>
          <a:p>
            <a:pPr>
              <a:buNone/>
            </a:pPr>
            <a:r>
              <a:rPr lang="en-US" dirty="0" smtClean="0"/>
              <a:t>Graphic-Downward displacement of posterior valve leaflet, incorporated into RV.</a:t>
            </a:r>
          </a:p>
          <a:p>
            <a:pPr>
              <a:buNone/>
            </a:pPr>
            <a:r>
              <a:rPr lang="en-US" dirty="0" smtClean="0"/>
              <a:t>MR cine- Dilated RA, low placement of tricuspid valve, </a:t>
            </a:r>
            <a:r>
              <a:rPr lang="en-US" dirty="0" err="1" smtClean="0"/>
              <a:t>atrialized</a:t>
            </a:r>
            <a:r>
              <a:rPr lang="en-US" dirty="0" smtClean="0"/>
              <a:t> RV.</a:t>
            </a:r>
          </a:p>
          <a:p>
            <a:pPr>
              <a:buNone/>
            </a:pPr>
            <a:endParaRPr lang="en-US" dirty="0"/>
          </a:p>
        </p:txBody>
      </p:sp>
      <p:pic>
        <p:nvPicPr>
          <p:cNvPr id="8" name="Picture 2"/>
          <p:cNvPicPr>
            <a:picLocks noChangeAspect="1" noChangeArrowheads="1"/>
          </p:cNvPicPr>
          <p:nvPr/>
        </p:nvPicPr>
        <p:blipFill>
          <a:blip r:embed="rId3" cstate="print"/>
          <a:srcRect l="64494" t="11786" r="4658" b="66603"/>
          <a:stretch>
            <a:fillRect/>
          </a:stretch>
        </p:blipFill>
        <p:spPr bwMode="auto">
          <a:xfrm>
            <a:off x="6096001" y="1143000"/>
            <a:ext cx="4422371" cy="4267200"/>
          </a:xfrm>
          <a:prstGeom prst="rect">
            <a:avLst/>
          </a:prstGeom>
          <a:noFill/>
          <a:ln w="9525">
            <a:noFill/>
            <a:miter lim="800000"/>
            <a:headEnd/>
            <a:tailEnd/>
          </a:ln>
          <a:effectLst/>
        </p:spPr>
      </p:pic>
    </p:spTree>
    <p:extLst>
      <p:ext uri="{BB962C8B-B14F-4D97-AF65-F5344CB8AC3E}">
        <p14:creationId xmlns:p14="http://schemas.microsoft.com/office/powerpoint/2010/main" val="42353694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Ebstein</a:t>
            </a:r>
            <a:r>
              <a:rPr lang="en-US" dirty="0" smtClean="0"/>
              <a:t> anomaly</a:t>
            </a:r>
            <a:endParaRPr lang="en-US" dirty="0"/>
          </a:p>
        </p:txBody>
      </p:sp>
      <p:sp>
        <p:nvSpPr>
          <p:cNvPr id="3" name="Content Placeholder 2"/>
          <p:cNvSpPr>
            <a:spLocks noGrp="1"/>
          </p:cNvSpPr>
          <p:nvPr>
            <p:ph idx="1"/>
          </p:nvPr>
        </p:nvSpPr>
        <p:spPr/>
        <p:txBody>
          <a:bodyPr>
            <a:normAutofit/>
          </a:bodyPr>
          <a:lstStyle/>
          <a:p>
            <a:r>
              <a:rPr lang="en-US" dirty="0" smtClean="0"/>
              <a:t>Radiography: Severe right sided </a:t>
            </a:r>
            <a:r>
              <a:rPr lang="en-US" dirty="0" err="1" smtClean="0"/>
              <a:t>cardiomegally</a:t>
            </a:r>
            <a:r>
              <a:rPr lang="en-US" dirty="0" smtClean="0"/>
              <a:t>. </a:t>
            </a:r>
          </a:p>
          <a:p>
            <a:r>
              <a:rPr lang="en-US" dirty="0" smtClean="0"/>
              <a:t>Echo- </a:t>
            </a:r>
            <a:r>
              <a:rPr lang="en-US" dirty="0" err="1" smtClean="0"/>
              <a:t>Rt</a:t>
            </a:r>
            <a:r>
              <a:rPr lang="en-US" dirty="0" smtClean="0"/>
              <a:t> chamber enlargement, enlarged tricuspid annulus, tricuspid regurgitation, PFO with Rt. to Lt. shunting.</a:t>
            </a:r>
          </a:p>
          <a:p>
            <a:r>
              <a:rPr lang="en-US" dirty="0" smtClean="0"/>
              <a:t> Treatment- Tricuspid valve replacement and/ or </a:t>
            </a:r>
            <a:r>
              <a:rPr lang="en-US" dirty="0" err="1" smtClean="0"/>
              <a:t>valvuloplasty</a:t>
            </a:r>
            <a:endParaRPr lang="en-US" dirty="0" smtClean="0"/>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33041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981200" y="273050"/>
            <a:ext cx="6553200" cy="488950"/>
          </a:xfrm>
        </p:spPr>
        <p:txBody>
          <a:bodyPr>
            <a:noAutofit/>
          </a:bodyPr>
          <a:lstStyle/>
          <a:p>
            <a:r>
              <a:rPr lang="en-US" dirty="0"/>
              <a:t>                        EBSTEIN ANOMALY</a:t>
            </a:r>
          </a:p>
        </p:txBody>
      </p:sp>
      <p:pic>
        <p:nvPicPr>
          <p:cNvPr id="134154" name="Picture 10" descr="24"/>
          <p:cNvPicPr>
            <a:picLocks noGrp="1" noChangeAspect="1" noChangeArrowheads="1"/>
          </p:cNvPicPr>
          <p:nvPr>
            <p:ph idx="1"/>
          </p:nvPr>
        </p:nvPicPr>
        <p:blipFill>
          <a:blip r:embed="rId3" cstate="print"/>
          <a:srcRect l="3106" b="12952"/>
          <a:stretch>
            <a:fillRect/>
          </a:stretch>
        </p:blipFill>
        <p:spPr>
          <a:xfrm>
            <a:off x="1752601" y="1219201"/>
            <a:ext cx="4530165" cy="3554437"/>
          </a:xfrm>
          <a:noFill/>
          <a:ln/>
        </p:spPr>
      </p:pic>
      <p:sp>
        <p:nvSpPr>
          <p:cNvPr id="134151" name="Rectangle 7"/>
          <p:cNvSpPr>
            <a:spLocks noGrp="1" noChangeArrowheads="1"/>
          </p:cNvSpPr>
          <p:nvPr>
            <p:ph type="body" sz="half" idx="2"/>
          </p:nvPr>
        </p:nvSpPr>
        <p:spPr>
          <a:xfrm>
            <a:off x="1676401" y="5105400"/>
            <a:ext cx="8610600" cy="1295400"/>
          </a:xfrm>
        </p:spPr>
        <p:txBody>
          <a:bodyPr>
            <a:normAutofit fontScale="92500" lnSpcReduction="10000"/>
          </a:bodyPr>
          <a:lstStyle/>
          <a:p>
            <a:pPr>
              <a:buFont typeface="Arial" pitchFamily="34" charset="0"/>
              <a:buChar char="•"/>
            </a:pPr>
            <a:r>
              <a:rPr lang="en-US" sz="2400" dirty="0"/>
              <a:t> </a:t>
            </a:r>
            <a:r>
              <a:rPr lang="en-US" sz="2800" dirty="0"/>
              <a:t>Massive globular </a:t>
            </a:r>
            <a:r>
              <a:rPr lang="en-US" sz="2800" dirty="0" err="1"/>
              <a:t>cardiomegally</a:t>
            </a:r>
            <a:r>
              <a:rPr lang="en-US" sz="2800" dirty="0"/>
              <a:t> (RA dilatation), pulmonary  </a:t>
            </a:r>
            <a:r>
              <a:rPr lang="en-US" sz="2800" dirty="0" err="1"/>
              <a:t>oligemia</a:t>
            </a:r>
            <a:r>
              <a:rPr lang="en-US" sz="2800" dirty="0"/>
              <a:t>.</a:t>
            </a:r>
          </a:p>
          <a:p>
            <a:pPr>
              <a:buFont typeface="Arial" pitchFamily="34" charset="0"/>
              <a:buChar char="•"/>
            </a:pPr>
            <a:r>
              <a:rPr lang="en-US" sz="2800" dirty="0"/>
              <a:t> DDX: pericardial effusion</a:t>
            </a:r>
          </a:p>
          <a:p>
            <a:pPr>
              <a:buNone/>
            </a:pPr>
            <a:endParaRPr lang="en-US" sz="2800" u="sng" dirty="0"/>
          </a:p>
        </p:txBody>
      </p:sp>
      <p:pic>
        <p:nvPicPr>
          <p:cNvPr id="5" name="Picture 4"/>
          <p:cNvPicPr/>
          <p:nvPr/>
        </p:nvPicPr>
        <p:blipFill>
          <a:blip r:embed="rId4" cstate="print"/>
          <a:srcRect l="5660" t="5058" r="50122" b="4318"/>
          <a:stretch>
            <a:fillRect/>
          </a:stretch>
        </p:blipFill>
        <p:spPr bwMode="auto">
          <a:xfrm>
            <a:off x="6400800" y="1219200"/>
            <a:ext cx="4038600" cy="3698240"/>
          </a:xfrm>
          <a:prstGeom prst="rect">
            <a:avLst/>
          </a:prstGeom>
          <a:noFill/>
          <a:ln w="9525">
            <a:noFill/>
            <a:miter lim="800000"/>
            <a:headEnd/>
            <a:tailEnd/>
          </a:ln>
          <a:effectLst/>
        </p:spPr>
      </p:pic>
    </p:spTree>
    <p:extLst>
      <p:ext uri="{BB962C8B-B14F-4D97-AF65-F5344CB8AC3E}">
        <p14:creationId xmlns:p14="http://schemas.microsoft.com/office/powerpoint/2010/main" val="42362284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34962"/>
          </a:xfrm>
        </p:spPr>
        <p:txBody>
          <a:bodyPr>
            <a:normAutofit fontScale="90000"/>
          </a:bodyPr>
          <a:lstStyle/>
          <a:p>
            <a:r>
              <a:rPr lang="en-US" dirty="0" err="1" smtClean="0"/>
              <a:t>Ebstein</a:t>
            </a:r>
            <a:r>
              <a:rPr lang="en-US" dirty="0" smtClean="0"/>
              <a:t> anomaly</a:t>
            </a:r>
            <a:endParaRPr lang="en-US" dirty="0"/>
          </a:p>
        </p:txBody>
      </p:sp>
      <p:pic>
        <p:nvPicPr>
          <p:cNvPr id="15362" name="Picture 2"/>
          <p:cNvPicPr>
            <a:picLocks noGrp="1" noChangeAspect="1" noChangeArrowheads="1"/>
          </p:cNvPicPr>
          <p:nvPr>
            <p:ph sz="half" idx="1"/>
          </p:nvPr>
        </p:nvPicPr>
        <p:blipFill>
          <a:blip r:embed="rId3" cstate="print"/>
          <a:srcRect l="41509" t="31038" r="12107" b="43176"/>
          <a:stretch>
            <a:fillRect/>
          </a:stretch>
        </p:blipFill>
        <p:spPr bwMode="auto">
          <a:xfrm>
            <a:off x="1524000" y="1090047"/>
            <a:ext cx="9144001" cy="3177153"/>
          </a:xfrm>
          <a:prstGeom prst="rect">
            <a:avLst/>
          </a:prstGeom>
          <a:noFill/>
          <a:ln w="9525">
            <a:noFill/>
            <a:miter lim="800000"/>
            <a:headEnd/>
            <a:tailEnd/>
          </a:ln>
          <a:effectLst/>
        </p:spPr>
      </p:pic>
      <p:sp>
        <p:nvSpPr>
          <p:cNvPr id="4" name="Content Placeholder 3"/>
          <p:cNvSpPr>
            <a:spLocks noGrp="1"/>
          </p:cNvSpPr>
          <p:nvPr>
            <p:ph sz="half" idx="2"/>
          </p:nvPr>
        </p:nvSpPr>
        <p:spPr>
          <a:xfrm>
            <a:off x="2133600" y="4800600"/>
            <a:ext cx="8305800" cy="2057400"/>
          </a:xfrm>
        </p:spPr>
        <p:txBody>
          <a:bodyPr>
            <a:normAutofit/>
          </a:bodyPr>
          <a:lstStyle/>
          <a:p>
            <a:pPr>
              <a:buNone/>
            </a:pPr>
            <a:r>
              <a:rPr lang="en-US" b="1" dirty="0" smtClean="0"/>
              <a:t> </a:t>
            </a:r>
            <a:r>
              <a:rPr lang="en-US" i="1" dirty="0" smtClean="0"/>
              <a:t>A.</a:t>
            </a:r>
            <a:r>
              <a:rPr lang="en-US" dirty="0" smtClean="0"/>
              <a:t> </a:t>
            </a:r>
            <a:r>
              <a:rPr lang="en-US" dirty="0" err="1" smtClean="0"/>
              <a:t>Subcostal</a:t>
            </a:r>
            <a:r>
              <a:rPr lang="en-US" dirty="0" smtClean="0"/>
              <a:t> 4 chamber - displacement of tricuspid valve leaflets inferiorly.  </a:t>
            </a:r>
          </a:p>
          <a:p>
            <a:pPr>
              <a:buNone/>
            </a:pPr>
            <a:r>
              <a:rPr lang="en-US" i="1" dirty="0" smtClean="0"/>
              <a:t>B.</a:t>
            </a:r>
            <a:r>
              <a:rPr lang="en-US" dirty="0" smtClean="0"/>
              <a:t> Color Doppler- severe regurgitation of the dysplastic tricuspid valve.   </a:t>
            </a:r>
            <a:endParaRPr lang="en-US" dirty="0"/>
          </a:p>
        </p:txBody>
      </p:sp>
    </p:spTree>
    <p:extLst>
      <p:ext uri="{BB962C8B-B14F-4D97-AF65-F5344CB8AC3E}">
        <p14:creationId xmlns:p14="http://schemas.microsoft.com/office/powerpoint/2010/main" val="3026677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609600"/>
          </a:xfrm>
        </p:spPr>
        <p:txBody>
          <a:bodyPr>
            <a:normAutofit fontScale="90000"/>
          </a:bodyPr>
          <a:lstStyle/>
          <a:p>
            <a:r>
              <a:rPr lang="en-US" sz="3600" dirty="0"/>
              <a:t>CHD IMAGING MODALITIES</a:t>
            </a:r>
            <a:r>
              <a:rPr lang="en-US" dirty="0" smtClean="0"/>
              <a:t/>
            </a:r>
            <a:br>
              <a:rPr lang="en-US" dirty="0" smtClean="0"/>
            </a:br>
            <a:endParaRPr lang="en-US" dirty="0"/>
          </a:p>
        </p:txBody>
      </p:sp>
      <p:sp>
        <p:nvSpPr>
          <p:cNvPr id="3" name="Content Placeholder 2"/>
          <p:cNvSpPr>
            <a:spLocks noGrp="1"/>
          </p:cNvSpPr>
          <p:nvPr>
            <p:ph idx="1"/>
          </p:nvPr>
        </p:nvSpPr>
        <p:spPr>
          <a:xfrm>
            <a:off x="1752600" y="762000"/>
            <a:ext cx="8686800" cy="6096000"/>
          </a:xfrm>
        </p:spPr>
        <p:txBody>
          <a:bodyPr>
            <a:noAutofit/>
          </a:bodyPr>
          <a:lstStyle/>
          <a:p>
            <a:r>
              <a:rPr lang="en-US" dirty="0" smtClean="0"/>
              <a:t>Plain radiography</a:t>
            </a:r>
          </a:p>
          <a:p>
            <a:r>
              <a:rPr lang="en-US" dirty="0" smtClean="0"/>
              <a:t>Echocardiography- First line to assess anatomy and function. </a:t>
            </a:r>
          </a:p>
          <a:p>
            <a:r>
              <a:rPr lang="en-US" dirty="0" smtClean="0"/>
              <a:t>Cardiac catheterization- definition of vascular anatomy. </a:t>
            </a:r>
          </a:p>
          <a:p>
            <a:r>
              <a:rPr lang="en-US" dirty="0" smtClean="0"/>
              <a:t> CT-  description of cardiac and vascular anatomy in relation to other structures of the chest</a:t>
            </a:r>
            <a:r>
              <a:rPr lang="en-US" baseline="30000" dirty="0" smtClean="0"/>
              <a:t>.</a:t>
            </a:r>
            <a:r>
              <a:rPr lang="en-US" dirty="0" smtClean="0"/>
              <a:t> </a:t>
            </a:r>
          </a:p>
          <a:p>
            <a:r>
              <a:rPr lang="en-US" dirty="0" smtClean="0"/>
              <a:t> MRI- Quantification of cardiac function and vascular flow in vivo.</a:t>
            </a:r>
          </a:p>
          <a:p>
            <a:endParaRPr lang="en-US" sz="2400" dirty="0"/>
          </a:p>
        </p:txBody>
      </p:sp>
    </p:spTree>
    <p:extLst>
      <p:ext uri="{BB962C8B-B14F-4D97-AF65-F5344CB8AC3E}">
        <p14:creationId xmlns:p14="http://schemas.microsoft.com/office/powerpoint/2010/main" val="25175362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58762"/>
          </a:xfrm>
        </p:spPr>
        <p:txBody>
          <a:bodyPr>
            <a:normAutofit fontScale="90000"/>
          </a:bodyPr>
          <a:lstStyle/>
          <a:p>
            <a:r>
              <a:rPr lang="en-US" dirty="0" err="1" smtClean="0"/>
              <a:t>Ebstein</a:t>
            </a:r>
            <a:r>
              <a:rPr lang="en-US" dirty="0" smtClean="0"/>
              <a:t> anomaly</a:t>
            </a:r>
            <a:endParaRPr lang="en-US" dirty="0"/>
          </a:p>
        </p:txBody>
      </p:sp>
      <p:sp>
        <p:nvSpPr>
          <p:cNvPr id="7" name="Content Placeholder 6"/>
          <p:cNvSpPr>
            <a:spLocks noGrp="1"/>
          </p:cNvSpPr>
          <p:nvPr>
            <p:ph sz="half" idx="1"/>
          </p:nvPr>
        </p:nvSpPr>
        <p:spPr/>
        <p:txBody>
          <a:bodyPr>
            <a:normAutofit/>
          </a:bodyPr>
          <a:lstStyle/>
          <a:p>
            <a:r>
              <a:rPr lang="en-US" dirty="0" smtClean="0"/>
              <a:t>  </a:t>
            </a:r>
            <a:endParaRPr lang="en-US" dirty="0"/>
          </a:p>
        </p:txBody>
      </p:sp>
      <p:sp>
        <p:nvSpPr>
          <p:cNvPr id="4" name="Content Placeholder 3"/>
          <p:cNvSpPr>
            <a:spLocks noGrp="1"/>
          </p:cNvSpPr>
          <p:nvPr>
            <p:ph sz="half" idx="2"/>
          </p:nvPr>
        </p:nvSpPr>
        <p:spPr>
          <a:xfrm>
            <a:off x="1905000" y="5334000"/>
            <a:ext cx="8610600" cy="1371600"/>
          </a:xfrm>
        </p:spPr>
        <p:txBody>
          <a:bodyPr>
            <a:normAutofit/>
          </a:bodyPr>
          <a:lstStyle/>
          <a:p>
            <a:r>
              <a:rPr lang="en-US" dirty="0" err="1" smtClean="0"/>
              <a:t>Mri</a:t>
            </a:r>
            <a:r>
              <a:rPr lang="en-US" dirty="0" smtClean="0"/>
              <a:t> cine- 16mm distance </a:t>
            </a:r>
            <a:r>
              <a:rPr lang="en-US" dirty="0" err="1" smtClean="0"/>
              <a:t>btn</a:t>
            </a:r>
            <a:r>
              <a:rPr lang="en-US" dirty="0" smtClean="0"/>
              <a:t> </a:t>
            </a:r>
            <a:r>
              <a:rPr lang="en-US" dirty="0" err="1" smtClean="0"/>
              <a:t>septal</a:t>
            </a:r>
            <a:r>
              <a:rPr lang="en-US" dirty="0" smtClean="0"/>
              <a:t> leaflets of MV &amp; TV(arrow). </a:t>
            </a:r>
          </a:p>
          <a:p>
            <a:r>
              <a:rPr lang="en-US" dirty="0" smtClean="0"/>
              <a:t>CECT- RA dilatation, apical displacement of </a:t>
            </a:r>
            <a:r>
              <a:rPr lang="en-US" dirty="0" err="1" smtClean="0"/>
              <a:t>septal</a:t>
            </a:r>
            <a:r>
              <a:rPr lang="en-US" dirty="0" smtClean="0"/>
              <a:t> tricuspid leaflet.</a:t>
            </a:r>
          </a:p>
        </p:txBody>
      </p:sp>
      <p:pic>
        <p:nvPicPr>
          <p:cNvPr id="8" name="Picture 3"/>
          <p:cNvPicPr>
            <a:picLocks noChangeAspect="1" noChangeArrowheads="1"/>
          </p:cNvPicPr>
          <p:nvPr/>
        </p:nvPicPr>
        <p:blipFill>
          <a:blip r:embed="rId3" cstate="print"/>
          <a:srcRect l="1942" t="3788" r="52426" b="8877"/>
          <a:stretch>
            <a:fillRect/>
          </a:stretch>
        </p:blipFill>
        <p:spPr bwMode="auto">
          <a:xfrm>
            <a:off x="6248400" y="838200"/>
            <a:ext cx="4196862" cy="4364736"/>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l="50312" t="5468" r="1318" b="7197"/>
          <a:stretch>
            <a:fillRect/>
          </a:stretch>
        </p:blipFill>
        <p:spPr bwMode="auto">
          <a:xfrm>
            <a:off x="1676400" y="838200"/>
            <a:ext cx="4438650" cy="4354902"/>
          </a:xfrm>
          <a:prstGeom prst="rect">
            <a:avLst/>
          </a:prstGeom>
          <a:noFill/>
          <a:ln w="9525">
            <a:noFill/>
            <a:miter lim="800000"/>
            <a:headEnd/>
            <a:tailEnd/>
          </a:ln>
          <a:effectLst/>
        </p:spPr>
      </p:pic>
    </p:spTree>
    <p:extLst>
      <p:ext uri="{BB962C8B-B14F-4D97-AF65-F5344CB8AC3E}">
        <p14:creationId xmlns:p14="http://schemas.microsoft.com/office/powerpoint/2010/main" val="27453727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altLang="en-US"/>
              <a:t>REFERENCES</a:t>
            </a:r>
          </a:p>
        </p:txBody>
      </p:sp>
      <p:sp>
        <p:nvSpPr>
          <p:cNvPr id="326659" name="Rectangle 3"/>
          <p:cNvSpPr>
            <a:spLocks noGrp="1" noChangeArrowheads="1"/>
          </p:cNvSpPr>
          <p:nvPr>
            <p:ph idx="1"/>
          </p:nvPr>
        </p:nvSpPr>
        <p:spPr/>
        <p:txBody>
          <a:bodyPr/>
          <a:lstStyle/>
          <a:p>
            <a:pPr>
              <a:buFontTx/>
              <a:buNone/>
            </a:pPr>
            <a:r>
              <a:rPr lang="en-US" altLang="en-US" sz="3000"/>
              <a:t>1.Grainger&amp;allisons textbook of diagnostic imaging 5</a:t>
            </a:r>
            <a:r>
              <a:rPr lang="en-US" altLang="en-US" sz="3000" baseline="30000"/>
              <a:t>th</a:t>
            </a:r>
            <a:r>
              <a:rPr lang="en-US" altLang="en-US" sz="3000"/>
              <a:t> edition</a:t>
            </a:r>
          </a:p>
          <a:p>
            <a:pPr>
              <a:buFontTx/>
              <a:buNone/>
            </a:pPr>
            <a:r>
              <a:rPr lang="en-US" altLang="en-US" sz="3000"/>
              <a:t>2. </a:t>
            </a:r>
            <a:r>
              <a:rPr lang="en-US" altLang="en-US"/>
              <a:t>Textbook of radiology and imaging. Volume 1. seventh edition. David Sutton</a:t>
            </a:r>
          </a:p>
        </p:txBody>
      </p:sp>
    </p:spTree>
    <p:extLst>
      <p:ext uri="{BB962C8B-B14F-4D97-AF65-F5344CB8AC3E}">
        <p14:creationId xmlns:p14="http://schemas.microsoft.com/office/powerpoint/2010/main" val="1665981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609600"/>
          </a:xfrm>
        </p:spPr>
        <p:txBody>
          <a:bodyPr>
            <a:normAutofit fontScale="90000"/>
          </a:bodyPr>
          <a:lstStyle/>
          <a:p>
            <a:r>
              <a:rPr lang="en-US" sz="3600" dirty="0"/>
              <a:t>CHD IMAGING MODALITIES</a:t>
            </a:r>
            <a:r>
              <a:rPr lang="en-US" dirty="0" smtClean="0"/>
              <a:t/>
            </a:r>
            <a:br>
              <a:rPr lang="en-US" dirty="0" smtClean="0"/>
            </a:br>
            <a:endParaRPr lang="en-US" dirty="0"/>
          </a:p>
        </p:txBody>
      </p:sp>
      <p:sp>
        <p:nvSpPr>
          <p:cNvPr id="3" name="Content Placeholder 2"/>
          <p:cNvSpPr>
            <a:spLocks noGrp="1"/>
          </p:cNvSpPr>
          <p:nvPr>
            <p:ph idx="1"/>
          </p:nvPr>
        </p:nvSpPr>
        <p:spPr>
          <a:xfrm>
            <a:off x="1752600" y="762000"/>
            <a:ext cx="8686800" cy="6096000"/>
          </a:xfrm>
        </p:spPr>
        <p:txBody>
          <a:bodyPr>
            <a:noAutofit/>
          </a:bodyPr>
          <a:lstStyle/>
          <a:p>
            <a:r>
              <a:rPr lang="en-US" dirty="0" smtClean="0"/>
              <a:t>Plain radiography</a:t>
            </a:r>
          </a:p>
          <a:p>
            <a:r>
              <a:rPr lang="en-US" dirty="0" smtClean="0"/>
              <a:t>Echocardiography- First line to assess anatomy and function. </a:t>
            </a:r>
          </a:p>
          <a:p>
            <a:r>
              <a:rPr lang="en-US" dirty="0" smtClean="0"/>
              <a:t>Cardiac catheterization- definition of vascular anatomy. </a:t>
            </a:r>
          </a:p>
          <a:p>
            <a:r>
              <a:rPr lang="en-US" dirty="0" smtClean="0"/>
              <a:t>Radionuclide imaging - quantify left-to-right shunts, assess relative pulmonary perfusion.</a:t>
            </a:r>
          </a:p>
          <a:p>
            <a:r>
              <a:rPr lang="en-US" dirty="0" smtClean="0"/>
              <a:t> CT-  description of cardiac and vascular anatomy in relation to other structures of the chest</a:t>
            </a:r>
            <a:r>
              <a:rPr lang="en-US" baseline="30000" dirty="0" smtClean="0"/>
              <a:t>.</a:t>
            </a:r>
            <a:r>
              <a:rPr lang="en-US" dirty="0" smtClean="0"/>
              <a:t> </a:t>
            </a:r>
          </a:p>
          <a:p>
            <a:r>
              <a:rPr lang="en-US" dirty="0" smtClean="0"/>
              <a:t> MRI- Quantification of cardiac function and vascular flow in vivo.</a:t>
            </a:r>
          </a:p>
          <a:p>
            <a:endParaRPr lang="en-US" sz="2400" dirty="0"/>
          </a:p>
        </p:txBody>
      </p:sp>
    </p:spTree>
    <p:extLst>
      <p:ext uri="{BB962C8B-B14F-4D97-AF65-F5344CB8AC3E}">
        <p14:creationId xmlns:p14="http://schemas.microsoft.com/office/powerpoint/2010/main" val="228072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Chest radiograph indications</a:t>
            </a:r>
            <a:endParaRPr lang="en-US" dirty="0"/>
          </a:p>
        </p:txBody>
      </p:sp>
      <p:sp>
        <p:nvSpPr>
          <p:cNvPr id="3" name="Content Placeholder 2"/>
          <p:cNvSpPr>
            <a:spLocks noGrp="1"/>
          </p:cNvSpPr>
          <p:nvPr>
            <p:ph idx="1"/>
          </p:nvPr>
        </p:nvSpPr>
        <p:spPr/>
        <p:txBody>
          <a:bodyPr/>
          <a:lstStyle/>
          <a:p>
            <a:r>
              <a:rPr lang="en-US" dirty="0" smtClean="0"/>
              <a:t>Suspected congenital heart disease</a:t>
            </a:r>
          </a:p>
          <a:p>
            <a:r>
              <a:rPr lang="en-US" dirty="0" smtClean="0"/>
              <a:t>Cyanosis </a:t>
            </a:r>
          </a:p>
          <a:p>
            <a:r>
              <a:rPr lang="en-US" dirty="0" smtClean="0"/>
              <a:t>Cardiac failure</a:t>
            </a:r>
          </a:p>
          <a:p>
            <a:r>
              <a:rPr lang="en-US" dirty="0" smtClean="0"/>
              <a:t>Failure to thrive</a:t>
            </a:r>
          </a:p>
          <a:p>
            <a:r>
              <a:rPr lang="en-US" dirty="0" smtClean="0"/>
              <a:t>Difficult in feeding in the neonatal period</a:t>
            </a:r>
          </a:p>
          <a:p>
            <a:r>
              <a:rPr lang="en-US" dirty="0" smtClean="0"/>
              <a:t>Fainting spells</a:t>
            </a:r>
            <a:endParaRPr lang="en-US" dirty="0"/>
          </a:p>
        </p:txBody>
      </p:sp>
    </p:spTree>
    <p:extLst>
      <p:ext uri="{BB962C8B-B14F-4D97-AF65-F5344CB8AC3E}">
        <p14:creationId xmlns:p14="http://schemas.microsoft.com/office/powerpoint/2010/main" val="158145865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340</TotalTime>
  <Words>2496</Words>
  <Application>Microsoft Office PowerPoint</Application>
  <PresentationFormat>Widescreen</PresentationFormat>
  <Paragraphs>442</Paragraphs>
  <Slides>71</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Century Gothic</vt:lpstr>
      <vt:lpstr>Comic Sans MS</vt:lpstr>
      <vt:lpstr>Times New Roman</vt:lpstr>
      <vt:lpstr>Verdana</vt:lpstr>
      <vt:lpstr>Wingdings</vt:lpstr>
      <vt:lpstr>Wingdings 3</vt:lpstr>
      <vt:lpstr>Wisp</vt:lpstr>
      <vt:lpstr>LEVEL 4</vt:lpstr>
      <vt:lpstr>OUTLINE</vt:lpstr>
      <vt:lpstr>INTRODUCTION</vt:lpstr>
      <vt:lpstr>EMBRYOLOGY</vt:lpstr>
      <vt:lpstr>Adult derivatives of the primitive heart</vt:lpstr>
      <vt:lpstr>Normal fetal circulation</vt:lpstr>
      <vt:lpstr>CHD IMAGING MODALITIES </vt:lpstr>
      <vt:lpstr>CHD IMAGING MODALITIES </vt:lpstr>
      <vt:lpstr>Chest radiograph indications</vt:lpstr>
      <vt:lpstr>Chest Radiograph </vt:lpstr>
      <vt:lpstr>PowerPoint Presentation</vt:lpstr>
      <vt:lpstr>PowerPoint Presentation</vt:lpstr>
      <vt:lpstr>Echocardiography</vt:lpstr>
      <vt:lpstr>Contrast echocardiography</vt:lpstr>
      <vt:lpstr>Indications </vt:lpstr>
      <vt:lpstr>Doppler echocardiography</vt:lpstr>
      <vt:lpstr>PowerPoint Presentation</vt:lpstr>
      <vt:lpstr>Clinical applications of echocardiography</vt:lpstr>
      <vt:lpstr>Angiocardiography</vt:lpstr>
      <vt:lpstr>Angiocardiography cont’d</vt:lpstr>
      <vt:lpstr>Angiocardiography cont’d</vt:lpstr>
      <vt:lpstr>PowerPoint Presentation</vt:lpstr>
      <vt:lpstr>CARDIAC MRI</vt:lpstr>
      <vt:lpstr>Clinical applications of  Cardiac MRI</vt:lpstr>
      <vt:lpstr>Pulse sequences used</vt:lpstr>
      <vt:lpstr>C/MRI –cont’d</vt:lpstr>
      <vt:lpstr>MRI Cont’d</vt:lpstr>
      <vt:lpstr>PowerPoint Presentation</vt:lpstr>
      <vt:lpstr>CARDIAC CT</vt:lpstr>
      <vt:lpstr>PowerPoint Presentation</vt:lpstr>
      <vt:lpstr>PowerPoint Presentation</vt:lpstr>
      <vt:lpstr>PowerPoint Presentation</vt:lpstr>
      <vt:lpstr>PowerPoint Presentation</vt:lpstr>
      <vt:lpstr>CARDIAC SCINTIGRAPHY</vt:lpstr>
      <vt:lpstr>Perfusion studies</vt:lpstr>
      <vt:lpstr>Technique</vt:lpstr>
      <vt:lpstr>Normal perfusion scans</vt:lpstr>
      <vt:lpstr>Axes </vt:lpstr>
      <vt:lpstr>HEART AXES</vt:lpstr>
      <vt:lpstr>PowerPoint Presentation</vt:lpstr>
      <vt:lpstr>PowerPoint Presentation</vt:lpstr>
      <vt:lpstr>PowerPoint Presentation</vt:lpstr>
      <vt:lpstr>Clinical applications RNI</vt:lpstr>
      <vt:lpstr>CHD</vt:lpstr>
      <vt:lpstr>PowerPoint Presentation</vt:lpstr>
      <vt:lpstr>Risk Factors</vt:lpstr>
      <vt:lpstr>Patent Ductus Arteriosus</vt:lpstr>
      <vt:lpstr>Patent Ductus Arteriosus</vt:lpstr>
      <vt:lpstr>PDA CXR</vt:lpstr>
      <vt:lpstr>2D + Color Doppler Echo</vt:lpstr>
      <vt:lpstr>Secundum ASD- accounts for 80%</vt:lpstr>
      <vt:lpstr>Secundum ASD</vt:lpstr>
      <vt:lpstr>ASD B4 Eisenmenger</vt:lpstr>
      <vt:lpstr>Complications of ASDs.</vt:lpstr>
      <vt:lpstr>VSDs.</vt:lpstr>
      <vt:lpstr>VSD</vt:lpstr>
      <vt:lpstr>Congenital Cyanotic heart disease </vt:lpstr>
      <vt:lpstr>TOF</vt:lpstr>
      <vt:lpstr>TOF</vt:lpstr>
      <vt:lpstr>TOF</vt:lpstr>
      <vt:lpstr>TOF</vt:lpstr>
      <vt:lpstr>TOF</vt:lpstr>
      <vt:lpstr>TOF</vt:lpstr>
      <vt:lpstr>Ebstein anomaly</vt:lpstr>
      <vt:lpstr> Ebstein anomaly</vt:lpstr>
      <vt:lpstr>Ebstein anomaly</vt:lpstr>
      <vt:lpstr>Ebstein anomaly</vt:lpstr>
      <vt:lpstr>                        EBSTEIN ANOMALY</vt:lpstr>
      <vt:lpstr>Ebstein anomaly</vt:lpstr>
      <vt:lpstr>Ebstein anomaly</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dc:title>
  <dc:creator>CARTA</dc:creator>
  <cp:lastModifiedBy>CARTA</cp:lastModifiedBy>
  <cp:revision>22</cp:revision>
  <dcterms:created xsi:type="dcterms:W3CDTF">2016-11-04T10:13:40Z</dcterms:created>
  <dcterms:modified xsi:type="dcterms:W3CDTF">2016-11-24T05:41:03Z</dcterms:modified>
</cp:coreProperties>
</file>