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61" r:id="rId3"/>
    <p:sldId id="263" r:id="rId4"/>
    <p:sldId id="265" r:id="rId5"/>
    <p:sldId id="299" r:id="rId6"/>
    <p:sldId id="266" r:id="rId7"/>
    <p:sldId id="268" r:id="rId8"/>
    <p:sldId id="267" r:id="rId9"/>
    <p:sldId id="264" r:id="rId10"/>
    <p:sldId id="272" r:id="rId11"/>
    <p:sldId id="276" r:id="rId12"/>
    <p:sldId id="277" r:id="rId13"/>
    <p:sldId id="279" r:id="rId14"/>
    <p:sldId id="278" r:id="rId15"/>
    <p:sldId id="280" r:id="rId16"/>
    <p:sldId id="281" r:id="rId17"/>
    <p:sldId id="282" r:id="rId18"/>
    <p:sldId id="293" r:id="rId19"/>
    <p:sldId id="283" r:id="rId20"/>
    <p:sldId id="284" r:id="rId21"/>
    <p:sldId id="285" r:id="rId22"/>
    <p:sldId id="298" r:id="rId23"/>
    <p:sldId id="297" r:id="rId24"/>
    <p:sldId id="296" r:id="rId25"/>
    <p:sldId id="301" r:id="rId26"/>
    <p:sldId id="300" r:id="rId27"/>
    <p:sldId id="294" r:id="rId28"/>
    <p:sldId id="29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0D7C33-7AD3-4011-9F73-B8E20149641D}" type="datetimeFigureOut">
              <a:rPr lang="en-US" smtClean="0"/>
              <a:pPr/>
              <a:t>25-Jul-14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31CCE5-7349-4D72-B414-B739E19FA1FB}" type="slidenum">
              <a:rPr lang="en-US" smtClean="0"/>
              <a:pPr/>
              <a:t>‹#›</a:t>
            </a:fld>
            <a:endParaRPr lang="en-US"/>
          </a:p>
        </p:txBody>
      </p:sp>
    </p:spTree>
    <p:extLst>
      <p:ext uri="{BB962C8B-B14F-4D97-AF65-F5344CB8AC3E}">
        <p14:creationId xmlns:p14="http://schemas.microsoft.com/office/powerpoint/2010/main" val="2960220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131CCE5-7349-4D72-B414-B739E19FA1FB}"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B12144-255A-473D-B1E6-DC504463EBD9}" type="datetimeFigureOut">
              <a:rPr lang="en-US" smtClean="0"/>
              <a:pPr/>
              <a:t>25-Jul-14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63CCE-80AB-47CB-980A-84495C96B80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B12144-255A-473D-B1E6-DC504463EBD9}" type="datetimeFigureOut">
              <a:rPr lang="en-US" smtClean="0"/>
              <a:pPr/>
              <a:t>25-Jul-14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63CCE-80AB-47CB-980A-84495C96B80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B12144-255A-473D-B1E6-DC504463EBD9}" type="datetimeFigureOut">
              <a:rPr lang="en-US" smtClean="0"/>
              <a:pPr/>
              <a:t>25-Jul-14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63CCE-80AB-47CB-980A-84495C96B80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B12144-255A-473D-B1E6-DC504463EBD9}" type="datetimeFigureOut">
              <a:rPr lang="en-US" smtClean="0"/>
              <a:pPr/>
              <a:t>25-Jul-14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63CCE-80AB-47CB-980A-84495C96B80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B12144-255A-473D-B1E6-DC504463EBD9}" type="datetimeFigureOut">
              <a:rPr lang="en-US" smtClean="0"/>
              <a:pPr/>
              <a:t>25-Jul-14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63CCE-80AB-47CB-980A-84495C96B80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B12144-255A-473D-B1E6-DC504463EBD9}" type="datetimeFigureOut">
              <a:rPr lang="en-US" smtClean="0"/>
              <a:pPr/>
              <a:t>25-Jul-14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63CCE-80AB-47CB-980A-84495C96B80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B12144-255A-473D-B1E6-DC504463EBD9}" type="datetimeFigureOut">
              <a:rPr lang="en-US" smtClean="0"/>
              <a:pPr/>
              <a:t>25-Jul-14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263CCE-80AB-47CB-980A-84495C96B80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B12144-255A-473D-B1E6-DC504463EBD9}" type="datetimeFigureOut">
              <a:rPr lang="en-US" smtClean="0"/>
              <a:pPr/>
              <a:t>25-Jul-14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263CCE-80AB-47CB-980A-84495C96B80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B12144-255A-473D-B1E6-DC504463EBD9}" type="datetimeFigureOut">
              <a:rPr lang="en-US" smtClean="0"/>
              <a:pPr/>
              <a:t>25-Jul-14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263CCE-80AB-47CB-980A-84495C96B80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B12144-255A-473D-B1E6-DC504463EBD9}" type="datetimeFigureOut">
              <a:rPr lang="en-US" smtClean="0"/>
              <a:pPr/>
              <a:t>25-Jul-14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63CCE-80AB-47CB-980A-84495C96B80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B12144-255A-473D-B1E6-DC504463EBD9}" type="datetimeFigureOut">
              <a:rPr lang="en-US" smtClean="0"/>
              <a:pPr/>
              <a:t>25-Jul-14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63CCE-80AB-47CB-980A-84495C96B80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B12144-255A-473D-B1E6-DC504463EBD9}" type="datetimeFigureOut">
              <a:rPr lang="en-US" smtClean="0"/>
              <a:pPr/>
              <a:t>25-Jul-14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263CCE-80AB-47CB-980A-84495C96B80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file:///F:\1261_12_WANJIRU_20121218_170031\1261_12_WANJIRU_20121218_170031_0017.AVI" TargetMode="External"/><Relationship Id="rId1" Type="http://schemas.openxmlformats.org/officeDocument/2006/relationships/video" Target="file:///E:\clinical%20cases\Gloria%202.avi" TargetMode="Externa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file:///C:\Users\Jowi\Abstracts%20for%20world%20congress\pulmonary%20stenosis\10-11-17-135004_SURGICAL_20101117_144855_0016.AVI" TargetMode="External"/><Relationship Id="rId1" Type="http://schemas.openxmlformats.org/officeDocument/2006/relationships/video" Target="file:///C:\Users\Jowi\Abstracts%20for%20world%20congress\pulmonary%20stenosis\10-11-17-135004_SURGICAL_20101117_144855_0012.AVI"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video" Target="file:///C:\Users\Jowi\Documents\Pascar\TOF%20angiograms\tof4.avi" TargetMode="External"/><Relationship Id="rId7" Type="http://schemas.openxmlformats.org/officeDocument/2006/relationships/image" Target="../media/image12.png"/><Relationship Id="rId2" Type="http://schemas.openxmlformats.org/officeDocument/2006/relationships/video" Target="file:///C:\Users\Jowi\Documents\Pascar\TOF%20angiograms\tof2.avi" TargetMode="External"/><Relationship Id="rId1" Type="http://schemas.openxmlformats.org/officeDocument/2006/relationships/video" Target="file:///C:\Users\Jowi\Documents\Pascar\TOF%20angiograms\tof3.avi" TargetMode="External"/><Relationship Id="rId6" Type="http://schemas.openxmlformats.org/officeDocument/2006/relationships/image" Target="../media/image11.png"/><Relationship Id="rId5" Type="http://schemas.openxmlformats.org/officeDocument/2006/relationships/slideLayout" Target="../slideLayouts/slideLayout2.xml"/><Relationship Id="rId4" Type="http://schemas.openxmlformats.org/officeDocument/2006/relationships/video" Target="file:///C:\Users\Jowi\Documents\Pascar\TOF%20angiograms\tof5.avi" TargetMode="External"/><Relationship Id="rId9"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file:///E:\clinical%20cases\Cardiac%20dem4.avi" TargetMode="External"/><Relationship Id="rId1" Type="http://schemas.openxmlformats.org/officeDocument/2006/relationships/video" Target="file:///E:\clinical%20cases\Cardiac%20dem3.avi" TargetMode="External"/><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file:///E:\asd\AS1.av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Congenital heart disease</a:t>
            </a:r>
            <a:br>
              <a:rPr lang="en-US" dirty="0" smtClean="0"/>
            </a:br>
            <a:r>
              <a:rPr lang="en-US" sz="3600" b="1" dirty="0" smtClean="0"/>
              <a:t> </a:t>
            </a:r>
            <a:r>
              <a:rPr lang="en-US" b="1" dirty="0" smtClean="0"/>
              <a:t/>
            </a:r>
            <a:br>
              <a:rPr lang="en-US" b="1" dirty="0" smtClean="0"/>
            </a:br>
            <a:r>
              <a:rPr lang="en-US" dirty="0" smtClean="0"/>
              <a:t/>
            </a:r>
            <a:br>
              <a:rPr lang="en-US" dirty="0" smtClean="0"/>
            </a:br>
            <a:r>
              <a:rPr lang="en-US" dirty="0" smtClean="0"/>
              <a:t/>
            </a:r>
            <a:br>
              <a:rPr lang="en-US" dirty="0" smtClean="0"/>
            </a:br>
            <a:endParaRPr lang="en-US" dirty="0"/>
          </a:p>
        </p:txBody>
      </p:sp>
      <p:sp>
        <p:nvSpPr>
          <p:cNvPr id="3" name="Subtitle 2"/>
          <p:cNvSpPr>
            <a:spLocks noGrp="1"/>
          </p:cNvSpPr>
          <p:nvPr>
            <p:ph type="subTitle" idx="1"/>
          </p:nvPr>
        </p:nvSpPr>
        <p:spPr/>
        <p:txBody>
          <a:bodyPr/>
          <a:lstStyle/>
          <a:p>
            <a:r>
              <a:rPr lang="en-US" b="1" dirty="0" smtClean="0"/>
              <a:t>4</a:t>
            </a:r>
            <a:r>
              <a:rPr lang="en-US" b="1" baseline="30000" dirty="0" smtClean="0"/>
              <a:t>th</a:t>
            </a:r>
            <a:r>
              <a:rPr lang="en-US" b="1" dirty="0" smtClean="0"/>
              <a:t> year </a:t>
            </a:r>
            <a:endParaRPr 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Patent </a:t>
            </a:r>
            <a:r>
              <a:rPr lang="en-US" dirty="0" err="1" smtClean="0"/>
              <a:t>ductus</a:t>
            </a:r>
            <a:r>
              <a:rPr lang="en-US" dirty="0" smtClean="0"/>
              <a:t> arterious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 normal fetal structure shunting blood from the main pulmonary artery to the descending aorta, closing hours after birth with the onset of breathing. After birth its persistence equals congenital heart disease</a:t>
            </a:r>
          </a:p>
          <a:p>
            <a:r>
              <a:rPr lang="en-US" dirty="0" smtClean="0"/>
              <a:t>Common in </a:t>
            </a:r>
            <a:r>
              <a:rPr lang="en-US" dirty="0" err="1" smtClean="0"/>
              <a:t>prematures</a:t>
            </a:r>
            <a:r>
              <a:rPr lang="en-US" dirty="0" smtClean="0"/>
              <a:t>, the female sex and rubella</a:t>
            </a:r>
          </a:p>
          <a:p>
            <a:r>
              <a:rPr lang="en-US" dirty="0" smtClean="0"/>
              <a:t>Shunts left to right. If small, growth normal. Large ducts cause failure to thrive recurrent chest infections, heart failure and pulmonary over circulation.</a:t>
            </a:r>
          </a:p>
          <a:p>
            <a:r>
              <a:rPr lang="en-US" dirty="0" smtClean="0"/>
              <a:t>Treatment- premature- </a:t>
            </a:r>
            <a:r>
              <a:rPr lang="en-US" dirty="0" err="1" smtClean="0"/>
              <a:t>indomethacin</a:t>
            </a:r>
            <a:r>
              <a:rPr lang="en-US" dirty="0" smtClean="0"/>
              <a:t> or </a:t>
            </a:r>
            <a:r>
              <a:rPr lang="en-US" dirty="0" err="1" smtClean="0"/>
              <a:t>brufen</a:t>
            </a:r>
            <a:r>
              <a:rPr lang="en-US" dirty="0" smtClean="0"/>
              <a:t>. Older children- </a:t>
            </a:r>
            <a:r>
              <a:rPr lang="en-US" dirty="0" err="1" smtClean="0"/>
              <a:t>thoracotomy</a:t>
            </a:r>
            <a:r>
              <a:rPr lang="en-US" dirty="0" smtClean="0"/>
              <a:t> and surgical ligation. </a:t>
            </a:r>
          </a:p>
          <a:p>
            <a:r>
              <a:rPr lang="en-US" dirty="0" err="1" smtClean="0"/>
              <a:t>Percutaneous</a:t>
            </a:r>
            <a:r>
              <a:rPr lang="en-US" dirty="0" smtClean="0"/>
              <a:t> device </a:t>
            </a:r>
            <a:r>
              <a:rPr lang="en-US" dirty="0" err="1" smtClean="0"/>
              <a:t>embolization</a:t>
            </a:r>
            <a:r>
              <a:rPr lang="en-US" dirty="0" smtClean="0"/>
              <a:t>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Echocardiogram PDA</a:t>
            </a:r>
            <a:endParaRPr lang="en-US" dirty="0"/>
          </a:p>
        </p:txBody>
      </p:sp>
      <p:pic>
        <p:nvPicPr>
          <p:cNvPr id="7" name="Gloria 2.avi">
            <a:hlinkClick r:id="" action="ppaction://media"/>
          </p:cNvPr>
          <p:cNvPicPr>
            <a:picLocks noGrp="1" noRot="1" noChangeAspect="1"/>
          </p:cNvPicPr>
          <p:nvPr>
            <p:ph sz="half" idx="1"/>
            <a:videoFile r:link="rId1"/>
          </p:nvPr>
        </p:nvPicPr>
        <p:blipFill>
          <a:blip r:embed="rId5" cstate="print"/>
          <a:srcRect l="15094" r="18239" b="11111"/>
          <a:stretch>
            <a:fillRect/>
          </a:stretch>
        </p:blipFill>
        <p:spPr>
          <a:xfrm>
            <a:off x="304800" y="1905000"/>
            <a:ext cx="4038600" cy="3657600"/>
          </a:xfrm>
          <a:prstGeom prst="rect">
            <a:avLst/>
          </a:prstGeom>
        </p:spPr>
      </p:pic>
      <p:pic>
        <p:nvPicPr>
          <p:cNvPr id="8" name="1261_12_WANJIRU_20121218_170031_0017.AVI">
            <a:hlinkClick r:id="" action="ppaction://media"/>
          </p:cNvPr>
          <p:cNvPicPr>
            <a:picLocks noGrp="1" noRot="1" noChangeAspect="1"/>
          </p:cNvPicPr>
          <p:nvPr>
            <p:ph sz="half" idx="2"/>
            <a:videoFile r:link="rId2"/>
          </p:nvPr>
        </p:nvPicPr>
        <p:blipFill>
          <a:blip r:embed="rId6" cstate="print"/>
          <a:srcRect l="16000" r="21000" b="9333"/>
          <a:stretch>
            <a:fillRect/>
          </a:stretch>
        </p:blipFill>
        <p:spPr>
          <a:xfrm>
            <a:off x="4724400" y="1828800"/>
            <a:ext cx="4038600" cy="3657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66" fill="hold"/>
                                        <p:tgtEl>
                                          <p:spTgt spid="7"/>
                                        </p:tgtEl>
                                      </p:cBhvr>
                                    </p:cmd>
                                  </p:childTnLst>
                                </p:cTn>
                              </p:par>
                            </p:childTnLst>
                          </p:cTn>
                        </p:par>
                        <p:par>
                          <p:cTn id="7" fill="hold">
                            <p:stCondLst>
                              <p:cond delay="666"/>
                            </p:stCondLst>
                            <p:childTnLst>
                              <p:par>
                                <p:cTn id="8" presetID="1" presetClass="mediacall" presetSubtype="0" fill="hold" nodeType="afterEffect">
                                  <p:stCondLst>
                                    <p:cond delay="0"/>
                                  </p:stCondLst>
                                  <p:childTnLst>
                                    <p:cmd type="call" cmd="playFrom(0.0)">
                                      <p:cBhvr>
                                        <p:cTn id="9" dur="109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2" presetClass="mediacall" presetSubtype="0" fill="hold" nodeType="clickEffect">
                                  <p:stCondLst>
                                    <p:cond delay="0"/>
                                  </p:stCondLst>
                                  <p:childTnLst>
                                    <p:cmd type="call" cmd="togglePause">
                                      <p:cBhvr>
                                        <p:cTn id="14" dur="1" fill="hold"/>
                                        <p:tgtEl>
                                          <p:spTgt spid="7"/>
                                        </p:tgtEl>
                                      </p:cBhvr>
                                    </p:cmd>
                                  </p:childTnLst>
                                </p:cTn>
                              </p:par>
                            </p:childTnLst>
                          </p:cTn>
                        </p:par>
                      </p:childTnLst>
                    </p:cTn>
                  </p:par>
                </p:childTnLst>
              </p:cTn>
              <p:nextCondLst>
                <p:cond evt="onClick" delay="0">
                  <p:tgtEl>
                    <p:spTgt spid="7"/>
                  </p:tgtEl>
                </p:cond>
              </p:nextCondLst>
            </p:seq>
            <p:video>
              <p:cMediaNode>
                <p:cTn id="15" repeatCount="indefinite" fill="hold" display="0">
                  <p:stCondLst>
                    <p:cond delay="indefinite"/>
                  </p:stCondLst>
                  <p:endCondLst>
                    <p:cond evt="onNext" delay="0">
                      <p:tgtEl>
                        <p:sldTgt/>
                      </p:tgtEl>
                    </p:cond>
                    <p:cond evt="onPrev" delay="0">
                      <p:tgtEl>
                        <p:sldTgt/>
                      </p:tgtEl>
                    </p:cond>
                  </p:endCondLst>
                </p:cTn>
                <p:tgtEl>
                  <p:spTgt spid="7"/>
                </p:tgtEl>
              </p:cMediaNode>
            </p:video>
            <p:seq concurrent="1" nextAc="seek">
              <p:cTn id="16" restart="whenNotActive" fill="hold" evtFilter="cancelBubble" nodeType="interactiveSeq">
                <p:stCondLst>
                  <p:cond evt="onClick" delay="0">
                    <p:tgtEl>
                      <p:spTgt spid="8"/>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8"/>
                                        </p:tgtEl>
                                      </p:cBhvr>
                                    </p:cmd>
                                  </p:childTnLst>
                                </p:cTn>
                              </p:par>
                            </p:childTnLst>
                          </p:cTn>
                        </p:par>
                      </p:childTnLst>
                    </p:cTn>
                  </p:par>
                </p:childTnLst>
              </p:cTn>
              <p:nextCondLst>
                <p:cond evt="onClick" delay="0">
                  <p:tgtEl>
                    <p:spTgt spid="8"/>
                  </p:tgtEl>
                </p:cond>
              </p:nextCondLst>
            </p:seq>
            <p:video>
              <p:cMediaNode>
                <p:cTn id="21" repeatCount="indefinite"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PULMONARY VALVE STENOSIS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Obstruction to blood flow at the level of the pulmonary valve after leaving the right ventricle- (Right ventricular outflow tract-RVOT)</a:t>
            </a:r>
          </a:p>
          <a:p>
            <a:r>
              <a:rPr lang="en-US" dirty="0" smtClean="0"/>
              <a:t>10% of CHD. Common in Noonan syndrome </a:t>
            </a:r>
          </a:p>
          <a:p>
            <a:r>
              <a:rPr lang="en-US" dirty="0" smtClean="0"/>
              <a:t>Varies from mild to severe obstruction</a:t>
            </a:r>
          </a:p>
          <a:p>
            <a:r>
              <a:rPr lang="en-US" dirty="0" smtClean="0"/>
              <a:t>Growth and development  normal in mild to moderate PS</a:t>
            </a:r>
          </a:p>
          <a:p>
            <a:r>
              <a:rPr lang="en-US" dirty="0" smtClean="0"/>
              <a:t>Low volume pulses, right parasternal heave, soft second heart sound, ejection systolic murmur left upper sternal border</a:t>
            </a:r>
          </a:p>
          <a:p>
            <a:r>
              <a:rPr lang="en-US" dirty="0" smtClean="0"/>
              <a:t>Treatment – Catheter – </a:t>
            </a:r>
            <a:r>
              <a:rPr lang="en-US" dirty="0" err="1" smtClean="0"/>
              <a:t>percutaneous</a:t>
            </a:r>
            <a:r>
              <a:rPr lang="en-US" dirty="0" smtClean="0"/>
              <a:t> pulmonary valvuloplasty</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dirty="0" smtClean="0"/>
              <a:t>Echocardiograms- </a:t>
            </a:r>
            <a:r>
              <a:rPr lang="en-US" dirty="0" err="1" smtClean="0"/>
              <a:t>parasternal</a:t>
            </a:r>
            <a:r>
              <a:rPr lang="en-US" dirty="0" smtClean="0"/>
              <a:t> views</a:t>
            </a:r>
            <a:endParaRPr lang="en-US" dirty="0"/>
          </a:p>
        </p:txBody>
      </p:sp>
      <p:pic>
        <p:nvPicPr>
          <p:cNvPr id="7" name="10-11-17-135004_SURGICAL_20101117_144855_0012.AVI">
            <a:hlinkClick r:id="" action="ppaction://media"/>
          </p:cNvPr>
          <p:cNvPicPr>
            <a:picLocks noGrp="1" noRot="1" noChangeAspect="1"/>
          </p:cNvPicPr>
          <p:nvPr>
            <p:ph sz="half" idx="1"/>
            <a:videoFile r:link="rId1"/>
          </p:nvPr>
        </p:nvPicPr>
        <p:blipFill>
          <a:blip r:embed="rId4" cstate="print"/>
          <a:stretch>
            <a:fillRect/>
          </a:stretch>
        </p:blipFill>
        <p:spPr>
          <a:xfrm>
            <a:off x="457200" y="2286000"/>
            <a:ext cx="4038600" cy="3028950"/>
          </a:xfrm>
          <a:prstGeom prst="rect">
            <a:avLst/>
          </a:prstGeom>
        </p:spPr>
      </p:pic>
      <p:pic>
        <p:nvPicPr>
          <p:cNvPr id="8" name="10-11-17-135004_SURGICAL_20101117_144855_0016.AVI">
            <a:hlinkClick r:id="" action="ppaction://media"/>
          </p:cNvPr>
          <p:cNvPicPr>
            <a:picLocks noGrp="1" noRot="1" noChangeAspect="1"/>
          </p:cNvPicPr>
          <p:nvPr>
            <p:ph sz="half" idx="2"/>
            <a:videoFile r:link="rId2"/>
          </p:nvPr>
        </p:nvPicPr>
        <p:blipFill>
          <a:blip r:embed="rId5" cstate="print"/>
          <a:stretch>
            <a:fillRect/>
          </a:stretch>
        </p:blipFill>
        <p:spPr>
          <a:xfrm>
            <a:off x="4648200" y="2347913"/>
            <a:ext cx="4038600" cy="30289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57" fill="hold"/>
                                        <p:tgtEl>
                                          <p:spTgt spid="7"/>
                                        </p:tgtEl>
                                      </p:cBhvr>
                                    </p:cmd>
                                  </p:childTnLst>
                                </p:cTn>
                              </p:par>
                            </p:childTnLst>
                          </p:cTn>
                        </p:par>
                        <p:par>
                          <p:cTn id="7" fill="hold">
                            <p:stCondLst>
                              <p:cond delay="1057"/>
                            </p:stCondLst>
                            <p:childTnLst>
                              <p:par>
                                <p:cTn id="8" presetID="1" presetClass="mediacall" presetSubtype="0" fill="hold" nodeType="afterEffect">
                                  <p:stCondLst>
                                    <p:cond delay="0"/>
                                  </p:stCondLst>
                                  <p:childTnLst>
                                    <p:cmd type="call" cmd="playFrom(0.0)">
                                      <p:cBhvr>
                                        <p:cTn id="9" dur="1042"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0" repeatCount="indefinite" fill="hold" display="0">
                  <p:stCondLst>
                    <p:cond delay="indefinite"/>
                  </p:stCondLst>
                  <p:endCondLst>
                    <p:cond evt="onNext" delay="0">
                      <p:tgtEl>
                        <p:sldTgt/>
                      </p:tgtEl>
                    </p:cond>
                    <p:cond evt="onPrev" delay="0">
                      <p:tgtEl>
                        <p:sldTgt/>
                      </p:tgtEl>
                    </p:cond>
                  </p:endCondLst>
                </p:cTn>
                <p:tgtEl>
                  <p:spTgt spid="7"/>
                </p:tgtEl>
              </p:cMediaNode>
            </p:video>
            <p:seq concurrent="1" nextAc="seek">
              <p:cTn id="11" restart="whenNotActive" fill="hold" evtFilter="cancelBubble" nodeType="interactiveSeq">
                <p:stCondLst>
                  <p:cond evt="onClick" delay="0">
                    <p:tgtEl>
                      <p:spTgt spid="7"/>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7"/>
                                        </p:tgtEl>
                                      </p:cBhvr>
                                    </p:cmd>
                                  </p:childTnLst>
                                </p:cTn>
                              </p:par>
                            </p:childTnLst>
                          </p:cTn>
                        </p:par>
                      </p:childTnLst>
                    </p:cTn>
                  </p:par>
                </p:childTnLst>
              </p:cTn>
              <p:nextCondLst>
                <p:cond evt="onClick" delay="0">
                  <p:tgtEl>
                    <p:spTgt spid="7"/>
                  </p:tgtEl>
                </p:cond>
              </p:nextCondLst>
            </p:seq>
            <p:video>
              <p:cMediaNode>
                <p:cTn id="16" repeatCount="indefinite" fill="hold" display="0">
                  <p:stCondLst>
                    <p:cond delay="indefinite"/>
                  </p:stCondLst>
                  <p:endCondLst>
                    <p:cond evt="onNext" delay="0">
                      <p:tgtEl>
                        <p:sldTgt/>
                      </p:tgtEl>
                    </p:cond>
                    <p:cond evt="onPrev" delay="0">
                      <p:tgtEl>
                        <p:sldTgt/>
                      </p:tgtEl>
                    </p:cond>
                  </p:endCondLst>
                </p:cTn>
                <p:tgtEl>
                  <p:spTgt spid="8"/>
                </p:tgtEl>
              </p:cMediaNode>
            </p:video>
            <p:seq concurrent="1" nextAc="seek">
              <p:cTn id="17" restart="whenNotActive" fill="hold" evtFilter="cancelBubble" nodeType="interactiveSeq">
                <p:stCondLst>
                  <p:cond evt="onClick" delay="0">
                    <p:tgtEl>
                      <p:spTgt spid="8"/>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Treatment of pulmonary stenosis</a:t>
            </a:r>
            <a:endParaRPr lang="en-US" dirty="0"/>
          </a:p>
        </p:txBody>
      </p:sp>
      <p:sp>
        <p:nvSpPr>
          <p:cNvPr id="5" name="Text Placeholder 4"/>
          <p:cNvSpPr>
            <a:spLocks noGrp="1"/>
          </p:cNvSpPr>
          <p:nvPr>
            <p:ph type="body" idx="1"/>
          </p:nvPr>
        </p:nvSpPr>
        <p:spPr/>
        <p:txBody>
          <a:bodyPr/>
          <a:lstStyle/>
          <a:p>
            <a:r>
              <a:rPr lang="en-US" dirty="0" smtClean="0"/>
              <a:t>Angiogram of the RVOT</a:t>
            </a:r>
            <a:endParaRPr lang="en-US" dirty="0"/>
          </a:p>
        </p:txBody>
      </p:sp>
      <p:sp>
        <p:nvSpPr>
          <p:cNvPr id="7" name="Text Placeholder 6"/>
          <p:cNvSpPr>
            <a:spLocks noGrp="1"/>
          </p:cNvSpPr>
          <p:nvPr>
            <p:ph type="body" sz="quarter" idx="3"/>
          </p:nvPr>
        </p:nvSpPr>
        <p:spPr/>
        <p:txBody>
          <a:bodyPr>
            <a:normAutofit fontScale="92500" lnSpcReduction="20000"/>
          </a:bodyPr>
          <a:lstStyle/>
          <a:p>
            <a:r>
              <a:rPr lang="en-US" dirty="0" smtClean="0"/>
              <a:t>Balloon dilatation of Pulmonary valve</a:t>
            </a:r>
            <a:endParaRPr lang="en-US" dirty="0"/>
          </a:p>
        </p:txBody>
      </p:sp>
      <p:pic>
        <p:nvPicPr>
          <p:cNvPr id="9" name="Picture 4"/>
          <p:cNvPicPr>
            <a:picLocks noGrp="1" noChangeAspect="1" noChangeArrowheads="1"/>
          </p:cNvPicPr>
          <p:nvPr>
            <p:ph sz="half" idx="2"/>
          </p:nvPr>
        </p:nvPicPr>
        <p:blipFill>
          <a:blip r:embed="rId2" cstate="print"/>
          <a:srcRect l="7805" t="5087" r="8943" b="12242"/>
          <a:stretch>
            <a:fillRect/>
          </a:stretch>
        </p:blipFill>
        <p:spPr bwMode="auto">
          <a:xfrm>
            <a:off x="531533" y="2174875"/>
            <a:ext cx="3891522" cy="3951288"/>
          </a:xfrm>
          <a:prstGeom prst="rect">
            <a:avLst/>
          </a:prstGeom>
          <a:noFill/>
          <a:ln w="9525">
            <a:noFill/>
            <a:miter lim="800000"/>
            <a:headEnd/>
            <a:tailEnd/>
          </a:ln>
          <a:effectLst/>
        </p:spPr>
      </p:pic>
      <p:pic>
        <p:nvPicPr>
          <p:cNvPr id="10" name="Picture 4"/>
          <p:cNvPicPr>
            <a:picLocks noGrp="1" noChangeAspect="1" noChangeArrowheads="1"/>
          </p:cNvPicPr>
          <p:nvPr>
            <p:ph sz="quarter" idx="4"/>
          </p:nvPr>
        </p:nvPicPr>
        <p:blipFill>
          <a:blip r:embed="rId3" cstate="print"/>
          <a:srcRect l="15823" t="14634" r="18354" b="18293"/>
          <a:stretch>
            <a:fillRect/>
          </a:stretch>
        </p:blipFill>
        <p:spPr bwMode="auto">
          <a:xfrm>
            <a:off x="4798020" y="2174875"/>
            <a:ext cx="3735785" cy="39512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Aortic stenosis</a:t>
            </a:r>
            <a:endParaRPr lang="en-US" dirty="0"/>
          </a:p>
        </p:txBody>
      </p:sp>
      <p:sp>
        <p:nvSpPr>
          <p:cNvPr id="8" name="Content Placeholder 7"/>
          <p:cNvSpPr>
            <a:spLocks noGrp="1"/>
          </p:cNvSpPr>
          <p:nvPr>
            <p:ph idx="1"/>
          </p:nvPr>
        </p:nvSpPr>
        <p:spPr/>
        <p:txBody>
          <a:bodyPr>
            <a:normAutofit fontScale="92500" lnSpcReduction="10000"/>
          </a:bodyPr>
          <a:lstStyle/>
          <a:p>
            <a:r>
              <a:rPr lang="en-US" dirty="0" smtClean="0"/>
              <a:t>In children is usually congenital</a:t>
            </a:r>
          </a:p>
          <a:p>
            <a:r>
              <a:rPr lang="en-US" dirty="0" smtClean="0"/>
              <a:t>5% of CHD. Common in male ( 3:1)</a:t>
            </a:r>
          </a:p>
          <a:p>
            <a:r>
              <a:rPr lang="en-US" dirty="0" smtClean="0"/>
              <a:t>Varies from mild to severe stenosis</a:t>
            </a:r>
          </a:p>
          <a:p>
            <a:r>
              <a:rPr lang="en-US" dirty="0" smtClean="0"/>
              <a:t>Low volume pulses. Forceful apex, ejection systolic murmur left upper sternal border radiating to neck.</a:t>
            </a:r>
          </a:p>
          <a:p>
            <a:r>
              <a:rPr lang="en-US" dirty="0" smtClean="0"/>
              <a:t>ECG –LVH, echo- severity and type of AS</a:t>
            </a:r>
          </a:p>
          <a:p>
            <a:r>
              <a:rPr lang="en-US" dirty="0" smtClean="0"/>
              <a:t>Treatment –moderate to severe- </a:t>
            </a:r>
            <a:r>
              <a:rPr lang="en-US" dirty="0" err="1" smtClean="0"/>
              <a:t>percutaneous</a:t>
            </a:r>
            <a:r>
              <a:rPr lang="en-US" dirty="0" smtClean="0"/>
              <a:t> valvuloplasty or  OHS ,surgical replacement</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Coarctation</a:t>
            </a:r>
            <a:r>
              <a:rPr lang="en-US" dirty="0" smtClean="0"/>
              <a:t> of aorta</a:t>
            </a:r>
            <a:endParaRPr lang="en-US" dirty="0"/>
          </a:p>
        </p:txBody>
      </p:sp>
      <p:sp>
        <p:nvSpPr>
          <p:cNvPr id="3" name="Content Placeholder 2"/>
          <p:cNvSpPr>
            <a:spLocks noGrp="1"/>
          </p:cNvSpPr>
          <p:nvPr>
            <p:ph idx="1"/>
          </p:nvPr>
        </p:nvSpPr>
        <p:spPr/>
        <p:txBody>
          <a:bodyPr>
            <a:normAutofit lnSpcReduction="10000"/>
          </a:bodyPr>
          <a:lstStyle/>
          <a:p>
            <a:r>
              <a:rPr lang="en-US" dirty="0" smtClean="0"/>
              <a:t>Constriction of aorta usually at origin of the </a:t>
            </a:r>
            <a:r>
              <a:rPr lang="en-US" dirty="0" err="1" smtClean="0"/>
              <a:t>ductus</a:t>
            </a:r>
            <a:endParaRPr lang="en-US" dirty="0" smtClean="0"/>
          </a:p>
          <a:p>
            <a:r>
              <a:rPr lang="en-US" dirty="0" smtClean="0"/>
              <a:t>Seen in Turners syndrome</a:t>
            </a:r>
          </a:p>
          <a:p>
            <a:r>
              <a:rPr lang="en-US" dirty="0" smtClean="0"/>
              <a:t>Disparity in upper and lower pulse volumes . Hypertension in upper part of body, lower pulses lower body. </a:t>
            </a:r>
          </a:p>
          <a:p>
            <a:r>
              <a:rPr lang="en-US" dirty="0" smtClean="0"/>
              <a:t>In neonates can present with CCF</a:t>
            </a:r>
          </a:p>
          <a:p>
            <a:r>
              <a:rPr lang="en-US" dirty="0" smtClean="0"/>
              <a:t>Treatment by surgical resection and </a:t>
            </a:r>
            <a:r>
              <a:rPr lang="en-US" dirty="0" err="1" smtClean="0"/>
              <a:t>anastomosis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Tetralogy</a:t>
            </a:r>
            <a:r>
              <a:rPr lang="en-US" dirty="0" smtClean="0"/>
              <a:t> of </a:t>
            </a:r>
            <a:r>
              <a:rPr lang="en-US" dirty="0" err="1" smtClean="0"/>
              <a:t>Fallot</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Commonest cyanotic congenital heart disease</a:t>
            </a:r>
          </a:p>
          <a:p>
            <a:r>
              <a:rPr lang="en-US" dirty="0" smtClean="0"/>
              <a:t>Four components- VSD, Pulmonary stenosis, overriding aorta, right ventricular hypertrophy</a:t>
            </a:r>
          </a:p>
          <a:p>
            <a:r>
              <a:rPr lang="en-US" dirty="0" smtClean="0"/>
              <a:t>Right to left shunting</a:t>
            </a:r>
          </a:p>
          <a:p>
            <a:r>
              <a:rPr lang="en-US" dirty="0" smtClean="0"/>
              <a:t>Pulmonary stenosis also infundibular (Muscular) and can constrict further reducing flow to lungs causing intense cyanosis( hypoxic spell)</a:t>
            </a:r>
          </a:p>
          <a:p>
            <a:r>
              <a:rPr lang="en-US" dirty="0" smtClean="0"/>
              <a:t>Cyanosis not present at birth , increases with age.</a:t>
            </a:r>
          </a:p>
          <a:p>
            <a:r>
              <a:rPr lang="en-US" dirty="0" smtClean="0"/>
              <a:t>Present with dyspnoe, squatting and blue (hypoxic) spells</a:t>
            </a:r>
          </a:p>
          <a:p>
            <a:r>
              <a:rPr lang="en-US" dirty="0" smtClean="0"/>
              <a:t>Low volume pulses, finger clubbing, parasternal heave, single loud second heart sound and ejection systolic murmur right sternal border </a:t>
            </a:r>
          </a:p>
          <a:p>
            <a:r>
              <a:rPr lang="en-US" dirty="0" smtClean="0"/>
              <a:t>CXR- Boot shaped heart, reduced pulmonary vascular markings</a:t>
            </a:r>
          </a:p>
          <a:p>
            <a:r>
              <a:rPr lang="en-US" dirty="0" smtClean="0"/>
              <a:t>ECG – RAD, RVH. </a:t>
            </a:r>
          </a:p>
          <a:p>
            <a:r>
              <a:rPr lang="en-US" dirty="0" smtClean="0"/>
              <a:t>Echo- large VSD, infundibular PS, overriding aorta and RVH</a:t>
            </a:r>
          </a:p>
          <a:p>
            <a:r>
              <a:rPr lang="en-US" dirty="0" smtClean="0"/>
              <a:t>Treatment- medical management of hypoxic spell</a:t>
            </a:r>
          </a:p>
          <a:p>
            <a:r>
              <a:rPr lang="en-US" dirty="0" smtClean="0"/>
              <a:t>Surgical – OHS : relief of RVOT obstruction and closure of VSD</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Cardiac catheterization in TOF</a:t>
            </a:r>
            <a:endParaRPr lang="en-US" dirty="0"/>
          </a:p>
        </p:txBody>
      </p:sp>
      <p:pic>
        <p:nvPicPr>
          <p:cNvPr id="4" name="tof3.avi">
            <a:hlinkClick r:id="" action="ppaction://media"/>
          </p:cNvPr>
          <p:cNvPicPr>
            <a:picLocks noGrp="1" noRot="1" noChangeAspect="1"/>
          </p:cNvPicPr>
          <p:nvPr>
            <p:ph idx="1"/>
            <a:videoFile r:link="rId1"/>
          </p:nvPr>
        </p:nvPicPr>
        <p:blipFill>
          <a:blip r:embed="rId6" cstate="print"/>
          <a:srcRect l="17188" t="19206" r="4687"/>
          <a:stretch>
            <a:fillRect/>
          </a:stretch>
        </p:blipFill>
        <p:spPr>
          <a:xfrm>
            <a:off x="1524000" y="1676400"/>
            <a:ext cx="2514600" cy="2286000"/>
          </a:xfrm>
          <a:prstGeom prst="rect">
            <a:avLst/>
          </a:prstGeom>
        </p:spPr>
      </p:pic>
      <p:pic>
        <p:nvPicPr>
          <p:cNvPr id="5" name="tof2.avi">
            <a:hlinkClick r:id="" action="ppaction://media"/>
          </p:cNvPr>
          <p:cNvPicPr>
            <a:picLocks noRot="1" noChangeAspect="1"/>
          </p:cNvPicPr>
          <p:nvPr>
            <a:videoFile r:link="rId2"/>
          </p:nvPr>
        </p:nvPicPr>
        <p:blipFill>
          <a:blip r:embed="rId7" cstate="print"/>
          <a:srcRect l="3125" t="17643" r="14063"/>
          <a:stretch>
            <a:fillRect/>
          </a:stretch>
        </p:blipFill>
        <p:spPr>
          <a:xfrm>
            <a:off x="5029200" y="1524000"/>
            <a:ext cx="2298650" cy="2286000"/>
          </a:xfrm>
          <a:prstGeom prst="rect">
            <a:avLst/>
          </a:prstGeom>
        </p:spPr>
      </p:pic>
      <p:pic>
        <p:nvPicPr>
          <p:cNvPr id="6" name="tof4.avi">
            <a:hlinkClick r:id="" action="ppaction://media"/>
          </p:cNvPr>
          <p:cNvPicPr>
            <a:picLocks noRot="1" noChangeAspect="1"/>
          </p:cNvPicPr>
          <p:nvPr>
            <a:videoFile r:link="rId3"/>
          </p:nvPr>
        </p:nvPicPr>
        <p:blipFill>
          <a:blip r:embed="rId8" cstate="print"/>
          <a:srcRect l="7813" t="16081" b="2669"/>
          <a:stretch>
            <a:fillRect/>
          </a:stretch>
        </p:blipFill>
        <p:spPr>
          <a:xfrm>
            <a:off x="1447800" y="4114800"/>
            <a:ext cx="2593725" cy="2286000"/>
          </a:xfrm>
          <a:prstGeom prst="rect">
            <a:avLst/>
          </a:prstGeom>
        </p:spPr>
      </p:pic>
      <p:pic>
        <p:nvPicPr>
          <p:cNvPr id="7" name="tof5.avi">
            <a:hlinkClick r:id="" action="ppaction://media"/>
          </p:cNvPr>
          <p:cNvPicPr>
            <a:picLocks noRot="1" noChangeAspect="1"/>
          </p:cNvPicPr>
          <p:nvPr>
            <a:videoFile r:link="rId4"/>
          </p:nvPr>
        </p:nvPicPr>
        <p:blipFill>
          <a:blip r:embed="rId9" cstate="print"/>
          <a:srcRect l="12698" t="17643" r="14286"/>
          <a:stretch>
            <a:fillRect/>
          </a:stretch>
        </p:blipFill>
        <p:spPr>
          <a:xfrm>
            <a:off x="5029200" y="4114800"/>
            <a:ext cx="2303455" cy="2377440"/>
          </a:xfrm>
          <a:prstGeom prst="rect">
            <a:avLst/>
          </a:prstGeom>
        </p:spPr>
      </p:pic>
      <p:sp>
        <p:nvSpPr>
          <p:cNvPr id="8" name="TextBox 7"/>
          <p:cNvSpPr txBox="1"/>
          <p:nvPr/>
        </p:nvSpPr>
        <p:spPr>
          <a:xfrm>
            <a:off x="152400" y="1905000"/>
            <a:ext cx="1295400" cy="646331"/>
          </a:xfrm>
          <a:prstGeom prst="rect">
            <a:avLst/>
          </a:prstGeom>
          <a:noFill/>
        </p:spPr>
        <p:txBody>
          <a:bodyPr wrap="square" rtlCol="0">
            <a:spAutoFit/>
          </a:bodyPr>
          <a:lstStyle/>
          <a:p>
            <a:r>
              <a:rPr lang="en-US" dirty="0" smtClean="0"/>
              <a:t>Pulmonary stenosis</a:t>
            </a:r>
            <a:endParaRPr lang="en-US" dirty="0"/>
          </a:p>
        </p:txBody>
      </p:sp>
      <p:sp>
        <p:nvSpPr>
          <p:cNvPr id="9" name="TextBox 8"/>
          <p:cNvSpPr txBox="1"/>
          <p:nvPr/>
        </p:nvSpPr>
        <p:spPr>
          <a:xfrm>
            <a:off x="7543800" y="2209800"/>
            <a:ext cx="990600" cy="369332"/>
          </a:xfrm>
          <a:prstGeom prst="rect">
            <a:avLst/>
          </a:prstGeom>
          <a:noFill/>
        </p:spPr>
        <p:txBody>
          <a:bodyPr wrap="square" rtlCol="0">
            <a:spAutoFit/>
          </a:bodyPr>
          <a:lstStyle/>
          <a:p>
            <a:r>
              <a:rPr lang="en-US" dirty="0" smtClean="0"/>
              <a:t>RVH/PS</a:t>
            </a:r>
            <a:endParaRPr lang="en-US" dirty="0"/>
          </a:p>
        </p:txBody>
      </p:sp>
      <p:sp>
        <p:nvSpPr>
          <p:cNvPr id="10" name="TextBox 9"/>
          <p:cNvSpPr txBox="1"/>
          <p:nvPr/>
        </p:nvSpPr>
        <p:spPr>
          <a:xfrm>
            <a:off x="304800" y="4419600"/>
            <a:ext cx="990600" cy="923330"/>
          </a:xfrm>
          <a:prstGeom prst="rect">
            <a:avLst/>
          </a:prstGeom>
          <a:noFill/>
        </p:spPr>
        <p:txBody>
          <a:bodyPr wrap="square" rtlCol="0">
            <a:spAutoFit/>
          </a:bodyPr>
          <a:lstStyle/>
          <a:p>
            <a:r>
              <a:rPr lang="en-US" dirty="0" smtClean="0"/>
              <a:t>VSD/overriding aorta</a:t>
            </a:r>
            <a:endParaRPr lang="en-US" dirty="0"/>
          </a:p>
        </p:txBody>
      </p:sp>
      <p:sp>
        <p:nvSpPr>
          <p:cNvPr id="11" name="TextBox 10"/>
          <p:cNvSpPr txBox="1"/>
          <p:nvPr/>
        </p:nvSpPr>
        <p:spPr>
          <a:xfrm>
            <a:off x="7467600" y="4953000"/>
            <a:ext cx="685800" cy="369332"/>
          </a:xfrm>
          <a:prstGeom prst="rect">
            <a:avLst/>
          </a:prstGeom>
          <a:noFill/>
        </p:spPr>
        <p:txBody>
          <a:bodyPr wrap="square" rtlCol="0">
            <a:spAutoFit/>
          </a:bodyPr>
          <a:lstStyle/>
          <a:p>
            <a:r>
              <a:rPr lang="en-US" dirty="0" smtClean="0"/>
              <a:t>aorta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847" fill="hold"/>
                                        <p:tgtEl>
                                          <p:spTgt spid="4"/>
                                        </p:tgtEl>
                                      </p:cBhvr>
                                    </p:cmd>
                                  </p:childTnLst>
                                </p:cTn>
                              </p:par>
                            </p:childTnLst>
                          </p:cTn>
                        </p:par>
                        <p:par>
                          <p:cTn id="7" fill="hold">
                            <p:stCondLst>
                              <p:cond delay="5847"/>
                            </p:stCondLst>
                            <p:childTnLst>
                              <p:par>
                                <p:cTn id="8" presetID="1" presetClass="mediacall" presetSubtype="0" fill="hold" nodeType="afterEffect">
                                  <p:stCondLst>
                                    <p:cond delay="0"/>
                                  </p:stCondLst>
                                  <p:childTnLst>
                                    <p:cmd type="call" cmd="playFrom(0.0)">
                                      <p:cBhvr>
                                        <p:cTn id="9" dur="7616" fill="hold"/>
                                        <p:tgtEl>
                                          <p:spTgt spid="5"/>
                                        </p:tgtEl>
                                      </p:cBhvr>
                                    </p:cmd>
                                  </p:childTnLst>
                                </p:cTn>
                              </p:par>
                            </p:childTnLst>
                          </p:cTn>
                        </p:par>
                        <p:par>
                          <p:cTn id="10" fill="hold">
                            <p:stCondLst>
                              <p:cond delay="13463"/>
                            </p:stCondLst>
                            <p:childTnLst>
                              <p:par>
                                <p:cTn id="11" presetID="1" presetClass="mediacall" presetSubtype="0" fill="hold" nodeType="afterEffect">
                                  <p:stCondLst>
                                    <p:cond delay="0"/>
                                  </p:stCondLst>
                                  <p:childTnLst>
                                    <p:cmd type="call" cmd="playFrom(0.0)">
                                      <p:cBhvr>
                                        <p:cTn id="12" dur="5462" fill="hold"/>
                                        <p:tgtEl>
                                          <p:spTgt spid="6"/>
                                        </p:tgtEl>
                                      </p:cBhvr>
                                    </p:cmd>
                                  </p:childTnLst>
                                </p:cTn>
                              </p:par>
                            </p:childTnLst>
                          </p:cTn>
                        </p:par>
                        <p:par>
                          <p:cTn id="13" fill="hold">
                            <p:stCondLst>
                              <p:cond delay="18925"/>
                            </p:stCondLst>
                            <p:childTnLst>
                              <p:par>
                                <p:cTn id="14" presetID="1" presetClass="mediacall" presetSubtype="0" fill="hold" nodeType="afterEffect">
                                  <p:stCondLst>
                                    <p:cond delay="0"/>
                                  </p:stCondLst>
                                  <p:childTnLst>
                                    <p:cmd type="call" cmd="playFrom(0.0)">
                                      <p:cBhvr>
                                        <p:cTn id="15" dur="515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6" fill="hold" display="0">
                  <p:stCondLst>
                    <p:cond delay="indefinite"/>
                  </p:stCondLst>
                  <p:endCondLst>
                    <p:cond evt="onNext" delay="0">
                      <p:tgtEl>
                        <p:sldTgt/>
                      </p:tgtEl>
                    </p:cond>
                    <p:cond evt="onPrev" delay="0">
                      <p:tgtEl>
                        <p:sldTgt/>
                      </p:tgtEl>
                    </p:cond>
                  </p:endCondLst>
                </p:cTn>
                <p:tgtEl>
                  <p:spTgt spid="4"/>
                </p:tgtEl>
              </p:cMediaNode>
            </p:video>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4"/>
                                        </p:tgtEl>
                                      </p:cBhvr>
                                    </p:cmd>
                                  </p:childTnLst>
                                </p:cTn>
                              </p:par>
                            </p:childTnLst>
                          </p:cTn>
                        </p:par>
                      </p:childTnLst>
                    </p:cTn>
                  </p:par>
                </p:childTnLst>
              </p:cTn>
              <p:nextCondLst>
                <p:cond evt="onClick" delay="0">
                  <p:tgtEl>
                    <p:spTgt spid="4"/>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2" presetClass="mediacall" presetSubtype="0" fill="hold" nodeType="clickEffect">
                                  <p:stCondLst>
                                    <p:cond delay="0"/>
                                  </p:stCondLst>
                                  <p:childTnLst>
                                    <p:cmd type="call" cmd="togglePause">
                                      <p:cBhvr>
                                        <p:cTn id="26" dur="1" fill="hold"/>
                                        <p:tgtEl>
                                          <p:spTgt spid="5"/>
                                        </p:tgtEl>
                                      </p:cBhvr>
                                    </p:cmd>
                                  </p:childTnLst>
                                </p:cTn>
                              </p:par>
                            </p:childTnLst>
                          </p:cTn>
                        </p:par>
                      </p:childTnLst>
                    </p:cTn>
                  </p:par>
                </p:childTnLst>
              </p:cTn>
              <p:nextCondLst>
                <p:cond evt="onClick" delay="0">
                  <p:tgtEl>
                    <p:spTgt spid="5"/>
                  </p:tgtEl>
                </p:cond>
              </p:nextCondLst>
            </p:seq>
            <p:video>
              <p:cMediaNode>
                <p:cTn id="27" repeatCount="indefinite" fill="hold" display="0">
                  <p:stCondLst>
                    <p:cond delay="indefinite"/>
                  </p:stCondLst>
                  <p:endCondLst>
                    <p:cond evt="onNext" delay="0">
                      <p:tgtEl>
                        <p:sldTgt/>
                      </p:tgtEl>
                    </p:cond>
                    <p:cond evt="onPrev" delay="0">
                      <p:tgtEl>
                        <p:sldTgt/>
                      </p:tgtEl>
                    </p:cond>
                  </p:endCondLst>
                </p:cTn>
                <p:tgtEl>
                  <p:spTgt spid="5"/>
                </p:tgtEl>
              </p:cMediaNode>
            </p:video>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2" presetClass="mediacall" presetSubtype="0" fill="hold" nodeType="clickEffect">
                                  <p:stCondLst>
                                    <p:cond delay="0"/>
                                  </p:stCondLst>
                                  <p:childTnLst>
                                    <p:cmd type="call" cmd="togglePause">
                                      <p:cBhvr>
                                        <p:cTn id="32" dur="1" fill="hold"/>
                                        <p:tgtEl>
                                          <p:spTgt spid="6"/>
                                        </p:tgtEl>
                                      </p:cBhvr>
                                    </p:cmd>
                                  </p:childTnLst>
                                </p:cTn>
                              </p:par>
                            </p:childTnLst>
                          </p:cTn>
                        </p:par>
                      </p:childTnLst>
                    </p:cTn>
                  </p:par>
                </p:childTnLst>
              </p:cTn>
              <p:nextCondLst>
                <p:cond evt="onClick" delay="0">
                  <p:tgtEl>
                    <p:spTgt spid="6"/>
                  </p:tgtEl>
                </p:cond>
              </p:nextCondLst>
            </p:seq>
            <p:video>
              <p:cMediaNode>
                <p:cTn id="33" fill="hold" display="0">
                  <p:stCondLst>
                    <p:cond delay="indefinite"/>
                  </p:stCondLst>
                  <p:endCondLst>
                    <p:cond evt="onNext" delay="0">
                      <p:tgtEl>
                        <p:sldTgt/>
                      </p:tgtEl>
                    </p:cond>
                    <p:cond evt="onPrev" delay="0">
                      <p:tgtEl>
                        <p:sldTgt/>
                      </p:tgtEl>
                    </p:cond>
                  </p:endCondLst>
                </p:cTn>
                <p:tgtEl>
                  <p:spTgt spid="6"/>
                </p:tgtEl>
              </p:cMediaNode>
            </p:video>
            <p:seq concurrent="1" nextAc="seek">
              <p:cTn id="34" restart="whenNotActive" fill="hold" evtFilter="cancelBubble" nodeType="interactiveSeq">
                <p:stCondLst>
                  <p:cond evt="onClick" delay="0">
                    <p:tgtEl>
                      <p:spTgt spid="7"/>
                    </p:tgtEl>
                  </p:cond>
                </p:stCondLst>
                <p:endSync evt="end" delay="0">
                  <p:rtn val="all"/>
                </p:endSync>
                <p:childTnLst>
                  <p:par>
                    <p:cTn id="35" fill="hold">
                      <p:stCondLst>
                        <p:cond delay="0"/>
                      </p:stCondLst>
                      <p:childTnLst>
                        <p:par>
                          <p:cTn id="36" fill="hold">
                            <p:stCondLst>
                              <p:cond delay="0"/>
                            </p:stCondLst>
                            <p:childTnLst>
                              <p:par>
                                <p:cTn id="37" presetID="2" presetClass="mediacall" presetSubtype="0" fill="hold" nodeType="clickEffect">
                                  <p:stCondLst>
                                    <p:cond delay="0"/>
                                  </p:stCondLst>
                                  <p:childTnLst>
                                    <p:cmd type="call" cmd="togglePause">
                                      <p:cBhvr>
                                        <p:cTn id="38" dur="1" fill="hold"/>
                                        <p:tgtEl>
                                          <p:spTgt spid="7"/>
                                        </p:tgtEl>
                                      </p:cBhvr>
                                    </p:cmd>
                                  </p:childTnLst>
                                </p:cTn>
                              </p:par>
                            </p:childTnLst>
                          </p:cTn>
                        </p:par>
                      </p:childTnLst>
                    </p:cTn>
                  </p:par>
                </p:childTnLst>
              </p:cTn>
              <p:nextCondLst>
                <p:cond evt="onClick" delay="0">
                  <p:tgtEl>
                    <p:spTgt spid="7"/>
                  </p:tgtEl>
                </p:cond>
              </p:nextCondLst>
            </p:seq>
            <p:video>
              <p:cMediaNode>
                <p:cTn id="39" repeatCount="indefinite"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Hypoxic spells</a:t>
            </a:r>
            <a:endParaRPr lang="en-US" dirty="0"/>
          </a:p>
        </p:txBody>
      </p:sp>
      <p:sp>
        <p:nvSpPr>
          <p:cNvPr id="3" name="Content Placeholder 2"/>
          <p:cNvSpPr>
            <a:spLocks noGrp="1"/>
          </p:cNvSpPr>
          <p:nvPr>
            <p:ph idx="1"/>
          </p:nvPr>
        </p:nvSpPr>
        <p:spPr/>
        <p:txBody>
          <a:bodyPr/>
          <a:lstStyle/>
          <a:p>
            <a:r>
              <a:rPr lang="en-US" dirty="0" smtClean="0"/>
              <a:t>Intermittent episodes of extreme cyanosis</a:t>
            </a:r>
          </a:p>
          <a:p>
            <a:r>
              <a:rPr lang="en-US" dirty="0" smtClean="0"/>
              <a:t>Can be fatal</a:t>
            </a:r>
          </a:p>
          <a:p>
            <a:r>
              <a:rPr lang="en-US" dirty="0" smtClean="0"/>
              <a:t>Caused by increased infundibular stenosis aggravated by fever, crying, dehydration, cold and stress. Associated with iron deficiency</a:t>
            </a:r>
          </a:p>
          <a:p>
            <a:r>
              <a:rPr lang="en-US" dirty="0" smtClean="0"/>
              <a:t>Increases left to right shunting </a:t>
            </a:r>
          </a:p>
          <a:p>
            <a:r>
              <a:rPr lang="en-US" dirty="0" smtClean="0"/>
              <a:t>Also seen in tricuspid </a:t>
            </a:r>
            <a:r>
              <a:rPr lang="en-US" dirty="0" err="1" smtClean="0"/>
              <a:t>atresia</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Congenital heart disease continuation</a:t>
            </a:r>
            <a:endParaRPr lang="en-US" dirty="0"/>
          </a:p>
        </p:txBody>
      </p:sp>
      <p:sp>
        <p:nvSpPr>
          <p:cNvPr id="3" name="Content Placeholder 2"/>
          <p:cNvSpPr>
            <a:spLocks noGrp="1"/>
          </p:cNvSpPr>
          <p:nvPr>
            <p:ph idx="1"/>
          </p:nvPr>
        </p:nvSpPr>
        <p:spPr>
          <a:xfrm>
            <a:off x="457200" y="1295400"/>
            <a:ext cx="8229600" cy="5059363"/>
          </a:xfrm>
        </p:spPr>
        <p:txBody>
          <a:bodyPr>
            <a:normAutofit fontScale="92500" lnSpcReduction="20000"/>
          </a:bodyPr>
          <a:lstStyle/>
          <a:p>
            <a:r>
              <a:rPr lang="en-US" dirty="0" smtClean="0"/>
              <a:t>Present from birth</a:t>
            </a:r>
          </a:p>
          <a:p>
            <a:pPr>
              <a:lnSpc>
                <a:spcPct val="90000"/>
              </a:lnSpc>
            </a:pPr>
            <a:r>
              <a:rPr lang="en-US" dirty="0" smtClean="0"/>
              <a:t>CHD- Most common form at 0.8% of all live births</a:t>
            </a:r>
          </a:p>
          <a:p>
            <a:pPr>
              <a:lnSpc>
                <a:spcPct val="90000"/>
              </a:lnSpc>
            </a:pPr>
            <a:r>
              <a:rPr lang="en-US" dirty="0" smtClean="0"/>
              <a:t>An end point of a disorder in the process by which the heart and the great vessels develop</a:t>
            </a:r>
          </a:p>
          <a:p>
            <a:pPr>
              <a:lnSpc>
                <a:spcPct val="90000"/>
              </a:lnSpc>
            </a:pPr>
            <a:r>
              <a:rPr lang="en-US" dirty="0" smtClean="0"/>
              <a:t>Requires an understanding of normal and abnormal cardiovascular development</a:t>
            </a:r>
          </a:p>
          <a:p>
            <a:pPr>
              <a:lnSpc>
                <a:spcPct val="90000"/>
              </a:lnSpc>
            </a:pPr>
            <a:r>
              <a:rPr lang="en-US" dirty="0" smtClean="0"/>
              <a:t>An interaction of genes, environment and chance</a:t>
            </a:r>
          </a:p>
          <a:p>
            <a:pPr>
              <a:lnSpc>
                <a:spcPct val="90000"/>
              </a:lnSpc>
            </a:pPr>
            <a:r>
              <a:rPr lang="en-US" dirty="0" smtClean="0"/>
              <a:t>When a newborn with significant cyanosis is first seen, they are often placed in supplemental oxygen. In cases of lung disease this often will improve the oxygen levels, but in cardiac problems such as transposition there will be little effect on the child's oxygen levels.</a:t>
            </a:r>
          </a:p>
          <a:p>
            <a:pPr>
              <a:lnSpc>
                <a:spcPct val="90000"/>
              </a:lnSpc>
            </a:pP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of hypoxic spells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Prevention and prompt treatment of dehydration . Avoid </a:t>
            </a:r>
            <a:r>
              <a:rPr lang="en-US" dirty="0" err="1" smtClean="0"/>
              <a:t>hemoconcentation</a:t>
            </a:r>
            <a:r>
              <a:rPr lang="en-US" dirty="0" smtClean="0"/>
              <a:t>- IV fluids -</a:t>
            </a:r>
          </a:p>
          <a:p>
            <a:r>
              <a:rPr lang="en-US" dirty="0" smtClean="0"/>
              <a:t>Manage fever and </a:t>
            </a:r>
            <a:r>
              <a:rPr lang="en-US" dirty="0" err="1" smtClean="0"/>
              <a:t>attendent</a:t>
            </a:r>
            <a:r>
              <a:rPr lang="en-US" dirty="0" smtClean="0"/>
              <a:t> tachycardia</a:t>
            </a:r>
          </a:p>
          <a:p>
            <a:r>
              <a:rPr lang="en-US" dirty="0" smtClean="0"/>
              <a:t>Calm the infant &amp; place in knee chest position </a:t>
            </a:r>
          </a:p>
          <a:p>
            <a:r>
              <a:rPr lang="en-US" dirty="0" smtClean="0"/>
              <a:t>Administer oxygen and correct any acidosis </a:t>
            </a:r>
          </a:p>
          <a:p>
            <a:r>
              <a:rPr lang="en-US" dirty="0" smtClean="0"/>
              <a:t>Morphine 0.1-0.2mg/kg</a:t>
            </a:r>
          </a:p>
          <a:p>
            <a:r>
              <a:rPr lang="en-US" dirty="0" smtClean="0"/>
              <a:t>Intravenous  </a:t>
            </a:r>
            <a:r>
              <a:rPr lang="en-US" dirty="0" err="1" smtClean="0"/>
              <a:t>Propranalol</a:t>
            </a:r>
            <a:r>
              <a:rPr lang="en-US" dirty="0" smtClean="0"/>
              <a:t> 0.1-0.2mg/kg</a:t>
            </a:r>
          </a:p>
          <a:p>
            <a:r>
              <a:rPr lang="en-US" dirty="0" smtClean="0"/>
              <a:t>Intubation and paralysis</a:t>
            </a:r>
          </a:p>
          <a:p>
            <a:r>
              <a:rPr lang="en-US" dirty="0" smtClean="0"/>
              <a:t>Urgent BT shunt</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TGA</a:t>
            </a:r>
            <a:endParaRPr lang="en-US" dirty="0"/>
          </a:p>
        </p:txBody>
      </p:sp>
      <p:sp>
        <p:nvSpPr>
          <p:cNvPr id="3" name="Content Placeholder 2"/>
          <p:cNvSpPr>
            <a:spLocks noGrp="1"/>
          </p:cNvSpPr>
          <p:nvPr>
            <p:ph idx="1"/>
          </p:nvPr>
        </p:nvSpPr>
        <p:spPr>
          <a:xfrm>
            <a:off x="381000" y="1295400"/>
            <a:ext cx="8229600" cy="5257800"/>
          </a:xfrm>
        </p:spPr>
        <p:txBody>
          <a:bodyPr>
            <a:normAutofit fontScale="92500" lnSpcReduction="20000"/>
          </a:bodyPr>
          <a:lstStyle/>
          <a:p>
            <a:r>
              <a:rPr lang="en-US" dirty="0" smtClean="0"/>
              <a:t>Transposition of the great arteries- the aorta arises from the right ventricle and pulmonary artery arises from left ventricle</a:t>
            </a:r>
          </a:p>
          <a:p>
            <a:r>
              <a:rPr lang="en-US" dirty="0" smtClean="0"/>
              <a:t>Transposition creates a situation where the systemic (to the body) and pulmonary (to the lungs) circulations are in parallel rather than in series.</a:t>
            </a:r>
          </a:p>
          <a:p>
            <a:r>
              <a:rPr lang="en-US" dirty="0" smtClean="0"/>
              <a:t>Must have a shunt ASD or PDA ( duct dependant lesion)</a:t>
            </a:r>
          </a:p>
          <a:p>
            <a:r>
              <a:rPr lang="en-US" dirty="0" smtClean="0"/>
              <a:t>Keep duct open( </a:t>
            </a:r>
            <a:r>
              <a:rPr lang="en-US" dirty="0" err="1" smtClean="0"/>
              <a:t>prostalgandins</a:t>
            </a:r>
            <a:r>
              <a:rPr lang="en-US" dirty="0" smtClean="0"/>
              <a:t>) . Early surgical correction- arterial switch operation </a:t>
            </a:r>
          </a:p>
          <a:p>
            <a:r>
              <a:rPr lang="en-US" dirty="0" smtClean="0"/>
              <a:t>Balloon </a:t>
            </a:r>
            <a:r>
              <a:rPr lang="en-US" dirty="0" err="1" smtClean="0"/>
              <a:t>atrial</a:t>
            </a:r>
            <a:r>
              <a:rPr lang="en-US" dirty="0" smtClean="0"/>
              <a:t> </a:t>
            </a:r>
            <a:r>
              <a:rPr lang="en-US" dirty="0" err="1" smtClean="0"/>
              <a:t>septostomy</a:t>
            </a:r>
            <a:r>
              <a:rPr lang="en-US" dirty="0" smtClean="0"/>
              <a:t>- foramen </a:t>
            </a:r>
            <a:r>
              <a:rPr lang="en-US" dirty="0" err="1" smtClean="0"/>
              <a:t>ovale</a:t>
            </a:r>
            <a:endParaRPr lang="en-US" dirty="0" smtClean="0"/>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TAPVR</a:t>
            </a:r>
            <a:endParaRPr lang="en-US" dirty="0"/>
          </a:p>
        </p:txBody>
      </p:sp>
      <p:sp>
        <p:nvSpPr>
          <p:cNvPr id="3" name="Content Placeholder 2"/>
          <p:cNvSpPr>
            <a:spLocks noGrp="1"/>
          </p:cNvSpPr>
          <p:nvPr>
            <p:ph idx="1"/>
          </p:nvPr>
        </p:nvSpPr>
        <p:spPr/>
        <p:txBody>
          <a:bodyPr/>
          <a:lstStyle/>
          <a:p>
            <a:r>
              <a:rPr lang="en-US" dirty="0" smtClean="0"/>
              <a:t>Total anomalous pulmonary venous return and </a:t>
            </a:r>
            <a:r>
              <a:rPr lang="en-US" dirty="0" err="1" smtClean="0"/>
              <a:t>truncus</a:t>
            </a:r>
            <a:r>
              <a:rPr lang="en-US" dirty="0" smtClean="0"/>
              <a:t> </a:t>
            </a:r>
            <a:r>
              <a:rPr lang="en-US" dirty="0" err="1" smtClean="0"/>
              <a:t>arteriosus</a:t>
            </a:r>
            <a:r>
              <a:rPr lang="en-US" dirty="0" smtClean="0"/>
              <a:t> present early with heart failure</a:t>
            </a:r>
          </a:p>
          <a:p>
            <a:r>
              <a:rPr lang="en-US" dirty="0" smtClean="0"/>
              <a:t>TAPVR has characteristic chest X ray – the snow mans sign </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EBSTEIN ANOMALY</a:t>
            </a:r>
            <a:r>
              <a:rPr lang="en-US" dirty="0" smtClean="0"/>
              <a:t>.</a:t>
            </a:r>
            <a:endParaRPr lang="en-US" dirty="0"/>
          </a:p>
        </p:txBody>
      </p:sp>
      <p:sp>
        <p:nvSpPr>
          <p:cNvPr id="3" name="Content Placeholder 2"/>
          <p:cNvSpPr>
            <a:spLocks noGrp="1"/>
          </p:cNvSpPr>
          <p:nvPr>
            <p:ph idx="1"/>
          </p:nvPr>
        </p:nvSpPr>
        <p:spPr>
          <a:xfrm>
            <a:off x="381000" y="1295400"/>
            <a:ext cx="8229600" cy="5257800"/>
          </a:xfrm>
        </p:spPr>
        <p:txBody>
          <a:bodyPr>
            <a:normAutofit fontScale="85000" lnSpcReduction="10000"/>
          </a:bodyPr>
          <a:lstStyle/>
          <a:p>
            <a:r>
              <a:rPr lang="en-US" dirty="0" err="1" smtClean="0">
                <a:latin typeface="Aparajita" pitchFamily="34" charset="0"/>
                <a:cs typeface="Aparajita" pitchFamily="34" charset="0"/>
              </a:rPr>
              <a:t>Ebstein's</a:t>
            </a:r>
            <a:r>
              <a:rPr lang="en-US" dirty="0" smtClean="0">
                <a:latin typeface="Aparajita" pitchFamily="34" charset="0"/>
                <a:cs typeface="Aparajita" pitchFamily="34" charset="0"/>
              </a:rPr>
              <a:t> anomaly is a rare disease involving the right side of the heart.</a:t>
            </a:r>
          </a:p>
          <a:p>
            <a:r>
              <a:rPr lang="en-US" dirty="0" smtClean="0">
                <a:latin typeface="Aparajita" pitchFamily="34" charset="0"/>
                <a:cs typeface="Aparajita" pitchFamily="34" charset="0"/>
              </a:rPr>
              <a:t> This disorder occurs when the tricuspid valve, that divides the two chambers of the right side of the heart, does not form correctly.</a:t>
            </a:r>
          </a:p>
          <a:p>
            <a:r>
              <a:rPr lang="en-US" dirty="0" smtClean="0">
                <a:latin typeface="Aparajita" pitchFamily="34" charset="0"/>
                <a:cs typeface="Aparajita" pitchFamily="34" charset="0"/>
              </a:rPr>
              <a:t> Normally, the tricuspid valve separates the right atria and right ventricle. In </a:t>
            </a:r>
            <a:r>
              <a:rPr lang="en-US" dirty="0" err="1" smtClean="0">
                <a:latin typeface="Aparajita" pitchFamily="34" charset="0"/>
                <a:cs typeface="Aparajita" pitchFamily="34" charset="0"/>
              </a:rPr>
              <a:t>Ebstein's</a:t>
            </a:r>
            <a:r>
              <a:rPr lang="en-US" dirty="0" smtClean="0">
                <a:latin typeface="Aparajita" pitchFamily="34" charset="0"/>
                <a:cs typeface="Aparajita" pitchFamily="34" charset="0"/>
              </a:rPr>
              <a:t> anomaly, the valve forms too far down in the ventricle. This makes the right ventricle smaller and weaker than normal.</a:t>
            </a:r>
          </a:p>
          <a:p>
            <a:r>
              <a:rPr lang="en-US" dirty="0" smtClean="0">
                <a:latin typeface="Aparajita" pitchFamily="34" charset="0"/>
                <a:cs typeface="Aparajita" pitchFamily="34" charset="0"/>
              </a:rPr>
              <a:t> Often there is also a connection between the left and right atria.</a:t>
            </a:r>
          </a:p>
          <a:p>
            <a:r>
              <a:rPr lang="en-US" dirty="0" smtClean="0">
                <a:latin typeface="Aparajita" pitchFamily="34" charset="0"/>
                <a:cs typeface="Aparajita" pitchFamily="34" charset="0"/>
              </a:rPr>
              <a:t> The tricuspid valve usually has three parts that move freely. In </a:t>
            </a:r>
            <a:r>
              <a:rPr lang="en-US" dirty="0" err="1" smtClean="0">
                <a:latin typeface="Aparajita" pitchFamily="34" charset="0"/>
                <a:cs typeface="Aparajita" pitchFamily="34" charset="0"/>
              </a:rPr>
              <a:t>Ebstein's</a:t>
            </a:r>
            <a:r>
              <a:rPr lang="en-US" dirty="0" smtClean="0">
                <a:latin typeface="Aparajita" pitchFamily="34" charset="0"/>
                <a:cs typeface="Aparajita" pitchFamily="34" charset="0"/>
              </a:rPr>
              <a:t> anomaly, one or two parts of the valve get stuck to the walls of the heart and donï¿½t move correctly, so blood can leak back in the wrong direction</a:t>
            </a:r>
            <a:r>
              <a:rPr lang="en-US" dirty="0" smtClean="0"/>
              <a:t>. </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inal_Ebsteins2.jpg"/>
          <p:cNvPicPr>
            <a:picLocks noGrp="1" noChangeAspect="1"/>
          </p:cNvPicPr>
          <p:nvPr>
            <p:ph idx="1"/>
          </p:nvPr>
        </p:nvPicPr>
        <p:blipFill>
          <a:blip r:embed="rId2" cstate="print"/>
          <a:stretch>
            <a:fillRect/>
          </a:stretch>
        </p:blipFill>
        <p:spPr>
          <a:xfrm>
            <a:off x="1219200" y="1066800"/>
            <a:ext cx="6477000" cy="5486400"/>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Hypolastic</a:t>
            </a:r>
            <a:r>
              <a:rPr lang="en-US" dirty="0" smtClean="0"/>
              <a:t> Heart Syndrome.</a:t>
            </a:r>
            <a:endParaRPr lang="en-US" dirty="0"/>
          </a:p>
        </p:txBody>
      </p:sp>
      <p:sp>
        <p:nvSpPr>
          <p:cNvPr id="3" name="Content Placeholder 2"/>
          <p:cNvSpPr>
            <a:spLocks noGrp="1"/>
          </p:cNvSpPr>
          <p:nvPr>
            <p:ph idx="1"/>
          </p:nvPr>
        </p:nvSpPr>
        <p:spPr/>
        <p:txBody>
          <a:bodyPr>
            <a:normAutofit fontScale="70000" lnSpcReduction="20000"/>
          </a:bodyPr>
          <a:lstStyle/>
          <a:p>
            <a:pPr>
              <a:buNone/>
            </a:pPr>
            <a:endParaRPr lang="en-US" i="1" dirty="0" smtClean="0"/>
          </a:p>
          <a:p>
            <a:r>
              <a:rPr lang="en-US" dirty="0" smtClean="0"/>
              <a:t>This results in only one side of the heart capable of pumping blood to the body and lungs effectively. </a:t>
            </a:r>
          </a:p>
          <a:p>
            <a:r>
              <a:rPr lang="en-US" dirty="0" err="1" smtClean="0"/>
              <a:t>Hypoplasia</a:t>
            </a:r>
            <a:r>
              <a:rPr lang="en-US" dirty="0" smtClean="0"/>
              <a:t> of the heart is rare but is the most serious form of CHD. It includes:</a:t>
            </a:r>
          </a:p>
          <a:p>
            <a:pPr marL="514350" indent="-514350">
              <a:buFont typeface="+mj-lt"/>
              <a:buAutoNum type="arabicPeriod"/>
            </a:pPr>
            <a:r>
              <a:rPr lang="en-US" sz="3400" b="1" dirty="0" smtClean="0"/>
              <a:t> </a:t>
            </a:r>
            <a:r>
              <a:rPr lang="en-US" sz="3400" b="1" dirty="0" err="1" smtClean="0"/>
              <a:t>Hypoplastic</a:t>
            </a:r>
            <a:r>
              <a:rPr lang="en-US" sz="3400" b="1" dirty="0" smtClean="0"/>
              <a:t> left heart syndrome</a:t>
            </a:r>
          </a:p>
          <a:p>
            <a:pPr marL="514350" indent="-514350">
              <a:buFont typeface="+mj-lt"/>
              <a:buAutoNum type="arabicPeriod"/>
            </a:pPr>
            <a:r>
              <a:rPr lang="en-US" sz="3400" b="1" dirty="0" err="1" smtClean="0"/>
              <a:t>Hypoplastic</a:t>
            </a:r>
            <a:r>
              <a:rPr lang="en-US" sz="3400" b="1" dirty="0" smtClean="0"/>
              <a:t> right heart syndrome </a:t>
            </a:r>
          </a:p>
          <a:p>
            <a:pPr marL="514350" indent="-514350">
              <a:buNone/>
            </a:pPr>
            <a:endParaRPr lang="en-US" dirty="0" smtClean="0"/>
          </a:p>
          <a:p>
            <a:pPr marL="514350" indent="-514350"/>
            <a:r>
              <a:rPr lang="en-US" dirty="0" smtClean="0"/>
              <a:t>In both conditions, the presence of a patent </a:t>
            </a:r>
            <a:r>
              <a:rPr lang="en-US" dirty="0" err="1" smtClean="0"/>
              <a:t>ductus</a:t>
            </a:r>
            <a:r>
              <a:rPr lang="en-US" dirty="0" smtClean="0"/>
              <a:t> </a:t>
            </a:r>
            <a:r>
              <a:rPr lang="en-US" dirty="0" err="1" smtClean="0"/>
              <a:t>arteriosus</a:t>
            </a:r>
            <a:r>
              <a:rPr lang="en-US" dirty="0" smtClean="0"/>
              <a:t> (and, when </a:t>
            </a:r>
            <a:r>
              <a:rPr lang="en-US" dirty="0" err="1" smtClean="0"/>
              <a:t>hypoplasia</a:t>
            </a:r>
            <a:r>
              <a:rPr lang="en-US" dirty="0" smtClean="0"/>
              <a:t> affects the right side of the heart, a patent foramen </a:t>
            </a:r>
            <a:r>
              <a:rPr lang="en-US" dirty="0" err="1" smtClean="0"/>
              <a:t>ovale</a:t>
            </a:r>
            <a:r>
              <a:rPr lang="en-US" dirty="0" smtClean="0"/>
              <a:t>) is vital to the infant's ability to survive until emergency heart surgery can be performed.</a:t>
            </a:r>
          </a:p>
          <a:p>
            <a:pPr marL="514350" indent="-514350"/>
            <a:r>
              <a:rPr lang="en-US" dirty="0" err="1" smtClean="0"/>
              <a:t>Hypoplasia</a:t>
            </a:r>
            <a:r>
              <a:rPr lang="en-US" dirty="0" smtClean="0"/>
              <a:t> of the heart is generally a cyanotic heart defect.</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Hypoplastic</a:t>
            </a:r>
            <a:r>
              <a:rPr lang="en-US" dirty="0" smtClean="0"/>
              <a:t> left heart syndrome.</a:t>
            </a:r>
            <a:endParaRPr lang="en-US" dirty="0"/>
          </a:p>
        </p:txBody>
      </p:sp>
      <p:pic>
        <p:nvPicPr>
          <p:cNvPr id="4" name="Content Placeholder 3" descr="667px-Hypoplastic_left_heart_syndrome.svg.png"/>
          <p:cNvPicPr>
            <a:picLocks noGrp="1" noChangeAspect="1"/>
          </p:cNvPicPr>
          <p:nvPr>
            <p:ph idx="1"/>
          </p:nvPr>
        </p:nvPicPr>
        <p:blipFill>
          <a:blip r:embed="rId2" cstate="print"/>
          <a:stretch>
            <a:fillRect/>
          </a:stretch>
        </p:blipFill>
        <p:spPr>
          <a:xfrm>
            <a:off x="762000" y="1748630"/>
            <a:ext cx="7620000" cy="4423569"/>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57200"/>
            <a:ext cx="8229600" cy="6019800"/>
          </a:xfrm>
        </p:spPr>
        <p:txBody>
          <a:bodyPr>
            <a:normAutofit fontScale="92500" lnSpcReduction="20000"/>
          </a:bodyPr>
          <a:lstStyle/>
          <a:p>
            <a:r>
              <a:rPr lang="en-US" b="1" dirty="0" smtClean="0"/>
              <a:t>Below is a list of cardiac lesions that require the </a:t>
            </a:r>
            <a:r>
              <a:rPr lang="en-US" b="1" dirty="0" err="1" smtClean="0"/>
              <a:t>Ductus</a:t>
            </a:r>
            <a:r>
              <a:rPr lang="en-US" b="1" dirty="0" smtClean="0"/>
              <a:t> to be kept open</a:t>
            </a:r>
            <a:r>
              <a:rPr lang="en-US" dirty="0" smtClean="0"/>
              <a:t>:</a:t>
            </a:r>
          </a:p>
          <a:p>
            <a:pPr>
              <a:buNone/>
            </a:pPr>
            <a:r>
              <a:rPr lang="en-US" b="1" dirty="0" smtClean="0"/>
              <a:t>A) </a:t>
            </a:r>
            <a:r>
              <a:rPr lang="en-US" b="1" dirty="0" err="1" smtClean="0"/>
              <a:t>Ductus</a:t>
            </a:r>
            <a:r>
              <a:rPr lang="en-US" b="1" dirty="0" smtClean="0"/>
              <a:t> dependent systemic blood flow</a:t>
            </a:r>
          </a:p>
          <a:p>
            <a:r>
              <a:rPr lang="en-US" dirty="0" smtClean="0"/>
              <a:t>These are commonly called left sided obstructive lesions. These include a spectrum of </a:t>
            </a:r>
            <a:r>
              <a:rPr lang="en-US" dirty="0" err="1" smtClean="0"/>
              <a:t>hypoplasia</a:t>
            </a:r>
            <a:r>
              <a:rPr lang="en-US" dirty="0" smtClean="0"/>
              <a:t> of the left sided structures of the heart. These may range from </a:t>
            </a:r>
            <a:r>
              <a:rPr lang="en-US" dirty="0" err="1" smtClean="0"/>
              <a:t>coarctation</a:t>
            </a:r>
            <a:r>
              <a:rPr lang="en-US" dirty="0" smtClean="0"/>
              <a:t> of the aorta to </a:t>
            </a:r>
            <a:r>
              <a:rPr lang="en-US" dirty="0" err="1" smtClean="0"/>
              <a:t>hypoplastic</a:t>
            </a:r>
            <a:r>
              <a:rPr lang="en-US" dirty="0" smtClean="0"/>
              <a:t> left heart syndrome.</a:t>
            </a:r>
          </a:p>
          <a:p>
            <a:r>
              <a:rPr lang="en-US" dirty="0" smtClean="0"/>
              <a:t>These include:</a:t>
            </a:r>
          </a:p>
          <a:p>
            <a:pPr marL="514350" indent="-514350">
              <a:buFont typeface="+mj-lt"/>
              <a:buAutoNum type="arabicPeriod"/>
            </a:pPr>
            <a:r>
              <a:rPr lang="en-US" dirty="0" smtClean="0"/>
              <a:t>Aortic </a:t>
            </a:r>
            <a:r>
              <a:rPr lang="en-US" dirty="0" err="1" smtClean="0"/>
              <a:t>stenosis</a:t>
            </a:r>
            <a:r>
              <a:rPr lang="en-US" dirty="0" smtClean="0"/>
              <a:t> – Critical aortic </a:t>
            </a:r>
            <a:r>
              <a:rPr lang="en-US" dirty="0" err="1" smtClean="0"/>
              <a:t>stenosis</a:t>
            </a:r>
            <a:r>
              <a:rPr lang="en-US" dirty="0" smtClean="0"/>
              <a:t>.</a:t>
            </a:r>
          </a:p>
          <a:p>
            <a:pPr marL="514350" indent="-514350">
              <a:buFont typeface="+mj-lt"/>
              <a:buAutoNum type="arabicPeriod"/>
            </a:pPr>
            <a:r>
              <a:rPr lang="en-US" dirty="0" err="1" smtClean="0"/>
              <a:t>Coarctation</a:t>
            </a:r>
            <a:r>
              <a:rPr lang="en-US" dirty="0" smtClean="0"/>
              <a:t> of aorta</a:t>
            </a:r>
          </a:p>
          <a:p>
            <a:pPr marL="514350" indent="-514350">
              <a:buFont typeface="+mj-lt"/>
              <a:buAutoNum type="arabicPeriod"/>
            </a:pPr>
            <a:r>
              <a:rPr lang="en-US" dirty="0" smtClean="0"/>
              <a:t>Interrupted aortic arch</a:t>
            </a:r>
          </a:p>
          <a:p>
            <a:pPr marL="514350" indent="-514350">
              <a:buFont typeface="+mj-lt"/>
              <a:buAutoNum type="arabicPeriod"/>
            </a:pPr>
            <a:r>
              <a:rPr lang="en-US" dirty="0" err="1" smtClean="0"/>
              <a:t>Hypoplastic</a:t>
            </a:r>
            <a:r>
              <a:rPr lang="en-US" dirty="0" smtClean="0"/>
              <a:t> left heart syndrome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762000"/>
            <a:ext cx="8229600" cy="6096000"/>
          </a:xfrm>
        </p:spPr>
        <p:txBody>
          <a:bodyPr>
            <a:normAutofit fontScale="62500" lnSpcReduction="20000"/>
          </a:bodyPr>
          <a:lstStyle/>
          <a:p>
            <a:pPr>
              <a:buNone/>
            </a:pPr>
            <a:r>
              <a:rPr lang="en-US" b="1" dirty="0" smtClean="0"/>
              <a:t>B) </a:t>
            </a:r>
            <a:r>
              <a:rPr lang="en-US" b="1" dirty="0" err="1" smtClean="0"/>
              <a:t>Ductus</a:t>
            </a:r>
            <a:r>
              <a:rPr lang="en-US" b="1" dirty="0" smtClean="0"/>
              <a:t> Dependent Pulmonary Blood Flow</a:t>
            </a:r>
          </a:p>
          <a:p>
            <a:r>
              <a:rPr lang="en-US" dirty="0" smtClean="0"/>
              <a:t>This group includes lesions associated with restriction to pulmonary blood flow from significant obstruction to no flow leading to varying degrees of cyanosis and hemodynamic compromise. These include:</a:t>
            </a:r>
          </a:p>
          <a:p>
            <a:pPr>
              <a:buNone/>
            </a:pPr>
            <a:r>
              <a:rPr lang="en-US" dirty="0" smtClean="0"/>
              <a:t>1) Critical Pulmonary </a:t>
            </a:r>
            <a:r>
              <a:rPr lang="en-US" dirty="0" err="1" smtClean="0"/>
              <a:t>stenosis</a:t>
            </a:r>
            <a:endParaRPr lang="en-US" dirty="0" smtClean="0"/>
          </a:p>
          <a:p>
            <a:r>
              <a:rPr lang="en-US" dirty="0" smtClean="0"/>
              <a:t>There is Dysplastic pulmonary valve with obstruction with associated hypoxemia due to R – L shunt through patient foramen </a:t>
            </a:r>
            <a:r>
              <a:rPr lang="en-US" dirty="0" err="1" smtClean="0"/>
              <a:t>ovale</a:t>
            </a:r>
            <a:r>
              <a:rPr lang="en-US" dirty="0" smtClean="0"/>
              <a:t>.</a:t>
            </a:r>
          </a:p>
          <a:p>
            <a:pPr>
              <a:buNone/>
            </a:pPr>
            <a:r>
              <a:rPr lang="en-US" dirty="0" smtClean="0"/>
              <a:t>2) Pulmonary </a:t>
            </a:r>
            <a:r>
              <a:rPr lang="en-US" dirty="0" err="1" smtClean="0"/>
              <a:t>atresia</a:t>
            </a:r>
            <a:r>
              <a:rPr lang="en-US" dirty="0" smtClean="0"/>
              <a:t> with intact ventricular septum (</a:t>
            </a:r>
            <a:r>
              <a:rPr lang="en-US" dirty="0" err="1" smtClean="0"/>
              <a:t>hypoplastic</a:t>
            </a:r>
            <a:r>
              <a:rPr lang="en-US" dirty="0" smtClean="0"/>
              <a:t> right heart syndrome)</a:t>
            </a:r>
          </a:p>
          <a:p>
            <a:pPr>
              <a:buNone/>
            </a:pPr>
            <a:r>
              <a:rPr lang="en-US" dirty="0" smtClean="0"/>
              <a:t>3) Tricuspid </a:t>
            </a:r>
            <a:r>
              <a:rPr lang="en-US" dirty="0" err="1" smtClean="0"/>
              <a:t>atresia</a:t>
            </a:r>
            <a:r>
              <a:rPr lang="en-US" dirty="0" smtClean="0"/>
              <a:t> with severe PS.</a:t>
            </a:r>
          </a:p>
          <a:p>
            <a:pPr>
              <a:buNone/>
            </a:pPr>
            <a:r>
              <a:rPr lang="en-US" dirty="0" smtClean="0"/>
              <a:t>4) TOF</a:t>
            </a:r>
          </a:p>
          <a:p>
            <a:pPr>
              <a:buNone/>
            </a:pPr>
            <a:r>
              <a:rPr lang="en-US" dirty="0" smtClean="0"/>
              <a:t>5) </a:t>
            </a:r>
            <a:r>
              <a:rPr lang="en-US" dirty="0" err="1" smtClean="0"/>
              <a:t>Ebstein’s</a:t>
            </a:r>
            <a:r>
              <a:rPr lang="en-US" dirty="0" smtClean="0"/>
              <a:t> anomaly</a:t>
            </a:r>
          </a:p>
          <a:p>
            <a:pPr>
              <a:buNone/>
            </a:pPr>
            <a:endParaRPr lang="en-US" b="1" dirty="0" smtClean="0"/>
          </a:p>
          <a:p>
            <a:pPr>
              <a:buNone/>
            </a:pPr>
            <a:r>
              <a:rPr lang="en-US" b="1" dirty="0" smtClean="0"/>
              <a:t>C) Parallel circulation</a:t>
            </a:r>
          </a:p>
          <a:p>
            <a:r>
              <a:rPr lang="en-US" dirty="0" smtClean="0"/>
              <a:t>TGA with IVS</a:t>
            </a:r>
          </a:p>
          <a:p>
            <a:pPr>
              <a:buNone/>
            </a:pPr>
            <a:endParaRPr lang="en-US" dirty="0" smtClean="0"/>
          </a:p>
          <a:p>
            <a:pPr>
              <a:buNone/>
            </a:pPr>
            <a:r>
              <a:rPr lang="en-US" b="1" dirty="0" smtClean="0"/>
              <a:t>Management</a:t>
            </a:r>
          </a:p>
          <a:p>
            <a:r>
              <a:rPr lang="en-US" dirty="0" smtClean="0"/>
              <a:t>The mainstay of management of neonates with </a:t>
            </a:r>
            <a:r>
              <a:rPr lang="en-US" dirty="0" err="1" smtClean="0"/>
              <a:t>Ductus</a:t>
            </a:r>
            <a:r>
              <a:rPr lang="en-US" dirty="0" smtClean="0"/>
              <a:t> dependent congenital heart disease is the early institution of Prostaglandin E1 to maintain </a:t>
            </a:r>
            <a:r>
              <a:rPr lang="en-US" dirty="0" err="1" smtClean="0"/>
              <a:t>ductal</a:t>
            </a:r>
            <a:r>
              <a:rPr lang="en-US" dirty="0" smtClean="0"/>
              <a:t> patency.</a:t>
            </a:r>
          </a:p>
          <a:p>
            <a:endParaRPr lang="en-US" dirty="0" smtClean="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Traditional classification</a:t>
            </a:r>
            <a:endParaRPr lang="en-US" dirty="0"/>
          </a:p>
        </p:txBody>
      </p:sp>
      <p:sp>
        <p:nvSpPr>
          <p:cNvPr id="9" name="Text Placeholder 8"/>
          <p:cNvSpPr>
            <a:spLocks noGrp="1"/>
          </p:cNvSpPr>
          <p:nvPr>
            <p:ph type="body" idx="1"/>
          </p:nvPr>
        </p:nvSpPr>
        <p:spPr/>
        <p:txBody>
          <a:bodyPr/>
          <a:lstStyle/>
          <a:p>
            <a:r>
              <a:rPr lang="en-US" dirty="0" smtClean="0"/>
              <a:t>ACYANOTIC</a:t>
            </a:r>
            <a:endParaRPr lang="en-US" dirty="0"/>
          </a:p>
        </p:txBody>
      </p:sp>
      <p:sp>
        <p:nvSpPr>
          <p:cNvPr id="10" name="Content Placeholder 9"/>
          <p:cNvSpPr>
            <a:spLocks noGrp="1"/>
          </p:cNvSpPr>
          <p:nvPr>
            <p:ph sz="half" idx="2"/>
          </p:nvPr>
        </p:nvSpPr>
        <p:spPr/>
        <p:txBody>
          <a:bodyPr/>
          <a:lstStyle/>
          <a:p>
            <a:r>
              <a:rPr lang="en-US" dirty="0" smtClean="0"/>
              <a:t>ATRIAL SEPTAL DEFECTS</a:t>
            </a:r>
          </a:p>
          <a:p>
            <a:r>
              <a:rPr lang="en-US" dirty="0" smtClean="0"/>
              <a:t>VENTRICULAR SEPTAL DEFECTS</a:t>
            </a:r>
          </a:p>
          <a:p>
            <a:r>
              <a:rPr lang="en-US" dirty="0" smtClean="0"/>
              <a:t>PATENT DUCTUS ARTERIOUS</a:t>
            </a:r>
          </a:p>
          <a:p>
            <a:r>
              <a:rPr lang="en-US" dirty="0" smtClean="0"/>
              <a:t>ATRIOVENTRICULAR SEPTAL DEFECTS</a:t>
            </a:r>
          </a:p>
          <a:p>
            <a:r>
              <a:rPr lang="en-US" dirty="0" smtClean="0"/>
              <a:t>PULMONARY STENOSIS</a:t>
            </a:r>
          </a:p>
          <a:p>
            <a:r>
              <a:rPr lang="en-US" dirty="0" smtClean="0"/>
              <a:t>AORTIC STENOSIS</a:t>
            </a:r>
          </a:p>
          <a:p>
            <a:r>
              <a:rPr lang="en-US" dirty="0" smtClean="0"/>
              <a:t>COARTCTATION OF AORTA</a:t>
            </a:r>
            <a:endParaRPr lang="en-US" dirty="0"/>
          </a:p>
        </p:txBody>
      </p:sp>
      <p:sp>
        <p:nvSpPr>
          <p:cNvPr id="11" name="Text Placeholder 10"/>
          <p:cNvSpPr>
            <a:spLocks noGrp="1"/>
          </p:cNvSpPr>
          <p:nvPr>
            <p:ph type="body" sz="quarter" idx="3"/>
          </p:nvPr>
        </p:nvSpPr>
        <p:spPr/>
        <p:txBody>
          <a:bodyPr/>
          <a:lstStyle/>
          <a:p>
            <a:r>
              <a:rPr lang="en-US" dirty="0" smtClean="0"/>
              <a:t>  CYANOTIC</a:t>
            </a:r>
            <a:endParaRPr lang="en-US" dirty="0"/>
          </a:p>
        </p:txBody>
      </p:sp>
      <p:sp>
        <p:nvSpPr>
          <p:cNvPr id="12" name="Content Placeholder 11"/>
          <p:cNvSpPr>
            <a:spLocks noGrp="1"/>
          </p:cNvSpPr>
          <p:nvPr>
            <p:ph sz="quarter" idx="4"/>
          </p:nvPr>
        </p:nvSpPr>
        <p:spPr/>
        <p:txBody>
          <a:bodyPr/>
          <a:lstStyle/>
          <a:p>
            <a:r>
              <a:rPr lang="en-US" dirty="0" smtClean="0"/>
              <a:t>The 5T</a:t>
            </a:r>
            <a:r>
              <a:rPr lang="en-US" baseline="30000" dirty="0" smtClean="0">
                <a:effectLst>
                  <a:outerShdw blurRad="38100" dist="38100" dir="2700000" algn="tl">
                    <a:srgbClr val="000000">
                      <a:alpha val="43137"/>
                    </a:srgbClr>
                  </a:outerShdw>
                </a:effectLst>
              </a:rPr>
              <a:t>S             </a:t>
            </a:r>
            <a:endParaRPr lang="en-US" dirty="0" smtClean="0">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rPr>
              <a:t>TETRALOGY OF FALLOT</a:t>
            </a:r>
          </a:p>
          <a:p>
            <a:r>
              <a:rPr lang="en-US" dirty="0" smtClean="0">
                <a:effectLst>
                  <a:outerShdw blurRad="38100" dist="38100" dir="2700000" algn="tl">
                    <a:srgbClr val="000000">
                      <a:alpha val="43137"/>
                    </a:srgbClr>
                  </a:outerShdw>
                </a:effectLst>
              </a:rPr>
              <a:t>TRUNCUS ARTERIOUSUS</a:t>
            </a:r>
          </a:p>
          <a:p>
            <a:r>
              <a:rPr lang="en-US" dirty="0" smtClean="0">
                <a:effectLst>
                  <a:outerShdw blurRad="38100" dist="38100" dir="2700000" algn="tl">
                    <a:srgbClr val="000000">
                      <a:alpha val="43137"/>
                    </a:srgbClr>
                  </a:outerShdw>
                </a:effectLst>
              </a:rPr>
              <a:t>TRICUSPID ATRESIA</a:t>
            </a:r>
          </a:p>
          <a:p>
            <a:r>
              <a:rPr lang="en-US" dirty="0" smtClean="0">
                <a:effectLst>
                  <a:outerShdw blurRad="38100" dist="38100" dir="2700000" algn="tl">
                    <a:srgbClr val="000000">
                      <a:alpha val="43137"/>
                    </a:srgbClr>
                  </a:outerShdw>
                </a:effectLst>
              </a:rPr>
              <a:t>TRANSPOSITION OF THE GREAT VESSELS</a:t>
            </a:r>
          </a:p>
          <a:p>
            <a:r>
              <a:rPr lang="en-US" dirty="0" smtClean="0">
                <a:effectLst>
                  <a:outerShdw blurRad="38100" dist="38100" dir="2700000" algn="tl">
                    <a:srgbClr val="000000">
                      <a:alpha val="43137"/>
                    </a:srgbClr>
                  </a:outerShdw>
                </a:effectLst>
              </a:rPr>
              <a:t>TOTAL ANOMALOUS PULMONARY VENOUS RETURN</a:t>
            </a:r>
          </a:p>
          <a:p>
            <a:endParaRPr lang="en-US" baseline="300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PHYSIOLOGICAL CLASSIFICATION</a:t>
            </a:r>
            <a:endParaRPr lang="en-US" dirty="0"/>
          </a:p>
        </p:txBody>
      </p:sp>
      <p:sp>
        <p:nvSpPr>
          <p:cNvPr id="8" name="Content Placeholder 7"/>
          <p:cNvSpPr>
            <a:spLocks noGrp="1"/>
          </p:cNvSpPr>
          <p:nvPr>
            <p:ph idx="1"/>
          </p:nvPr>
        </p:nvSpPr>
        <p:spPr/>
        <p:txBody>
          <a:bodyPr>
            <a:normAutofit lnSpcReduction="10000"/>
          </a:bodyPr>
          <a:lstStyle/>
          <a:p>
            <a:r>
              <a:rPr lang="en-US" dirty="0" smtClean="0"/>
              <a:t>The physiology of Left to right shunts- ASD, VSD, PDA, AVSD, </a:t>
            </a:r>
            <a:r>
              <a:rPr lang="en-US" dirty="0" smtClean="0"/>
              <a:t>PAPVR*, TAPVR*, </a:t>
            </a:r>
            <a:r>
              <a:rPr lang="en-US" dirty="0" err="1" smtClean="0"/>
              <a:t>Truncus</a:t>
            </a:r>
            <a:r>
              <a:rPr lang="en-US" dirty="0" smtClean="0"/>
              <a:t> </a:t>
            </a:r>
            <a:r>
              <a:rPr lang="en-US" dirty="0" smtClean="0"/>
              <a:t>arterious</a:t>
            </a:r>
          </a:p>
          <a:p>
            <a:r>
              <a:rPr lang="en-US" dirty="0" smtClean="0"/>
              <a:t>Physiology of right to left shunts- TOF, Tricuspid </a:t>
            </a:r>
            <a:r>
              <a:rPr lang="en-US" dirty="0" err="1" smtClean="0"/>
              <a:t>atresia</a:t>
            </a:r>
            <a:r>
              <a:rPr lang="en-US" dirty="0" smtClean="0"/>
              <a:t>, PAPVR, TAPVR</a:t>
            </a:r>
          </a:p>
          <a:p>
            <a:r>
              <a:rPr lang="en-US" dirty="0" smtClean="0"/>
              <a:t>The transposition physiology- TGA</a:t>
            </a:r>
          </a:p>
          <a:p>
            <a:r>
              <a:rPr lang="en-US" dirty="0" smtClean="0"/>
              <a:t>Physiology of obstructive and regurgitant lesions – PS, AS , coarctation of aorta, Hypoplastic left heart syndrome</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International Congenital Heart Surgery Nomenclature</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err="1" smtClean="0"/>
              <a:t>Hypoplasia</a:t>
            </a:r>
            <a:r>
              <a:rPr lang="en-US" dirty="0" smtClean="0"/>
              <a:t>- </a:t>
            </a:r>
            <a:r>
              <a:rPr lang="en-US" dirty="0" err="1" smtClean="0"/>
              <a:t>hypoplastic</a:t>
            </a:r>
            <a:r>
              <a:rPr lang="en-US" dirty="0" smtClean="0"/>
              <a:t> left heart syndrome</a:t>
            </a:r>
          </a:p>
          <a:p>
            <a:pPr marL="514350" indent="-514350">
              <a:buFont typeface="+mj-lt"/>
              <a:buAutoNum type="arabicPeriod"/>
            </a:pPr>
            <a:r>
              <a:rPr lang="en-US" dirty="0" smtClean="0"/>
              <a:t>Obstructive- PS, AS, </a:t>
            </a:r>
            <a:r>
              <a:rPr lang="en-US" dirty="0" err="1" smtClean="0"/>
              <a:t>Coarctation</a:t>
            </a:r>
            <a:r>
              <a:rPr lang="en-US" dirty="0" smtClean="0"/>
              <a:t> of Aorta</a:t>
            </a:r>
          </a:p>
          <a:p>
            <a:pPr marL="514350" indent="-514350">
              <a:buFont typeface="+mj-lt"/>
              <a:buAutoNum type="arabicPeriod"/>
            </a:pPr>
            <a:r>
              <a:rPr lang="en-US" dirty="0" err="1" smtClean="0"/>
              <a:t>Septal</a:t>
            </a:r>
            <a:r>
              <a:rPr lang="en-US" dirty="0" smtClean="0"/>
              <a:t>- VSD, ASD, AVSD</a:t>
            </a:r>
          </a:p>
          <a:p>
            <a:pPr marL="514350" indent="-514350">
              <a:buFont typeface="+mj-lt"/>
              <a:buAutoNum type="arabicPeriod"/>
            </a:pPr>
            <a:r>
              <a:rPr lang="en-US" dirty="0" smtClean="0"/>
              <a:t>Cyanotic.</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Ventricular septal defects(VSD)</a:t>
            </a:r>
            <a:endParaRPr lang="en-US" dirty="0"/>
          </a:p>
        </p:txBody>
      </p:sp>
      <p:sp>
        <p:nvSpPr>
          <p:cNvPr id="8" name="Content Placeholder 7"/>
          <p:cNvSpPr>
            <a:spLocks noGrp="1"/>
          </p:cNvSpPr>
          <p:nvPr>
            <p:ph idx="1"/>
          </p:nvPr>
        </p:nvSpPr>
        <p:spPr/>
        <p:txBody>
          <a:bodyPr>
            <a:normAutofit fontScale="85000" lnSpcReduction="20000"/>
          </a:bodyPr>
          <a:lstStyle/>
          <a:p>
            <a:r>
              <a:rPr lang="en-US" dirty="0" smtClean="0"/>
              <a:t>A myocardial defect in the ventricular septum</a:t>
            </a:r>
          </a:p>
          <a:p>
            <a:r>
              <a:rPr lang="en-US" dirty="0" smtClean="0"/>
              <a:t>Most common( 20%) of CHD</a:t>
            </a:r>
          </a:p>
          <a:p>
            <a:r>
              <a:rPr lang="en-US" dirty="0" smtClean="0"/>
              <a:t>Doesn’t present at birth. </a:t>
            </a:r>
            <a:r>
              <a:rPr lang="en-US" dirty="0" smtClean="0"/>
              <a:t>Presents </a:t>
            </a:r>
            <a:r>
              <a:rPr lang="en-US" dirty="0" smtClean="0"/>
              <a:t>with poor feeding , poor growth, irritability, excessive sweating and rapid breathing(</a:t>
            </a:r>
            <a:r>
              <a:rPr lang="en-US" dirty="0" err="1" smtClean="0"/>
              <a:t>tachypnoea</a:t>
            </a:r>
            <a:r>
              <a:rPr lang="en-US" dirty="0" smtClean="0"/>
              <a:t>) </a:t>
            </a:r>
          </a:p>
          <a:p>
            <a:r>
              <a:rPr lang="en-US" dirty="0" smtClean="0"/>
              <a:t>Examination ;normal to low volume pulses, displaced apex, </a:t>
            </a:r>
            <a:r>
              <a:rPr lang="en-US" dirty="0" err="1" smtClean="0"/>
              <a:t>pansystollic</a:t>
            </a:r>
            <a:r>
              <a:rPr lang="en-US" dirty="0" smtClean="0"/>
              <a:t> murmur left sternal border</a:t>
            </a:r>
          </a:p>
          <a:p>
            <a:r>
              <a:rPr lang="en-US" dirty="0" smtClean="0"/>
              <a:t>CXR-</a:t>
            </a:r>
            <a:r>
              <a:rPr lang="en-US" dirty="0" err="1" smtClean="0"/>
              <a:t>cardiomegaly</a:t>
            </a:r>
            <a:r>
              <a:rPr lang="en-US" dirty="0" smtClean="0"/>
              <a:t>, increased pulmonary vascular markings, ECG- LAE, LVH. Echo- defect at ventricular septum</a:t>
            </a:r>
          </a:p>
          <a:p>
            <a:r>
              <a:rPr lang="en-US" dirty="0" smtClean="0"/>
              <a:t>Treatment- open heart surgery and patch repair of the VSD</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Ventricular septal defect</a:t>
            </a:r>
            <a:endParaRPr lang="en-US" dirty="0"/>
          </a:p>
        </p:txBody>
      </p:sp>
      <p:sp>
        <p:nvSpPr>
          <p:cNvPr id="12" name="Text Placeholder 11"/>
          <p:cNvSpPr>
            <a:spLocks noGrp="1"/>
          </p:cNvSpPr>
          <p:nvPr>
            <p:ph type="body" idx="1"/>
          </p:nvPr>
        </p:nvSpPr>
        <p:spPr/>
        <p:txBody>
          <a:bodyPr>
            <a:normAutofit fontScale="32500" lnSpcReduction="20000"/>
          </a:bodyPr>
          <a:lstStyle/>
          <a:p>
            <a:endParaRPr lang="en-US" dirty="0" smtClean="0"/>
          </a:p>
          <a:p>
            <a:r>
              <a:rPr lang="en-US" sz="4500" dirty="0" smtClean="0"/>
              <a:t>Two dimensional echo showing echo fallout at the ventricular septum</a:t>
            </a:r>
          </a:p>
          <a:p>
            <a:endParaRPr lang="en-US" dirty="0"/>
          </a:p>
        </p:txBody>
      </p:sp>
      <p:pic>
        <p:nvPicPr>
          <p:cNvPr id="9" name="Cardiac dem3.avi">
            <a:hlinkClick r:id="" action="ppaction://media"/>
          </p:cNvPr>
          <p:cNvPicPr>
            <a:picLocks noGrp="1" noRot="1" noChangeAspect="1"/>
          </p:cNvPicPr>
          <p:nvPr>
            <p:ph sz="half" idx="2"/>
            <a:videoFile r:link="rId1"/>
          </p:nvPr>
        </p:nvPicPr>
        <p:blipFill>
          <a:blip r:embed="rId4" cstate="print"/>
          <a:srcRect l="13202" r="15128"/>
          <a:stretch>
            <a:fillRect/>
          </a:stretch>
        </p:blipFill>
        <p:spPr>
          <a:xfrm>
            <a:off x="533400" y="2209800"/>
            <a:ext cx="3665637" cy="3474720"/>
          </a:xfrm>
          <a:prstGeom prst="rect">
            <a:avLst/>
          </a:prstGeom>
        </p:spPr>
      </p:pic>
      <p:sp>
        <p:nvSpPr>
          <p:cNvPr id="13" name="Text Placeholder 12"/>
          <p:cNvSpPr>
            <a:spLocks noGrp="1"/>
          </p:cNvSpPr>
          <p:nvPr>
            <p:ph type="body" sz="quarter" idx="3"/>
          </p:nvPr>
        </p:nvSpPr>
        <p:spPr/>
        <p:txBody>
          <a:bodyPr>
            <a:normAutofit fontScale="62500" lnSpcReduction="20000"/>
          </a:bodyPr>
          <a:lstStyle/>
          <a:p>
            <a:endParaRPr lang="en-US" dirty="0" smtClean="0"/>
          </a:p>
          <a:p>
            <a:r>
              <a:rPr lang="en-US" dirty="0" smtClean="0"/>
              <a:t>Color flow map showing flow across the defect</a:t>
            </a:r>
          </a:p>
          <a:p>
            <a:endParaRPr lang="en-US" dirty="0"/>
          </a:p>
        </p:txBody>
      </p:sp>
      <p:sp>
        <p:nvSpPr>
          <p:cNvPr id="14" name="Content Placeholder 13"/>
          <p:cNvSpPr>
            <a:spLocks noGrp="1"/>
          </p:cNvSpPr>
          <p:nvPr>
            <p:ph sz="quarter" idx="4"/>
          </p:nvPr>
        </p:nvSpPr>
        <p:spPr>
          <a:xfrm>
            <a:off x="4876800" y="2209800"/>
            <a:ext cx="3810000" cy="3505200"/>
          </a:xfrm>
        </p:spPr>
        <p:txBody>
          <a:bodyPr/>
          <a:lstStyle/>
          <a:p>
            <a:endParaRPr lang="en-US" dirty="0"/>
          </a:p>
        </p:txBody>
      </p:sp>
      <p:pic>
        <p:nvPicPr>
          <p:cNvPr id="10" name="Cardiac dem4.avi">
            <a:hlinkClick r:id="" action="ppaction://media"/>
          </p:cNvPr>
          <p:cNvPicPr>
            <a:picLocks noRot="1" noChangeAspect="1"/>
          </p:cNvPicPr>
          <p:nvPr>
            <a:videoFile r:link="rId2"/>
          </p:nvPr>
        </p:nvPicPr>
        <p:blipFill>
          <a:blip r:embed="rId5" cstate="print"/>
          <a:srcRect l="12579" r="18239" b="7407"/>
          <a:stretch>
            <a:fillRect/>
          </a:stretch>
        </p:blipFill>
        <p:spPr>
          <a:xfrm>
            <a:off x="4876800" y="2209800"/>
            <a:ext cx="3840480" cy="34913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0" fill="hold"/>
                                        <p:tgtEl>
                                          <p:spTgt spid="9"/>
                                        </p:tgtEl>
                                      </p:cBhvr>
                                    </p:cmd>
                                  </p:childTnLst>
                                </p:cTn>
                              </p:par>
                            </p:childTnLst>
                          </p:cTn>
                        </p:par>
                        <p:par>
                          <p:cTn id="7" fill="hold">
                            <p:stCondLst>
                              <p:cond delay="440"/>
                            </p:stCondLst>
                            <p:childTnLst>
                              <p:par>
                                <p:cTn id="8" presetID="1" presetClass="mediacall" presetSubtype="0" fill="hold" nodeType="afterEffect">
                                  <p:stCondLst>
                                    <p:cond delay="0"/>
                                  </p:stCondLst>
                                  <p:childTnLst>
                                    <p:cmd type="call" cmd="playFrom(0.0)">
                                      <p:cBhvr>
                                        <p:cTn id="9" dur="42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0" repeatCount="indefinite" fill="hold" display="0">
                  <p:stCondLst>
                    <p:cond delay="indefinite"/>
                  </p:stCondLst>
                  <p:endCondLst>
                    <p:cond evt="onNext" delay="0">
                      <p:tgtEl>
                        <p:sldTgt/>
                      </p:tgtEl>
                    </p:cond>
                    <p:cond evt="onPrev" delay="0">
                      <p:tgtEl>
                        <p:sldTgt/>
                      </p:tgtEl>
                    </p:cond>
                  </p:endCondLst>
                </p:cTn>
                <p:tgtEl>
                  <p:spTgt spid="9"/>
                </p:tgtEl>
              </p:cMediaNode>
            </p:video>
            <p:seq concurrent="1" nextAc="seek">
              <p:cTn id="11" restart="whenNotActive" fill="hold" evtFilter="cancelBubble" nodeType="interactiveSeq">
                <p:stCondLst>
                  <p:cond evt="onClick" delay="0">
                    <p:tgtEl>
                      <p:spTgt spid="9"/>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9"/>
                                        </p:tgtEl>
                                      </p:cBhvr>
                                    </p:cmd>
                                  </p:childTnLst>
                                </p:cTn>
                              </p:par>
                            </p:childTnLst>
                          </p:cTn>
                        </p:par>
                      </p:childTnLst>
                    </p:cTn>
                  </p:par>
                </p:childTnLst>
              </p:cTn>
              <p:nextCondLst>
                <p:cond evt="onClick" delay="0">
                  <p:tgtEl>
                    <p:spTgt spid="9"/>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10"/>
                                        </p:tgtEl>
                                      </p:cBhvr>
                                    </p:cmd>
                                  </p:childTnLst>
                                </p:cTn>
                              </p:par>
                            </p:childTnLst>
                          </p:cTn>
                        </p:par>
                      </p:childTnLst>
                    </p:cTn>
                  </p:par>
                </p:childTnLst>
              </p:cTn>
              <p:nextCondLst>
                <p:cond evt="onClick" delay="0">
                  <p:tgtEl>
                    <p:spTgt spid="10"/>
                  </p:tgtEl>
                </p:cond>
              </p:nextCondLst>
            </p:seq>
            <p:video>
              <p:cMediaNode>
                <p:cTn id="21" repeatCount="indefinite" fill="hold" display="0">
                  <p:stCondLst>
                    <p:cond delay="indefinite"/>
                  </p:stCondLst>
                  <p:endCondLst>
                    <p:cond evt="onNext" delay="0">
                      <p:tgtEl>
                        <p:sldTgt/>
                      </p:tgtEl>
                    </p:cond>
                    <p:cond evt="onPrev" delay="0">
                      <p:tgtEl>
                        <p:sldTgt/>
                      </p:tgtEl>
                    </p:cond>
                  </p:endCondLst>
                </p:cTn>
                <p:tgtEl>
                  <p:spTgt spid="10"/>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lstStyle/>
          <a:p>
            <a:r>
              <a:rPr lang="en-US" dirty="0" smtClean="0"/>
              <a:t>                ATRIAL SEPTAL DEFECT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Defects associated with left to right shunting across the </a:t>
            </a:r>
            <a:r>
              <a:rPr lang="en-US" dirty="0" err="1" smtClean="0"/>
              <a:t>atrial</a:t>
            </a:r>
            <a:r>
              <a:rPr lang="en-US" dirty="0" smtClean="0"/>
              <a:t> septum</a:t>
            </a:r>
          </a:p>
          <a:p>
            <a:r>
              <a:rPr lang="en-US" dirty="0" err="1" smtClean="0"/>
              <a:t>Assymptomatic</a:t>
            </a:r>
            <a:r>
              <a:rPr lang="en-US" dirty="0" smtClean="0"/>
              <a:t> in infancy</a:t>
            </a:r>
          </a:p>
          <a:p>
            <a:r>
              <a:rPr lang="en-US" dirty="0" smtClean="0"/>
              <a:t>Examination requires special attention to the heart sounds –wide fixed splitting of second heart sound</a:t>
            </a:r>
          </a:p>
          <a:p>
            <a:r>
              <a:rPr lang="en-US" dirty="0" err="1" smtClean="0"/>
              <a:t>Cardiomegaly</a:t>
            </a:r>
            <a:r>
              <a:rPr lang="en-US" dirty="0" smtClean="0"/>
              <a:t> on chest </a:t>
            </a:r>
            <a:r>
              <a:rPr lang="en-US" dirty="0" err="1" smtClean="0"/>
              <a:t>Xray</a:t>
            </a:r>
            <a:r>
              <a:rPr lang="en-US" dirty="0" smtClean="0"/>
              <a:t>, ECG- RAD. RVH, Echo- gap in the </a:t>
            </a:r>
            <a:r>
              <a:rPr lang="en-US" dirty="0" err="1" smtClean="0"/>
              <a:t>atrial</a:t>
            </a:r>
            <a:r>
              <a:rPr lang="en-US" dirty="0" smtClean="0"/>
              <a:t> septum</a:t>
            </a:r>
          </a:p>
          <a:p>
            <a:r>
              <a:rPr lang="en-US" dirty="0" smtClean="0"/>
              <a:t>Treatment-  OHS-Patch closure of ASD</a:t>
            </a:r>
          </a:p>
          <a:p>
            <a:r>
              <a:rPr lang="en-US" dirty="0" smtClean="0"/>
              <a:t>Interventional catheterization -Device </a:t>
            </a:r>
            <a:r>
              <a:rPr lang="en-US" dirty="0" err="1" smtClean="0"/>
              <a:t>embolization</a:t>
            </a:r>
            <a:r>
              <a:rPr lang="en-US" dirty="0" smtClean="0"/>
              <a:t> </a:t>
            </a:r>
          </a:p>
        </p:txBody>
      </p:sp>
      <p:pic>
        <p:nvPicPr>
          <p:cNvPr id="5" name="Picture 2"/>
          <p:cNvPicPr>
            <a:picLocks noChangeAspect="1" noChangeArrowheads="1"/>
          </p:cNvPicPr>
          <p:nvPr/>
        </p:nvPicPr>
        <p:blipFill>
          <a:blip r:embed="rId2" cstate="print"/>
          <a:srcRect l="20391" t="19822" r="6049" b="7247"/>
          <a:stretch>
            <a:fillRect/>
          </a:stretch>
        </p:blipFill>
        <p:spPr>
          <a:xfrm rot="5400000">
            <a:off x="344212" y="189188"/>
            <a:ext cx="1475656" cy="1097280"/>
          </a:xfrm>
          <a:prstGeom prst="rect">
            <a:avLst/>
          </a:prstGeom>
        </p:spPr>
      </p:pic>
      <p:pic>
        <p:nvPicPr>
          <p:cNvPr id="6" name="Picture 2"/>
          <p:cNvPicPr>
            <a:picLocks noChangeAspect="1" noChangeArrowheads="1"/>
          </p:cNvPicPr>
          <p:nvPr/>
        </p:nvPicPr>
        <p:blipFill>
          <a:blip r:embed="rId2" cstate="print"/>
          <a:srcRect l="20391" t="19822" r="6049" b="7247"/>
          <a:stretch>
            <a:fillRect/>
          </a:stretch>
        </p:blipFill>
        <p:spPr>
          <a:xfrm rot="5400000">
            <a:off x="7278412" y="5571532"/>
            <a:ext cx="1475656" cy="109728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Arrow showing </a:t>
            </a:r>
            <a:r>
              <a:rPr lang="en-US" dirty="0" err="1" smtClean="0"/>
              <a:t>Amplatzer</a:t>
            </a:r>
            <a:r>
              <a:rPr lang="en-US" dirty="0" smtClean="0"/>
              <a:t> device across the </a:t>
            </a:r>
            <a:r>
              <a:rPr lang="en-US" dirty="0" err="1" smtClean="0"/>
              <a:t>atrial</a:t>
            </a:r>
            <a:r>
              <a:rPr lang="en-US" dirty="0" smtClean="0"/>
              <a:t> septum</a:t>
            </a:r>
            <a:endParaRPr lang="en-US" dirty="0"/>
          </a:p>
        </p:txBody>
      </p:sp>
      <p:pic>
        <p:nvPicPr>
          <p:cNvPr id="9" name="AS1.avi">
            <a:hlinkClick r:id="" action="ppaction://media"/>
          </p:cNvPr>
          <p:cNvPicPr>
            <a:picLocks noGrp="1" noRot="1" noChangeAspect="1"/>
          </p:cNvPicPr>
          <p:nvPr>
            <p:ph idx="1"/>
            <a:videoFile r:link="rId1"/>
          </p:nvPr>
        </p:nvPicPr>
        <p:blipFill>
          <a:blip r:embed="rId3" cstate="print"/>
          <a:stretch>
            <a:fillRect/>
          </a:stretch>
        </p:blipFill>
        <p:spPr>
          <a:xfrm>
            <a:off x="1543050" y="1862138"/>
            <a:ext cx="6057900" cy="4000500"/>
          </a:xfrm>
          <a:prstGeom prst="rect">
            <a:avLst/>
          </a:prstGeom>
        </p:spPr>
      </p:pic>
      <p:sp>
        <p:nvSpPr>
          <p:cNvPr id="4" name="TextBox 3"/>
          <p:cNvSpPr txBox="1"/>
          <p:nvPr/>
        </p:nvSpPr>
        <p:spPr>
          <a:xfrm>
            <a:off x="4648200" y="4419600"/>
            <a:ext cx="533400" cy="369332"/>
          </a:xfrm>
          <a:prstGeom prst="rect">
            <a:avLst/>
          </a:prstGeom>
          <a:noFill/>
        </p:spPr>
        <p:txBody>
          <a:bodyPr wrap="square" rtlCol="0">
            <a:spAutoFit/>
          </a:bodyPr>
          <a:lstStyle/>
          <a:p>
            <a:r>
              <a:rPr lang="en-US" dirty="0" smtClean="0">
                <a:solidFill>
                  <a:schemeClr val="bg1"/>
                </a:solidFill>
              </a:rPr>
              <a:t>LA</a:t>
            </a:r>
            <a:endParaRPr lang="en-US" dirty="0">
              <a:solidFill>
                <a:schemeClr val="bg1"/>
              </a:solidFill>
            </a:endParaRPr>
          </a:p>
        </p:txBody>
      </p:sp>
      <p:sp>
        <p:nvSpPr>
          <p:cNvPr id="5" name="TextBox 4"/>
          <p:cNvSpPr txBox="1"/>
          <p:nvPr/>
        </p:nvSpPr>
        <p:spPr>
          <a:xfrm>
            <a:off x="3124200" y="4114800"/>
            <a:ext cx="533400" cy="369332"/>
          </a:xfrm>
          <a:prstGeom prst="rect">
            <a:avLst/>
          </a:prstGeom>
          <a:noFill/>
        </p:spPr>
        <p:txBody>
          <a:bodyPr wrap="square" rtlCol="0">
            <a:spAutoFit/>
          </a:bodyPr>
          <a:lstStyle/>
          <a:p>
            <a:r>
              <a:rPr lang="en-US" dirty="0" smtClean="0">
                <a:solidFill>
                  <a:schemeClr val="bg1"/>
                </a:solidFill>
              </a:rPr>
              <a:t>RA</a:t>
            </a:r>
            <a:endParaRPr lang="en-US" dirty="0">
              <a:solidFill>
                <a:schemeClr val="bg1"/>
              </a:solidFill>
            </a:endParaRPr>
          </a:p>
        </p:txBody>
      </p:sp>
      <p:sp>
        <p:nvSpPr>
          <p:cNvPr id="6" name="Up Arrow 5"/>
          <p:cNvSpPr/>
          <p:nvPr/>
        </p:nvSpPr>
        <p:spPr>
          <a:xfrm>
            <a:off x="4038600" y="4648200"/>
            <a:ext cx="76200" cy="762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8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533</TotalTime>
  <Words>1404</Words>
  <Application>Microsoft Office PowerPoint</Application>
  <PresentationFormat>On-screen Show (4:3)</PresentationFormat>
  <Paragraphs>170</Paragraphs>
  <Slides>28</Slides>
  <Notes>1</Notes>
  <HiddenSlides>0</HiddenSlides>
  <MMClips>11</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   Congenital heart disease     </vt:lpstr>
      <vt:lpstr>Congenital heart disease continuation</vt:lpstr>
      <vt:lpstr>Traditional classification</vt:lpstr>
      <vt:lpstr>PHYSIOLOGICAL CLASSIFICATION</vt:lpstr>
      <vt:lpstr> International Congenital Heart Surgery Nomenclature</vt:lpstr>
      <vt:lpstr>Ventricular septal defects(VSD)</vt:lpstr>
      <vt:lpstr>Ventricular septal defect</vt:lpstr>
      <vt:lpstr>                ATRIAL SEPTAL DEFECT</vt:lpstr>
      <vt:lpstr>Arrow showing Amplatzer device across the atrial septum</vt:lpstr>
      <vt:lpstr>Patent ductus arterious</vt:lpstr>
      <vt:lpstr>Echocardiogram PDA</vt:lpstr>
      <vt:lpstr>PULMONARY VALVE STENOSIS</vt:lpstr>
      <vt:lpstr>Echocardiograms- parasternal views</vt:lpstr>
      <vt:lpstr>Treatment of pulmonary stenosis</vt:lpstr>
      <vt:lpstr>Aortic stenosis</vt:lpstr>
      <vt:lpstr>Coarctation of aorta</vt:lpstr>
      <vt:lpstr>Tetralogy of Fallot</vt:lpstr>
      <vt:lpstr>Cardiac catheterization in TOF</vt:lpstr>
      <vt:lpstr>Hypoxic spells</vt:lpstr>
      <vt:lpstr>Management of hypoxic spells</vt:lpstr>
      <vt:lpstr>TGA</vt:lpstr>
      <vt:lpstr>TAPVR</vt:lpstr>
      <vt:lpstr>EBSTEIN ANOMALY.</vt:lpstr>
      <vt:lpstr>PowerPoint Presentation</vt:lpstr>
      <vt:lpstr>Hypolastic Heart Syndrome.</vt:lpstr>
      <vt:lpstr>Hypoplastic left heart syndrome.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Jowi</dc:creator>
  <cp:lastModifiedBy>Derrick</cp:lastModifiedBy>
  <cp:revision>55</cp:revision>
  <dcterms:created xsi:type="dcterms:W3CDTF">2013-04-27T20:36:29Z</dcterms:created>
  <dcterms:modified xsi:type="dcterms:W3CDTF">2014-07-25T05:57:03Z</dcterms:modified>
</cp:coreProperties>
</file>