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xls" ContentType="application/vnd.ms-exce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60" r:id="rId5"/>
    <p:sldId id="301" r:id="rId6"/>
    <p:sldId id="261" r:id="rId7"/>
    <p:sldId id="262" r:id="rId8"/>
    <p:sldId id="288" r:id="rId9"/>
    <p:sldId id="263" r:id="rId10"/>
    <p:sldId id="264" r:id="rId11"/>
    <p:sldId id="265" r:id="rId12"/>
    <p:sldId id="266" r:id="rId13"/>
    <p:sldId id="267" r:id="rId14"/>
    <p:sldId id="290" r:id="rId15"/>
    <p:sldId id="268" r:id="rId16"/>
    <p:sldId id="269" r:id="rId17"/>
    <p:sldId id="270" r:id="rId18"/>
    <p:sldId id="271" r:id="rId19"/>
    <p:sldId id="272" r:id="rId20"/>
    <p:sldId id="273" r:id="rId21"/>
    <p:sldId id="291" r:id="rId22"/>
    <p:sldId id="292" r:id="rId23"/>
    <p:sldId id="293" r:id="rId24"/>
    <p:sldId id="294" r:id="rId25"/>
    <p:sldId id="295" r:id="rId26"/>
    <p:sldId id="296" r:id="rId27"/>
    <p:sldId id="274" r:id="rId28"/>
    <p:sldId id="277" r:id="rId29"/>
    <p:sldId id="278" r:id="rId30"/>
    <p:sldId id="297" r:id="rId31"/>
    <p:sldId id="302" r:id="rId32"/>
    <p:sldId id="298" r:id="rId33"/>
    <p:sldId id="280" r:id="rId34"/>
    <p:sldId id="281" r:id="rId35"/>
    <p:sldId id="282" r:id="rId36"/>
    <p:sldId id="300" r:id="rId37"/>
    <p:sldId id="283" r:id="rId38"/>
    <p:sldId id="284" r:id="rId39"/>
    <p:sldId id="285" r:id="rId40"/>
    <p:sldId id="286" r:id="rId41"/>
    <p:sldId id="29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237D17-73B5-4E80-8CB4-E852B6E7BABB}" type="datetimeFigureOut">
              <a:rPr lang="en-GB" smtClean="0"/>
              <a:pPr/>
              <a:t>21/03/2014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B09C40-4884-4915-A8E8-B02B4AFDA90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E98880D-656D-4F4A-B0C2-9EC0837EF8B4}" type="slidenum">
              <a:rPr lang="en-GB" smtClean="0"/>
              <a:pPr/>
              <a:t>2</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1F39A39-1EAC-4CFA-B00B-A64CCEA4AA32}" type="slidenum">
              <a:rPr lang="en-GB" smtClean="0"/>
              <a:pPr/>
              <a:t>11</a:t>
            </a:fld>
            <a:endParaRPr lang="en-GB"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8A91BB-FF08-4BB4-B481-865AEFE72D6D}" type="slidenum">
              <a:rPr lang="en-US"/>
              <a:pPr/>
              <a:t>12</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F0950D-1F1B-4977-B1CC-2FFFB699507B}" type="slidenum">
              <a:rPr lang="en-US"/>
              <a:pPr/>
              <a:t>13</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915988" y="4341813"/>
            <a:ext cx="5026025" cy="4116387"/>
          </a:xfrm>
        </p:spPr>
        <p:txBody>
          <a:bodyPr/>
          <a:lstStyle/>
          <a:p>
            <a:r>
              <a:rPr lang="en-GB"/>
              <a:t>NB Many others e.g. passive smoking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971F70-8B68-4A0D-B56E-7B65C78C8ED4}" type="slidenum">
              <a:rPr lang="en-US"/>
              <a:pPr/>
              <a:t>14</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7BEFE3-E833-4268-BA1F-BC62159AE7ED}" type="slidenum">
              <a:rPr lang="en-US"/>
              <a:pPr/>
              <a:t>15</a:t>
            </a:fld>
            <a:endParaRPr lang="en-US"/>
          </a:p>
        </p:txBody>
      </p:sp>
      <p:sp>
        <p:nvSpPr>
          <p:cNvPr id="137218" name="Rectangle 2"/>
          <p:cNvSpPr>
            <a:spLocks noGrp="1" noRot="1" noChangeAspect="1" noChangeArrowheads="1" noTextEdit="1"/>
          </p:cNvSpPr>
          <p:nvPr>
            <p:ph type="sldImg"/>
          </p:nvPr>
        </p:nvSpPr>
        <p:spPr>
          <a:xfrm>
            <a:off x="1143000" y="684213"/>
            <a:ext cx="4572000" cy="3429000"/>
          </a:xfrm>
          <a:ln/>
        </p:spPr>
      </p:sp>
      <p:sp>
        <p:nvSpPr>
          <p:cNvPr id="137219" name="Rectangle 3"/>
          <p:cNvSpPr>
            <a:spLocks noGrp="1" noChangeArrowheads="1"/>
          </p:cNvSpPr>
          <p:nvPr>
            <p:ph type="body" idx="1"/>
          </p:nvPr>
        </p:nvSpPr>
        <p:spPr>
          <a:xfrm>
            <a:off x="685800" y="4343400"/>
            <a:ext cx="5486400" cy="4116388"/>
          </a:xfrm>
        </p:spPr>
        <p:txBody>
          <a:bodyPr/>
          <a:lstStyle/>
          <a:p>
            <a:r>
              <a:rPr lang="en-US" b="1"/>
              <a:t>Table XX: Population attributable fractions for ischemic heart disease by risk factor in sub-Saharan Africa and the world.</a:t>
            </a:r>
          </a:p>
          <a:p>
            <a:endParaRPr lang="en-US" b="1"/>
          </a:p>
          <a:p>
            <a:r>
              <a:rPr lang="en-US" b="1"/>
              <a:t>Source of Data:</a:t>
            </a:r>
            <a:r>
              <a:rPr lang="en-US"/>
              <a:t> Ezzati M, Vander Hoorn S, Lopez AD, et al.  Comparative quantification of mortality and burden of disease attributable to selected risk factors. In: Lopez AD, Mathers CD, Ezzati M, Murray CJL, Jamison DT, eds. Global burden of disease and risk factors. New York: Oxford University Press; 2006: 241–68. </a:t>
            </a:r>
            <a:endParaRPr lang="en-US" b="1"/>
          </a:p>
          <a:p>
            <a:r>
              <a:rPr lang="en-US" b="1"/>
              <a:t/>
            </a:r>
            <a:br>
              <a:rPr lang="en-US" b="1"/>
            </a:br>
            <a:endParaRPr lang="en-US"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6B0F2-4849-4288-95CF-B91C7D31B1EC}" type="slidenum">
              <a:rPr lang="en-US"/>
              <a:pPr/>
              <a:t>16</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1DA0D7-F1A3-4233-BC95-FC1001C459B8}" type="slidenum">
              <a:rPr lang="en-US"/>
              <a:pPr/>
              <a:t>17</a:t>
            </a:fld>
            <a:endParaRPr lang="en-US"/>
          </a:p>
        </p:txBody>
      </p:sp>
      <p:sp>
        <p:nvSpPr>
          <p:cNvPr id="135170" name="Rectangle 2"/>
          <p:cNvSpPr>
            <a:spLocks noGrp="1" noRot="1" noChangeAspect="1" noChangeArrowheads="1" noTextEdit="1"/>
          </p:cNvSpPr>
          <p:nvPr>
            <p:ph type="sldImg"/>
          </p:nvPr>
        </p:nvSpPr>
        <p:spPr>
          <a:xfrm>
            <a:off x="1152525" y="695325"/>
            <a:ext cx="4554538" cy="3414713"/>
          </a:xfrm>
          <a:ln/>
        </p:spPr>
      </p:sp>
      <p:sp>
        <p:nvSpPr>
          <p:cNvPr id="135171" name="Rectangle 3"/>
          <p:cNvSpPr>
            <a:spLocks noGrp="1" noChangeArrowheads="1"/>
          </p:cNvSpPr>
          <p:nvPr>
            <p:ph type="body" idx="1"/>
          </p:nvPr>
        </p:nvSpPr>
        <p:spPr>
          <a:xfrm>
            <a:off x="912813" y="4346575"/>
            <a:ext cx="5032375" cy="4111625"/>
          </a:xfrm>
        </p:spPr>
        <p:txBody>
          <a:bodyPr/>
          <a:lstStyle/>
          <a:p>
            <a:r>
              <a:rPr lang="en-US"/>
              <a:t>Ezzati M, Vander Hoorn S, Lopez AD, et al.  Comparative quantification of mortality and burden of disease attributable to selected risk factors.  In Lopez AD, Mathers CD, Ezzati M, Murray CJL, Jamison DT, eds. Global burden of disease and risk factors. New York: Oxford University Press 2006:241–68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A6A30-A3E2-4D9F-B2B0-4C2915F8B905}" type="slidenum">
              <a:rPr lang="en-US"/>
              <a:pPr/>
              <a:t>18</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F71BF1-B2D5-43AF-AD46-F12C8F2F5C9F}" type="slidenum">
              <a:rPr lang="en-GB" smtClean="0"/>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ig-NG" smtClean="0"/>
          </a:p>
        </p:txBody>
      </p:sp>
      <p:sp>
        <p:nvSpPr>
          <p:cNvPr id="51204" name="Slide Number Placeholder 3"/>
          <p:cNvSpPr>
            <a:spLocks noGrp="1"/>
          </p:cNvSpPr>
          <p:nvPr>
            <p:ph type="sldNum" sz="quarter" idx="5"/>
          </p:nvPr>
        </p:nvSpPr>
        <p:spPr>
          <a:noFill/>
        </p:spPr>
        <p:txBody>
          <a:bodyPr/>
          <a:lstStyle/>
          <a:p>
            <a:fld id="{09F032BA-0B54-4F06-A644-BBEC7AB9B2D4}" type="slidenum">
              <a:rPr lang="en-GB" smtClean="0"/>
              <a:pPr/>
              <a:t>20</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0823855D-DE9A-4B35-9298-46C0B49E763A}" type="slidenum">
              <a:rPr lang="en-GB" smtClean="0"/>
              <a:pPr>
                <a:defRPr/>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EDD5A-7009-4310-90FD-A2A70DE94F95}" type="slidenum">
              <a:rPr lang="en-US"/>
              <a:pPr/>
              <a:t>27</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30E35A-08C7-49E8-AAE8-3387261E505C}" type="slidenum">
              <a:rPr lang="en-US"/>
              <a:pPr/>
              <a:t>28</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F71BF1-B2D5-43AF-AD46-F12C8F2F5C9F}" type="slidenum">
              <a:rPr lang="en-GB" smtClean="0"/>
              <a:pPr/>
              <a:t>29</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D0D77A-B74E-4B9E-BBFA-6D801BB2CF1C}"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GB" smtClean="0">
              <a:latin typeface="Arial" pitchFamily="34" charset="0"/>
            </a:endParaRPr>
          </a:p>
        </p:txBody>
      </p:sp>
      <p:sp>
        <p:nvSpPr>
          <p:cNvPr id="72708" name="Slide Number Placeholder 3"/>
          <p:cNvSpPr>
            <a:spLocks noGrp="1"/>
          </p:cNvSpPr>
          <p:nvPr>
            <p:ph type="sldNum" sz="quarter" idx="5"/>
          </p:nvPr>
        </p:nvSpPr>
        <p:spPr>
          <a:noFill/>
        </p:spPr>
        <p:txBody>
          <a:bodyPr/>
          <a:lstStyle/>
          <a:p>
            <a:pPr defTabSz="954088"/>
            <a:fld id="{A0AB1CC3-C85D-4EEF-BA3B-181E56CB7302}" type="slidenum">
              <a:rPr lang="fi-FI" smtClean="0">
                <a:latin typeface="Arial" pitchFamily="34" charset="0"/>
              </a:rPr>
              <a:pPr defTabSz="954088"/>
              <a:t>33</a:t>
            </a:fld>
            <a:endParaRPr lang="fi-FI"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A03EB8-383F-465A-8657-5E5BEB7232F2}" type="slidenum">
              <a:rPr lang="en-US"/>
              <a:pPr/>
              <a:t>35</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defTabSz="954088"/>
            <a:fld id="{4BADCCDE-5FA0-4D76-AAA1-4A6B1E513349}" type="slidenum">
              <a:rPr lang="fi-FI" smtClean="0">
                <a:latin typeface="Arial" pitchFamily="34" charset="0"/>
              </a:rPr>
              <a:pPr defTabSz="954088"/>
              <a:t>37</a:t>
            </a:fld>
            <a:endParaRPr lang="fi-FI" smtClean="0">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GB" smtClean="0">
              <a:latin typeface="Arial" pitchFamily="34" charset="0"/>
            </a:endParaRPr>
          </a:p>
        </p:txBody>
      </p:sp>
      <p:sp>
        <p:nvSpPr>
          <p:cNvPr id="80900" name="Slide Number Placeholder 3"/>
          <p:cNvSpPr>
            <a:spLocks noGrp="1"/>
          </p:cNvSpPr>
          <p:nvPr>
            <p:ph type="sldNum" sz="quarter" idx="5"/>
          </p:nvPr>
        </p:nvSpPr>
        <p:spPr>
          <a:noFill/>
        </p:spPr>
        <p:txBody>
          <a:bodyPr/>
          <a:lstStyle/>
          <a:p>
            <a:pPr defTabSz="954088"/>
            <a:fld id="{646F9C75-712D-476B-B978-2DA684C2E6EE}" type="slidenum">
              <a:rPr lang="fi-FI" smtClean="0">
                <a:latin typeface="Arial" pitchFamily="34" charset="0"/>
              </a:rPr>
              <a:pPr defTabSz="954088"/>
              <a:t>38</a:t>
            </a:fld>
            <a:endParaRPr lang="fi-FI"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A674F-03BB-4402-9D97-AD1E848B6E5F}" type="slidenum">
              <a:rPr lang="en-US"/>
              <a:pPr/>
              <a:t>40</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DB43FE-8DBA-4B83-8708-A6887128D4E2}" type="slidenum">
              <a:rPr lang="en-GB"/>
              <a:pPr fontAlgn="base">
                <a:spcBef>
                  <a:spcPct val="0"/>
                </a:spcBef>
                <a:spcAft>
                  <a:spcPct val="0"/>
                </a:spcAft>
              </a:pPr>
              <a:t>41</a:t>
            </a:fld>
            <a:endParaRPr lang="en-GB"/>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07E43-5279-410A-BB6A-8A353B440C65}" type="slidenum">
              <a:rPr lang="en-US"/>
              <a:pPr/>
              <a:t>4</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FED81-F3AB-4797-8E92-C3F4F94DC7EA}" type="slidenum">
              <a:rPr lang="en-GB" smtClean="0"/>
              <a:pPr/>
              <a:t>5</a:t>
            </a:fld>
            <a:endParaRPr lang="en-GB"/>
          </a:p>
        </p:txBody>
      </p:sp>
    </p:spTree>
    <p:extLst>
      <p:ext uri="{BB962C8B-B14F-4D97-AF65-F5344CB8AC3E}">
        <p14:creationId xmlns="" xmlns:p14="http://schemas.microsoft.com/office/powerpoint/2010/main" val="159286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4266626-92B4-42DC-9B3C-ADBE1D4ED13E}"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C84815F-111A-46AF-96D0-732A660E50A3}" type="slidenum">
              <a:rPr lang="en-GB" smtClean="0"/>
              <a:pPr/>
              <a:t>7</a:t>
            </a:fld>
            <a:endParaRPr lang="en-GB"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EEE7D3B-4425-44D9-A927-55CD5CCB7672}" type="slidenum">
              <a:rPr lang="en-GB" smtClean="0"/>
              <a:pPr/>
              <a:t>8</a:t>
            </a:fld>
            <a:endParaRPr lang="en-GB"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77475A6-8880-466B-BAD0-DFE2CEAAAAAF}" type="slidenum">
              <a:rPr lang="en-GB" smtClean="0"/>
              <a:pPr/>
              <a:t>9</a:t>
            </a:fld>
            <a:endParaRPr lang="en-GB"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lIns="90637" tIns="45319" rIns="90637" bIns="45319" anchor="b"/>
          <a:lstStyle/>
          <a:p>
            <a:pPr algn="r" defTabSz="906463"/>
            <a:fld id="{1A7D5605-E7FF-4EFC-8C19-856D22083E9D}" type="slidenum">
              <a:rPr lang="en-US" sz="1200">
                <a:latin typeface="Arial" pitchFamily="34" charset="0"/>
              </a:rPr>
              <a:pPr algn="r" defTabSz="906463"/>
              <a:t>10</a:t>
            </a:fld>
            <a:endParaRPr lang="en-US" sz="1200">
              <a:latin typeface="Arial" pitchFamily="34" charset="0"/>
            </a:endParaRPr>
          </a:p>
        </p:txBody>
      </p:sp>
      <p:sp>
        <p:nvSpPr>
          <p:cNvPr id="49155" name="Rectangle 2"/>
          <p:cNvSpPr>
            <a:spLocks noGrp="1" noRot="1" noChangeAspect="1" noChangeArrowheads="1" noTextEdit="1"/>
          </p:cNvSpPr>
          <p:nvPr>
            <p:ph type="sldImg"/>
          </p:nvPr>
        </p:nvSpPr>
        <p:spPr>
          <a:xfrm>
            <a:off x="1147763" y="685800"/>
            <a:ext cx="4573587" cy="3429000"/>
          </a:xfrm>
          <a:ln/>
        </p:spPr>
      </p:sp>
      <p:sp>
        <p:nvSpPr>
          <p:cNvPr id="49156" name="Rectangle 3"/>
          <p:cNvSpPr>
            <a:spLocks noGrp="1" noChangeArrowheads="1"/>
          </p:cNvSpPr>
          <p:nvPr>
            <p:ph type="body" idx="1"/>
          </p:nvPr>
        </p:nvSpPr>
        <p:spPr>
          <a:xfrm>
            <a:off x="687082" y="4344607"/>
            <a:ext cx="5483837" cy="4113556"/>
          </a:xfrm>
          <a:noFill/>
          <a:ln/>
        </p:spPr>
        <p:txBody>
          <a:bodyPr lIns="90637" tIns="45319" rIns="90637" bIns="45319"/>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CE1F7E3-6C17-46D7-9906-2F021A57896A}" type="datetimeFigureOut">
              <a:rPr lang="en-GB" smtClean="0"/>
              <a:pPr/>
              <a:t>21/03/2014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4F710-920D-43B6-8621-AD89829D9B9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E1F7E3-6C17-46D7-9906-2F021A57896A}" type="datetimeFigureOut">
              <a:rPr lang="en-GB" smtClean="0"/>
              <a:pPr/>
              <a:t>21/03/2014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4F710-920D-43B6-8621-AD89829D9B9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E1F7E3-6C17-46D7-9906-2F021A57896A}" type="datetimeFigureOut">
              <a:rPr lang="en-GB" smtClean="0"/>
              <a:pPr/>
              <a:t>21/03/2014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4F710-920D-43B6-8621-AD89829D9B9B}"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066800" y="1981200"/>
            <a:ext cx="7543800" cy="4114800"/>
          </a:xfrm>
        </p:spPr>
        <p:txBody>
          <a:bodyPr/>
          <a:lstStyle/>
          <a:p>
            <a:endParaRPr lang="en-GB"/>
          </a:p>
        </p:txBody>
      </p:sp>
      <p:sp>
        <p:nvSpPr>
          <p:cNvPr id="4" name="Date Placeholder 3"/>
          <p:cNvSpPr>
            <a:spLocks noGrp="1"/>
          </p:cNvSpPr>
          <p:nvPr>
            <p:ph type="dt" sz="half" idx="10"/>
          </p:nvPr>
        </p:nvSpPr>
        <p:spPr>
          <a:xfrm>
            <a:off x="1066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4290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05600" y="6248400"/>
            <a:ext cx="1905000" cy="457200"/>
          </a:xfrm>
        </p:spPr>
        <p:txBody>
          <a:bodyPr/>
          <a:lstStyle>
            <a:lvl1pPr>
              <a:defRPr/>
            </a:lvl1pPr>
          </a:lstStyle>
          <a:p>
            <a:fld id="{4A737584-9117-4521-A532-BE480817A4C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g-NG"/>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9F68B4C-6874-4542-A683-29B636317744}"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1066800" y="1981200"/>
            <a:ext cx="3695700" cy="4114800"/>
          </a:xfrm>
        </p:spPr>
        <p:txBody>
          <a:bodyPr/>
          <a:lstStyle/>
          <a:p>
            <a:endParaRPr lang="en-GB"/>
          </a:p>
        </p:txBody>
      </p:sp>
      <p:sp>
        <p:nvSpPr>
          <p:cNvPr id="4" name="Text Placeholder 3"/>
          <p:cNvSpPr>
            <a:spLocks noGrp="1"/>
          </p:cNvSpPr>
          <p:nvPr>
            <p:ph type="body"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066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EFF7A237-6E31-45D4-B709-1D33D769E34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E1F7E3-6C17-46D7-9906-2F021A57896A}" type="datetimeFigureOut">
              <a:rPr lang="en-GB" smtClean="0"/>
              <a:pPr/>
              <a:t>21/03/2014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4F710-920D-43B6-8621-AD89829D9B9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E1F7E3-6C17-46D7-9906-2F021A57896A}" type="datetimeFigureOut">
              <a:rPr lang="en-GB" smtClean="0"/>
              <a:pPr/>
              <a:t>21/03/2014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4F710-920D-43B6-8621-AD89829D9B9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CE1F7E3-6C17-46D7-9906-2F021A57896A}" type="datetimeFigureOut">
              <a:rPr lang="en-GB" smtClean="0"/>
              <a:pPr/>
              <a:t>21/03/2014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B4F710-920D-43B6-8621-AD89829D9B9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CE1F7E3-6C17-46D7-9906-2F021A57896A}" type="datetimeFigureOut">
              <a:rPr lang="en-GB" smtClean="0"/>
              <a:pPr/>
              <a:t>21/03/2014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B4F710-920D-43B6-8621-AD89829D9B9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CE1F7E3-6C17-46D7-9906-2F021A57896A}" type="datetimeFigureOut">
              <a:rPr lang="en-GB" smtClean="0"/>
              <a:pPr/>
              <a:t>21/03/2014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B4F710-920D-43B6-8621-AD89829D9B9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1F7E3-6C17-46D7-9906-2F021A57896A}" type="datetimeFigureOut">
              <a:rPr lang="en-GB" smtClean="0"/>
              <a:pPr/>
              <a:t>21/03/2014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B4F710-920D-43B6-8621-AD89829D9B9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1F7E3-6C17-46D7-9906-2F021A57896A}" type="datetimeFigureOut">
              <a:rPr lang="en-GB" smtClean="0"/>
              <a:pPr/>
              <a:t>21/03/2014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B4F710-920D-43B6-8621-AD89829D9B9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1F7E3-6C17-46D7-9906-2F021A57896A}" type="datetimeFigureOut">
              <a:rPr lang="en-GB" smtClean="0"/>
              <a:pPr/>
              <a:t>21/03/2014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B4F710-920D-43B6-8621-AD89829D9B9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1F7E3-6C17-46D7-9906-2F021A57896A}" type="datetimeFigureOut">
              <a:rPr lang="en-GB" smtClean="0"/>
              <a:pPr/>
              <a:t>21/03/2014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4F710-920D-43B6-8621-AD89829D9B9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Microsoft_Office_Excel_97-2003_Worksheet1.xls"/></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Worksheet2.xls"/></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hyperlink" Target="http://www.quoteland.com/author.asp?AUTHOR_ID=303"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0729"/>
            <a:ext cx="7772400" cy="1944215"/>
          </a:xfrm>
        </p:spPr>
        <p:txBody>
          <a:bodyPr/>
          <a:lstStyle/>
          <a:p>
            <a:r>
              <a:rPr lang="en-GB" dirty="0" smtClean="0"/>
              <a:t>PREVENTIVE CARDIOLOGY</a:t>
            </a:r>
            <a:endParaRPr lang="en-GB" dirty="0"/>
          </a:p>
        </p:txBody>
      </p:sp>
      <p:sp>
        <p:nvSpPr>
          <p:cNvPr id="3" name="Subtitle 2"/>
          <p:cNvSpPr>
            <a:spLocks noGrp="1"/>
          </p:cNvSpPr>
          <p:nvPr>
            <p:ph type="subTitle" idx="1"/>
          </p:nvPr>
        </p:nvSpPr>
        <p:spPr>
          <a:xfrm>
            <a:off x="1371600" y="3886200"/>
            <a:ext cx="6400800" cy="1198984"/>
          </a:xfrm>
        </p:spPr>
        <p:txBody>
          <a:bodyPr/>
          <a:lstStyle/>
          <a:p>
            <a:r>
              <a:rPr lang="en-GB" dirty="0" smtClean="0"/>
              <a:t>PROF  E N OGOLA</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3358" name="Group 78"/>
          <p:cNvGraphicFramePr>
            <a:graphicFrameLocks noGrp="1"/>
          </p:cNvGraphicFramePr>
          <p:nvPr/>
        </p:nvGraphicFramePr>
        <p:xfrm>
          <a:off x="611012" y="1341439"/>
          <a:ext cx="7778045" cy="3509010"/>
        </p:xfrm>
        <a:graphic>
          <a:graphicData uri="http://schemas.openxmlformats.org/drawingml/2006/table">
            <a:tbl>
              <a:tblPr/>
              <a:tblGrid>
                <a:gridCol w="1849966"/>
                <a:gridCol w="992012"/>
                <a:gridCol w="1047044"/>
                <a:gridCol w="897467"/>
                <a:gridCol w="1495778"/>
                <a:gridCol w="1495778"/>
              </a:tblGrid>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81280" marR="81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ea typeface="SimSun" pitchFamily="2" charset="-122"/>
                          <a:cs typeface="Arial" pitchFamily="34" charset="0"/>
                        </a:rPr>
                        <a:t>2005</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hMerge="1">
                  <a:txBody>
                    <a:bodyPr/>
                    <a:lstStyle/>
                    <a:p>
                      <a:endParaRPr lang="en-GB"/>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SimSun" pitchFamily="2" charset="-122"/>
                          <a:cs typeface="Arial" pitchFamily="34" charset="0"/>
                        </a:rPr>
                        <a:t>2006-2015 (cumulative)</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GB"/>
                    </a:p>
                  </a:txBody>
                  <a:tcPr/>
                </a:tc>
                <a:tc hMerge="1">
                  <a:txBody>
                    <a:bodyPr/>
                    <a:lstStyle/>
                    <a:p>
                      <a:endParaRPr lang="en-GB"/>
                    </a:p>
                  </a:txBody>
                  <a:tcPr/>
                </a:tc>
              </a:tr>
              <a:tr h="831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Geographical regions (WHO classification)</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Total deaths (millions)</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NCD deaths (millions)</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NCD deaths (millions)</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Trend: Death from infectious disease</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Trend: Death from NCD</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Africa</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10.8</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2.5</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28</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+6%</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+27%</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Americas</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6.2</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4.8</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53</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-8%</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+17%</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Eastern Mediterranean</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4.3</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2.2</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25</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-10%</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+25%</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Europe</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9.8</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8.5</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88</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+7%</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+4%</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South-East Asia</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14.7</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8.0</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89</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-16%</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+21%</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Western Pacific</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12.4</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9.7</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105</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+1</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SimSun" pitchFamily="2" charset="-122"/>
                          <a:cs typeface="Arial" pitchFamily="34" charset="0"/>
                        </a:rPr>
                        <a:t>+20%</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ea typeface="SimSun" pitchFamily="2" charset="-122"/>
                          <a:cs typeface="Arial" pitchFamily="34" charset="0"/>
                        </a:rPr>
                        <a:t>Total</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ea typeface="SimSun" pitchFamily="2" charset="-122"/>
                          <a:cs typeface="Arial" pitchFamily="34" charset="0"/>
                        </a:rPr>
                        <a:t>58.2</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ea typeface="SimSun" pitchFamily="2" charset="-122"/>
                          <a:cs typeface="Arial" pitchFamily="34" charset="0"/>
                        </a:rPr>
                        <a:t>35.7</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SimSun" pitchFamily="2" charset="-122"/>
                          <a:cs typeface="Arial" pitchFamily="34" charset="0"/>
                        </a:rPr>
                        <a:t>388</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SimSun" pitchFamily="2" charset="-122"/>
                          <a:cs typeface="Arial" pitchFamily="34" charset="0"/>
                        </a:rPr>
                        <a:t>-3%</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SimSun" pitchFamily="2" charset="-122"/>
                          <a:cs typeface="Arial" pitchFamily="34" charset="0"/>
                        </a:rPr>
                        <a:t>+17%</a:t>
                      </a:r>
                      <a:endParaRPr kumimoji="0" lang="en-US" sz="14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81280" marR="81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
        <p:nvSpPr>
          <p:cNvPr id="12359" name="Rectangle 71"/>
          <p:cNvSpPr>
            <a:spLocks noGrp="1" noChangeArrowheads="1"/>
          </p:cNvSpPr>
          <p:nvPr>
            <p:ph type="title" idx="4294967295"/>
          </p:nvPr>
        </p:nvSpPr>
        <p:spPr>
          <a:xfrm>
            <a:off x="0" y="274638"/>
            <a:ext cx="8229600" cy="1143000"/>
          </a:xfrm>
        </p:spPr>
        <p:txBody>
          <a:bodyPr/>
          <a:lstStyle/>
          <a:p>
            <a:pPr eaLnBrk="1" hangingPunct="1"/>
            <a:r>
              <a:rPr lang="en-GB" sz="2400" smtClean="0">
                <a:solidFill>
                  <a:srgbClr val="1255A4"/>
                </a:solidFill>
              </a:rPr>
              <a:t>Noncommunicable Diseases</a:t>
            </a:r>
            <a:br>
              <a:rPr lang="en-GB" sz="2400" smtClean="0">
                <a:solidFill>
                  <a:srgbClr val="1255A4"/>
                </a:solidFill>
              </a:rPr>
            </a:br>
            <a:r>
              <a:rPr lang="en-GB" sz="2000" smtClean="0">
                <a:solidFill>
                  <a:srgbClr val="ED1C24"/>
                </a:solidFill>
              </a:rPr>
              <a:t>Death trends (2006-2015)</a:t>
            </a:r>
            <a:endParaRPr lang="en-US" sz="2000" smtClean="0">
              <a:solidFill>
                <a:srgbClr val="ED1C24"/>
              </a:solidFill>
            </a:endParaRPr>
          </a:p>
        </p:txBody>
      </p:sp>
      <p:sp>
        <p:nvSpPr>
          <p:cNvPr id="12360" name="Text Box 72"/>
          <p:cNvSpPr txBox="1">
            <a:spLocks noChangeArrowheads="1"/>
          </p:cNvSpPr>
          <p:nvPr/>
        </p:nvSpPr>
        <p:spPr bwMode="auto">
          <a:xfrm>
            <a:off x="935567" y="5019676"/>
            <a:ext cx="7292622" cy="366713"/>
          </a:xfrm>
          <a:prstGeom prst="rect">
            <a:avLst/>
          </a:prstGeom>
          <a:noFill/>
          <a:ln w="9525">
            <a:noFill/>
            <a:miter lim="800000"/>
            <a:headEnd/>
            <a:tailEnd/>
          </a:ln>
        </p:spPr>
        <p:txBody>
          <a:bodyPr>
            <a:spAutoFit/>
          </a:bodyPr>
          <a:lstStyle/>
          <a:p>
            <a:endParaRPr lang="en-US" sz="1800">
              <a:latin typeface="Arial" pitchFamily="34" charset="0"/>
            </a:endParaRPr>
          </a:p>
        </p:txBody>
      </p:sp>
      <p:sp>
        <p:nvSpPr>
          <p:cNvPr id="12361" name="Rectangle 74"/>
          <p:cNvSpPr>
            <a:spLocks noChangeArrowheads="1"/>
          </p:cNvSpPr>
          <p:nvPr/>
        </p:nvSpPr>
        <p:spPr bwMode="auto">
          <a:xfrm>
            <a:off x="611012" y="5013325"/>
            <a:ext cx="7778044" cy="928688"/>
          </a:xfrm>
          <a:prstGeom prst="rect">
            <a:avLst/>
          </a:prstGeom>
          <a:solidFill>
            <a:srgbClr val="1255A4">
              <a:alpha val="70195"/>
            </a:srgbClr>
          </a:solidFill>
          <a:ln w="9525">
            <a:noFill/>
            <a:miter lim="800000"/>
            <a:headEnd/>
            <a:tailEnd/>
          </a:ln>
        </p:spPr>
        <p:txBody>
          <a:bodyPr wrap="none" anchor="ctr"/>
          <a:lstStyle/>
          <a:p>
            <a:endParaRPr lang="en-US" sz="1800">
              <a:latin typeface="Arial" pitchFamily="34" charset="0"/>
            </a:endParaRPr>
          </a:p>
        </p:txBody>
      </p:sp>
      <p:sp>
        <p:nvSpPr>
          <p:cNvPr id="12362" name="Text Box 75"/>
          <p:cNvSpPr txBox="1">
            <a:spLocks noChangeArrowheads="1"/>
          </p:cNvSpPr>
          <p:nvPr/>
        </p:nvSpPr>
        <p:spPr bwMode="auto">
          <a:xfrm>
            <a:off x="682978" y="5026025"/>
            <a:ext cx="7776634" cy="915988"/>
          </a:xfrm>
          <a:prstGeom prst="rect">
            <a:avLst/>
          </a:prstGeom>
          <a:noFill/>
          <a:ln w="9525">
            <a:noFill/>
            <a:miter lim="800000"/>
            <a:headEnd/>
            <a:tailEnd/>
          </a:ln>
        </p:spPr>
        <p:txBody>
          <a:bodyPr>
            <a:spAutoFit/>
          </a:bodyPr>
          <a:lstStyle/>
          <a:p>
            <a:r>
              <a:rPr lang="en-GB" sz="1800">
                <a:solidFill>
                  <a:schemeClr val="bg1"/>
                </a:solidFill>
                <a:latin typeface="Arial" pitchFamily="34" charset="0"/>
              </a:rPr>
              <a:t>WHO projects that over the next 10 years, the largest increase in deaths from cardiovascular disease, cancer, respiratory disease and diabetes will occur in developing countries.</a:t>
            </a:r>
            <a:endParaRPr lang="en-US" sz="1800">
              <a:solidFill>
                <a:schemeClr val="bg1"/>
              </a:solidFill>
              <a:latin typeface="Arial" pitchFamily="34" charset="0"/>
            </a:endParaRPr>
          </a:p>
        </p:txBody>
      </p:sp>
      <p:pic>
        <p:nvPicPr>
          <p:cNvPr id="12363" name="Picture 78" descr="wb01753_"/>
          <p:cNvPicPr>
            <a:picLocks noChangeAspect="1" noChangeArrowheads="1"/>
          </p:cNvPicPr>
          <p:nvPr/>
        </p:nvPicPr>
        <p:blipFill>
          <a:blip r:embed="rId3" cstate="print"/>
          <a:srcRect/>
          <a:stretch>
            <a:fillRect/>
          </a:stretch>
        </p:blipFill>
        <p:spPr bwMode="auto">
          <a:xfrm>
            <a:off x="7236178" y="2420938"/>
            <a:ext cx="791634" cy="431800"/>
          </a:xfrm>
          <a:prstGeom prst="rect">
            <a:avLst/>
          </a:prstGeom>
          <a:noFill/>
          <a:ln w="9525">
            <a:noFill/>
            <a:miter lim="800000"/>
            <a:headEnd/>
            <a:tailEnd/>
          </a:ln>
        </p:spPr>
      </p:pic>
      <p:sp>
        <p:nvSpPr>
          <p:cNvPr id="12364" name="Text Box 79"/>
          <p:cNvSpPr txBox="1">
            <a:spLocks noChangeArrowheads="1"/>
          </p:cNvSpPr>
          <p:nvPr/>
        </p:nvSpPr>
        <p:spPr bwMode="auto">
          <a:xfrm>
            <a:off x="8667423" y="1989138"/>
            <a:ext cx="369332" cy="2711640"/>
          </a:xfrm>
          <a:prstGeom prst="rect">
            <a:avLst/>
          </a:prstGeom>
          <a:noFill/>
          <a:ln w="9525">
            <a:noFill/>
            <a:miter lim="800000"/>
            <a:headEnd/>
            <a:tailEnd/>
          </a:ln>
        </p:spPr>
        <p:txBody>
          <a:bodyPr vert="eaVert" wrap="none">
            <a:spAutoFit/>
          </a:bodyPr>
          <a:lstStyle/>
          <a:p>
            <a:pPr defTabSz="1042988"/>
            <a:r>
              <a:rPr lang="en-GB" sz="1200">
                <a:latin typeface="Arial" pitchFamily="34" charset="0"/>
              </a:rPr>
              <a:t>(WHO Chronic Disease Report, 2005) </a:t>
            </a:r>
            <a:endParaRPr lang="en-US" sz="1200">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sp>
        <p:nvSpPr>
          <p:cNvPr id="11267" name="Rectangle 3"/>
          <p:cNvSpPr>
            <a:spLocks noGrp="1" noChangeArrowheads="1"/>
          </p:cNvSpPr>
          <p:nvPr>
            <p:ph idx="1"/>
          </p:nvPr>
        </p:nvSpPr>
        <p:spPr/>
        <p:txBody>
          <a:bodyPr/>
          <a:lstStyle/>
          <a:p>
            <a:pPr eaLnBrk="1" hangingPunct="1"/>
            <a:endParaRPr lang="en-US" smtClean="0"/>
          </a:p>
        </p:txBody>
      </p:sp>
      <p:pic>
        <p:nvPicPr>
          <p:cNvPr id="11268" name="Picture 4"/>
          <p:cNvPicPr>
            <a:picLocks noChangeAspect="1" noChangeArrowheads="1"/>
          </p:cNvPicPr>
          <p:nvPr/>
        </p:nvPicPr>
        <p:blipFill>
          <a:blip r:embed="rId3" cstate="print"/>
          <a:srcRect/>
          <a:stretch>
            <a:fillRect/>
          </a:stretch>
        </p:blipFill>
        <p:spPr bwMode="auto">
          <a:xfrm>
            <a:off x="428625" y="285750"/>
            <a:ext cx="8286750"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RISK FACTOR CONCEPT</a:t>
            </a:r>
          </a:p>
        </p:txBody>
      </p:sp>
      <p:sp>
        <p:nvSpPr>
          <p:cNvPr id="67587" name="Rectangle 3"/>
          <p:cNvSpPr>
            <a:spLocks noGrp="1" noChangeArrowheads="1"/>
          </p:cNvSpPr>
          <p:nvPr>
            <p:ph idx="1"/>
          </p:nvPr>
        </p:nvSpPr>
        <p:spPr/>
        <p:txBody>
          <a:bodyPr/>
          <a:lstStyle/>
          <a:p>
            <a:pPr>
              <a:lnSpc>
                <a:spcPct val="90000"/>
              </a:lnSpc>
            </a:pPr>
            <a:r>
              <a:rPr lang="en-US" sz="2400"/>
              <a:t>Risk Factor {RF} refers to an exposure that increases an individual’s chance of developing a disease</a:t>
            </a:r>
          </a:p>
          <a:p>
            <a:pPr>
              <a:lnSpc>
                <a:spcPct val="90000"/>
              </a:lnSpc>
            </a:pPr>
            <a:r>
              <a:rPr lang="en-US" sz="2400"/>
              <a:t>Distinct from “cause” as in infectious diseases</a:t>
            </a:r>
          </a:p>
          <a:p>
            <a:pPr>
              <a:lnSpc>
                <a:spcPct val="90000"/>
              </a:lnSpc>
            </a:pPr>
            <a:r>
              <a:rPr lang="en-US" sz="2400"/>
              <a:t>NCD associated with well defined RF</a:t>
            </a:r>
          </a:p>
          <a:p>
            <a:pPr>
              <a:lnSpc>
                <a:spcPct val="90000"/>
              </a:lnSpc>
            </a:pPr>
            <a:r>
              <a:rPr lang="en-US" sz="2400"/>
              <a:t>Cross cut across many NCDs</a:t>
            </a:r>
          </a:p>
          <a:p>
            <a:pPr>
              <a:lnSpc>
                <a:spcPct val="90000"/>
              </a:lnSpc>
            </a:pPr>
            <a:r>
              <a:rPr lang="en-US" sz="2400"/>
              <a:t>Often begin in childhood</a:t>
            </a:r>
          </a:p>
          <a:p>
            <a:pPr>
              <a:lnSpc>
                <a:spcPct val="90000"/>
              </a:lnSpc>
            </a:pPr>
            <a:r>
              <a:rPr lang="en-US" sz="2400"/>
              <a:t>Related to lifestyle, offering opportunity for intervention</a:t>
            </a:r>
          </a:p>
          <a:p>
            <a:pPr>
              <a:lnSpc>
                <a:spcPct val="90000"/>
              </a:lnSpc>
            </a:pPr>
            <a:r>
              <a:rPr lang="en-US" sz="2400"/>
              <a:t>Urbanization a major factor</a:t>
            </a:r>
          </a:p>
          <a:p>
            <a:pPr>
              <a:lnSpc>
                <a:spcPct val="90000"/>
              </a:lnSpc>
            </a:pPr>
            <a:r>
              <a:rPr lang="en-US" sz="2400"/>
              <a:t>Apply to all populations, a few RF account for most risk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66800" y="373063"/>
            <a:ext cx="7543800" cy="896937"/>
          </a:xfrm>
        </p:spPr>
        <p:txBody>
          <a:bodyPr>
            <a:normAutofit fontScale="90000"/>
          </a:bodyPr>
          <a:lstStyle/>
          <a:p>
            <a:r>
              <a:rPr lang="en-GB" sz="4200">
                <a:latin typeface="Arial Narrow" pitchFamily="34" charset="0"/>
              </a:rPr>
              <a:t>Proven and proposed modifiable risk factors for CVD</a:t>
            </a:r>
          </a:p>
        </p:txBody>
      </p:sp>
      <p:sp>
        <p:nvSpPr>
          <p:cNvPr id="65539" name="Rectangle 3"/>
          <p:cNvSpPr>
            <a:spLocks noGrp="1" noChangeArrowheads="1"/>
          </p:cNvSpPr>
          <p:nvPr>
            <p:ph sz="half" idx="1"/>
          </p:nvPr>
        </p:nvSpPr>
        <p:spPr>
          <a:xfrm>
            <a:off x="214313" y="1484313"/>
            <a:ext cx="4013200" cy="4254500"/>
          </a:xfrm>
        </p:spPr>
        <p:txBody>
          <a:bodyPr/>
          <a:lstStyle/>
          <a:p>
            <a:pPr>
              <a:lnSpc>
                <a:spcPct val="80000"/>
              </a:lnSpc>
              <a:buFont typeface="Wingdings" pitchFamily="2" charset="2"/>
              <a:buNone/>
            </a:pPr>
            <a:r>
              <a:rPr lang="en-GB" sz="3200"/>
              <a:t>Risk factors</a:t>
            </a:r>
          </a:p>
          <a:p>
            <a:pPr>
              <a:lnSpc>
                <a:spcPct val="80000"/>
              </a:lnSpc>
            </a:pPr>
            <a:r>
              <a:rPr lang="en-GB" sz="2000"/>
              <a:t>Tobacco smoking</a:t>
            </a:r>
          </a:p>
          <a:p>
            <a:pPr>
              <a:lnSpc>
                <a:spcPct val="80000"/>
              </a:lnSpc>
            </a:pPr>
            <a:r>
              <a:rPr lang="en-GB" sz="2000"/>
              <a:t>Elevated LDL cholesterol</a:t>
            </a:r>
          </a:p>
          <a:p>
            <a:pPr>
              <a:lnSpc>
                <a:spcPct val="80000"/>
              </a:lnSpc>
            </a:pPr>
            <a:r>
              <a:rPr lang="en-GB" sz="2000"/>
              <a:t>Low HDL cholesterol</a:t>
            </a:r>
          </a:p>
          <a:p>
            <a:pPr>
              <a:lnSpc>
                <a:spcPct val="80000"/>
              </a:lnSpc>
            </a:pPr>
            <a:r>
              <a:rPr lang="en-GB" sz="2000"/>
              <a:t>High BP</a:t>
            </a:r>
          </a:p>
          <a:p>
            <a:pPr>
              <a:lnSpc>
                <a:spcPct val="80000"/>
              </a:lnSpc>
            </a:pPr>
            <a:r>
              <a:rPr lang="en-GB" sz="2000"/>
              <a:t>Diabetes</a:t>
            </a:r>
          </a:p>
          <a:p>
            <a:pPr>
              <a:lnSpc>
                <a:spcPct val="80000"/>
              </a:lnSpc>
            </a:pPr>
            <a:r>
              <a:rPr lang="en-GB" sz="2000"/>
              <a:t>Physical inactivity</a:t>
            </a:r>
          </a:p>
          <a:p>
            <a:pPr>
              <a:lnSpc>
                <a:spcPct val="80000"/>
              </a:lnSpc>
            </a:pPr>
            <a:r>
              <a:rPr lang="en-GB" sz="2000"/>
              <a:t>Obesity</a:t>
            </a:r>
          </a:p>
          <a:p>
            <a:pPr>
              <a:lnSpc>
                <a:spcPct val="80000"/>
              </a:lnSpc>
            </a:pPr>
            <a:r>
              <a:rPr lang="en-GB" sz="2000"/>
              <a:t>Diet</a:t>
            </a:r>
          </a:p>
        </p:txBody>
      </p:sp>
      <p:sp>
        <p:nvSpPr>
          <p:cNvPr id="65540" name="Rectangle 4"/>
          <p:cNvSpPr>
            <a:spLocks noGrp="1" noChangeArrowheads="1"/>
          </p:cNvSpPr>
          <p:nvPr>
            <p:ph sz="half" idx="2"/>
          </p:nvPr>
        </p:nvSpPr>
        <p:spPr>
          <a:xfrm>
            <a:off x="4254500" y="1412875"/>
            <a:ext cx="4800600" cy="4824413"/>
          </a:xfrm>
        </p:spPr>
        <p:txBody>
          <a:bodyPr/>
          <a:lstStyle/>
          <a:p>
            <a:pPr>
              <a:lnSpc>
                <a:spcPct val="80000"/>
              </a:lnSpc>
              <a:buFont typeface="Wingdings" pitchFamily="2" charset="2"/>
              <a:buNone/>
            </a:pPr>
            <a:r>
              <a:rPr lang="en-GB" sz="3600"/>
              <a:t>Risk markers</a:t>
            </a:r>
          </a:p>
          <a:p>
            <a:pPr>
              <a:lnSpc>
                <a:spcPct val="80000"/>
              </a:lnSpc>
            </a:pPr>
            <a:r>
              <a:rPr lang="en-GB" sz="2400"/>
              <a:t>Low socioeconomic status</a:t>
            </a:r>
          </a:p>
          <a:p>
            <a:pPr>
              <a:lnSpc>
                <a:spcPct val="80000"/>
              </a:lnSpc>
            </a:pPr>
            <a:r>
              <a:rPr lang="en-GB" sz="2400"/>
              <a:t>Elevated fibrinogen</a:t>
            </a:r>
          </a:p>
          <a:p>
            <a:pPr>
              <a:lnSpc>
                <a:spcPct val="80000"/>
              </a:lnSpc>
            </a:pPr>
            <a:r>
              <a:rPr lang="en-GB" sz="2400"/>
              <a:t>Markers of infection/ inflammation</a:t>
            </a:r>
          </a:p>
          <a:p>
            <a:pPr>
              <a:lnSpc>
                <a:spcPct val="80000"/>
              </a:lnSpc>
            </a:pPr>
            <a:r>
              <a:rPr lang="en-GB" sz="2400"/>
              <a:t>Elevated homocysteine</a:t>
            </a:r>
          </a:p>
          <a:p>
            <a:pPr>
              <a:lnSpc>
                <a:spcPct val="80000"/>
              </a:lnSpc>
            </a:pPr>
            <a:r>
              <a:rPr lang="en-GB" sz="2400"/>
              <a:t>Elevated lipoprotein(a)</a:t>
            </a:r>
          </a:p>
          <a:p>
            <a:pPr>
              <a:lnSpc>
                <a:spcPct val="80000"/>
              </a:lnSpc>
            </a:pPr>
            <a:r>
              <a:rPr lang="en-GB" sz="2400"/>
              <a:t>Psychological factors (e.g. stress, hostility, life events)</a:t>
            </a:r>
          </a:p>
          <a:p>
            <a:pPr>
              <a:lnSpc>
                <a:spcPct val="80000"/>
              </a:lnSpc>
            </a:pPr>
            <a:r>
              <a:rPr lang="en-GB" sz="2400"/>
              <a:t>Social breakdown (loss of social support and cohesion</a:t>
            </a:r>
          </a:p>
        </p:txBody>
      </p:sp>
      <p:sp>
        <p:nvSpPr>
          <p:cNvPr id="65541" name="Text Box 5"/>
          <p:cNvSpPr txBox="1">
            <a:spLocks noChangeArrowheads="1"/>
          </p:cNvSpPr>
          <p:nvPr/>
        </p:nvSpPr>
        <p:spPr bwMode="auto">
          <a:xfrm>
            <a:off x="906463" y="6270625"/>
            <a:ext cx="5256212" cy="366713"/>
          </a:xfrm>
          <a:prstGeom prst="rect">
            <a:avLst/>
          </a:prstGeom>
          <a:noFill/>
          <a:ln w="9525">
            <a:noFill/>
            <a:miter lim="800000"/>
            <a:headEnd/>
            <a:tailEnd/>
          </a:ln>
          <a:effectLst/>
        </p:spPr>
        <p:txBody>
          <a:bodyPr>
            <a:spAutoFit/>
          </a:bodyPr>
          <a:lstStyle/>
          <a:p>
            <a:pPr>
              <a:spcBef>
                <a:spcPct val="50000"/>
              </a:spcBef>
            </a:pPr>
            <a:r>
              <a:rPr lang="en-GB" b="1">
                <a:solidFill>
                  <a:schemeClr val="tx2"/>
                </a:solidFill>
                <a:latin typeface="Arial Narrow" pitchFamily="34" charset="0"/>
              </a:rPr>
              <a:t>Yusuf et al. Circulation 2001; 104: 2746-2753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Effect transition="in" filter="dissolve">
                                      <p:cBhvr>
                                        <p:cTn id="7" dur="500"/>
                                        <p:tgtEl>
                                          <p:spTgt spid="655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540">
                                            <p:txEl>
                                              <p:pRg st="1" end="1"/>
                                            </p:txEl>
                                          </p:spTgt>
                                        </p:tgtEl>
                                        <p:attrNameLst>
                                          <p:attrName>style.visibility</p:attrName>
                                        </p:attrNameLst>
                                      </p:cBhvr>
                                      <p:to>
                                        <p:strVal val="visible"/>
                                      </p:to>
                                    </p:set>
                                    <p:animEffect transition="in" filter="dissolve">
                                      <p:cBhvr>
                                        <p:cTn id="12" dur="500"/>
                                        <p:tgtEl>
                                          <p:spTgt spid="6554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5540">
                                            <p:txEl>
                                              <p:pRg st="2" end="2"/>
                                            </p:txEl>
                                          </p:spTgt>
                                        </p:tgtEl>
                                        <p:attrNameLst>
                                          <p:attrName>style.visibility</p:attrName>
                                        </p:attrNameLst>
                                      </p:cBhvr>
                                      <p:to>
                                        <p:strVal val="visible"/>
                                      </p:to>
                                    </p:set>
                                    <p:animEffect transition="in" filter="dissolve">
                                      <p:cBhvr>
                                        <p:cTn id="15" dur="500"/>
                                        <p:tgtEl>
                                          <p:spTgt spid="6554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5540">
                                            <p:txEl>
                                              <p:pRg st="3" end="3"/>
                                            </p:txEl>
                                          </p:spTgt>
                                        </p:tgtEl>
                                        <p:attrNameLst>
                                          <p:attrName>style.visibility</p:attrName>
                                        </p:attrNameLst>
                                      </p:cBhvr>
                                      <p:to>
                                        <p:strVal val="visible"/>
                                      </p:to>
                                    </p:set>
                                    <p:animEffect transition="in" filter="dissolve">
                                      <p:cBhvr>
                                        <p:cTn id="18" dur="500"/>
                                        <p:tgtEl>
                                          <p:spTgt spid="6554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5540">
                                            <p:txEl>
                                              <p:pRg st="4" end="4"/>
                                            </p:txEl>
                                          </p:spTgt>
                                        </p:tgtEl>
                                        <p:attrNameLst>
                                          <p:attrName>style.visibility</p:attrName>
                                        </p:attrNameLst>
                                      </p:cBhvr>
                                      <p:to>
                                        <p:strVal val="visible"/>
                                      </p:to>
                                    </p:set>
                                    <p:animEffect transition="in" filter="dissolve">
                                      <p:cBhvr>
                                        <p:cTn id="21" dur="500"/>
                                        <p:tgtEl>
                                          <p:spTgt spid="6554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5540">
                                            <p:txEl>
                                              <p:pRg st="5" end="5"/>
                                            </p:txEl>
                                          </p:spTgt>
                                        </p:tgtEl>
                                        <p:attrNameLst>
                                          <p:attrName>style.visibility</p:attrName>
                                        </p:attrNameLst>
                                      </p:cBhvr>
                                      <p:to>
                                        <p:strVal val="visible"/>
                                      </p:to>
                                    </p:set>
                                    <p:animEffect transition="in" filter="dissolve">
                                      <p:cBhvr>
                                        <p:cTn id="24" dur="500"/>
                                        <p:tgtEl>
                                          <p:spTgt spid="6554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65540">
                                            <p:txEl>
                                              <p:pRg st="6" end="6"/>
                                            </p:txEl>
                                          </p:spTgt>
                                        </p:tgtEl>
                                        <p:attrNameLst>
                                          <p:attrName>style.visibility</p:attrName>
                                        </p:attrNameLst>
                                      </p:cBhvr>
                                      <p:to>
                                        <p:strVal val="visible"/>
                                      </p:to>
                                    </p:set>
                                    <p:animEffect transition="in" filter="dissolve">
                                      <p:cBhvr>
                                        <p:cTn id="27" dur="500"/>
                                        <p:tgtEl>
                                          <p:spTgt spid="65540">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5540">
                                            <p:txEl>
                                              <p:pRg st="7" end="7"/>
                                            </p:txEl>
                                          </p:spTgt>
                                        </p:tgtEl>
                                        <p:attrNameLst>
                                          <p:attrName>style.visibility</p:attrName>
                                        </p:attrNameLst>
                                      </p:cBhvr>
                                      <p:to>
                                        <p:strVal val="visible"/>
                                      </p:to>
                                    </p:set>
                                    <p:animEffect transition="in" filter="dissolve">
                                      <p:cBhvr>
                                        <p:cTn id="30" dur="500"/>
                                        <p:tgtEl>
                                          <p:spTgt spid="655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cstate="print"/>
          <a:srcRect/>
          <a:stretch>
            <a:fillRect/>
          </a:stretch>
        </p:blipFill>
        <p:spPr bwMode="auto">
          <a:xfrm>
            <a:off x="35837" y="0"/>
            <a:ext cx="9432707" cy="6958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title"/>
          </p:nvPr>
        </p:nvSpPr>
        <p:spPr>
          <a:xfrm>
            <a:off x="0" y="0"/>
            <a:ext cx="9142413" cy="1477963"/>
          </a:xfrm>
          <a:noFill/>
          <a:ln/>
        </p:spPr>
        <p:txBody>
          <a:bodyPr lIns="92075" tIns="46038" rIns="92075" bIns="46038">
            <a:normAutofit/>
          </a:bodyPr>
          <a:lstStyle/>
          <a:p>
            <a:r>
              <a:rPr lang="en-US"/>
              <a:t>Population Attributable Fractions (PAF) for Ischemic Heart Disease</a:t>
            </a:r>
          </a:p>
        </p:txBody>
      </p:sp>
      <p:graphicFrame>
        <p:nvGraphicFramePr>
          <p:cNvPr id="136194" name="Object 2"/>
          <p:cNvGraphicFramePr>
            <a:graphicFrameLocks noChangeAspect="1"/>
          </p:cNvGraphicFramePr>
          <p:nvPr>
            <p:ph type="chart" idx="1"/>
          </p:nvPr>
        </p:nvGraphicFramePr>
        <p:xfrm>
          <a:off x="457200" y="1058863"/>
          <a:ext cx="8156575" cy="5645150"/>
        </p:xfrm>
        <a:graphic>
          <a:graphicData uri="http://schemas.openxmlformats.org/presentationml/2006/ole">
            <p:oleObj spid="_x0000_s2050" name="Chart" r:id="rId4" imgW="8229687" imgH="5695868" progId="MSGraph.Chart.8">
              <p:embed followColorScheme="full"/>
            </p:oleObj>
          </a:graphicData>
        </a:graphic>
      </p:graphicFrame>
      <p:sp>
        <p:nvSpPr>
          <p:cNvPr id="136196" name="Text Box 4"/>
          <p:cNvSpPr txBox="1">
            <a:spLocks noChangeArrowheads="1"/>
          </p:cNvSpPr>
          <p:nvPr/>
        </p:nvSpPr>
        <p:spPr bwMode="auto">
          <a:xfrm rot="16200000">
            <a:off x="-739775" y="3306763"/>
            <a:ext cx="2259013" cy="471487"/>
          </a:xfrm>
          <a:prstGeom prst="rect">
            <a:avLst/>
          </a:prstGeom>
          <a:noFill/>
          <a:ln w="38100">
            <a:noFill/>
            <a:miter lim="800000"/>
            <a:headEnd type="none" w="sm" len="sm"/>
            <a:tailEnd type="none" w="sm" len="sm"/>
          </a:ln>
          <a:effectLst/>
        </p:spPr>
        <p:txBody>
          <a:bodyPr wrap="none">
            <a:spAutoFit/>
          </a:bodyPr>
          <a:lstStyle/>
          <a:p>
            <a:pPr algn="ctr">
              <a:lnSpc>
                <a:spcPct val="90000"/>
              </a:lnSpc>
              <a:spcBef>
                <a:spcPct val="30000"/>
              </a:spcBef>
              <a:buClr>
                <a:schemeClr val="tx2"/>
              </a:buClr>
              <a:buSzPct val="125000"/>
              <a:buFont typeface="Arial" pitchFamily="34" charset="0"/>
              <a:buNone/>
            </a:pPr>
            <a:r>
              <a:rPr lang="en-US" sz="3200" b="1">
                <a:latin typeface="Arial Narrow" pitchFamily="34" charset="0"/>
              </a:rPr>
              <a:t>PAF, Percent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900113" y="333375"/>
            <a:ext cx="7251700" cy="304800"/>
          </a:xfrm>
          <a:prstGeom prst="rect">
            <a:avLst/>
          </a:prstGeom>
          <a:noFill/>
          <a:ln w="9525">
            <a:noFill/>
            <a:miter lim="800000"/>
            <a:headEnd/>
            <a:tailEnd/>
          </a:ln>
          <a:effectLst/>
        </p:spPr>
        <p:txBody>
          <a:bodyPr wrap="none" anchor="ctr">
            <a:spAutoFit/>
          </a:bodyPr>
          <a:lstStyle/>
          <a:p>
            <a:pPr eaLnBrk="1" hangingPunct="1"/>
            <a:r>
              <a:rPr lang="en-US" sz="1400" b="1" u="sng">
                <a:latin typeface="Arial" pitchFamily="34" charset="0"/>
                <a:cs typeface="Times New Roman" pitchFamily="18" charset="0"/>
              </a:rPr>
              <a:t>POPULATION ATTRIBUTABLE RISK  (PAR) OF COMBINATIONS OF RISK FACTORS</a:t>
            </a:r>
            <a:endParaRPr lang="en-GB" sz="1400" b="1" u="sng">
              <a:latin typeface="Arial" pitchFamily="34" charset="0"/>
              <a:cs typeface="Arial" pitchFamily="34" charset="0"/>
            </a:endParaRPr>
          </a:p>
        </p:txBody>
      </p:sp>
      <p:graphicFrame>
        <p:nvGraphicFramePr>
          <p:cNvPr id="138243" name="Group 3"/>
          <p:cNvGraphicFramePr>
            <a:graphicFrameLocks noGrp="1"/>
          </p:cNvGraphicFramePr>
          <p:nvPr/>
        </p:nvGraphicFramePr>
        <p:xfrm>
          <a:off x="900113" y="981075"/>
          <a:ext cx="7058025" cy="5943600"/>
        </p:xfrm>
        <a:graphic>
          <a:graphicData uri="http://schemas.openxmlformats.org/drawingml/2006/table">
            <a:tbl>
              <a:tblPr/>
              <a:tblGrid>
                <a:gridCol w="3656012"/>
                <a:gridCol w="1773238"/>
                <a:gridCol w="1628775"/>
              </a:tblGrid>
              <a:tr h="19843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Risk Factor</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RR  (95% CI)</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PAR (95% CI)</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Current and former smoking, diabetes, hypertension</a:t>
                      </a:r>
                      <a:endParaRPr kumimoji="0" lang="en-US"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Overall Interheart Study</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13.04 (11.63,14.62)</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57.72 (56.04,59.38)</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Overall Africa population</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17.35 (10.51,28.66)</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64.46 (56.69,71.54)</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Black Africans</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37.96 (14.10,102.23)</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56.95 (43.46,70.44)</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Coloured Africans</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7.67 (3.69,15.93)</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61.47 (45.92,74.98)</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European/other Africans</a:t>
                      </a:r>
                      <a:endParaRPr kumimoji="0" lang="en-US" sz="1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32.72 (8.52,125.74)</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69.49 (52.42,82.49)</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Current and former smoking, diabetes, hypertension + Apob/a ratio (tertiles 2,3 vs 1)</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Overall Interheart Study</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22.83 (19.69,26.47)</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74.24 (72.44,75.97)</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Overall Africa population</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28.89 (14.83,56.29)</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80.62 (72.73,86.65)</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Black Africans</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89.64 (24.52,327.66)</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73.80 (58.19,85.08)</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Coloured Africans</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14.29 (5.35,38.14)</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80.98 (66.07,90.30)</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European/other Africans</a:t>
                      </a:r>
                      <a:endParaRPr kumimoji="0" lang="en-US" sz="1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130.76 (15.50,1103.02)</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92.59 (78.71,97.69)</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Current and former smoking, diabetes, hypertension + Apob/a ratio (tertiles 2,3 vs 1)+waist/hip ratio (tertiles 2,3 vs 1)</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Overall Interheart Study</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27.78 (23.64,32.65)</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78.41 (76.59,80.12)</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Overall Africa population</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49.28 (22.75,106.75)</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89.18 (82.77,93.39)</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Black Africans</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136.50 (30.71,606.66)</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83.74 (68.42,92.44)</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Coloured Africans</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22.06 (7.28,66.85)</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89.14 (77.02,95.26)</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3018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European/other Africans</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1622.56 (95.49,27569.75)</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99.13 (94.82,99.86)</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8325" name="Rectangle 85"/>
          <p:cNvSpPr>
            <a:spLocks noChangeArrowheads="1"/>
          </p:cNvSpPr>
          <p:nvPr/>
        </p:nvSpPr>
        <p:spPr bwMode="auto">
          <a:xfrm>
            <a:off x="0" y="6843713"/>
            <a:ext cx="9144000" cy="0"/>
          </a:xfrm>
          <a:prstGeom prst="rect">
            <a:avLst/>
          </a:prstGeom>
          <a:noFill/>
          <a:ln w="9525">
            <a:noFill/>
            <a:miter lim="800000"/>
            <a:headEnd/>
            <a:tailEnd/>
          </a:ln>
          <a:effectLst/>
        </p:spPr>
        <p:txBody>
          <a:bodyPr wrap="none" anchor="ctr">
            <a:spAutoFit/>
          </a:bodyPr>
          <a:lstStyle/>
          <a:p>
            <a:pPr eaLnBrk="1" hangingPunct="1"/>
            <a:endParaRPr lang="en-US">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fontScale="90000"/>
          </a:bodyPr>
          <a:lstStyle/>
          <a:p>
            <a:r>
              <a:rPr lang="en-US" sz="3800">
                <a:latin typeface="Arial Narrow" pitchFamily="34" charset="0"/>
              </a:rPr>
              <a:t>Population Attributable Fraction of Stroke Mortality for Various Risk Factors in Sub-Saharan Africa</a:t>
            </a:r>
          </a:p>
        </p:txBody>
      </p:sp>
      <p:sp>
        <p:nvSpPr>
          <p:cNvPr id="134147" name="Rectangle 3"/>
          <p:cNvSpPr>
            <a:spLocks noGrp="1" noChangeArrowheads="1"/>
          </p:cNvSpPr>
          <p:nvPr>
            <p:ph idx="1"/>
          </p:nvPr>
        </p:nvSpPr>
        <p:spPr>
          <a:xfrm>
            <a:off x="1443038" y="6092824"/>
            <a:ext cx="6400800" cy="765175"/>
          </a:xfrm>
        </p:spPr>
        <p:txBody>
          <a:bodyPr>
            <a:normAutofit fontScale="92500"/>
          </a:bodyPr>
          <a:lstStyle/>
          <a:p>
            <a:pPr marL="0" indent="0" algn="ctr">
              <a:buFont typeface="Wingdings" pitchFamily="2" charset="2"/>
              <a:buNone/>
            </a:pPr>
            <a:r>
              <a:rPr lang="en-US" sz="2400" i="1" dirty="0">
                <a:solidFill>
                  <a:srgbClr val="FF0000"/>
                </a:solidFill>
                <a:latin typeface="Times New Roman" pitchFamily="18" charset="0"/>
              </a:rPr>
              <a:t>Mensah, HEART 2008; Source of data: </a:t>
            </a:r>
            <a:r>
              <a:rPr lang="en-US" sz="2400" i="1" dirty="0" err="1">
                <a:solidFill>
                  <a:srgbClr val="FF0000"/>
                </a:solidFill>
                <a:latin typeface="Times New Roman" pitchFamily="18" charset="0"/>
              </a:rPr>
              <a:t>Ezzati</a:t>
            </a:r>
            <a:r>
              <a:rPr lang="en-US" sz="2400" i="1" dirty="0">
                <a:solidFill>
                  <a:srgbClr val="FF0000"/>
                </a:solidFill>
                <a:latin typeface="Times New Roman" pitchFamily="18" charset="0"/>
              </a:rPr>
              <a:t>, et al. Global Burden of Disease and Risk Factors, 2006</a:t>
            </a:r>
          </a:p>
        </p:txBody>
      </p:sp>
      <p:pic>
        <p:nvPicPr>
          <p:cNvPr id="134148" name="Picture 4"/>
          <p:cNvPicPr>
            <a:picLocks noChangeAspect="1" noChangeArrowheads="1"/>
          </p:cNvPicPr>
          <p:nvPr/>
        </p:nvPicPr>
        <p:blipFill>
          <a:blip r:embed="rId3" cstate="print"/>
          <a:srcRect l="15912" t="19041" r="12799" b="21938"/>
          <a:stretch>
            <a:fillRect/>
          </a:stretch>
        </p:blipFill>
        <p:spPr bwMode="auto">
          <a:xfrm>
            <a:off x="211138" y="1271588"/>
            <a:ext cx="8763000" cy="4876800"/>
          </a:xfrm>
          <a:prstGeom prst="rect">
            <a:avLst/>
          </a:prstGeom>
          <a:noFill/>
          <a:ln w="381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srcRect/>
          <a:stretch>
            <a:fillRect/>
          </a:stretch>
        </p:blipFill>
        <p:spPr bwMode="auto">
          <a:xfrm>
            <a:off x="457200" y="477838"/>
            <a:ext cx="8686800" cy="6191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HYPERTENSION</a:t>
            </a:r>
            <a:endParaRPr lang="en-GB" dirty="0"/>
          </a:p>
        </p:txBody>
      </p:sp>
      <p:sp>
        <p:nvSpPr>
          <p:cNvPr id="3" name="Content Placeholder 2"/>
          <p:cNvSpPr>
            <a:spLocks noGrp="1"/>
          </p:cNvSpPr>
          <p:nvPr>
            <p:ph idx="1"/>
          </p:nvPr>
        </p:nvSpPr>
        <p:spPr/>
        <p:txBody>
          <a:bodyPr/>
          <a:lstStyle/>
          <a:p>
            <a:pPr>
              <a:buNone/>
            </a:pPr>
            <a:endParaRPr lang="en-GB" dirty="0" smtClean="0"/>
          </a:p>
          <a:p>
            <a:pPr>
              <a:buNone/>
            </a:pPr>
            <a:r>
              <a:rPr lang="en-GB" dirty="0"/>
              <a:t> </a:t>
            </a:r>
            <a:r>
              <a:rPr lang="en-GB" dirty="0" smtClean="0"/>
              <a:t> </a:t>
            </a:r>
            <a:r>
              <a:rPr lang="en-GB" dirty="0" err="1" smtClean="0"/>
              <a:t>Donnison</a:t>
            </a:r>
            <a:r>
              <a:rPr lang="en-GB" dirty="0" smtClean="0"/>
              <a:t>: Lancet (1929). No hypertension in 1800 consecutive admissions of “Natives” in </a:t>
            </a:r>
            <a:r>
              <a:rPr lang="en-GB" dirty="0" err="1" smtClean="0"/>
              <a:t>Kavirondo</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smtClean="0"/>
          </a:p>
        </p:txBody>
      </p:sp>
      <p:sp>
        <p:nvSpPr>
          <p:cNvPr id="3075" name="Rectangle 3"/>
          <p:cNvSpPr>
            <a:spLocks noGrp="1" noChangeArrowheads="1"/>
          </p:cNvSpPr>
          <p:nvPr>
            <p:ph idx="1"/>
          </p:nvPr>
        </p:nvSpPr>
        <p:spPr/>
        <p:txBody>
          <a:bodyPr/>
          <a:lstStyle/>
          <a:p>
            <a:pPr eaLnBrk="1" hangingPunct="1"/>
            <a:endParaRPr lang="en-US" smtClean="0"/>
          </a:p>
        </p:txBody>
      </p:sp>
      <p:pic>
        <p:nvPicPr>
          <p:cNvPr id="3076"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192088"/>
            <a:ext cx="9144000" cy="428625"/>
          </a:xfrm>
          <a:prstGeom prst="rect">
            <a:avLst/>
          </a:prstGeom>
          <a:noFill/>
          <a:ln w="9525">
            <a:noFill/>
            <a:miter lim="800000"/>
            <a:headEnd/>
            <a:tailEnd/>
          </a:ln>
        </p:spPr>
        <p:txBody>
          <a:bodyPr anchor="ctr"/>
          <a:lstStyle/>
          <a:p>
            <a:pPr algn="ctr"/>
            <a:r>
              <a:rPr lang="en-US" sz="3200" dirty="0">
                <a:solidFill>
                  <a:srgbClr val="002060"/>
                </a:solidFill>
              </a:rPr>
              <a:t>Epidemiology of Hypertension in  Africa</a:t>
            </a:r>
          </a:p>
        </p:txBody>
      </p:sp>
      <p:graphicFrame>
        <p:nvGraphicFramePr>
          <p:cNvPr id="1026" name="Object 3"/>
          <p:cNvGraphicFramePr>
            <a:graphicFrameLocks noChangeAspect="1"/>
          </p:cNvGraphicFramePr>
          <p:nvPr>
            <p:ph/>
          </p:nvPr>
        </p:nvGraphicFramePr>
        <p:xfrm>
          <a:off x="485775" y="841375"/>
          <a:ext cx="8062913" cy="6016625"/>
        </p:xfrm>
        <a:graphic>
          <a:graphicData uri="http://schemas.openxmlformats.org/presentationml/2006/ole">
            <p:oleObj spid="_x0000_s3074" name="Chart" r:id="rId4" imgW="6791249" imgH="5067300" progId="Excel.Sheet.8">
              <p:embed/>
            </p:oleObj>
          </a:graphicData>
        </a:graphic>
      </p:graphicFrame>
      <p:pic>
        <p:nvPicPr>
          <p:cNvPr id="1028" name="Picture 4"/>
          <p:cNvPicPr>
            <a:picLocks noChangeAspect="1" noChangeArrowheads="1"/>
          </p:cNvPicPr>
          <p:nvPr/>
        </p:nvPicPr>
        <p:blipFill>
          <a:blip r:embed="rId5" cstate="print"/>
          <a:srcRect/>
          <a:stretch>
            <a:fillRect/>
          </a:stretch>
        </p:blipFill>
        <p:spPr bwMode="auto">
          <a:xfrm>
            <a:off x="107950" y="5632450"/>
            <a:ext cx="1441450" cy="1109663"/>
          </a:xfrm>
          <a:prstGeom prst="rect">
            <a:avLst/>
          </a:prstGeom>
          <a:noFill/>
          <a:ln w="9525">
            <a:noFill/>
            <a:miter lim="800000"/>
            <a:headEnd/>
            <a:tailEnd/>
          </a:ln>
        </p:spPr>
      </p:pic>
      <p:sp>
        <p:nvSpPr>
          <p:cNvPr id="180229" name="Line 5"/>
          <p:cNvSpPr>
            <a:spLocks noChangeShapeType="1"/>
          </p:cNvSpPr>
          <p:nvPr/>
        </p:nvSpPr>
        <p:spPr bwMode="auto">
          <a:xfrm flipV="1">
            <a:off x="1979613" y="3141663"/>
            <a:ext cx="6697662" cy="0"/>
          </a:xfrm>
          <a:prstGeom prst="line">
            <a:avLst/>
          </a:prstGeom>
          <a:noFill/>
          <a:ln w="41275">
            <a:solidFill>
              <a:srgbClr val="FFFF00"/>
            </a:solidFill>
            <a:round/>
            <a:headEnd/>
            <a:tailEnd/>
          </a:ln>
        </p:spPr>
        <p:txBody>
          <a:bodyPr/>
          <a:lstStyle/>
          <a:p>
            <a:endParaRPr lang="en-GB"/>
          </a:p>
        </p:txBody>
      </p:sp>
      <p:sp>
        <p:nvSpPr>
          <p:cNvPr id="180230" name="Line 6"/>
          <p:cNvSpPr>
            <a:spLocks noChangeShapeType="1"/>
          </p:cNvSpPr>
          <p:nvPr/>
        </p:nvSpPr>
        <p:spPr bwMode="auto">
          <a:xfrm flipV="1">
            <a:off x="1979613" y="3716338"/>
            <a:ext cx="6697662" cy="0"/>
          </a:xfrm>
          <a:prstGeom prst="line">
            <a:avLst/>
          </a:prstGeom>
          <a:noFill/>
          <a:ln w="41275">
            <a:solidFill>
              <a:srgbClr val="008000"/>
            </a:solidFill>
            <a:round/>
            <a:headEnd/>
            <a:tailEnd/>
          </a:ln>
        </p:spPr>
        <p:txBody>
          <a:bodyPr/>
          <a:lstStyle/>
          <a:p>
            <a:endParaRPr lang="en-GB"/>
          </a:p>
        </p:txBody>
      </p:sp>
      <p:sp>
        <p:nvSpPr>
          <p:cNvPr id="180231" name="Line 7"/>
          <p:cNvSpPr>
            <a:spLocks noChangeShapeType="1"/>
          </p:cNvSpPr>
          <p:nvPr/>
        </p:nvSpPr>
        <p:spPr bwMode="auto">
          <a:xfrm flipV="1">
            <a:off x="1979613" y="2565400"/>
            <a:ext cx="6697662" cy="0"/>
          </a:xfrm>
          <a:prstGeom prst="line">
            <a:avLst/>
          </a:prstGeom>
          <a:noFill/>
          <a:ln w="41275">
            <a:solidFill>
              <a:srgbClr val="FF0000"/>
            </a:solidFill>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0230"/>
                                        </p:tgtEl>
                                        <p:attrNameLst>
                                          <p:attrName>style.visibility</p:attrName>
                                        </p:attrNameLst>
                                      </p:cBhvr>
                                      <p:to>
                                        <p:strVal val="visible"/>
                                      </p:to>
                                    </p:set>
                                    <p:anim calcmode="lin" valueType="num">
                                      <p:cBhvr additive="base">
                                        <p:cTn id="7" dur="500" fill="hold"/>
                                        <p:tgtEl>
                                          <p:spTgt spid="180230"/>
                                        </p:tgtEl>
                                        <p:attrNameLst>
                                          <p:attrName>ppt_x</p:attrName>
                                        </p:attrNameLst>
                                      </p:cBhvr>
                                      <p:tavLst>
                                        <p:tav tm="0">
                                          <p:val>
                                            <p:strVal val="#ppt_x"/>
                                          </p:val>
                                        </p:tav>
                                        <p:tav tm="100000">
                                          <p:val>
                                            <p:strVal val="#ppt_x"/>
                                          </p:val>
                                        </p:tav>
                                      </p:tavLst>
                                    </p:anim>
                                    <p:anim calcmode="lin" valueType="num">
                                      <p:cBhvr additive="base">
                                        <p:cTn id="8" dur="500" fill="hold"/>
                                        <p:tgtEl>
                                          <p:spTgt spid="1802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0229"/>
                                        </p:tgtEl>
                                        <p:attrNameLst>
                                          <p:attrName>style.visibility</p:attrName>
                                        </p:attrNameLst>
                                      </p:cBhvr>
                                      <p:to>
                                        <p:strVal val="visible"/>
                                      </p:to>
                                    </p:set>
                                    <p:anim calcmode="lin" valueType="num">
                                      <p:cBhvr additive="base">
                                        <p:cTn id="13" dur="500" fill="hold"/>
                                        <p:tgtEl>
                                          <p:spTgt spid="180229"/>
                                        </p:tgtEl>
                                        <p:attrNameLst>
                                          <p:attrName>ppt_x</p:attrName>
                                        </p:attrNameLst>
                                      </p:cBhvr>
                                      <p:tavLst>
                                        <p:tav tm="0">
                                          <p:val>
                                            <p:strVal val="#ppt_x"/>
                                          </p:val>
                                        </p:tav>
                                        <p:tav tm="100000">
                                          <p:val>
                                            <p:strVal val="#ppt_x"/>
                                          </p:val>
                                        </p:tav>
                                      </p:tavLst>
                                    </p:anim>
                                    <p:anim calcmode="lin" valueType="num">
                                      <p:cBhvr additive="base">
                                        <p:cTn id="14" dur="500" fill="hold"/>
                                        <p:tgtEl>
                                          <p:spTgt spid="1802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0231"/>
                                        </p:tgtEl>
                                        <p:attrNameLst>
                                          <p:attrName>style.visibility</p:attrName>
                                        </p:attrNameLst>
                                      </p:cBhvr>
                                      <p:to>
                                        <p:strVal val="visible"/>
                                      </p:to>
                                    </p:set>
                                    <p:anim calcmode="lin" valueType="num">
                                      <p:cBhvr additive="base">
                                        <p:cTn id="19" dur="500" fill="hold"/>
                                        <p:tgtEl>
                                          <p:spTgt spid="180231"/>
                                        </p:tgtEl>
                                        <p:attrNameLst>
                                          <p:attrName>ppt_x</p:attrName>
                                        </p:attrNameLst>
                                      </p:cBhvr>
                                      <p:tavLst>
                                        <p:tav tm="0">
                                          <p:val>
                                            <p:strVal val="#ppt_x"/>
                                          </p:val>
                                        </p:tav>
                                        <p:tav tm="100000">
                                          <p:val>
                                            <p:strVal val="#ppt_x"/>
                                          </p:val>
                                        </p:tav>
                                      </p:tavLst>
                                    </p:anim>
                                    <p:anim calcmode="lin" valueType="num">
                                      <p:cBhvr additive="base">
                                        <p:cTn id="20" dur="500" fill="hold"/>
                                        <p:tgtEl>
                                          <p:spTgt spid="1802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9" grpId="0" animBg="1"/>
      <p:bldP spid="180230" grpId="0" animBg="1"/>
      <p:bldP spid="1802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HYPERTENSION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Small studies in 80s, prevalence of 5 – 8%</a:t>
            </a:r>
          </a:p>
          <a:p>
            <a:r>
              <a:rPr lang="en-GB" dirty="0" err="1" smtClean="0"/>
              <a:t>Nakuru</a:t>
            </a:r>
            <a:r>
              <a:rPr lang="en-GB" dirty="0" smtClean="0"/>
              <a:t> district (</a:t>
            </a:r>
            <a:r>
              <a:rPr lang="en-GB" dirty="0" err="1" smtClean="0"/>
              <a:t>Mathenge</a:t>
            </a:r>
            <a:r>
              <a:rPr lang="en-GB" dirty="0" smtClean="0"/>
              <a:t> et al)</a:t>
            </a:r>
          </a:p>
          <a:p>
            <a:pPr lvl="1">
              <a:buFont typeface="Wingdings" pitchFamily="2" charset="2"/>
              <a:buChar char="Ø"/>
            </a:pPr>
            <a:r>
              <a:rPr lang="en-GB" dirty="0"/>
              <a:t> </a:t>
            </a:r>
            <a:r>
              <a:rPr lang="en-GB" dirty="0" smtClean="0"/>
              <a:t>App 5000 subjects , ≥ 50 years</a:t>
            </a:r>
          </a:p>
          <a:p>
            <a:pPr lvl="1">
              <a:buFont typeface="Wingdings" pitchFamily="2" charset="2"/>
              <a:buChar char="Ø"/>
            </a:pPr>
            <a:r>
              <a:rPr lang="en-GB" dirty="0" smtClean="0"/>
              <a:t> Prevalence – 50.1% (47.5-52.6): Urban 57% vs. Rural 47% ; OR 1,7 (1.5-1.9)</a:t>
            </a:r>
          </a:p>
          <a:p>
            <a:pPr lvl="1">
              <a:buFont typeface="Wingdings" pitchFamily="2" charset="2"/>
              <a:buChar char="Ø"/>
            </a:pPr>
            <a:r>
              <a:rPr lang="en-GB" dirty="0" smtClean="0"/>
              <a:t> Awareness 15%, control 29%</a:t>
            </a:r>
            <a:endParaRPr lang="en-GB" dirty="0"/>
          </a:p>
          <a:p>
            <a:r>
              <a:rPr lang="en-GB" dirty="0" err="1" smtClean="0"/>
              <a:t>Kibera</a:t>
            </a:r>
            <a:r>
              <a:rPr lang="en-GB" dirty="0" smtClean="0"/>
              <a:t> slums, Nairobi (</a:t>
            </a:r>
            <a:r>
              <a:rPr lang="en-GB" dirty="0" err="1" smtClean="0"/>
              <a:t>Njau</a:t>
            </a:r>
            <a:r>
              <a:rPr lang="en-GB" dirty="0" smtClean="0"/>
              <a:t> et al)</a:t>
            </a:r>
          </a:p>
          <a:p>
            <a:pPr lvl="1">
              <a:buFont typeface="Wingdings" pitchFamily="2" charset="2"/>
              <a:buChar char="Ø"/>
            </a:pPr>
            <a:r>
              <a:rPr lang="en-GB" dirty="0"/>
              <a:t> </a:t>
            </a:r>
            <a:r>
              <a:rPr lang="en-GB" dirty="0" smtClean="0"/>
              <a:t>Young  </a:t>
            </a:r>
            <a:r>
              <a:rPr lang="en-GB" dirty="0" err="1" smtClean="0"/>
              <a:t>poulation</a:t>
            </a:r>
            <a:r>
              <a:rPr lang="en-GB" dirty="0" smtClean="0"/>
              <a:t> (60% &lt; 35 years), low SE class</a:t>
            </a:r>
          </a:p>
          <a:p>
            <a:pPr lvl="1">
              <a:buFont typeface="Wingdings" pitchFamily="2" charset="2"/>
              <a:buChar char="Ø"/>
            </a:pPr>
            <a:r>
              <a:rPr lang="en-GB" dirty="0" smtClean="0"/>
              <a:t> Overall prevalence 13% </a:t>
            </a:r>
          </a:p>
          <a:p>
            <a:pPr lvl="1">
              <a:buFont typeface="Wingdings" pitchFamily="2" charset="2"/>
              <a:buChar char="Ø"/>
            </a:pPr>
            <a:r>
              <a:rPr lang="en-GB" dirty="0" smtClean="0"/>
              <a:t> Progressive increase with age: 35-44 – 31%; 45-54 – 43%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HYPERTENSION</a:t>
            </a:r>
            <a:endParaRPr lang="en-GB" dirty="0"/>
          </a:p>
        </p:txBody>
      </p:sp>
      <p:sp>
        <p:nvSpPr>
          <p:cNvPr id="3" name="Content Placeholder 2"/>
          <p:cNvSpPr>
            <a:spLocks noGrp="1"/>
          </p:cNvSpPr>
          <p:nvPr>
            <p:ph idx="1"/>
          </p:nvPr>
        </p:nvSpPr>
        <p:spPr>
          <a:xfrm>
            <a:off x="457200" y="1600200"/>
            <a:ext cx="8229600" cy="5257800"/>
          </a:xfrm>
        </p:spPr>
        <p:txBody>
          <a:bodyPr>
            <a:normAutofit/>
          </a:bodyPr>
          <a:lstStyle/>
          <a:p>
            <a:r>
              <a:rPr lang="en-GB" dirty="0" err="1" smtClean="0"/>
              <a:t>Garissa</a:t>
            </a:r>
            <a:r>
              <a:rPr lang="en-GB" dirty="0" smtClean="0"/>
              <a:t> (Hassan)</a:t>
            </a:r>
          </a:p>
          <a:p>
            <a:pPr lvl="1">
              <a:buFont typeface="Wingdings" pitchFamily="2" charset="2"/>
              <a:buChar char="Ø"/>
            </a:pPr>
            <a:r>
              <a:rPr lang="en-GB" dirty="0" smtClean="0"/>
              <a:t> Young population, mean age 35years, 82% &lt; 50years</a:t>
            </a:r>
          </a:p>
          <a:p>
            <a:pPr lvl="1">
              <a:buFont typeface="Wingdings" pitchFamily="2" charset="2"/>
              <a:buChar char="Ø"/>
            </a:pPr>
            <a:r>
              <a:rPr lang="en-GB" dirty="0" smtClean="0"/>
              <a:t> Overall prevalence  12.6% (11.1-14.2)</a:t>
            </a:r>
          </a:p>
          <a:p>
            <a:pPr lvl="1">
              <a:buFont typeface="Wingdings" pitchFamily="2" charset="2"/>
              <a:buChar char="Ø"/>
            </a:pPr>
            <a:r>
              <a:rPr lang="en-GB" dirty="0" smtClean="0"/>
              <a:t>Age: 50-57 – 26.3%; 58-65 – 23.4%; &gt;65 – 38.5%</a:t>
            </a:r>
          </a:p>
          <a:p>
            <a:r>
              <a:rPr lang="en-GB" dirty="0" err="1" smtClean="0"/>
              <a:t>Korogocho</a:t>
            </a:r>
            <a:r>
              <a:rPr lang="en-GB" dirty="0" smtClean="0"/>
              <a:t>, </a:t>
            </a:r>
            <a:r>
              <a:rPr lang="en-GB" dirty="0" err="1" smtClean="0"/>
              <a:t>Viwandani</a:t>
            </a:r>
            <a:r>
              <a:rPr lang="en-GB" dirty="0" smtClean="0"/>
              <a:t> slums (Vijver et al)</a:t>
            </a:r>
          </a:p>
          <a:p>
            <a:pPr lvl="1">
              <a:buFont typeface="Wingdings" pitchFamily="2" charset="2"/>
              <a:buChar char="Ø"/>
            </a:pPr>
            <a:r>
              <a:rPr lang="en-GB" dirty="0" smtClean="0"/>
              <a:t> Prevalence 19.1%</a:t>
            </a:r>
          </a:p>
          <a:p>
            <a:pPr lvl="1">
              <a:buFont typeface="Wingdings" pitchFamily="2" charset="2"/>
              <a:buChar char="Ø"/>
            </a:pPr>
            <a:r>
              <a:rPr lang="en-GB" dirty="0" smtClean="0"/>
              <a:t> Awareness 21%, treatment 15%, control 5%</a:t>
            </a:r>
          </a:p>
          <a:p>
            <a:pPr lvl="1">
              <a:buFont typeface="Wingdings" pitchFamily="2" charset="2"/>
              <a:buChar char="Ø"/>
            </a:pPr>
            <a:r>
              <a:rPr lang="en-GB" dirty="0" smtClean="0"/>
              <a:t> Age: 40-49 -18.7%; 50-59 – 28.2%; 50-59 – 42.8%</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DIABETES MELLITUS</a:t>
            </a:r>
            <a:endParaRPr lang="en-GB" dirty="0"/>
          </a:p>
        </p:txBody>
      </p:sp>
      <p:sp>
        <p:nvSpPr>
          <p:cNvPr id="3" name="Content Placeholder 2"/>
          <p:cNvSpPr>
            <a:spLocks noGrp="1"/>
          </p:cNvSpPr>
          <p:nvPr>
            <p:ph idx="1"/>
          </p:nvPr>
        </p:nvSpPr>
        <p:spPr/>
        <p:txBody>
          <a:bodyPr>
            <a:normAutofit fontScale="92500" lnSpcReduction="20000"/>
          </a:bodyPr>
          <a:lstStyle/>
          <a:p>
            <a:r>
              <a:rPr lang="en-GB" dirty="0" err="1" smtClean="0"/>
              <a:t>Nakuru</a:t>
            </a:r>
            <a:endParaRPr lang="en-GB" dirty="0" smtClean="0"/>
          </a:p>
          <a:p>
            <a:pPr lvl="1">
              <a:buFont typeface="Wingdings" pitchFamily="2" charset="2"/>
              <a:buChar char="Ø"/>
            </a:pPr>
            <a:r>
              <a:rPr lang="en-GB" dirty="0" smtClean="0"/>
              <a:t> Overall </a:t>
            </a:r>
            <a:r>
              <a:rPr lang="en-GB" dirty="0" err="1" smtClean="0"/>
              <a:t>prevalance</a:t>
            </a:r>
            <a:r>
              <a:rPr lang="en-GB" dirty="0" smtClean="0"/>
              <a:t>– 6.6 % (5.6-7.7)</a:t>
            </a:r>
          </a:p>
          <a:p>
            <a:pPr lvl="1">
              <a:buFont typeface="Wingdings" pitchFamily="2" charset="2"/>
              <a:buChar char="Ø"/>
            </a:pPr>
            <a:r>
              <a:rPr lang="en-GB" dirty="0" smtClean="0"/>
              <a:t> Urban &gt; Rural, up to 14-16% in selected populations</a:t>
            </a:r>
          </a:p>
          <a:p>
            <a:r>
              <a:rPr lang="en-GB" dirty="0" err="1" smtClean="0"/>
              <a:t>Kibera</a:t>
            </a:r>
            <a:r>
              <a:rPr lang="en-GB" dirty="0" smtClean="0"/>
              <a:t> (</a:t>
            </a:r>
            <a:r>
              <a:rPr lang="en-GB" dirty="0" err="1" smtClean="0"/>
              <a:t>Wanjiru</a:t>
            </a:r>
            <a:r>
              <a:rPr lang="en-GB" dirty="0" smtClean="0"/>
              <a:t>)</a:t>
            </a:r>
          </a:p>
          <a:p>
            <a:pPr lvl="1">
              <a:buFont typeface="Wingdings" pitchFamily="2" charset="2"/>
              <a:buChar char="Ø"/>
            </a:pPr>
            <a:r>
              <a:rPr lang="en-GB" dirty="0" smtClean="0"/>
              <a:t>  Young age group; mean 33.4, ≥ 55 yrs only 5.2%</a:t>
            </a:r>
          </a:p>
          <a:p>
            <a:pPr lvl="1">
              <a:buFont typeface="Wingdings" pitchFamily="2" charset="2"/>
              <a:buChar char="Ø"/>
            </a:pPr>
            <a:r>
              <a:rPr lang="en-GB" dirty="0" smtClean="0"/>
              <a:t>  Prevalence – 3.2%</a:t>
            </a:r>
          </a:p>
          <a:p>
            <a:r>
              <a:rPr lang="en-GB" dirty="0" smtClean="0"/>
              <a:t> </a:t>
            </a:r>
            <a:r>
              <a:rPr lang="en-GB" dirty="0" err="1" smtClean="0"/>
              <a:t>Garissa</a:t>
            </a:r>
            <a:endParaRPr lang="en-GB" dirty="0" smtClean="0"/>
          </a:p>
          <a:p>
            <a:pPr lvl="1">
              <a:buFont typeface="Wingdings" pitchFamily="2" charset="2"/>
              <a:buChar char="Ø"/>
            </a:pPr>
            <a:r>
              <a:rPr lang="en-GB" dirty="0" smtClean="0"/>
              <a:t>  Prevalence 3.7% (2.9-4.7)</a:t>
            </a:r>
          </a:p>
          <a:p>
            <a:pPr lvl="1">
              <a:buFont typeface="Wingdings" pitchFamily="2" charset="2"/>
              <a:buChar char="Ø"/>
            </a:pPr>
            <a:r>
              <a:rPr lang="en-GB" dirty="0" smtClean="0"/>
              <a:t>  Associated with age, sex(m&gt;</a:t>
            </a:r>
            <a:r>
              <a:rPr lang="en-GB" dirty="0" err="1" smtClean="0"/>
              <a:t>f</a:t>
            </a:r>
            <a:r>
              <a:rPr lang="en-GB" dirty="0" smtClean="0"/>
              <a:t>), obesity, hypertension </a:t>
            </a:r>
          </a:p>
          <a:p>
            <a:pPr>
              <a:buNone/>
            </a:pPr>
            <a:r>
              <a:rPr lang="en-GB" dirty="0" smtClean="0"/>
              <a:t>  </a:t>
            </a:r>
          </a:p>
          <a:p>
            <a:endParaRPr lang="en-GB"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OBESITY</a:t>
            </a:r>
            <a:endParaRPr lang="en-GB" dirty="0"/>
          </a:p>
        </p:txBody>
      </p:sp>
      <p:sp>
        <p:nvSpPr>
          <p:cNvPr id="3" name="Content Placeholder 2"/>
          <p:cNvSpPr>
            <a:spLocks noGrp="1"/>
          </p:cNvSpPr>
          <p:nvPr>
            <p:ph idx="1"/>
          </p:nvPr>
        </p:nvSpPr>
        <p:spPr/>
        <p:txBody>
          <a:bodyPr>
            <a:normAutofit fontScale="77500" lnSpcReduction="20000"/>
          </a:bodyPr>
          <a:lstStyle/>
          <a:p>
            <a:r>
              <a:rPr lang="en-GB" dirty="0" err="1" smtClean="0"/>
              <a:t>Nakuru</a:t>
            </a:r>
            <a:endParaRPr lang="en-GB" dirty="0" smtClean="0"/>
          </a:p>
          <a:p>
            <a:pPr lvl="1">
              <a:buFont typeface="Wingdings" pitchFamily="2" charset="2"/>
              <a:buChar char="Ø"/>
            </a:pPr>
            <a:r>
              <a:rPr lang="en-GB" dirty="0" smtClean="0"/>
              <a:t> Overall prevalence – 13 %</a:t>
            </a:r>
          </a:p>
          <a:p>
            <a:pPr lvl="1">
              <a:buFont typeface="Wingdings" pitchFamily="2" charset="2"/>
              <a:buChar char="Ø"/>
            </a:pPr>
            <a:r>
              <a:rPr lang="en-GB" dirty="0" smtClean="0"/>
              <a:t> Urban &gt; Rural: Overweight  20 </a:t>
            </a:r>
            <a:r>
              <a:rPr lang="en-GB" dirty="0" err="1" smtClean="0"/>
              <a:t>vs</a:t>
            </a:r>
            <a:r>
              <a:rPr lang="en-GB" dirty="0" smtClean="0"/>
              <a:t> 10%; Obesity 30 </a:t>
            </a:r>
            <a:r>
              <a:rPr lang="en-GB" dirty="0" err="1" smtClean="0"/>
              <a:t>vs</a:t>
            </a:r>
            <a:r>
              <a:rPr lang="en-GB" dirty="0" smtClean="0"/>
              <a:t> 19%. Also higher mean WHR</a:t>
            </a:r>
          </a:p>
          <a:p>
            <a:r>
              <a:rPr lang="en-GB" dirty="0" err="1" smtClean="0"/>
              <a:t>Garissa</a:t>
            </a:r>
            <a:endParaRPr lang="en-GB" dirty="0" smtClean="0"/>
          </a:p>
          <a:p>
            <a:pPr lvl="1">
              <a:buFont typeface="Wingdings" pitchFamily="2" charset="2"/>
              <a:buChar char="Ø"/>
            </a:pPr>
            <a:r>
              <a:rPr lang="en-GB" dirty="0" smtClean="0"/>
              <a:t> Overweight – 23.9% (21.9-25.9)</a:t>
            </a:r>
          </a:p>
          <a:p>
            <a:pPr lvl="1">
              <a:buFont typeface="Wingdings" pitchFamily="2" charset="2"/>
              <a:buChar char="Ø"/>
            </a:pPr>
            <a:r>
              <a:rPr lang="en-GB" dirty="0" smtClean="0"/>
              <a:t> Obesity by BMI – 12.6% (11.3-14.3)</a:t>
            </a:r>
          </a:p>
          <a:p>
            <a:pPr lvl="1">
              <a:buFont typeface="Wingdings" pitchFamily="2" charset="2"/>
              <a:buChar char="Ø"/>
            </a:pPr>
            <a:r>
              <a:rPr lang="en-GB" dirty="0" smtClean="0"/>
              <a:t> Central obesity – 20.4% (18.5-22.3)</a:t>
            </a:r>
          </a:p>
          <a:p>
            <a:r>
              <a:rPr lang="en-GB" dirty="0" err="1" smtClean="0"/>
              <a:t>Kibera</a:t>
            </a:r>
            <a:endParaRPr lang="en-GB" dirty="0" smtClean="0"/>
          </a:p>
          <a:p>
            <a:pPr lvl="1">
              <a:buFont typeface="Wingdings" pitchFamily="2" charset="2"/>
              <a:buChar char="Ø"/>
            </a:pPr>
            <a:r>
              <a:rPr lang="en-GB" dirty="0" smtClean="0"/>
              <a:t> Overweight 28.7%</a:t>
            </a:r>
          </a:p>
          <a:p>
            <a:pPr lvl="1">
              <a:buFont typeface="Wingdings" pitchFamily="2" charset="2"/>
              <a:buChar char="Ø"/>
            </a:pPr>
            <a:r>
              <a:rPr lang="en-GB" dirty="0" smtClean="0"/>
              <a:t> Obesity (BMI) – 16.3%</a:t>
            </a:r>
          </a:p>
          <a:p>
            <a:pPr lvl="1">
              <a:buFont typeface="Wingdings" pitchFamily="2" charset="2"/>
              <a:buChar char="Ø"/>
            </a:pPr>
            <a:r>
              <a:rPr lang="en-GB" dirty="0" smtClean="0"/>
              <a:t> Central obesity – 13.1%</a:t>
            </a:r>
          </a:p>
          <a:p>
            <a:pPr>
              <a:buNone/>
            </a:pPr>
            <a:r>
              <a:rPr lang="en-GB" dirty="0" smtClean="0"/>
              <a:t>   </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TOBACCO</a:t>
            </a:r>
            <a:endParaRPr lang="en-GB" dirty="0"/>
          </a:p>
        </p:txBody>
      </p:sp>
      <p:sp>
        <p:nvSpPr>
          <p:cNvPr id="3" name="Content Placeholder 2"/>
          <p:cNvSpPr>
            <a:spLocks noGrp="1"/>
          </p:cNvSpPr>
          <p:nvPr>
            <p:ph idx="1"/>
          </p:nvPr>
        </p:nvSpPr>
        <p:spPr/>
        <p:txBody>
          <a:bodyPr/>
          <a:lstStyle/>
          <a:p>
            <a:r>
              <a:rPr lang="en-GB" dirty="0" err="1" smtClean="0"/>
              <a:t>Garissa</a:t>
            </a:r>
            <a:r>
              <a:rPr lang="en-GB" dirty="0" smtClean="0"/>
              <a:t> – 5.2%</a:t>
            </a:r>
          </a:p>
          <a:p>
            <a:r>
              <a:rPr lang="en-GB" dirty="0" err="1" smtClean="0"/>
              <a:t>Kibera</a:t>
            </a:r>
            <a:r>
              <a:rPr lang="en-GB" dirty="0" smtClean="0"/>
              <a:t> – 13.1%</a:t>
            </a:r>
          </a:p>
          <a:p>
            <a:r>
              <a:rPr lang="en-GB" dirty="0" err="1" smtClean="0"/>
              <a:t>Nakuru</a:t>
            </a:r>
            <a:r>
              <a:rPr lang="en-GB" dirty="0" smtClean="0"/>
              <a:t> – Urban 8%, Rural 7%</a:t>
            </a:r>
          </a:p>
          <a:p>
            <a:r>
              <a:rPr lang="en-GB" dirty="0" smtClean="0"/>
              <a:t>Predominantly cigarette smoking</a:t>
            </a:r>
          </a:p>
          <a:p>
            <a:r>
              <a:rPr lang="en-GB" dirty="0" smtClean="0"/>
              <a:t>Almost exclusively male</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DYSLIPIDAEMIA</a:t>
            </a:r>
            <a:endParaRPr lang="en-GB" dirty="0"/>
          </a:p>
        </p:txBody>
      </p:sp>
      <p:sp>
        <p:nvSpPr>
          <p:cNvPr id="3" name="Content Placeholder 2"/>
          <p:cNvSpPr>
            <a:spLocks noGrp="1"/>
          </p:cNvSpPr>
          <p:nvPr>
            <p:ph idx="1"/>
          </p:nvPr>
        </p:nvSpPr>
        <p:spPr/>
        <p:txBody>
          <a:bodyPr/>
          <a:lstStyle/>
          <a:p>
            <a:r>
              <a:rPr lang="en-GB" dirty="0" err="1" smtClean="0"/>
              <a:t>Nakuru</a:t>
            </a:r>
            <a:r>
              <a:rPr lang="en-GB" dirty="0" smtClean="0"/>
              <a:t>  High cholesterol 21.1% (18.6- 23.9)</a:t>
            </a:r>
          </a:p>
          <a:p>
            <a:r>
              <a:rPr lang="en-GB" dirty="0" smtClean="0"/>
              <a:t>Hassan : 16.9% (11-24.3)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163" name="Object 3"/>
          <p:cNvGraphicFramePr>
            <a:graphicFrameLocks noChangeAspect="1"/>
          </p:cNvGraphicFramePr>
          <p:nvPr>
            <p:ph idx="1"/>
          </p:nvPr>
        </p:nvGraphicFramePr>
        <p:xfrm>
          <a:off x="1039813" y="1219200"/>
          <a:ext cx="7443787" cy="4800600"/>
        </p:xfrm>
        <a:graphic>
          <a:graphicData uri="http://schemas.openxmlformats.org/presentationml/2006/ole">
            <p:oleObj spid="_x0000_s4098" name="Chart" r:id="rId4" imgW="7753242" imgH="5000520" progId="Excel.Sheet.8">
              <p:embed followColorScheme="full"/>
            </p:oleObj>
          </a:graphicData>
        </a:graphic>
      </p:graphicFrame>
      <p:sp>
        <p:nvSpPr>
          <p:cNvPr id="220164" name="Text Box 4"/>
          <p:cNvSpPr txBox="1">
            <a:spLocks noChangeArrowheads="1"/>
          </p:cNvSpPr>
          <p:nvPr/>
        </p:nvSpPr>
        <p:spPr bwMode="auto">
          <a:xfrm>
            <a:off x="1736725" y="5907088"/>
            <a:ext cx="184150" cy="366712"/>
          </a:xfrm>
          <a:prstGeom prst="rect">
            <a:avLst/>
          </a:prstGeom>
          <a:noFill/>
          <a:ln w="9525">
            <a:noFill/>
            <a:miter lim="800000"/>
            <a:headEnd/>
            <a:tailEnd/>
          </a:ln>
          <a:effectLst/>
        </p:spPr>
        <p:txBody>
          <a:bodyPr wrap="none">
            <a:spAutoFit/>
          </a:bodyPr>
          <a:lstStyle/>
          <a:p>
            <a:pPr eaLnBrk="0" hangingPunct="0"/>
            <a:endParaRPr lang="en-GB"/>
          </a:p>
        </p:txBody>
      </p:sp>
      <p:sp>
        <p:nvSpPr>
          <p:cNvPr id="220165" name="Text Box 5"/>
          <p:cNvSpPr txBox="1">
            <a:spLocks noChangeArrowheads="1"/>
          </p:cNvSpPr>
          <p:nvPr/>
        </p:nvSpPr>
        <p:spPr bwMode="auto">
          <a:xfrm>
            <a:off x="685800" y="228600"/>
            <a:ext cx="7391400" cy="641350"/>
          </a:xfrm>
          <a:prstGeom prst="rect">
            <a:avLst/>
          </a:prstGeom>
          <a:noFill/>
          <a:ln w="9525">
            <a:noFill/>
            <a:miter lim="800000"/>
            <a:headEnd/>
            <a:tailEnd/>
          </a:ln>
          <a:effectLst/>
        </p:spPr>
        <p:txBody>
          <a:bodyPr>
            <a:spAutoFit/>
          </a:bodyPr>
          <a:lstStyle/>
          <a:p>
            <a:pPr>
              <a:spcBef>
                <a:spcPct val="50000"/>
              </a:spcBef>
            </a:pPr>
            <a:r>
              <a:rPr lang="en-GB" sz="3600" b="1"/>
              <a:t>Control Rate at KNH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EPIDEMOLOGICAL TRANSITION</a:t>
            </a:r>
          </a:p>
        </p:txBody>
      </p:sp>
      <p:sp>
        <p:nvSpPr>
          <p:cNvPr id="23555" name="Rectangle 3"/>
          <p:cNvSpPr>
            <a:spLocks noGrp="1" noChangeArrowheads="1"/>
          </p:cNvSpPr>
          <p:nvPr>
            <p:ph idx="1"/>
          </p:nvPr>
        </p:nvSpPr>
        <p:spPr/>
        <p:txBody>
          <a:bodyPr/>
          <a:lstStyle/>
          <a:p>
            <a:pPr>
              <a:lnSpc>
                <a:spcPct val="80000"/>
              </a:lnSpc>
            </a:pPr>
            <a:r>
              <a:rPr lang="en-US" sz="2800"/>
              <a:t>Shift from nutritional deficiencies  and infectious diseases to chronic degenerative diseases</a:t>
            </a:r>
          </a:p>
          <a:p>
            <a:pPr>
              <a:lnSpc>
                <a:spcPct val="80000"/>
              </a:lnSpc>
            </a:pPr>
            <a:r>
              <a:rPr lang="en-US" sz="2800"/>
              <a:t>Associated with demographic transition;</a:t>
            </a:r>
          </a:p>
          <a:p>
            <a:pPr>
              <a:lnSpc>
                <a:spcPct val="80000"/>
              </a:lnSpc>
              <a:buFontTx/>
              <a:buNone/>
            </a:pPr>
            <a:r>
              <a:rPr lang="en-US" sz="2800"/>
              <a:t>    - Better sanitation</a:t>
            </a:r>
          </a:p>
          <a:p>
            <a:pPr>
              <a:lnSpc>
                <a:spcPct val="80000"/>
              </a:lnSpc>
              <a:buFontTx/>
              <a:buNone/>
            </a:pPr>
            <a:r>
              <a:rPr lang="en-US" sz="2800"/>
              <a:t>    - Food  availability, change in nutritional patterns</a:t>
            </a:r>
          </a:p>
          <a:p>
            <a:pPr>
              <a:lnSpc>
                <a:spcPct val="80000"/>
              </a:lnSpc>
              <a:buFontTx/>
              <a:buNone/>
            </a:pPr>
            <a:r>
              <a:rPr lang="en-US" sz="2800"/>
              <a:t>    - Less energy expenditure</a:t>
            </a:r>
          </a:p>
          <a:p>
            <a:pPr>
              <a:lnSpc>
                <a:spcPct val="80000"/>
              </a:lnSpc>
              <a:buFontTx/>
              <a:buNone/>
            </a:pPr>
            <a:r>
              <a:rPr lang="en-US" sz="2800"/>
              <a:t>    - Increased life expectancy</a:t>
            </a:r>
          </a:p>
          <a:p>
            <a:pPr>
              <a:lnSpc>
                <a:spcPct val="80000"/>
              </a:lnSpc>
            </a:pPr>
            <a:r>
              <a:rPr lang="en-US" sz="2800"/>
              <a:t>New habits e.g. smoking</a:t>
            </a:r>
          </a:p>
          <a:p>
            <a:pPr>
              <a:lnSpc>
                <a:spcPct val="80000"/>
              </a:lnSpc>
            </a:pPr>
            <a:r>
              <a:rPr lang="en-US" sz="2800"/>
              <a:t>Urbanization critical component, especially in Africa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a:t>
            </a:r>
            <a:r>
              <a:rPr lang="en-GB" dirty="0" err="1" smtClean="0"/>
              <a:t>CVDs</a:t>
            </a:r>
            <a:endParaRPr lang="en-GB" dirty="0"/>
          </a:p>
        </p:txBody>
      </p:sp>
      <p:sp>
        <p:nvSpPr>
          <p:cNvPr id="3" name="Content Placeholder 2"/>
          <p:cNvSpPr>
            <a:spLocks noGrp="1"/>
          </p:cNvSpPr>
          <p:nvPr>
            <p:ph idx="1"/>
          </p:nvPr>
        </p:nvSpPr>
        <p:spPr/>
        <p:txBody>
          <a:bodyPr/>
          <a:lstStyle/>
          <a:p>
            <a:r>
              <a:rPr lang="en-GB" dirty="0" smtClean="0"/>
              <a:t>RHD</a:t>
            </a:r>
          </a:p>
          <a:p>
            <a:r>
              <a:rPr lang="en-GB" dirty="0" smtClean="0"/>
              <a:t>Pericardial disease </a:t>
            </a:r>
            <a:r>
              <a:rPr lang="en-GB" dirty="0" err="1" smtClean="0"/>
              <a:t>esp</a:t>
            </a:r>
            <a:r>
              <a:rPr lang="en-GB" dirty="0" smtClean="0"/>
              <a:t> in context of HIV/TB</a:t>
            </a:r>
          </a:p>
          <a:p>
            <a:r>
              <a:rPr lang="en-GB" dirty="0" err="1" smtClean="0"/>
              <a:t>Cardiomyopathies</a:t>
            </a:r>
            <a:r>
              <a:rPr lang="en-GB" dirty="0" smtClean="0"/>
              <a:t> – EMF, peripartum, alcoholic, nutritional deficiencies</a:t>
            </a:r>
          </a:p>
          <a:p>
            <a:r>
              <a:rPr lang="en-GB" dirty="0" smtClean="0"/>
              <a:t>HIV - </a:t>
            </a:r>
            <a:r>
              <a:rPr lang="en-GB" dirty="0"/>
              <a:t>?</a:t>
            </a:r>
            <a:r>
              <a:rPr lang="en-GB" dirty="0" smtClean="0"/>
              <a:t>atherosclerosis, cardiomyopathy, PHT</a:t>
            </a:r>
          </a:p>
          <a:p>
            <a:r>
              <a:rPr lang="en-GB" dirty="0" smtClean="0"/>
              <a:t>Congenital heart disease</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sz="half" idx="4294967295"/>
          </p:nvPr>
        </p:nvSpPr>
        <p:spPr>
          <a:xfrm>
            <a:off x="0" y="1125538"/>
            <a:ext cx="6203950" cy="4341812"/>
          </a:xfrm>
        </p:spPr>
        <p:txBody>
          <a:bodyPr/>
          <a:lstStyle/>
          <a:p>
            <a:pPr>
              <a:buFont typeface="Wingdings" pitchFamily="2" charset="2"/>
              <a:buNone/>
            </a:pPr>
            <a:r>
              <a:rPr lang="en-US" sz="1800" b="1" smtClean="0"/>
              <a:t>Estimated global deaths by cause</a:t>
            </a:r>
            <a:r>
              <a:rPr lang="en-US" sz="1200" b="1" smtClean="0"/>
              <a:t>, </a:t>
            </a:r>
            <a:r>
              <a:rPr lang="en-US" sz="1800" b="1" smtClean="0"/>
              <a:t>all ages, 2005</a:t>
            </a:r>
          </a:p>
        </p:txBody>
      </p:sp>
      <p:graphicFrame>
        <p:nvGraphicFramePr>
          <p:cNvPr id="1026" name="Object 4"/>
          <p:cNvGraphicFramePr>
            <a:graphicFrameLocks noChangeAspect="1"/>
          </p:cNvGraphicFramePr>
          <p:nvPr>
            <p:ph type="chart" sz="half" idx="4294967295"/>
          </p:nvPr>
        </p:nvGraphicFramePr>
        <p:xfrm>
          <a:off x="0" y="1836738"/>
          <a:ext cx="6176963" cy="4192587"/>
        </p:xfrm>
        <a:graphic>
          <a:graphicData uri="http://schemas.openxmlformats.org/presentationml/2006/ole">
            <p:oleObj spid="_x0000_s1026" name="Chart" r:id="rId4" imgW="5810207" imgH="3943460" progId="MSGraph.Chart.8">
              <p:embed followColorScheme="full"/>
            </p:oleObj>
          </a:graphicData>
        </a:graphic>
      </p:graphicFrame>
      <p:sp>
        <p:nvSpPr>
          <p:cNvPr id="1028" name="Rectangle 5"/>
          <p:cNvSpPr>
            <a:spLocks noChangeArrowheads="1"/>
          </p:cNvSpPr>
          <p:nvPr/>
        </p:nvSpPr>
        <p:spPr bwMode="auto">
          <a:xfrm>
            <a:off x="324556" y="6353176"/>
            <a:ext cx="3847528" cy="246221"/>
          </a:xfrm>
          <a:prstGeom prst="rect">
            <a:avLst/>
          </a:prstGeom>
          <a:noFill/>
          <a:ln w="9525">
            <a:noFill/>
            <a:miter lim="800000"/>
            <a:headEnd/>
            <a:tailEnd/>
          </a:ln>
        </p:spPr>
        <p:txBody>
          <a:bodyPr wrap="none">
            <a:spAutoFit/>
          </a:bodyPr>
          <a:lstStyle/>
          <a:p>
            <a:pPr>
              <a:spcBef>
                <a:spcPct val="60000"/>
              </a:spcBef>
              <a:buClr>
                <a:srgbClr val="FF0000"/>
              </a:buClr>
              <a:buFont typeface="Wingdings" pitchFamily="2" charset="2"/>
              <a:buNone/>
            </a:pPr>
            <a:r>
              <a:rPr lang="fr-CH" sz="1000" i="1"/>
              <a:t>Source : WHO 2005: «</a:t>
            </a:r>
            <a:r>
              <a:rPr lang="en-US" sz="1000" i="1"/>
              <a:t>Preventing Chronic Diseases: A Vital Investment</a:t>
            </a:r>
            <a:r>
              <a:rPr lang="fr-CH" sz="1000" i="1"/>
              <a:t>»</a:t>
            </a:r>
          </a:p>
        </p:txBody>
      </p:sp>
      <p:sp>
        <p:nvSpPr>
          <p:cNvPr id="1029" name="Rectangle 2"/>
          <p:cNvSpPr>
            <a:spLocks noChangeArrowheads="1"/>
          </p:cNvSpPr>
          <p:nvPr/>
        </p:nvSpPr>
        <p:spPr bwMode="auto">
          <a:xfrm>
            <a:off x="324556" y="227013"/>
            <a:ext cx="7703256" cy="914400"/>
          </a:xfrm>
          <a:prstGeom prst="rect">
            <a:avLst/>
          </a:prstGeom>
          <a:noFill/>
          <a:ln w="9525">
            <a:noFill/>
            <a:miter lim="800000"/>
            <a:headEnd/>
            <a:tailEnd/>
          </a:ln>
        </p:spPr>
        <p:txBody>
          <a:bodyPr lIns="0" tIns="0" rIns="0" bIns="0"/>
          <a:lstStyle/>
          <a:p>
            <a:r>
              <a:rPr lang="fr-CH" sz="2800" b="1">
                <a:solidFill>
                  <a:srgbClr val="FF0000"/>
                </a:solidFill>
              </a:rPr>
              <a:t>Global Burden of Disease: CVDs cause 1 in 3 deaths worldwide</a:t>
            </a:r>
            <a:endParaRPr lang="en-US" sz="2800" b="1">
              <a:solidFill>
                <a:srgbClr val="FF000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971600" y="422790"/>
            <a:ext cx="7272808" cy="6030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DALYS KENYA- 2010</a:t>
            </a:r>
            <a:endParaRPr lang="en-GB" dirty="0"/>
          </a:p>
        </p:txBody>
      </p:sp>
      <p:pic>
        <p:nvPicPr>
          <p:cNvPr id="7" name="Picture 2"/>
          <p:cNvPicPr>
            <a:picLocks noGrp="1" noChangeAspect="1" noChangeArrowheads="1"/>
          </p:cNvPicPr>
          <p:nvPr>
            <p:ph sz="half" idx="1"/>
          </p:nvPr>
        </p:nvPicPr>
        <p:blipFill>
          <a:blip r:embed="rId2" cstate="print"/>
          <a:srcRect/>
          <a:stretch>
            <a:fillRect/>
          </a:stretch>
        </p:blipFill>
        <p:spPr bwMode="auto">
          <a:xfrm>
            <a:off x="457200" y="2216203"/>
            <a:ext cx="4038600" cy="3293956"/>
          </a:xfrm>
          <a:prstGeom prst="rect">
            <a:avLst/>
          </a:prstGeom>
          <a:noFill/>
          <a:ln w="9525">
            <a:noFill/>
            <a:miter lim="800000"/>
            <a:headEnd/>
            <a:tailEnd/>
          </a:ln>
        </p:spPr>
      </p:pic>
      <p:pic>
        <p:nvPicPr>
          <p:cNvPr id="3074" name="Picture 2"/>
          <p:cNvPicPr>
            <a:picLocks noGrp="1" noChangeAspect="1" noChangeArrowheads="1"/>
          </p:cNvPicPr>
          <p:nvPr>
            <p:ph sz="half" idx="2"/>
          </p:nvPr>
        </p:nvPicPr>
        <p:blipFill>
          <a:blip r:embed="rId3" cstate="print"/>
          <a:srcRect/>
          <a:stretch>
            <a:fillRect/>
          </a:stretch>
        </p:blipFill>
        <p:spPr bwMode="auto">
          <a:xfrm>
            <a:off x="4648200" y="2216203"/>
            <a:ext cx="4038600" cy="32939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39738" y="23813"/>
            <a:ext cx="8229600" cy="1143000"/>
          </a:xfrm>
        </p:spPr>
        <p:txBody>
          <a:bodyPr/>
          <a:lstStyle/>
          <a:p>
            <a:pPr eaLnBrk="1" hangingPunct="1"/>
            <a:r>
              <a:rPr lang="en-US" smtClean="0">
                <a:solidFill>
                  <a:srgbClr val="0000FF"/>
                </a:solidFill>
              </a:rPr>
              <a:t>Trends of major diseases</a:t>
            </a:r>
          </a:p>
        </p:txBody>
      </p:sp>
      <p:sp>
        <p:nvSpPr>
          <p:cNvPr id="14339" name="Content Placeholder 2"/>
          <p:cNvSpPr>
            <a:spLocks noGrp="1"/>
          </p:cNvSpPr>
          <p:nvPr>
            <p:ph idx="1"/>
          </p:nvPr>
        </p:nvSpPr>
        <p:spPr>
          <a:xfrm>
            <a:off x="457200" y="990600"/>
            <a:ext cx="8229600" cy="5867400"/>
          </a:xfrm>
        </p:spPr>
        <p:txBody>
          <a:bodyPr/>
          <a:lstStyle/>
          <a:p>
            <a:pPr eaLnBrk="1" hangingPunct="1"/>
            <a:endParaRPr lang="en-US" smtClean="0"/>
          </a:p>
        </p:txBody>
      </p:sp>
      <p:pic>
        <p:nvPicPr>
          <p:cNvPr id="1434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17059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type="title"/>
          </p:nvPr>
        </p:nvSpPr>
        <p:spPr>
          <a:xfrm>
            <a:off x="125413" y="274638"/>
            <a:ext cx="7370762" cy="1143000"/>
          </a:xfrm>
        </p:spPr>
        <p:txBody>
          <a:bodyPr/>
          <a:lstStyle/>
          <a:p>
            <a:pPr>
              <a:lnSpc>
                <a:spcPct val="80000"/>
              </a:lnSpc>
              <a:tabLst>
                <a:tab pos="361950" algn="l"/>
              </a:tabLst>
            </a:pPr>
            <a:r>
              <a:rPr lang="en-GB" sz="4000" smtClean="0">
                <a:latin typeface="Arial Narrow" pitchFamily="34" charset="0"/>
              </a:rPr>
              <a:t>CVDS ARE TO A GREAT EXTENT </a:t>
            </a:r>
            <a:br>
              <a:rPr lang="en-GB" sz="4000" smtClean="0">
                <a:latin typeface="Arial Narrow" pitchFamily="34" charset="0"/>
              </a:rPr>
            </a:br>
            <a:r>
              <a:rPr lang="en-GB" sz="4000" smtClean="0">
                <a:latin typeface="Arial Narrow" pitchFamily="34" charset="0"/>
              </a:rPr>
              <a:t>	PREVENTABLE DISEASES</a:t>
            </a:r>
          </a:p>
        </p:txBody>
      </p:sp>
      <p:sp>
        <p:nvSpPr>
          <p:cNvPr id="26629" name="Rectangle 4"/>
          <p:cNvSpPr>
            <a:spLocks noGrp="1" noChangeArrowheads="1"/>
          </p:cNvSpPr>
          <p:nvPr>
            <p:ph idx="1"/>
          </p:nvPr>
        </p:nvSpPr>
        <p:spPr>
          <a:xfrm>
            <a:off x="357188" y="1928813"/>
            <a:ext cx="8280400" cy="4537075"/>
          </a:xfrm>
        </p:spPr>
        <p:txBody>
          <a:bodyPr/>
          <a:lstStyle/>
          <a:p>
            <a:pPr>
              <a:lnSpc>
                <a:spcPct val="120000"/>
              </a:lnSpc>
              <a:buFont typeface="Wingdings" pitchFamily="2" charset="2"/>
              <a:buChar char="Ø"/>
            </a:pPr>
            <a:r>
              <a:rPr lang="en-GB" b="1" smtClean="0"/>
              <a:t>Medical evidence for prevention exists.</a:t>
            </a:r>
          </a:p>
          <a:p>
            <a:pPr>
              <a:lnSpc>
                <a:spcPct val="120000"/>
              </a:lnSpc>
              <a:buFont typeface="Wingdings" pitchFamily="2" charset="2"/>
              <a:buChar char="Ø"/>
            </a:pPr>
            <a:r>
              <a:rPr lang="en-GB" b="1" smtClean="0"/>
              <a:t>Population-based prevention is the most </a:t>
            </a:r>
            <a:r>
              <a:rPr lang="en-GB" b="1" u="sng" smtClean="0"/>
              <a:t>cost-effective</a:t>
            </a:r>
            <a:r>
              <a:rPr lang="en-GB" b="1" smtClean="0"/>
              <a:t> and the only </a:t>
            </a:r>
            <a:r>
              <a:rPr lang="en-GB" b="1" u="sng" smtClean="0"/>
              <a:t>affordable</a:t>
            </a:r>
            <a:r>
              <a:rPr lang="en-GB" b="1" smtClean="0"/>
              <a:t> option for major public health improvement in CVD rates.</a:t>
            </a:r>
          </a:p>
          <a:p>
            <a:pPr>
              <a:lnSpc>
                <a:spcPct val="120000"/>
              </a:lnSpc>
              <a:buFont typeface="Wingdings" pitchFamily="2" charset="2"/>
              <a:buChar char="Ø"/>
            </a:pPr>
            <a:r>
              <a:rPr lang="en-GB" b="1" smtClean="0"/>
              <a:t>Major changes in population rates can take place in a surprisingly </a:t>
            </a:r>
            <a:r>
              <a:rPr lang="en-GB" b="1" u="sng" smtClean="0"/>
              <a:t>short time.</a:t>
            </a:r>
            <a:endParaRPr lang="en-GB" b="1" smtClean="0"/>
          </a:p>
        </p:txBody>
      </p:sp>
      <p:sp>
        <p:nvSpPr>
          <p:cNvPr id="7" name="Päivämäärän paikkamerkki 6"/>
          <p:cNvSpPr>
            <a:spLocks noGrp="1"/>
          </p:cNvSpPr>
          <p:nvPr>
            <p:ph type="dt" sz="half" idx="10"/>
          </p:nvPr>
        </p:nvSpPr>
        <p:spPr/>
        <p:txBody>
          <a:bodyPr/>
          <a:lstStyle/>
          <a:p>
            <a:pPr>
              <a:defRPr/>
            </a:pPr>
            <a:fld id="{1389DB1A-4BB7-46CE-B9EA-75394271BC48}" type="datetime1">
              <a:rPr lang="en-GB"/>
              <a:pPr>
                <a:defRPr/>
              </a:pPr>
              <a:t>21/03/2014</a:t>
            </a:fld>
            <a:endParaRPr lang="en-GB"/>
          </a:p>
        </p:txBody>
      </p:sp>
      <p:sp>
        <p:nvSpPr>
          <p:cNvPr id="5" name="Alatunnisteen paikkamerkki 4"/>
          <p:cNvSpPr>
            <a:spLocks noGrp="1"/>
          </p:cNvSpPr>
          <p:nvPr>
            <p:ph type="ftr" sz="quarter" idx="11"/>
          </p:nvPr>
        </p:nvSpPr>
        <p:spPr/>
        <p:txBody>
          <a:bodyPr/>
          <a:lstStyle/>
          <a:p>
            <a:pPr>
              <a:defRPr/>
            </a:pPr>
            <a:r>
              <a:rPr lang="fi-FI" smtClean="0"/>
              <a:t>Pekka Puska, Director General</a:t>
            </a:r>
          </a:p>
        </p:txBody>
      </p:sp>
      <p:sp>
        <p:nvSpPr>
          <p:cNvPr id="6" name="Dian numeron paikkamerkki 5"/>
          <p:cNvSpPr>
            <a:spLocks noGrp="1"/>
          </p:cNvSpPr>
          <p:nvPr>
            <p:ph type="sldNum" sz="quarter" idx="12"/>
          </p:nvPr>
        </p:nvSpPr>
        <p:spPr/>
        <p:txBody>
          <a:bodyPr/>
          <a:lstStyle/>
          <a:p>
            <a:pPr>
              <a:defRPr/>
            </a:pPr>
            <a:fld id="{12A90FBB-AD49-4A48-93E3-3E3889DDD0E7}" type="slidenum">
              <a:rPr lang="fi-FI" smtClean="0"/>
              <a:pPr>
                <a:defRPr/>
              </a:pPr>
              <a:t>33</a:t>
            </a:fld>
            <a:endParaRPr lang="fi-FI"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LEVELS OF PREVENTION</a:t>
            </a:r>
            <a:endParaRPr lang="en-GB" dirty="0"/>
          </a:p>
        </p:txBody>
      </p:sp>
      <p:sp>
        <p:nvSpPr>
          <p:cNvPr id="3" name="Content Placeholder 2"/>
          <p:cNvSpPr>
            <a:spLocks noGrp="1"/>
          </p:cNvSpPr>
          <p:nvPr>
            <p:ph idx="1"/>
          </p:nvPr>
        </p:nvSpPr>
        <p:spPr/>
        <p:txBody>
          <a:bodyPr/>
          <a:lstStyle/>
          <a:p>
            <a:r>
              <a:rPr lang="en-GB" dirty="0" smtClean="0"/>
              <a:t>Primordial</a:t>
            </a:r>
          </a:p>
          <a:p>
            <a:r>
              <a:rPr lang="en-GB" dirty="0" smtClean="0"/>
              <a:t>Primary</a:t>
            </a:r>
          </a:p>
          <a:p>
            <a:r>
              <a:rPr lang="en-GB" dirty="0" smtClean="0"/>
              <a:t>Secondary</a:t>
            </a:r>
          </a:p>
          <a:p>
            <a:r>
              <a:rPr lang="en-GB" dirty="0" smtClean="0"/>
              <a:t>Tertiary</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546100" y="223838"/>
            <a:ext cx="8140700" cy="609600"/>
          </a:xfrm>
          <a:prstGeom prst="rect">
            <a:avLst/>
          </a:prstGeom>
          <a:noFill/>
          <a:ln w="9525">
            <a:noFill/>
            <a:miter lim="800000"/>
            <a:headEnd/>
            <a:tailEnd/>
          </a:ln>
          <a:effectLst/>
        </p:spPr>
        <p:txBody>
          <a:bodyPr anchor="ctr"/>
          <a:lstStyle/>
          <a:p>
            <a:pPr eaLnBrk="1" hangingPunct="1"/>
            <a:r>
              <a:rPr lang="en-US" sz="2400">
                <a:solidFill>
                  <a:schemeClr val="tx2"/>
                </a:solidFill>
                <a:effectLst>
                  <a:outerShdw blurRad="38100" dist="38100" dir="2700000" algn="tl">
                    <a:srgbClr val="000000"/>
                  </a:outerShdw>
                </a:effectLst>
                <a:latin typeface="Arial" pitchFamily="34" charset="0"/>
              </a:rPr>
              <a:t>Population strategy and high-risk strategy</a:t>
            </a:r>
          </a:p>
        </p:txBody>
      </p:sp>
      <p:grpSp>
        <p:nvGrpSpPr>
          <p:cNvPr id="2" name="Group 3"/>
          <p:cNvGrpSpPr>
            <a:grpSpLocks/>
          </p:cNvGrpSpPr>
          <p:nvPr/>
        </p:nvGrpSpPr>
        <p:grpSpPr bwMode="auto">
          <a:xfrm>
            <a:off x="76200" y="2505075"/>
            <a:ext cx="2597150" cy="2763838"/>
            <a:chOff x="48" y="1578"/>
            <a:chExt cx="1636" cy="1741"/>
          </a:xfrm>
        </p:grpSpPr>
        <p:sp>
          <p:nvSpPr>
            <p:cNvPr id="99332" name="Rectangle 4"/>
            <p:cNvSpPr>
              <a:spLocks noChangeArrowheads="1"/>
            </p:cNvSpPr>
            <p:nvPr/>
          </p:nvSpPr>
          <p:spPr bwMode="auto">
            <a:xfrm>
              <a:off x="48" y="1578"/>
              <a:ext cx="1636" cy="1741"/>
            </a:xfrm>
            <a:prstGeom prst="rect">
              <a:avLst/>
            </a:prstGeom>
            <a:solidFill>
              <a:srgbClr val="FFFFFF"/>
            </a:solidFill>
            <a:ln w="9525">
              <a:noFill/>
              <a:miter lim="800000"/>
              <a:headEnd/>
              <a:tailEnd/>
            </a:ln>
          </p:spPr>
          <p:txBody>
            <a:bodyPr/>
            <a:lstStyle/>
            <a:p>
              <a:endParaRPr lang="en-GB"/>
            </a:p>
          </p:txBody>
        </p:sp>
        <p:sp>
          <p:nvSpPr>
            <p:cNvPr id="99333" name="Rectangle 5"/>
            <p:cNvSpPr>
              <a:spLocks noChangeArrowheads="1"/>
            </p:cNvSpPr>
            <p:nvPr/>
          </p:nvSpPr>
          <p:spPr bwMode="auto">
            <a:xfrm>
              <a:off x="373" y="1674"/>
              <a:ext cx="1206" cy="1272"/>
            </a:xfrm>
            <a:prstGeom prst="rect">
              <a:avLst/>
            </a:prstGeom>
            <a:noFill/>
            <a:ln w="9525">
              <a:noFill/>
              <a:miter lim="800000"/>
              <a:headEnd/>
              <a:tailEnd/>
            </a:ln>
          </p:spPr>
          <p:txBody>
            <a:bodyPr/>
            <a:lstStyle/>
            <a:p>
              <a:endParaRPr lang="en-GB"/>
            </a:p>
          </p:txBody>
        </p:sp>
        <p:sp>
          <p:nvSpPr>
            <p:cNvPr id="99334" name="Rectangle 6"/>
            <p:cNvSpPr>
              <a:spLocks noChangeArrowheads="1"/>
            </p:cNvSpPr>
            <p:nvPr/>
          </p:nvSpPr>
          <p:spPr bwMode="auto">
            <a:xfrm>
              <a:off x="373" y="1674"/>
              <a:ext cx="1206" cy="1272"/>
            </a:xfrm>
            <a:prstGeom prst="rect">
              <a:avLst/>
            </a:prstGeom>
            <a:noFill/>
            <a:ln w="15875">
              <a:solidFill>
                <a:srgbClr val="808080"/>
              </a:solidFill>
              <a:miter lim="800000"/>
              <a:headEnd/>
              <a:tailEnd/>
            </a:ln>
          </p:spPr>
          <p:txBody>
            <a:bodyPr/>
            <a:lstStyle/>
            <a:p>
              <a:endParaRPr lang="en-GB"/>
            </a:p>
          </p:txBody>
        </p:sp>
        <p:sp>
          <p:nvSpPr>
            <p:cNvPr id="99335" name="Line 7"/>
            <p:cNvSpPr>
              <a:spLocks noChangeShapeType="1"/>
            </p:cNvSpPr>
            <p:nvPr/>
          </p:nvSpPr>
          <p:spPr bwMode="auto">
            <a:xfrm>
              <a:off x="373" y="1674"/>
              <a:ext cx="1" cy="1272"/>
            </a:xfrm>
            <a:prstGeom prst="line">
              <a:avLst/>
            </a:prstGeom>
            <a:noFill/>
            <a:ln w="0">
              <a:solidFill>
                <a:srgbClr val="000000"/>
              </a:solidFill>
              <a:round/>
              <a:headEnd/>
              <a:tailEnd/>
            </a:ln>
          </p:spPr>
          <p:txBody>
            <a:bodyPr/>
            <a:lstStyle/>
            <a:p>
              <a:endParaRPr lang="en-GB"/>
            </a:p>
          </p:txBody>
        </p:sp>
        <p:sp>
          <p:nvSpPr>
            <p:cNvPr id="99336" name="Line 8"/>
            <p:cNvSpPr>
              <a:spLocks noChangeShapeType="1"/>
            </p:cNvSpPr>
            <p:nvPr/>
          </p:nvSpPr>
          <p:spPr bwMode="auto">
            <a:xfrm>
              <a:off x="354" y="2946"/>
              <a:ext cx="19" cy="1"/>
            </a:xfrm>
            <a:prstGeom prst="line">
              <a:avLst/>
            </a:prstGeom>
            <a:noFill/>
            <a:ln w="0">
              <a:solidFill>
                <a:srgbClr val="000000"/>
              </a:solidFill>
              <a:round/>
              <a:headEnd/>
              <a:tailEnd/>
            </a:ln>
          </p:spPr>
          <p:txBody>
            <a:bodyPr/>
            <a:lstStyle/>
            <a:p>
              <a:endParaRPr lang="en-GB"/>
            </a:p>
          </p:txBody>
        </p:sp>
        <p:sp>
          <p:nvSpPr>
            <p:cNvPr id="99337" name="Line 9"/>
            <p:cNvSpPr>
              <a:spLocks noChangeShapeType="1"/>
            </p:cNvSpPr>
            <p:nvPr/>
          </p:nvSpPr>
          <p:spPr bwMode="auto">
            <a:xfrm>
              <a:off x="354" y="2631"/>
              <a:ext cx="19" cy="1"/>
            </a:xfrm>
            <a:prstGeom prst="line">
              <a:avLst/>
            </a:prstGeom>
            <a:noFill/>
            <a:ln w="0">
              <a:solidFill>
                <a:srgbClr val="000000"/>
              </a:solidFill>
              <a:round/>
              <a:headEnd/>
              <a:tailEnd/>
            </a:ln>
          </p:spPr>
          <p:txBody>
            <a:bodyPr/>
            <a:lstStyle/>
            <a:p>
              <a:endParaRPr lang="en-GB"/>
            </a:p>
          </p:txBody>
        </p:sp>
        <p:sp>
          <p:nvSpPr>
            <p:cNvPr id="99338" name="Line 10"/>
            <p:cNvSpPr>
              <a:spLocks noChangeShapeType="1"/>
            </p:cNvSpPr>
            <p:nvPr/>
          </p:nvSpPr>
          <p:spPr bwMode="auto">
            <a:xfrm>
              <a:off x="354" y="2315"/>
              <a:ext cx="19" cy="1"/>
            </a:xfrm>
            <a:prstGeom prst="line">
              <a:avLst/>
            </a:prstGeom>
            <a:noFill/>
            <a:ln w="0">
              <a:solidFill>
                <a:srgbClr val="000000"/>
              </a:solidFill>
              <a:round/>
              <a:headEnd/>
              <a:tailEnd/>
            </a:ln>
          </p:spPr>
          <p:txBody>
            <a:bodyPr/>
            <a:lstStyle/>
            <a:p>
              <a:endParaRPr lang="en-GB"/>
            </a:p>
          </p:txBody>
        </p:sp>
        <p:sp>
          <p:nvSpPr>
            <p:cNvPr id="99339" name="Line 11"/>
            <p:cNvSpPr>
              <a:spLocks noChangeShapeType="1"/>
            </p:cNvSpPr>
            <p:nvPr/>
          </p:nvSpPr>
          <p:spPr bwMode="auto">
            <a:xfrm>
              <a:off x="354" y="1989"/>
              <a:ext cx="19" cy="1"/>
            </a:xfrm>
            <a:prstGeom prst="line">
              <a:avLst/>
            </a:prstGeom>
            <a:noFill/>
            <a:ln w="0">
              <a:solidFill>
                <a:srgbClr val="000000"/>
              </a:solidFill>
              <a:round/>
              <a:headEnd/>
              <a:tailEnd/>
            </a:ln>
          </p:spPr>
          <p:txBody>
            <a:bodyPr/>
            <a:lstStyle/>
            <a:p>
              <a:endParaRPr lang="en-GB"/>
            </a:p>
          </p:txBody>
        </p:sp>
        <p:sp>
          <p:nvSpPr>
            <p:cNvPr id="99340" name="Line 12"/>
            <p:cNvSpPr>
              <a:spLocks noChangeShapeType="1"/>
            </p:cNvSpPr>
            <p:nvPr/>
          </p:nvSpPr>
          <p:spPr bwMode="auto">
            <a:xfrm>
              <a:off x="354" y="1674"/>
              <a:ext cx="19" cy="1"/>
            </a:xfrm>
            <a:prstGeom prst="line">
              <a:avLst/>
            </a:prstGeom>
            <a:noFill/>
            <a:ln w="0">
              <a:solidFill>
                <a:srgbClr val="000000"/>
              </a:solidFill>
              <a:round/>
              <a:headEnd/>
              <a:tailEnd/>
            </a:ln>
          </p:spPr>
          <p:txBody>
            <a:bodyPr/>
            <a:lstStyle/>
            <a:p>
              <a:endParaRPr lang="en-GB"/>
            </a:p>
          </p:txBody>
        </p:sp>
        <p:sp>
          <p:nvSpPr>
            <p:cNvPr id="99341" name="Line 13"/>
            <p:cNvSpPr>
              <a:spLocks noChangeShapeType="1"/>
            </p:cNvSpPr>
            <p:nvPr/>
          </p:nvSpPr>
          <p:spPr bwMode="auto">
            <a:xfrm>
              <a:off x="373" y="2946"/>
              <a:ext cx="1206" cy="1"/>
            </a:xfrm>
            <a:prstGeom prst="line">
              <a:avLst/>
            </a:prstGeom>
            <a:noFill/>
            <a:ln w="0">
              <a:solidFill>
                <a:srgbClr val="000000"/>
              </a:solidFill>
              <a:round/>
              <a:headEnd/>
              <a:tailEnd/>
            </a:ln>
          </p:spPr>
          <p:txBody>
            <a:bodyPr/>
            <a:lstStyle/>
            <a:p>
              <a:endParaRPr lang="en-GB"/>
            </a:p>
          </p:txBody>
        </p:sp>
        <p:sp>
          <p:nvSpPr>
            <p:cNvPr id="99342" name="Line 14"/>
            <p:cNvSpPr>
              <a:spLocks noChangeShapeType="1"/>
            </p:cNvSpPr>
            <p:nvPr/>
          </p:nvSpPr>
          <p:spPr bwMode="auto">
            <a:xfrm flipV="1">
              <a:off x="373" y="2946"/>
              <a:ext cx="1" cy="19"/>
            </a:xfrm>
            <a:prstGeom prst="line">
              <a:avLst/>
            </a:prstGeom>
            <a:noFill/>
            <a:ln w="0">
              <a:solidFill>
                <a:srgbClr val="000000"/>
              </a:solidFill>
              <a:round/>
              <a:headEnd/>
              <a:tailEnd/>
            </a:ln>
          </p:spPr>
          <p:txBody>
            <a:bodyPr/>
            <a:lstStyle/>
            <a:p>
              <a:endParaRPr lang="en-GB"/>
            </a:p>
          </p:txBody>
        </p:sp>
        <p:sp>
          <p:nvSpPr>
            <p:cNvPr id="99343" name="Line 15"/>
            <p:cNvSpPr>
              <a:spLocks noChangeShapeType="1"/>
            </p:cNvSpPr>
            <p:nvPr/>
          </p:nvSpPr>
          <p:spPr bwMode="auto">
            <a:xfrm flipV="1">
              <a:off x="574" y="2946"/>
              <a:ext cx="1" cy="19"/>
            </a:xfrm>
            <a:prstGeom prst="line">
              <a:avLst/>
            </a:prstGeom>
            <a:noFill/>
            <a:ln w="0">
              <a:solidFill>
                <a:srgbClr val="000000"/>
              </a:solidFill>
              <a:round/>
              <a:headEnd/>
              <a:tailEnd/>
            </a:ln>
          </p:spPr>
          <p:txBody>
            <a:bodyPr/>
            <a:lstStyle/>
            <a:p>
              <a:endParaRPr lang="en-GB"/>
            </a:p>
          </p:txBody>
        </p:sp>
        <p:sp>
          <p:nvSpPr>
            <p:cNvPr id="99344" name="Line 16"/>
            <p:cNvSpPr>
              <a:spLocks noChangeShapeType="1"/>
            </p:cNvSpPr>
            <p:nvPr/>
          </p:nvSpPr>
          <p:spPr bwMode="auto">
            <a:xfrm flipV="1">
              <a:off x="775" y="2946"/>
              <a:ext cx="1" cy="19"/>
            </a:xfrm>
            <a:prstGeom prst="line">
              <a:avLst/>
            </a:prstGeom>
            <a:noFill/>
            <a:ln w="0">
              <a:solidFill>
                <a:srgbClr val="000000"/>
              </a:solidFill>
              <a:round/>
              <a:headEnd/>
              <a:tailEnd/>
            </a:ln>
          </p:spPr>
          <p:txBody>
            <a:bodyPr/>
            <a:lstStyle/>
            <a:p>
              <a:endParaRPr lang="en-GB"/>
            </a:p>
          </p:txBody>
        </p:sp>
        <p:sp>
          <p:nvSpPr>
            <p:cNvPr id="99345" name="Line 17"/>
            <p:cNvSpPr>
              <a:spLocks noChangeShapeType="1"/>
            </p:cNvSpPr>
            <p:nvPr/>
          </p:nvSpPr>
          <p:spPr bwMode="auto">
            <a:xfrm flipV="1">
              <a:off x="976" y="2946"/>
              <a:ext cx="1" cy="19"/>
            </a:xfrm>
            <a:prstGeom prst="line">
              <a:avLst/>
            </a:prstGeom>
            <a:noFill/>
            <a:ln w="0">
              <a:solidFill>
                <a:srgbClr val="000000"/>
              </a:solidFill>
              <a:round/>
              <a:headEnd/>
              <a:tailEnd/>
            </a:ln>
          </p:spPr>
          <p:txBody>
            <a:bodyPr/>
            <a:lstStyle/>
            <a:p>
              <a:endParaRPr lang="en-GB"/>
            </a:p>
          </p:txBody>
        </p:sp>
        <p:sp>
          <p:nvSpPr>
            <p:cNvPr id="99346" name="Line 18"/>
            <p:cNvSpPr>
              <a:spLocks noChangeShapeType="1"/>
            </p:cNvSpPr>
            <p:nvPr/>
          </p:nvSpPr>
          <p:spPr bwMode="auto">
            <a:xfrm flipV="1">
              <a:off x="1177" y="2946"/>
              <a:ext cx="1" cy="19"/>
            </a:xfrm>
            <a:prstGeom prst="line">
              <a:avLst/>
            </a:prstGeom>
            <a:noFill/>
            <a:ln w="0">
              <a:solidFill>
                <a:srgbClr val="000000"/>
              </a:solidFill>
              <a:round/>
              <a:headEnd/>
              <a:tailEnd/>
            </a:ln>
          </p:spPr>
          <p:txBody>
            <a:bodyPr/>
            <a:lstStyle/>
            <a:p>
              <a:endParaRPr lang="en-GB"/>
            </a:p>
          </p:txBody>
        </p:sp>
        <p:sp>
          <p:nvSpPr>
            <p:cNvPr id="99347" name="Line 19"/>
            <p:cNvSpPr>
              <a:spLocks noChangeShapeType="1"/>
            </p:cNvSpPr>
            <p:nvPr/>
          </p:nvSpPr>
          <p:spPr bwMode="auto">
            <a:xfrm flipV="1">
              <a:off x="1378" y="2946"/>
              <a:ext cx="1" cy="19"/>
            </a:xfrm>
            <a:prstGeom prst="line">
              <a:avLst/>
            </a:prstGeom>
            <a:noFill/>
            <a:ln w="0">
              <a:solidFill>
                <a:srgbClr val="000000"/>
              </a:solidFill>
              <a:round/>
              <a:headEnd/>
              <a:tailEnd/>
            </a:ln>
          </p:spPr>
          <p:txBody>
            <a:bodyPr/>
            <a:lstStyle/>
            <a:p>
              <a:endParaRPr lang="en-GB"/>
            </a:p>
          </p:txBody>
        </p:sp>
        <p:sp>
          <p:nvSpPr>
            <p:cNvPr id="99348" name="Line 20"/>
            <p:cNvSpPr>
              <a:spLocks noChangeShapeType="1"/>
            </p:cNvSpPr>
            <p:nvPr/>
          </p:nvSpPr>
          <p:spPr bwMode="auto">
            <a:xfrm flipV="1">
              <a:off x="1579" y="2946"/>
              <a:ext cx="1" cy="19"/>
            </a:xfrm>
            <a:prstGeom prst="line">
              <a:avLst/>
            </a:prstGeom>
            <a:noFill/>
            <a:ln w="0">
              <a:solidFill>
                <a:srgbClr val="000000"/>
              </a:solidFill>
              <a:round/>
              <a:headEnd/>
              <a:tailEnd/>
            </a:ln>
          </p:spPr>
          <p:txBody>
            <a:bodyPr/>
            <a:lstStyle/>
            <a:p>
              <a:endParaRPr lang="en-GB"/>
            </a:p>
          </p:txBody>
        </p:sp>
        <p:sp>
          <p:nvSpPr>
            <p:cNvPr id="99349" name="Freeform 21"/>
            <p:cNvSpPr>
              <a:spLocks/>
            </p:cNvSpPr>
            <p:nvPr/>
          </p:nvSpPr>
          <p:spPr bwMode="auto">
            <a:xfrm>
              <a:off x="574" y="2831"/>
              <a:ext cx="105" cy="115"/>
            </a:xfrm>
            <a:custGeom>
              <a:avLst/>
              <a:gdLst/>
              <a:ahLst/>
              <a:cxnLst>
                <a:cxn ang="0">
                  <a:pos x="0" y="115"/>
                </a:cxn>
                <a:cxn ang="0">
                  <a:pos x="57" y="67"/>
                </a:cxn>
                <a:cxn ang="0">
                  <a:pos x="77" y="39"/>
                </a:cxn>
                <a:cxn ang="0">
                  <a:pos x="105" y="0"/>
                </a:cxn>
              </a:cxnLst>
              <a:rect l="0" t="0" r="r" b="b"/>
              <a:pathLst>
                <a:path w="105" h="115">
                  <a:moveTo>
                    <a:pt x="0" y="115"/>
                  </a:moveTo>
                  <a:lnTo>
                    <a:pt x="57" y="67"/>
                  </a:lnTo>
                  <a:lnTo>
                    <a:pt x="77" y="39"/>
                  </a:lnTo>
                  <a:lnTo>
                    <a:pt x="105" y="0"/>
                  </a:lnTo>
                </a:path>
              </a:pathLst>
            </a:custGeom>
            <a:noFill/>
            <a:ln w="46038">
              <a:solidFill>
                <a:srgbClr val="FF9900"/>
              </a:solidFill>
              <a:prstDash val="solid"/>
              <a:round/>
              <a:headEnd/>
              <a:tailEnd/>
            </a:ln>
          </p:spPr>
          <p:txBody>
            <a:bodyPr/>
            <a:lstStyle/>
            <a:p>
              <a:endParaRPr lang="en-GB"/>
            </a:p>
          </p:txBody>
        </p:sp>
        <p:sp>
          <p:nvSpPr>
            <p:cNvPr id="99350" name="Freeform 22"/>
            <p:cNvSpPr>
              <a:spLocks/>
            </p:cNvSpPr>
            <p:nvPr/>
          </p:nvSpPr>
          <p:spPr bwMode="auto">
            <a:xfrm>
              <a:off x="679" y="2631"/>
              <a:ext cx="96" cy="200"/>
            </a:xfrm>
            <a:custGeom>
              <a:avLst/>
              <a:gdLst/>
              <a:ahLst/>
              <a:cxnLst>
                <a:cxn ang="0">
                  <a:pos x="0" y="200"/>
                </a:cxn>
                <a:cxn ang="0">
                  <a:pos x="48" y="114"/>
                </a:cxn>
                <a:cxn ang="0">
                  <a:pos x="67" y="57"/>
                </a:cxn>
                <a:cxn ang="0">
                  <a:pos x="96" y="0"/>
                </a:cxn>
              </a:cxnLst>
              <a:rect l="0" t="0" r="r" b="b"/>
              <a:pathLst>
                <a:path w="96" h="200">
                  <a:moveTo>
                    <a:pt x="0" y="200"/>
                  </a:moveTo>
                  <a:lnTo>
                    <a:pt x="48" y="114"/>
                  </a:lnTo>
                  <a:lnTo>
                    <a:pt x="67" y="57"/>
                  </a:lnTo>
                  <a:lnTo>
                    <a:pt x="96" y="0"/>
                  </a:lnTo>
                </a:path>
              </a:pathLst>
            </a:custGeom>
            <a:noFill/>
            <a:ln w="46038">
              <a:solidFill>
                <a:srgbClr val="FF9900"/>
              </a:solidFill>
              <a:prstDash val="solid"/>
              <a:round/>
              <a:headEnd/>
              <a:tailEnd/>
            </a:ln>
          </p:spPr>
          <p:txBody>
            <a:bodyPr/>
            <a:lstStyle/>
            <a:p>
              <a:endParaRPr lang="en-GB"/>
            </a:p>
          </p:txBody>
        </p:sp>
        <p:sp>
          <p:nvSpPr>
            <p:cNvPr id="99351" name="Freeform 23"/>
            <p:cNvSpPr>
              <a:spLocks/>
            </p:cNvSpPr>
            <p:nvPr/>
          </p:nvSpPr>
          <p:spPr bwMode="auto">
            <a:xfrm>
              <a:off x="775" y="2315"/>
              <a:ext cx="105" cy="316"/>
            </a:xfrm>
            <a:custGeom>
              <a:avLst/>
              <a:gdLst/>
              <a:ahLst/>
              <a:cxnLst>
                <a:cxn ang="0">
                  <a:pos x="0" y="316"/>
                </a:cxn>
                <a:cxn ang="0">
                  <a:pos x="29" y="249"/>
                </a:cxn>
                <a:cxn ang="0">
                  <a:pos x="48" y="172"/>
                </a:cxn>
                <a:cxn ang="0">
                  <a:pos x="76" y="95"/>
                </a:cxn>
                <a:cxn ang="0">
                  <a:pos x="105" y="0"/>
                </a:cxn>
              </a:cxnLst>
              <a:rect l="0" t="0" r="r" b="b"/>
              <a:pathLst>
                <a:path w="105" h="316">
                  <a:moveTo>
                    <a:pt x="0" y="316"/>
                  </a:moveTo>
                  <a:lnTo>
                    <a:pt x="29" y="249"/>
                  </a:lnTo>
                  <a:lnTo>
                    <a:pt x="48" y="172"/>
                  </a:lnTo>
                  <a:lnTo>
                    <a:pt x="76" y="95"/>
                  </a:lnTo>
                  <a:lnTo>
                    <a:pt x="105" y="0"/>
                  </a:lnTo>
                </a:path>
              </a:pathLst>
            </a:custGeom>
            <a:noFill/>
            <a:ln w="46038">
              <a:solidFill>
                <a:srgbClr val="FF9900"/>
              </a:solidFill>
              <a:prstDash val="solid"/>
              <a:round/>
              <a:headEnd/>
              <a:tailEnd/>
            </a:ln>
          </p:spPr>
          <p:txBody>
            <a:bodyPr/>
            <a:lstStyle/>
            <a:p>
              <a:endParaRPr lang="en-GB"/>
            </a:p>
          </p:txBody>
        </p:sp>
        <p:sp>
          <p:nvSpPr>
            <p:cNvPr id="99352" name="Freeform 24"/>
            <p:cNvSpPr>
              <a:spLocks/>
            </p:cNvSpPr>
            <p:nvPr/>
          </p:nvSpPr>
          <p:spPr bwMode="auto">
            <a:xfrm>
              <a:off x="880" y="1836"/>
              <a:ext cx="96" cy="479"/>
            </a:xfrm>
            <a:custGeom>
              <a:avLst/>
              <a:gdLst/>
              <a:ahLst/>
              <a:cxnLst>
                <a:cxn ang="0">
                  <a:pos x="0" y="479"/>
                </a:cxn>
                <a:cxn ang="0">
                  <a:pos x="10" y="421"/>
                </a:cxn>
                <a:cxn ang="0">
                  <a:pos x="29" y="364"/>
                </a:cxn>
                <a:cxn ang="0">
                  <a:pos x="48" y="220"/>
                </a:cxn>
                <a:cxn ang="0">
                  <a:pos x="58" y="153"/>
                </a:cxn>
                <a:cxn ang="0">
                  <a:pos x="67" y="86"/>
                </a:cxn>
                <a:cxn ang="0">
                  <a:pos x="86" y="39"/>
                </a:cxn>
                <a:cxn ang="0">
                  <a:pos x="96" y="0"/>
                </a:cxn>
              </a:cxnLst>
              <a:rect l="0" t="0" r="r" b="b"/>
              <a:pathLst>
                <a:path w="96" h="479">
                  <a:moveTo>
                    <a:pt x="0" y="479"/>
                  </a:moveTo>
                  <a:lnTo>
                    <a:pt x="10" y="421"/>
                  </a:lnTo>
                  <a:lnTo>
                    <a:pt x="29" y="364"/>
                  </a:lnTo>
                  <a:lnTo>
                    <a:pt x="48" y="220"/>
                  </a:lnTo>
                  <a:lnTo>
                    <a:pt x="58" y="153"/>
                  </a:lnTo>
                  <a:lnTo>
                    <a:pt x="67" y="86"/>
                  </a:lnTo>
                  <a:lnTo>
                    <a:pt x="86" y="39"/>
                  </a:lnTo>
                  <a:lnTo>
                    <a:pt x="96" y="0"/>
                  </a:lnTo>
                </a:path>
              </a:pathLst>
            </a:custGeom>
            <a:noFill/>
            <a:ln w="46038">
              <a:solidFill>
                <a:srgbClr val="FF9900"/>
              </a:solidFill>
              <a:prstDash val="solid"/>
              <a:round/>
              <a:headEnd/>
              <a:tailEnd/>
            </a:ln>
          </p:spPr>
          <p:txBody>
            <a:bodyPr/>
            <a:lstStyle/>
            <a:p>
              <a:endParaRPr lang="en-GB"/>
            </a:p>
          </p:txBody>
        </p:sp>
        <p:sp>
          <p:nvSpPr>
            <p:cNvPr id="99353" name="Freeform 25"/>
            <p:cNvSpPr>
              <a:spLocks/>
            </p:cNvSpPr>
            <p:nvPr/>
          </p:nvSpPr>
          <p:spPr bwMode="auto">
            <a:xfrm>
              <a:off x="976" y="1798"/>
              <a:ext cx="105" cy="38"/>
            </a:xfrm>
            <a:custGeom>
              <a:avLst/>
              <a:gdLst/>
              <a:ahLst/>
              <a:cxnLst>
                <a:cxn ang="0">
                  <a:pos x="0" y="38"/>
                </a:cxn>
                <a:cxn ang="0">
                  <a:pos x="19" y="10"/>
                </a:cxn>
                <a:cxn ang="0">
                  <a:pos x="48" y="0"/>
                </a:cxn>
                <a:cxn ang="0">
                  <a:pos x="86" y="10"/>
                </a:cxn>
                <a:cxn ang="0">
                  <a:pos x="105" y="38"/>
                </a:cxn>
              </a:cxnLst>
              <a:rect l="0" t="0" r="r" b="b"/>
              <a:pathLst>
                <a:path w="105" h="38">
                  <a:moveTo>
                    <a:pt x="0" y="38"/>
                  </a:moveTo>
                  <a:lnTo>
                    <a:pt x="19" y="10"/>
                  </a:lnTo>
                  <a:lnTo>
                    <a:pt x="48" y="0"/>
                  </a:lnTo>
                  <a:lnTo>
                    <a:pt x="86" y="10"/>
                  </a:lnTo>
                  <a:lnTo>
                    <a:pt x="105" y="38"/>
                  </a:lnTo>
                </a:path>
              </a:pathLst>
            </a:custGeom>
            <a:noFill/>
            <a:ln w="46038">
              <a:solidFill>
                <a:srgbClr val="FF9900"/>
              </a:solidFill>
              <a:prstDash val="solid"/>
              <a:round/>
              <a:headEnd/>
              <a:tailEnd/>
            </a:ln>
          </p:spPr>
          <p:txBody>
            <a:bodyPr/>
            <a:lstStyle/>
            <a:p>
              <a:endParaRPr lang="en-GB"/>
            </a:p>
          </p:txBody>
        </p:sp>
        <p:sp>
          <p:nvSpPr>
            <p:cNvPr id="99354" name="Freeform 26"/>
            <p:cNvSpPr>
              <a:spLocks/>
            </p:cNvSpPr>
            <p:nvPr/>
          </p:nvSpPr>
          <p:spPr bwMode="auto">
            <a:xfrm>
              <a:off x="1081" y="1836"/>
              <a:ext cx="96" cy="479"/>
            </a:xfrm>
            <a:custGeom>
              <a:avLst/>
              <a:gdLst/>
              <a:ahLst/>
              <a:cxnLst>
                <a:cxn ang="0">
                  <a:pos x="0" y="0"/>
                </a:cxn>
                <a:cxn ang="0">
                  <a:pos x="10" y="39"/>
                </a:cxn>
                <a:cxn ang="0">
                  <a:pos x="29" y="86"/>
                </a:cxn>
                <a:cxn ang="0">
                  <a:pos x="38" y="153"/>
                </a:cxn>
                <a:cxn ang="0">
                  <a:pos x="48" y="220"/>
                </a:cxn>
                <a:cxn ang="0">
                  <a:pos x="67" y="364"/>
                </a:cxn>
                <a:cxn ang="0">
                  <a:pos x="86" y="421"/>
                </a:cxn>
                <a:cxn ang="0">
                  <a:pos x="96" y="479"/>
                </a:cxn>
              </a:cxnLst>
              <a:rect l="0" t="0" r="r" b="b"/>
              <a:pathLst>
                <a:path w="96" h="479">
                  <a:moveTo>
                    <a:pt x="0" y="0"/>
                  </a:moveTo>
                  <a:lnTo>
                    <a:pt x="10" y="39"/>
                  </a:lnTo>
                  <a:lnTo>
                    <a:pt x="29" y="86"/>
                  </a:lnTo>
                  <a:lnTo>
                    <a:pt x="38" y="153"/>
                  </a:lnTo>
                  <a:lnTo>
                    <a:pt x="48" y="220"/>
                  </a:lnTo>
                  <a:lnTo>
                    <a:pt x="67" y="364"/>
                  </a:lnTo>
                  <a:lnTo>
                    <a:pt x="86" y="421"/>
                  </a:lnTo>
                  <a:lnTo>
                    <a:pt x="96" y="479"/>
                  </a:lnTo>
                </a:path>
              </a:pathLst>
            </a:custGeom>
            <a:noFill/>
            <a:ln w="46038">
              <a:solidFill>
                <a:srgbClr val="FF9900"/>
              </a:solidFill>
              <a:prstDash val="solid"/>
              <a:round/>
              <a:headEnd/>
              <a:tailEnd/>
            </a:ln>
          </p:spPr>
          <p:txBody>
            <a:bodyPr/>
            <a:lstStyle/>
            <a:p>
              <a:endParaRPr lang="en-GB"/>
            </a:p>
          </p:txBody>
        </p:sp>
        <p:sp>
          <p:nvSpPr>
            <p:cNvPr id="99355" name="Freeform 27"/>
            <p:cNvSpPr>
              <a:spLocks/>
            </p:cNvSpPr>
            <p:nvPr/>
          </p:nvSpPr>
          <p:spPr bwMode="auto">
            <a:xfrm>
              <a:off x="1177" y="2315"/>
              <a:ext cx="105" cy="316"/>
            </a:xfrm>
            <a:custGeom>
              <a:avLst/>
              <a:gdLst/>
              <a:ahLst/>
              <a:cxnLst>
                <a:cxn ang="0">
                  <a:pos x="0" y="0"/>
                </a:cxn>
                <a:cxn ang="0">
                  <a:pos x="28" y="95"/>
                </a:cxn>
                <a:cxn ang="0">
                  <a:pos x="48" y="172"/>
                </a:cxn>
                <a:cxn ang="0">
                  <a:pos x="76" y="249"/>
                </a:cxn>
                <a:cxn ang="0">
                  <a:pos x="105" y="316"/>
                </a:cxn>
              </a:cxnLst>
              <a:rect l="0" t="0" r="r" b="b"/>
              <a:pathLst>
                <a:path w="105" h="316">
                  <a:moveTo>
                    <a:pt x="0" y="0"/>
                  </a:moveTo>
                  <a:lnTo>
                    <a:pt x="28" y="95"/>
                  </a:lnTo>
                  <a:lnTo>
                    <a:pt x="48" y="172"/>
                  </a:lnTo>
                  <a:lnTo>
                    <a:pt x="76" y="249"/>
                  </a:lnTo>
                  <a:lnTo>
                    <a:pt x="105" y="316"/>
                  </a:lnTo>
                </a:path>
              </a:pathLst>
            </a:custGeom>
            <a:noFill/>
            <a:ln w="46038">
              <a:solidFill>
                <a:srgbClr val="FF9900"/>
              </a:solidFill>
              <a:prstDash val="solid"/>
              <a:round/>
              <a:headEnd/>
              <a:tailEnd/>
            </a:ln>
          </p:spPr>
          <p:txBody>
            <a:bodyPr/>
            <a:lstStyle/>
            <a:p>
              <a:endParaRPr lang="en-GB"/>
            </a:p>
          </p:txBody>
        </p:sp>
        <p:sp>
          <p:nvSpPr>
            <p:cNvPr id="99356" name="Freeform 28"/>
            <p:cNvSpPr>
              <a:spLocks/>
            </p:cNvSpPr>
            <p:nvPr/>
          </p:nvSpPr>
          <p:spPr bwMode="auto">
            <a:xfrm>
              <a:off x="1282" y="2631"/>
              <a:ext cx="134" cy="200"/>
            </a:xfrm>
            <a:custGeom>
              <a:avLst/>
              <a:gdLst/>
              <a:ahLst/>
              <a:cxnLst>
                <a:cxn ang="0">
                  <a:pos x="0" y="0"/>
                </a:cxn>
                <a:cxn ang="0">
                  <a:pos x="29" y="57"/>
                </a:cxn>
                <a:cxn ang="0">
                  <a:pos x="67" y="114"/>
                </a:cxn>
                <a:cxn ang="0">
                  <a:pos x="134" y="200"/>
                </a:cxn>
              </a:cxnLst>
              <a:rect l="0" t="0" r="r" b="b"/>
              <a:pathLst>
                <a:path w="134" h="200">
                  <a:moveTo>
                    <a:pt x="0" y="0"/>
                  </a:moveTo>
                  <a:lnTo>
                    <a:pt x="29" y="57"/>
                  </a:lnTo>
                  <a:lnTo>
                    <a:pt x="67" y="114"/>
                  </a:lnTo>
                  <a:lnTo>
                    <a:pt x="134" y="200"/>
                  </a:lnTo>
                </a:path>
              </a:pathLst>
            </a:custGeom>
            <a:noFill/>
            <a:ln w="46038">
              <a:solidFill>
                <a:srgbClr val="FF9900"/>
              </a:solidFill>
              <a:prstDash val="solid"/>
              <a:round/>
              <a:headEnd/>
              <a:tailEnd/>
            </a:ln>
          </p:spPr>
          <p:txBody>
            <a:bodyPr/>
            <a:lstStyle/>
            <a:p>
              <a:endParaRPr lang="en-GB"/>
            </a:p>
          </p:txBody>
        </p:sp>
        <p:sp>
          <p:nvSpPr>
            <p:cNvPr id="99357" name="Freeform 29"/>
            <p:cNvSpPr>
              <a:spLocks/>
            </p:cNvSpPr>
            <p:nvPr/>
          </p:nvSpPr>
          <p:spPr bwMode="auto">
            <a:xfrm>
              <a:off x="1416" y="2831"/>
              <a:ext cx="105" cy="96"/>
            </a:xfrm>
            <a:custGeom>
              <a:avLst/>
              <a:gdLst/>
              <a:ahLst/>
              <a:cxnLst>
                <a:cxn ang="0">
                  <a:pos x="0" y="0"/>
                </a:cxn>
                <a:cxn ang="0">
                  <a:pos x="29" y="29"/>
                </a:cxn>
                <a:cxn ang="0">
                  <a:pos x="57" y="58"/>
                </a:cxn>
                <a:cxn ang="0">
                  <a:pos x="105" y="96"/>
                </a:cxn>
              </a:cxnLst>
              <a:rect l="0" t="0" r="r" b="b"/>
              <a:pathLst>
                <a:path w="105" h="96">
                  <a:moveTo>
                    <a:pt x="0" y="0"/>
                  </a:moveTo>
                  <a:lnTo>
                    <a:pt x="29" y="29"/>
                  </a:lnTo>
                  <a:lnTo>
                    <a:pt x="57" y="58"/>
                  </a:lnTo>
                  <a:lnTo>
                    <a:pt x="105" y="96"/>
                  </a:lnTo>
                </a:path>
              </a:pathLst>
            </a:custGeom>
            <a:noFill/>
            <a:ln w="46038">
              <a:solidFill>
                <a:srgbClr val="FF9900"/>
              </a:solidFill>
              <a:prstDash val="solid"/>
              <a:round/>
              <a:headEnd/>
              <a:tailEnd/>
            </a:ln>
          </p:spPr>
          <p:txBody>
            <a:bodyPr/>
            <a:lstStyle/>
            <a:p>
              <a:endParaRPr lang="en-GB"/>
            </a:p>
          </p:txBody>
        </p:sp>
        <p:sp>
          <p:nvSpPr>
            <p:cNvPr id="99358" name="Rectangle 30"/>
            <p:cNvSpPr>
              <a:spLocks noChangeArrowheads="1"/>
            </p:cNvSpPr>
            <p:nvPr/>
          </p:nvSpPr>
          <p:spPr bwMode="auto">
            <a:xfrm>
              <a:off x="679" y="3109"/>
              <a:ext cx="651" cy="182"/>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pitchFamily="34" charset="0"/>
                </a:rPr>
                <a:t>Risk factor</a:t>
              </a:r>
              <a:endParaRPr lang="en-US" sz="2400">
                <a:latin typeface="Times New Roman" pitchFamily="18" charset="0"/>
              </a:endParaRPr>
            </a:p>
          </p:txBody>
        </p:sp>
        <p:sp>
          <p:nvSpPr>
            <p:cNvPr id="99359" name="Rectangle 31"/>
            <p:cNvSpPr>
              <a:spLocks noChangeArrowheads="1"/>
            </p:cNvSpPr>
            <p:nvPr/>
          </p:nvSpPr>
          <p:spPr bwMode="auto">
            <a:xfrm rot="16200000">
              <a:off x="-355" y="2170"/>
              <a:ext cx="1119" cy="182"/>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pitchFamily="34" charset="0"/>
                </a:rPr>
                <a:t>Distribution density</a:t>
              </a:r>
              <a:endParaRPr lang="en-US" sz="2400">
                <a:latin typeface="Times New Roman" pitchFamily="18" charset="0"/>
              </a:endParaRPr>
            </a:p>
          </p:txBody>
        </p:sp>
      </p:grpSp>
      <p:grpSp>
        <p:nvGrpSpPr>
          <p:cNvPr id="3" name="Group 32"/>
          <p:cNvGrpSpPr>
            <a:grpSpLocks/>
          </p:cNvGrpSpPr>
          <p:nvPr/>
        </p:nvGrpSpPr>
        <p:grpSpPr bwMode="auto">
          <a:xfrm>
            <a:off x="2840038" y="1397000"/>
            <a:ext cx="2905125" cy="2435225"/>
            <a:chOff x="1789" y="880"/>
            <a:chExt cx="1830" cy="1534"/>
          </a:xfrm>
        </p:grpSpPr>
        <p:sp>
          <p:nvSpPr>
            <p:cNvPr id="99361" name="Rectangle 33"/>
            <p:cNvSpPr>
              <a:spLocks noChangeArrowheads="1"/>
            </p:cNvSpPr>
            <p:nvPr/>
          </p:nvSpPr>
          <p:spPr bwMode="auto">
            <a:xfrm>
              <a:off x="1789" y="913"/>
              <a:ext cx="1830" cy="1501"/>
            </a:xfrm>
            <a:prstGeom prst="rect">
              <a:avLst/>
            </a:prstGeom>
            <a:solidFill>
              <a:srgbClr val="FFFFFF"/>
            </a:solidFill>
            <a:ln w="9525">
              <a:noFill/>
              <a:miter lim="800000"/>
              <a:headEnd/>
              <a:tailEnd/>
            </a:ln>
          </p:spPr>
          <p:txBody>
            <a:bodyPr/>
            <a:lstStyle/>
            <a:p>
              <a:endParaRPr lang="en-GB"/>
            </a:p>
          </p:txBody>
        </p:sp>
        <p:sp>
          <p:nvSpPr>
            <p:cNvPr id="99362" name="Rectangle 34"/>
            <p:cNvSpPr>
              <a:spLocks noChangeArrowheads="1"/>
            </p:cNvSpPr>
            <p:nvPr/>
          </p:nvSpPr>
          <p:spPr bwMode="auto">
            <a:xfrm>
              <a:off x="2122" y="913"/>
              <a:ext cx="1383" cy="1189"/>
            </a:xfrm>
            <a:prstGeom prst="rect">
              <a:avLst/>
            </a:prstGeom>
            <a:noFill/>
            <a:ln w="9525">
              <a:noFill/>
              <a:miter lim="800000"/>
              <a:headEnd/>
              <a:tailEnd/>
            </a:ln>
          </p:spPr>
          <p:txBody>
            <a:bodyPr/>
            <a:lstStyle/>
            <a:p>
              <a:endParaRPr lang="en-GB"/>
            </a:p>
          </p:txBody>
        </p:sp>
        <p:sp>
          <p:nvSpPr>
            <p:cNvPr id="99363" name="Rectangle 35"/>
            <p:cNvSpPr>
              <a:spLocks noChangeArrowheads="1"/>
            </p:cNvSpPr>
            <p:nvPr/>
          </p:nvSpPr>
          <p:spPr bwMode="auto">
            <a:xfrm>
              <a:off x="2122" y="913"/>
              <a:ext cx="1383" cy="1189"/>
            </a:xfrm>
            <a:prstGeom prst="rect">
              <a:avLst/>
            </a:prstGeom>
            <a:noFill/>
            <a:ln w="15875">
              <a:solidFill>
                <a:srgbClr val="808080"/>
              </a:solidFill>
              <a:miter lim="800000"/>
              <a:headEnd/>
              <a:tailEnd/>
            </a:ln>
          </p:spPr>
          <p:txBody>
            <a:bodyPr/>
            <a:lstStyle/>
            <a:p>
              <a:endParaRPr lang="en-GB"/>
            </a:p>
          </p:txBody>
        </p:sp>
        <p:sp>
          <p:nvSpPr>
            <p:cNvPr id="99364" name="Line 36"/>
            <p:cNvSpPr>
              <a:spLocks noChangeShapeType="1"/>
            </p:cNvSpPr>
            <p:nvPr/>
          </p:nvSpPr>
          <p:spPr bwMode="auto">
            <a:xfrm>
              <a:off x="2122" y="913"/>
              <a:ext cx="1" cy="1189"/>
            </a:xfrm>
            <a:prstGeom prst="line">
              <a:avLst/>
            </a:prstGeom>
            <a:noFill/>
            <a:ln w="0">
              <a:solidFill>
                <a:srgbClr val="000000"/>
              </a:solidFill>
              <a:round/>
              <a:headEnd/>
              <a:tailEnd/>
            </a:ln>
          </p:spPr>
          <p:txBody>
            <a:bodyPr/>
            <a:lstStyle/>
            <a:p>
              <a:endParaRPr lang="en-GB"/>
            </a:p>
          </p:txBody>
        </p:sp>
        <p:sp>
          <p:nvSpPr>
            <p:cNvPr id="99365" name="Line 37"/>
            <p:cNvSpPr>
              <a:spLocks noChangeShapeType="1"/>
            </p:cNvSpPr>
            <p:nvPr/>
          </p:nvSpPr>
          <p:spPr bwMode="auto">
            <a:xfrm>
              <a:off x="2101" y="2102"/>
              <a:ext cx="21" cy="1"/>
            </a:xfrm>
            <a:prstGeom prst="line">
              <a:avLst/>
            </a:prstGeom>
            <a:noFill/>
            <a:ln w="0">
              <a:solidFill>
                <a:srgbClr val="000000"/>
              </a:solidFill>
              <a:round/>
              <a:headEnd/>
              <a:tailEnd/>
            </a:ln>
          </p:spPr>
          <p:txBody>
            <a:bodyPr/>
            <a:lstStyle/>
            <a:p>
              <a:endParaRPr lang="en-GB"/>
            </a:p>
          </p:txBody>
        </p:sp>
        <p:sp>
          <p:nvSpPr>
            <p:cNvPr id="99366" name="Line 38"/>
            <p:cNvSpPr>
              <a:spLocks noChangeShapeType="1"/>
            </p:cNvSpPr>
            <p:nvPr/>
          </p:nvSpPr>
          <p:spPr bwMode="auto">
            <a:xfrm>
              <a:off x="2101" y="1836"/>
              <a:ext cx="21" cy="1"/>
            </a:xfrm>
            <a:prstGeom prst="line">
              <a:avLst/>
            </a:prstGeom>
            <a:noFill/>
            <a:ln w="0">
              <a:solidFill>
                <a:srgbClr val="000000"/>
              </a:solidFill>
              <a:round/>
              <a:headEnd/>
              <a:tailEnd/>
            </a:ln>
          </p:spPr>
          <p:txBody>
            <a:bodyPr/>
            <a:lstStyle/>
            <a:p>
              <a:endParaRPr lang="en-GB"/>
            </a:p>
          </p:txBody>
        </p:sp>
        <p:sp>
          <p:nvSpPr>
            <p:cNvPr id="99367" name="Line 39"/>
            <p:cNvSpPr>
              <a:spLocks noChangeShapeType="1"/>
            </p:cNvSpPr>
            <p:nvPr/>
          </p:nvSpPr>
          <p:spPr bwMode="auto">
            <a:xfrm>
              <a:off x="2101" y="1569"/>
              <a:ext cx="21" cy="1"/>
            </a:xfrm>
            <a:prstGeom prst="line">
              <a:avLst/>
            </a:prstGeom>
            <a:noFill/>
            <a:ln w="0">
              <a:solidFill>
                <a:srgbClr val="000000"/>
              </a:solidFill>
              <a:round/>
              <a:headEnd/>
              <a:tailEnd/>
            </a:ln>
          </p:spPr>
          <p:txBody>
            <a:bodyPr/>
            <a:lstStyle/>
            <a:p>
              <a:endParaRPr lang="en-GB"/>
            </a:p>
          </p:txBody>
        </p:sp>
        <p:sp>
          <p:nvSpPr>
            <p:cNvPr id="99368" name="Line 40"/>
            <p:cNvSpPr>
              <a:spLocks noChangeShapeType="1"/>
            </p:cNvSpPr>
            <p:nvPr/>
          </p:nvSpPr>
          <p:spPr bwMode="auto">
            <a:xfrm>
              <a:off x="2101" y="1313"/>
              <a:ext cx="21" cy="1"/>
            </a:xfrm>
            <a:prstGeom prst="line">
              <a:avLst/>
            </a:prstGeom>
            <a:noFill/>
            <a:ln w="0">
              <a:solidFill>
                <a:srgbClr val="000000"/>
              </a:solidFill>
              <a:round/>
              <a:headEnd/>
              <a:tailEnd/>
            </a:ln>
          </p:spPr>
          <p:txBody>
            <a:bodyPr/>
            <a:lstStyle/>
            <a:p>
              <a:endParaRPr lang="en-GB"/>
            </a:p>
          </p:txBody>
        </p:sp>
        <p:sp>
          <p:nvSpPr>
            <p:cNvPr id="99369" name="Line 41"/>
            <p:cNvSpPr>
              <a:spLocks noChangeShapeType="1"/>
            </p:cNvSpPr>
            <p:nvPr/>
          </p:nvSpPr>
          <p:spPr bwMode="auto">
            <a:xfrm>
              <a:off x="2101" y="1047"/>
              <a:ext cx="21" cy="1"/>
            </a:xfrm>
            <a:prstGeom prst="line">
              <a:avLst/>
            </a:prstGeom>
            <a:noFill/>
            <a:ln w="0">
              <a:solidFill>
                <a:srgbClr val="000000"/>
              </a:solidFill>
              <a:round/>
              <a:headEnd/>
              <a:tailEnd/>
            </a:ln>
          </p:spPr>
          <p:txBody>
            <a:bodyPr/>
            <a:lstStyle/>
            <a:p>
              <a:endParaRPr lang="en-GB"/>
            </a:p>
          </p:txBody>
        </p:sp>
        <p:sp>
          <p:nvSpPr>
            <p:cNvPr id="99370" name="Line 42"/>
            <p:cNvSpPr>
              <a:spLocks noChangeShapeType="1"/>
            </p:cNvSpPr>
            <p:nvPr/>
          </p:nvSpPr>
          <p:spPr bwMode="auto">
            <a:xfrm>
              <a:off x="2122" y="2102"/>
              <a:ext cx="1383" cy="1"/>
            </a:xfrm>
            <a:prstGeom prst="line">
              <a:avLst/>
            </a:prstGeom>
            <a:noFill/>
            <a:ln w="0">
              <a:solidFill>
                <a:srgbClr val="000000"/>
              </a:solidFill>
              <a:round/>
              <a:headEnd/>
              <a:tailEnd/>
            </a:ln>
          </p:spPr>
          <p:txBody>
            <a:bodyPr/>
            <a:lstStyle/>
            <a:p>
              <a:endParaRPr lang="en-GB"/>
            </a:p>
          </p:txBody>
        </p:sp>
        <p:sp>
          <p:nvSpPr>
            <p:cNvPr id="99371" name="Line 43"/>
            <p:cNvSpPr>
              <a:spLocks noChangeShapeType="1"/>
            </p:cNvSpPr>
            <p:nvPr/>
          </p:nvSpPr>
          <p:spPr bwMode="auto">
            <a:xfrm flipV="1">
              <a:off x="2122" y="2102"/>
              <a:ext cx="1" cy="34"/>
            </a:xfrm>
            <a:prstGeom prst="line">
              <a:avLst/>
            </a:prstGeom>
            <a:noFill/>
            <a:ln w="0">
              <a:solidFill>
                <a:srgbClr val="000000"/>
              </a:solidFill>
              <a:round/>
              <a:headEnd/>
              <a:tailEnd/>
            </a:ln>
          </p:spPr>
          <p:txBody>
            <a:bodyPr/>
            <a:lstStyle/>
            <a:p>
              <a:endParaRPr lang="en-GB"/>
            </a:p>
          </p:txBody>
        </p:sp>
        <p:sp>
          <p:nvSpPr>
            <p:cNvPr id="99372" name="Line 44"/>
            <p:cNvSpPr>
              <a:spLocks noChangeShapeType="1"/>
            </p:cNvSpPr>
            <p:nvPr/>
          </p:nvSpPr>
          <p:spPr bwMode="auto">
            <a:xfrm flipV="1">
              <a:off x="2350" y="2102"/>
              <a:ext cx="1" cy="34"/>
            </a:xfrm>
            <a:prstGeom prst="line">
              <a:avLst/>
            </a:prstGeom>
            <a:noFill/>
            <a:ln w="0">
              <a:solidFill>
                <a:srgbClr val="000000"/>
              </a:solidFill>
              <a:round/>
              <a:headEnd/>
              <a:tailEnd/>
            </a:ln>
          </p:spPr>
          <p:txBody>
            <a:bodyPr/>
            <a:lstStyle/>
            <a:p>
              <a:endParaRPr lang="en-GB"/>
            </a:p>
          </p:txBody>
        </p:sp>
        <p:sp>
          <p:nvSpPr>
            <p:cNvPr id="99373" name="Line 45"/>
            <p:cNvSpPr>
              <a:spLocks noChangeShapeType="1"/>
            </p:cNvSpPr>
            <p:nvPr/>
          </p:nvSpPr>
          <p:spPr bwMode="auto">
            <a:xfrm flipV="1">
              <a:off x="2579" y="2102"/>
              <a:ext cx="1" cy="34"/>
            </a:xfrm>
            <a:prstGeom prst="line">
              <a:avLst/>
            </a:prstGeom>
            <a:noFill/>
            <a:ln w="0">
              <a:solidFill>
                <a:srgbClr val="000000"/>
              </a:solidFill>
              <a:round/>
              <a:headEnd/>
              <a:tailEnd/>
            </a:ln>
          </p:spPr>
          <p:txBody>
            <a:bodyPr/>
            <a:lstStyle/>
            <a:p>
              <a:endParaRPr lang="en-GB"/>
            </a:p>
          </p:txBody>
        </p:sp>
        <p:sp>
          <p:nvSpPr>
            <p:cNvPr id="99374" name="Line 46"/>
            <p:cNvSpPr>
              <a:spLocks noChangeShapeType="1"/>
            </p:cNvSpPr>
            <p:nvPr/>
          </p:nvSpPr>
          <p:spPr bwMode="auto">
            <a:xfrm flipV="1">
              <a:off x="2818" y="2102"/>
              <a:ext cx="1" cy="34"/>
            </a:xfrm>
            <a:prstGeom prst="line">
              <a:avLst/>
            </a:prstGeom>
            <a:noFill/>
            <a:ln w="0">
              <a:solidFill>
                <a:srgbClr val="000000"/>
              </a:solidFill>
              <a:round/>
              <a:headEnd/>
              <a:tailEnd/>
            </a:ln>
          </p:spPr>
          <p:txBody>
            <a:bodyPr/>
            <a:lstStyle/>
            <a:p>
              <a:endParaRPr lang="en-GB"/>
            </a:p>
          </p:txBody>
        </p:sp>
        <p:sp>
          <p:nvSpPr>
            <p:cNvPr id="99375" name="Line 47"/>
            <p:cNvSpPr>
              <a:spLocks noChangeShapeType="1"/>
            </p:cNvSpPr>
            <p:nvPr/>
          </p:nvSpPr>
          <p:spPr bwMode="auto">
            <a:xfrm flipV="1">
              <a:off x="3047" y="2102"/>
              <a:ext cx="1" cy="34"/>
            </a:xfrm>
            <a:prstGeom prst="line">
              <a:avLst/>
            </a:prstGeom>
            <a:noFill/>
            <a:ln w="0">
              <a:solidFill>
                <a:srgbClr val="000000"/>
              </a:solidFill>
              <a:round/>
              <a:headEnd/>
              <a:tailEnd/>
            </a:ln>
          </p:spPr>
          <p:txBody>
            <a:bodyPr/>
            <a:lstStyle/>
            <a:p>
              <a:endParaRPr lang="en-GB"/>
            </a:p>
          </p:txBody>
        </p:sp>
        <p:sp>
          <p:nvSpPr>
            <p:cNvPr id="99376" name="Line 48"/>
            <p:cNvSpPr>
              <a:spLocks noChangeShapeType="1"/>
            </p:cNvSpPr>
            <p:nvPr/>
          </p:nvSpPr>
          <p:spPr bwMode="auto">
            <a:xfrm flipV="1">
              <a:off x="3276" y="2102"/>
              <a:ext cx="1" cy="34"/>
            </a:xfrm>
            <a:prstGeom prst="line">
              <a:avLst/>
            </a:prstGeom>
            <a:noFill/>
            <a:ln w="0">
              <a:solidFill>
                <a:srgbClr val="000000"/>
              </a:solidFill>
              <a:round/>
              <a:headEnd/>
              <a:tailEnd/>
            </a:ln>
          </p:spPr>
          <p:txBody>
            <a:bodyPr/>
            <a:lstStyle/>
            <a:p>
              <a:endParaRPr lang="en-GB"/>
            </a:p>
          </p:txBody>
        </p:sp>
        <p:sp>
          <p:nvSpPr>
            <p:cNvPr id="99377" name="Line 49"/>
            <p:cNvSpPr>
              <a:spLocks noChangeShapeType="1"/>
            </p:cNvSpPr>
            <p:nvPr/>
          </p:nvSpPr>
          <p:spPr bwMode="auto">
            <a:xfrm flipV="1">
              <a:off x="3505" y="2102"/>
              <a:ext cx="1" cy="34"/>
            </a:xfrm>
            <a:prstGeom prst="line">
              <a:avLst/>
            </a:prstGeom>
            <a:noFill/>
            <a:ln w="0">
              <a:solidFill>
                <a:srgbClr val="000000"/>
              </a:solidFill>
              <a:round/>
              <a:headEnd/>
              <a:tailEnd/>
            </a:ln>
          </p:spPr>
          <p:txBody>
            <a:bodyPr/>
            <a:lstStyle/>
            <a:p>
              <a:endParaRPr lang="en-GB"/>
            </a:p>
          </p:txBody>
        </p:sp>
        <p:sp>
          <p:nvSpPr>
            <p:cNvPr id="99378" name="Freeform 50"/>
            <p:cNvSpPr>
              <a:spLocks/>
            </p:cNvSpPr>
            <p:nvPr/>
          </p:nvSpPr>
          <p:spPr bwMode="auto">
            <a:xfrm>
              <a:off x="2350" y="2014"/>
              <a:ext cx="115" cy="88"/>
            </a:xfrm>
            <a:custGeom>
              <a:avLst/>
              <a:gdLst/>
              <a:ahLst/>
              <a:cxnLst>
                <a:cxn ang="0">
                  <a:pos x="0" y="88"/>
                </a:cxn>
                <a:cxn ang="0">
                  <a:pos x="52" y="55"/>
                </a:cxn>
                <a:cxn ang="0">
                  <a:pos x="84" y="33"/>
                </a:cxn>
                <a:cxn ang="0">
                  <a:pos x="115" y="0"/>
                </a:cxn>
              </a:cxnLst>
              <a:rect l="0" t="0" r="r" b="b"/>
              <a:pathLst>
                <a:path w="115" h="88">
                  <a:moveTo>
                    <a:pt x="0" y="88"/>
                  </a:moveTo>
                  <a:lnTo>
                    <a:pt x="52" y="55"/>
                  </a:lnTo>
                  <a:lnTo>
                    <a:pt x="84" y="33"/>
                  </a:lnTo>
                  <a:lnTo>
                    <a:pt x="115" y="0"/>
                  </a:lnTo>
                </a:path>
              </a:pathLst>
            </a:custGeom>
            <a:noFill/>
            <a:ln w="33338">
              <a:solidFill>
                <a:srgbClr val="FF9900"/>
              </a:solidFill>
              <a:prstDash val="solid"/>
              <a:round/>
              <a:headEnd/>
              <a:tailEnd/>
            </a:ln>
          </p:spPr>
          <p:txBody>
            <a:bodyPr/>
            <a:lstStyle/>
            <a:p>
              <a:endParaRPr lang="en-GB"/>
            </a:p>
          </p:txBody>
        </p:sp>
        <p:sp>
          <p:nvSpPr>
            <p:cNvPr id="99379" name="Freeform 51"/>
            <p:cNvSpPr>
              <a:spLocks/>
            </p:cNvSpPr>
            <p:nvPr/>
          </p:nvSpPr>
          <p:spPr bwMode="auto">
            <a:xfrm>
              <a:off x="2465" y="1836"/>
              <a:ext cx="114" cy="178"/>
            </a:xfrm>
            <a:custGeom>
              <a:avLst/>
              <a:gdLst/>
              <a:ahLst/>
              <a:cxnLst>
                <a:cxn ang="0">
                  <a:pos x="0" y="178"/>
                </a:cxn>
                <a:cxn ang="0">
                  <a:pos x="52" y="100"/>
                </a:cxn>
                <a:cxn ang="0">
                  <a:pos x="114" y="0"/>
                </a:cxn>
              </a:cxnLst>
              <a:rect l="0" t="0" r="r" b="b"/>
              <a:pathLst>
                <a:path w="114" h="178">
                  <a:moveTo>
                    <a:pt x="0" y="178"/>
                  </a:moveTo>
                  <a:lnTo>
                    <a:pt x="52" y="100"/>
                  </a:lnTo>
                  <a:lnTo>
                    <a:pt x="114" y="0"/>
                  </a:lnTo>
                </a:path>
              </a:pathLst>
            </a:custGeom>
            <a:noFill/>
            <a:ln w="33338">
              <a:solidFill>
                <a:srgbClr val="FF9900"/>
              </a:solidFill>
              <a:prstDash val="solid"/>
              <a:round/>
              <a:headEnd/>
              <a:tailEnd/>
            </a:ln>
          </p:spPr>
          <p:txBody>
            <a:bodyPr/>
            <a:lstStyle/>
            <a:p>
              <a:endParaRPr lang="en-GB"/>
            </a:p>
          </p:txBody>
        </p:sp>
        <p:sp>
          <p:nvSpPr>
            <p:cNvPr id="99380" name="Freeform 52"/>
            <p:cNvSpPr>
              <a:spLocks/>
            </p:cNvSpPr>
            <p:nvPr/>
          </p:nvSpPr>
          <p:spPr bwMode="auto">
            <a:xfrm>
              <a:off x="2579" y="1569"/>
              <a:ext cx="115" cy="267"/>
            </a:xfrm>
            <a:custGeom>
              <a:avLst/>
              <a:gdLst/>
              <a:ahLst/>
              <a:cxnLst>
                <a:cxn ang="0">
                  <a:pos x="0" y="267"/>
                </a:cxn>
                <a:cxn ang="0">
                  <a:pos x="52" y="145"/>
                </a:cxn>
                <a:cxn ang="0">
                  <a:pos x="83" y="78"/>
                </a:cxn>
                <a:cxn ang="0">
                  <a:pos x="115" y="0"/>
                </a:cxn>
              </a:cxnLst>
              <a:rect l="0" t="0" r="r" b="b"/>
              <a:pathLst>
                <a:path w="115" h="267">
                  <a:moveTo>
                    <a:pt x="0" y="267"/>
                  </a:moveTo>
                  <a:lnTo>
                    <a:pt x="52" y="145"/>
                  </a:lnTo>
                  <a:lnTo>
                    <a:pt x="83" y="78"/>
                  </a:lnTo>
                  <a:lnTo>
                    <a:pt x="115" y="0"/>
                  </a:lnTo>
                </a:path>
              </a:pathLst>
            </a:custGeom>
            <a:noFill/>
            <a:ln w="33338">
              <a:solidFill>
                <a:srgbClr val="FF9900"/>
              </a:solidFill>
              <a:prstDash val="solid"/>
              <a:round/>
              <a:headEnd/>
              <a:tailEnd/>
            </a:ln>
          </p:spPr>
          <p:txBody>
            <a:bodyPr/>
            <a:lstStyle/>
            <a:p>
              <a:endParaRPr lang="en-GB"/>
            </a:p>
          </p:txBody>
        </p:sp>
        <p:sp>
          <p:nvSpPr>
            <p:cNvPr id="99381" name="Freeform 53"/>
            <p:cNvSpPr>
              <a:spLocks/>
            </p:cNvSpPr>
            <p:nvPr/>
          </p:nvSpPr>
          <p:spPr bwMode="auto">
            <a:xfrm>
              <a:off x="2694" y="1180"/>
              <a:ext cx="124" cy="389"/>
            </a:xfrm>
            <a:custGeom>
              <a:avLst/>
              <a:gdLst/>
              <a:ahLst/>
              <a:cxnLst>
                <a:cxn ang="0">
                  <a:pos x="0" y="389"/>
                </a:cxn>
                <a:cxn ang="0">
                  <a:pos x="10" y="345"/>
                </a:cxn>
                <a:cxn ang="0">
                  <a:pos x="31" y="289"/>
                </a:cxn>
                <a:cxn ang="0">
                  <a:pos x="62" y="178"/>
                </a:cxn>
                <a:cxn ang="0">
                  <a:pos x="93" y="78"/>
                </a:cxn>
                <a:cxn ang="0">
                  <a:pos x="114" y="33"/>
                </a:cxn>
                <a:cxn ang="0">
                  <a:pos x="124" y="0"/>
                </a:cxn>
              </a:cxnLst>
              <a:rect l="0" t="0" r="r" b="b"/>
              <a:pathLst>
                <a:path w="124" h="389">
                  <a:moveTo>
                    <a:pt x="0" y="389"/>
                  </a:moveTo>
                  <a:lnTo>
                    <a:pt x="10" y="345"/>
                  </a:lnTo>
                  <a:lnTo>
                    <a:pt x="31" y="289"/>
                  </a:lnTo>
                  <a:lnTo>
                    <a:pt x="62" y="178"/>
                  </a:lnTo>
                  <a:lnTo>
                    <a:pt x="93" y="78"/>
                  </a:lnTo>
                  <a:lnTo>
                    <a:pt x="114" y="33"/>
                  </a:lnTo>
                  <a:lnTo>
                    <a:pt x="124" y="0"/>
                  </a:lnTo>
                </a:path>
              </a:pathLst>
            </a:custGeom>
            <a:noFill/>
            <a:ln w="33338">
              <a:solidFill>
                <a:srgbClr val="FF9900"/>
              </a:solidFill>
              <a:prstDash val="solid"/>
              <a:round/>
              <a:headEnd/>
              <a:tailEnd/>
            </a:ln>
          </p:spPr>
          <p:txBody>
            <a:bodyPr/>
            <a:lstStyle/>
            <a:p>
              <a:endParaRPr lang="en-GB"/>
            </a:p>
          </p:txBody>
        </p:sp>
        <p:sp>
          <p:nvSpPr>
            <p:cNvPr id="99382" name="Freeform 54"/>
            <p:cNvSpPr>
              <a:spLocks/>
            </p:cNvSpPr>
            <p:nvPr/>
          </p:nvSpPr>
          <p:spPr bwMode="auto">
            <a:xfrm>
              <a:off x="2818" y="1147"/>
              <a:ext cx="115" cy="33"/>
            </a:xfrm>
            <a:custGeom>
              <a:avLst/>
              <a:gdLst/>
              <a:ahLst/>
              <a:cxnLst>
                <a:cxn ang="0">
                  <a:pos x="0" y="33"/>
                </a:cxn>
                <a:cxn ang="0">
                  <a:pos x="32" y="0"/>
                </a:cxn>
                <a:cxn ang="0">
                  <a:pos x="63" y="0"/>
                </a:cxn>
                <a:cxn ang="0">
                  <a:pos x="94" y="0"/>
                </a:cxn>
                <a:cxn ang="0">
                  <a:pos x="115" y="33"/>
                </a:cxn>
              </a:cxnLst>
              <a:rect l="0" t="0" r="r" b="b"/>
              <a:pathLst>
                <a:path w="115" h="33">
                  <a:moveTo>
                    <a:pt x="0" y="33"/>
                  </a:moveTo>
                  <a:lnTo>
                    <a:pt x="32" y="0"/>
                  </a:lnTo>
                  <a:lnTo>
                    <a:pt x="63" y="0"/>
                  </a:lnTo>
                  <a:lnTo>
                    <a:pt x="94" y="0"/>
                  </a:lnTo>
                  <a:lnTo>
                    <a:pt x="115" y="33"/>
                  </a:lnTo>
                </a:path>
              </a:pathLst>
            </a:custGeom>
            <a:noFill/>
            <a:ln w="33338">
              <a:solidFill>
                <a:srgbClr val="FF9900"/>
              </a:solidFill>
              <a:prstDash val="solid"/>
              <a:round/>
              <a:headEnd/>
              <a:tailEnd/>
            </a:ln>
          </p:spPr>
          <p:txBody>
            <a:bodyPr/>
            <a:lstStyle/>
            <a:p>
              <a:endParaRPr lang="en-GB"/>
            </a:p>
          </p:txBody>
        </p:sp>
        <p:sp>
          <p:nvSpPr>
            <p:cNvPr id="99383" name="Freeform 55"/>
            <p:cNvSpPr>
              <a:spLocks/>
            </p:cNvSpPr>
            <p:nvPr/>
          </p:nvSpPr>
          <p:spPr bwMode="auto">
            <a:xfrm>
              <a:off x="2933" y="1180"/>
              <a:ext cx="114" cy="389"/>
            </a:xfrm>
            <a:custGeom>
              <a:avLst/>
              <a:gdLst/>
              <a:ahLst/>
              <a:cxnLst>
                <a:cxn ang="0">
                  <a:pos x="0" y="0"/>
                </a:cxn>
                <a:cxn ang="0">
                  <a:pos x="10" y="33"/>
                </a:cxn>
                <a:cxn ang="0">
                  <a:pos x="31" y="78"/>
                </a:cxn>
                <a:cxn ang="0">
                  <a:pos x="52" y="178"/>
                </a:cxn>
                <a:cxn ang="0">
                  <a:pos x="83" y="289"/>
                </a:cxn>
                <a:cxn ang="0">
                  <a:pos x="104" y="345"/>
                </a:cxn>
                <a:cxn ang="0">
                  <a:pos x="114" y="389"/>
                </a:cxn>
              </a:cxnLst>
              <a:rect l="0" t="0" r="r" b="b"/>
              <a:pathLst>
                <a:path w="114" h="389">
                  <a:moveTo>
                    <a:pt x="0" y="0"/>
                  </a:moveTo>
                  <a:lnTo>
                    <a:pt x="10" y="33"/>
                  </a:lnTo>
                  <a:lnTo>
                    <a:pt x="31" y="78"/>
                  </a:lnTo>
                  <a:lnTo>
                    <a:pt x="52" y="178"/>
                  </a:lnTo>
                  <a:lnTo>
                    <a:pt x="83" y="289"/>
                  </a:lnTo>
                  <a:lnTo>
                    <a:pt x="104" y="345"/>
                  </a:lnTo>
                  <a:lnTo>
                    <a:pt x="114" y="389"/>
                  </a:lnTo>
                </a:path>
              </a:pathLst>
            </a:custGeom>
            <a:noFill/>
            <a:ln w="33338">
              <a:solidFill>
                <a:srgbClr val="FF9900"/>
              </a:solidFill>
              <a:prstDash val="solid"/>
              <a:round/>
              <a:headEnd/>
              <a:tailEnd/>
            </a:ln>
          </p:spPr>
          <p:txBody>
            <a:bodyPr/>
            <a:lstStyle/>
            <a:p>
              <a:endParaRPr lang="en-GB"/>
            </a:p>
          </p:txBody>
        </p:sp>
        <p:sp>
          <p:nvSpPr>
            <p:cNvPr id="99384" name="Freeform 56"/>
            <p:cNvSpPr>
              <a:spLocks/>
            </p:cNvSpPr>
            <p:nvPr/>
          </p:nvSpPr>
          <p:spPr bwMode="auto">
            <a:xfrm>
              <a:off x="3047" y="1569"/>
              <a:ext cx="115" cy="267"/>
            </a:xfrm>
            <a:custGeom>
              <a:avLst/>
              <a:gdLst/>
              <a:ahLst/>
              <a:cxnLst>
                <a:cxn ang="0">
                  <a:pos x="0" y="0"/>
                </a:cxn>
                <a:cxn ang="0">
                  <a:pos x="31" y="78"/>
                </a:cxn>
                <a:cxn ang="0">
                  <a:pos x="52" y="145"/>
                </a:cxn>
                <a:cxn ang="0">
                  <a:pos x="115" y="267"/>
                </a:cxn>
              </a:cxnLst>
              <a:rect l="0" t="0" r="r" b="b"/>
              <a:pathLst>
                <a:path w="115" h="267">
                  <a:moveTo>
                    <a:pt x="0" y="0"/>
                  </a:moveTo>
                  <a:lnTo>
                    <a:pt x="31" y="78"/>
                  </a:lnTo>
                  <a:lnTo>
                    <a:pt x="52" y="145"/>
                  </a:lnTo>
                  <a:lnTo>
                    <a:pt x="115" y="267"/>
                  </a:lnTo>
                </a:path>
              </a:pathLst>
            </a:custGeom>
            <a:noFill/>
            <a:ln w="33338">
              <a:solidFill>
                <a:srgbClr val="FF9900"/>
              </a:solidFill>
              <a:prstDash val="solid"/>
              <a:round/>
              <a:headEnd/>
              <a:tailEnd/>
            </a:ln>
          </p:spPr>
          <p:txBody>
            <a:bodyPr/>
            <a:lstStyle/>
            <a:p>
              <a:endParaRPr lang="en-GB"/>
            </a:p>
          </p:txBody>
        </p:sp>
        <p:sp>
          <p:nvSpPr>
            <p:cNvPr id="99385" name="Freeform 57"/>
            <p:cNvSpPr>
              <a:spLocks/>
            </p:cNvSpPr>
            <p:nvPr/>
          </p:nvSpPr>
          <p:spPr bwMode="auto">
            <a:xfrm>
              <a:off x="3162" y="1836"/>
              <a:ext cx="156" cy="178"/>
            </a:xfrm>
            <a:custGeom>
              <a:avLst/>
              <a:gdLst/>
              <a:ahLst/>
              <a:cxnLst>
                <a:cxn ang="0">
                  <a:pos x="0" y="0"/>
                </a:cxn>
                <a:cxn ang="0">
                  <a:pos x="72" y="100"/>
                </a:cxn>
                <a:cxn ang="0">
                  <a:pos x="156" y="178"/>
                </a:cxn>
              </a:cxnLst>
              <a:rect l="0" t="0" r="r" b="b"/>
              <a:pathLst>
                <a:path w="156" h="178">
                  <a:moveTo>
                    <a:pt x="0" y="0"/>
                  </a:moveTo>
                  <a:lnTo>
                    <a:pt x="72" y="100"/>
                  </a:lnTo>
                  <a:lnTo>
                    <a:pt x="156" y="178"/>
                  </a:lnTo>
                </a:path>
              </a:pathLst>
            </a:custGeom>
            <a:noFill/>
            <a:ln w="33338">
              <a:solidFill>
                <a:srgbClr val="FF9900"/>
              </a:solidFill>
              <a:prstDash val="solid"/>
              <a:round/>
              <a:headEnd/>
              <a:tailEnd/>
            </a:ln>
          </p:spPr>
          <p:txBody>
            <a:bodyPr/>
            <a:lstStyle/>
            <a:p>
              <a:endParaRPr lang="en-GB"/>
            </a:p>
          </p:txBody>
        </p:sp>
        <p:sp>
          <p:nvSpPr>
            <p:cNvPr id="99386" name="Freeform 58"/>
            <p:cNvSpPr>
              <a:spLocks/>
            </p:cNvSpPr>
            <p:nvPr/>
          </p:nvSpPr>
          <p:spPr bwMode="auto">
            <a:xfrm>
              <a:off x="3318" y="2014"/>
              <a:ext cx="187" cy="77"/>
            </a:xfrm>
            <a:custGeom>
              <a:avLst/>
              <a:gdLst/>
              <a:ahLst/>
              <a:cxnLst>
                <a:cxn ang="0">
                  <a:pos x="0" y="0"/>
                </a:cxn>
                <a:cxn ang="0">
                  <a:pos x="41" y="22"/>
                </a:cxn>
                <a:cxn ang="0">
                  <a:pos x="93" y="44"/>
                </a:cxn>
                <a:cxn ang="0">
                  <a:pos x="187" y="77"/>
                </a:cxn>
              </a:cxnLst>
              <a:rect l="0" t="0" r="r" b="b"/>
              <a:pathLst>
                <a:path w="187" h="77">
                  <a:moveTo>
                    <a:pt x="0" y="0"/>
                  </a:moveTo>
                  <a:lnTo>
                    <a:pt x="41" y="22"/>
                  </a:lnTo>
                  <a:lnTo>
                    <a:pt x="93" y="44"/>
                  </a:lnTo>
                  <a:lnTo>
                    <a:pt x="187" y="77"/>
                  </a:lnTo>
                </a:path>
              </a:pathLst>
            </a:custGeom>
            <a:noFill/>
            <a:ln w="33338">
              <a:solidFill>
                <a:srgbClr val="FF9900"/>
              </a:solidFill>
              <a:prstDash val="solid"/>
              <a:round/>
              <a:headEnd/>
              <a:tailEnd/>
            </a:ln>
          </p:spPr>
          <p:txBody>
            <a:bodyPr/>
            <a:lstStyle/>
            <a:p>
              <a:endParaRPr lang="en-GB"/>
            </a:p>
          </p:txBody>
        </p:sp>
        <p:sp>
          <p:nvSpPr>
            <p:cNvPr id="99387" name="Freeform 59"/>
            <p:cNvSpPr>
              <a:spLocks/>
            </p:cNvSpPr>
            <p:nvPr/>
          </p:nvSpPr>
          <p:spPr bwMode="auto">
            <a:xfrm>
              <a:off x="2236" y="2014"/>
              <a:ext cx="114" cy="88"/>
            </a:xfrm>
            <a:custGeom>
              <a:avLst/>
              <a:gdLst/>
              <a:ahLst/>
              <a:cxnLst>
                <a:cxn ang="0">
                  <a:pos x="0" y="88"/>
                </a:cxn>
                <a:cxn ang="0">
                  <a:pos x="52" y="55"/>
                </a:cxn>
                <a:cxn ang="0">
                  <a:pos x="83" y="33"/>
                </a:cxn>
                <a:cxn ang="0">
                  <a:pos x="114" y="0"/>
                </a:cxn>
              </a:cxnLst>
              <a:rect l="0" t="0" r="r" b="b"/>
              <a:pathLst>
                <a:path w="114" h="88">
                  <a:moveTo>
                    <a:pt x="0" y="88"/>
                  </a:moveTo>
                  <a:lnTo>
                    <a:pt x="52" y="55"/>
                  </a:lnTo>
                  <a:lnTo>
                    <a:pt x="83" y="33"/>
                  </a:lnTo>
                  <a:lnTo>
                    <a:pt x="114" y="0"/>
                  </a:lnTo>
                </a:path>
              </a:pathLst>
            </a:custGeom>
            <a:noFill/>
            <a:ln w="49213">
              <a:solidFill>
                <a:srgbClr val="99CC00"/>
              </a:solidFill>
              <a:prstDash val="solid"/>
              <a:round/>
              <a:headEnd/>
              <a:tailEnd/>
            </a:ln>
          </p:spPr>
          <p:txBody>
            <a:bodyPr/>
            <a:lstStyle/>
            <a:p>
              <a:endParaRPr lang="en-GB"/>
            </a:p>
          </p:txBody>
        </p:sp>
        <p:sp>
          <p:nvSpPr>
            <p:cNvPr id="99388" name="Freeform 60"/>
            <p:cNvSpPr>
              <a:spLocks/>
            </p:cNvSpPr>
            <p:nvPr/>
          </p:nvSpPr>
          <p:spPr bwMode="auto">
            <a:xfrm>
              <a:off x="2350" y="1836"/>
              <a:ext cx="115" cy="178"/>
            </a:xfrm>
            <a:custGeom>
              <a:avLst/>
              <a:gdLst/>
              <a:ahLst/>
              <a:cxnLst>
                <a:cxn ang="0">
                  <a:pos x="0" y="178"/>
                </a:cxn>
                <a:cxn ang="0">
                  <a:pos x="52" y="100"/>
                </a:cxn>
                <a:cxn ang="0">
                  <a:pos x="115" y="0"/>
                </a:cxn>
              </a:cxnLst>
              <a:rect l="0" t="0" r="r" b="b"/>
              <a:pathLst>
                <a:path w="115" h="178">
                  <a:moveTo>
                    <a:pt x="0" y="178"/>
                  </a:moveTo>
                  <a:lnTo>
                    <a:pt x="52" y="100"/>
                  </a:lnTo>
                  <a:lnTo>
                    <a:pt x="115" y="0"/>
                  </a:lnTo>
                </a:path>
              </a:pathLst>
            </a:custGeom>
            <a:noFill/>
            <a:ln w="49213">
              <a:solidFill>
                <a:srgbClr val="99CC00"/>
              </a:solidFill>
              <a:prstDash val="solid"/>
              <a:round/>
              <a:headEnd/>
              <a:tailEnd/>
            </a:ln>
          </p:spPr>
          <p:txBody>
            <a:bodyPr/>
            <a:lstStyle/>
            <a:p>
              <a:endParaRPr lang="en-GB"/>
            </a:p>
          </p:txBody>
        </p:sp>
        <p:sp>
          <p:nvSpPr>
            <p:cNvPr id="99389" name="Freeform 61"/>
            <p:cNvSpPr>
              <a:spLocks/>
            </p:cNvSpPr>
            <p:nvPr/>
          </p:nvSpPr>
          <p:spPr bwMode="auto">
            <a:xfrm>
              <a:off x="2465" y="1569"/>
              <a:ext cx="114" cy="267"/>
            </a:xfrm>
            <a:custGeom>
              <a:avLst/>
              <a:gdLst/>
              <a:ahLst/>
              <a:cxnLst>
                <a:cxn ang="0">
                  <a:pos x="0" y="267"/>
                </a:cxn>
                <a:cxn ang="0">
                  <a:pos x="52" y="145"/>
                </a:cxn>
                <a:cxn ang="0">
                  <a:pos x="83" y="78"/>
                </a:cxn>
                <a:cxn ang="0">
                  <a:pos x="114" y="0"/>
                </a:cxn>
              </a:cxnLst>
              <a:rect l="0" t="0" r="r" b="b"/>
              <a:pathLst>
                <a:path w="114" h="267">
                  <a:moveTo>
                    <a:pt x="0" y="267"/>
                  </a:moveTo>
                  <a:lnTo>
                    <a:pt x="52" y="145"/>
                  </a:lnTo>
                  <a:lnTo>
                    <a:pt x="83" y="78"/>
                  </a:lnTo>
                  <a:lnTo>
                    <a:pt x="114" y="0"/>
                  </a:lnTo>
                </a:path>
              </a:pathLst>
            </a:custGeom>
            <a:noFill/>
            <a:ln w="49213">
              <a:solidFill>
                <a:srgbClr val="99CC00"/>
              </a:solidFill>
              <a:prstDash val="solid"/>
              <a:round/>
              <a:headEnd/>
              <a:tailEnd/>
            </a:ln>
          </p:spPr>
          <p:txBody>
            <a:bodyPr/>
            <a:lstStyle/>
            <a:p>
              <a:endParaRPr lang="en-GB"/>
            </a:p>
          </p:txBody>
        </p:sp>
        <p:sp>
          <p:nvSpPr>
            <p:cNvPr id="99390" name="Freeform 62"/>
            <p:cNvSpPr>
              <a:spLocks/>
            </p:cNvSpPr>
            <p:nvPr/>
          </p:nvSpPr>
          <p:spPr bwMode="auto">
            <a:xfrm>
              <a:off x="2579" y="1180"/>
              <a:ext cx="115" cy="389"/>
            </a:xfrm>
            <a:custGeom>
              <a:avLst/>
              <a:gdLst/>
              <a:ahLst/>
              <a:cxnLst>
                <a:cxn ang="0">
                  <a:pos x="0" y="389"/>
                </a:cxn>
                <a:cxn ang="0">
                  <a:pos x="11" y="345"/>
                </a:cxn>
                <a:cxn ang="0">
                  <a:pos x="31" y="289"/>
                </a:cxn>
                <a:cxn ang="0">
                  <a:pos x="52" y="178"/>
                </a:cxn>
                <a:cxn ang="0">
                  <a:pos x="83" y="78"/>
                </a:cxn>
                <a:cxn ang="0">
                  <a:pos x="104" y="33"/>
                </a:cxn>
                <a:cxn ang="0">
                  <a:pos x="115" y="0"/>
                </a:cxn>
              </a:cxnLst>
              <a:rect l="0" t="0" r="r" b="b"/>
              <a:pathLst>
                <a:path w="115" h="389">
                  <a:moveTo>
                    <a:pt x="0" y="389"/>
                  </a:moveTo>
                  <a:lnTo>
                    <a:pt x="11" y="345"/>
                  </a:lnTo>
                  <a:lnTo>
                    <a:pt x="31" y="289"/>
                  </a:lnTo>
                  <a:lnTo>
                    <a:pt x="52" y="178"/>
                  </a:lnTo>
                  <a:lnTo>
                    <a:pt x="83" y="78"/>
                  </a:lnTo>
                  <a:lnTo>
                    <a:pt x="104" y="33"/>
                  </a:lnTo>
                  <a:lnTo>
                    <a:pt x="115" y="0"/>
                  </a:lnTo>
                </a:path>
              </a:pathLst>
            </a:custGeom>
            <a:noFill/>
            <a:ln w="49213">
              <a:solidFill>
                <a:srgbClr val="99CC00"/>
              </a:solidFill>
              <a:prstDash val="solid"/>
              <a:round/>
              <a:headEnd/>
              <a:tailEnd/>
            </a:ln>
          </p:spPr>
          <p:txBody>
            <a:bodyPr/>
            <a:lstStyle/>
            <a:p>
              <a:endParaRPr lang="en-GB"/>
            </a:p>
          </p:txBody>
        </p:sp>
        <p:sp>
          <p:nvSpPr>
            <p:cNvPr id="99391" name="Freeform 63"/>
            <p:cNvSpPr>
              <a:spLocks/>
            </p:cNvSpPr>
            <p:nvPr/>
          </p:nvSpPr>
          <p:spPr bwMode="auto">
            <a:xfrm>
              <a:off x="2694" y="1136"/>
              <a:ext cx="124" cy="44"/>
            </a:xfrm>
            <a:custGeom>
              <a:avLst/>
              <a:gdLst/>
              <a:ahLst/>
              <a:cxnLst>
                <a:cxn ang="0">
                  <a:pos x="0" y="44"/>
                </a:cxn>
                <a:cxn ang="0">
                  <a:pos x="31" y="11"/>
                </a:cxn>
                <a:cxn ang="0">
                  <a:pos x="62" y="0"/>
                </a:cxn>
                <a:cxn ang="0">
                  <a:pos x="93" y="11"/>
                </a:cxn>
                <a:cxn ang="0">
                  <a:pos x="124" y="44"/>
                </a:cxn>
              </a:cxnLst>
              <a:rect l="0" t="0" r="r" b="b"/>
              <a:pathLst>
                <a:path w="124" h="44">
                  <a:moveTo>
                    <a:pt x="0" y="44"/>
                  </a:moveTo>
                  <a:lnTo>
                    <a:pt x="31" y="11"/>
                  </a:lnTo>
                  <a:lnTo>
                    <a:pt x="62" y="0"/>
                  </a:lnTo>
                  <a:lnTo>
                    <a:pt x="93" y="11"/>
                  </a:lnTo>
                  <a:lnTo>
                    <a:pt x="124" y="44"/>
                  </a:lnTo>
                </a:path>
              </a:pathLst>
            </a:custGeom>
            <a:noFill/>
            <a:ln w="49213">
              <a:solidFill>
                <a:srgbClr val="99CC00"/>
              </a:solidFill>
              <a:prstDash val="solid"/>
              <a:round/>
              <a:headEnd/>
              <a:tailEnd/>
            </a:ln>
          </p:spPr>
          <p:txBody>
            <a:bodyPr/>
            <a:lstStyle/>
            <a:p>
              <a:endParaRPr lang="en-GB"/>
            </a:p>
          </p:txBody>
        </p:sp>
        <p:sp>
          <p:nvSpPr>
            <p:cNvPr id="99392" name="Freeform 64"/>
            <p:cNvSpPr>
              <a:spLocks/>
            </p:cNvSpPr>
            <p:nvPr/>
          </p:nvSpPr>
          <p:spPr bwMode="auto">
            <a:xfrm>
              <a:off x="2818" y="1180"/>
              <a:ext cx="115" cy="389"/>
            </a:xfrm>
            <a:custGeom>
              <a:avLst/>
              <a:gdLst/>
              <a:ahLst/>
              <a:cxnLst>
                <a:cxn ang="0">
                  <a:pos x="0" y="0"/>
                </a:cxn>
                <a:cxn ang="0">
                  <a:pos x="11" y="33"/>
                </a:cxn>
                <a:cxn ang="0">
                  <a:pos x="32" y="78"/>
                </a:cxn>
                <a:cxn ang="0">
                  <a:pos x="63" y="178"/>
                </a:cxn>
                <a:cxn ang="0">
                  <a:pos x="84" y="289"/>
                </a:cxn>
                <a:cxn ang="0">
                  <a:pos x="104" y="345"/>
                </a:cxn>
                <a:cxn ang="0">
                  <a:pos x="115" y="389"/>
                </a:cxn>
              </a:cxnLst>
              <a:rect l="0" t="0" r="r" b="b"/>
              <a:pathLst>
                <a:path w="115" h="389">
                  <a:moveTo>
                    <a:pt x="0" y="0"/>
                  </a:moveTo>
                  <a:lnTo>
                    <a:pt x="11" y="33"/>
                  </a:lnTo>
                  <a:lnTo>
                    <a:pt x="32" y="78"/>
                  </a:lnTo>
                  <a:lnTo>
                    <a:pt x="63" y="178"/>
                  </a:lnTo>
                  <a:lnTo>
                    <a:pt x="84" y="289"/>
                  </a:lnTo>
                  <a:lnTo>
                    <a:pt x="104" y="345"/>
                  </a:lnTo>
                  <a:lnTo>
                    <a:pt x="115" y="389"/>
                  </a:lnTo>
                </a:path>
              </a:pathLst>
            </a:custGeom>
            <a:noFill/>
            <a:ln w="49213">
              <a:solidFill>
                <a:srgbClr val="99CC00"/>
              </a:solidFill>
              <a:prstDash val="solid"/>
              <a:round/>
              <a:headEnd/>
              <a:tailEnd/>
            </a:ln>
          </p:spPr>
          <p:txBody>
            <a:bodyPr/>
            <a:lstStyle/>
            <a:p>
              <a:endParaRPr lang="en-GB"/>
            </a:p>
          </p:txBody>
        </p:sp>
        <p:sp>
          <p:nvSpPr>
            <p:cNvPr id="99393" name="Freeform 65"/>
            <p:cNvSpPr>
              <a:spLocks/>
            </p:cNvSpPr>
            <p:nvPr/>
          </p:nvSpPr>
          <p:spPr bwMode="auto">
            <a:xfrm>
              <a:off x="2933" y="1569"/>
              <a:ext cx="114" cy="267"/>
            </a:xfrm>
            <a:custGeom>
              <a:avLst/>
              <a:gdLst/>
              <a:ahLst/>
              <a:cxnLst>
                <a:cxn ang="0">
                  <a:pos x="0" y="0"/>
                </a:cxn>
                <a:cxn ang="0">
                  <a:pos x="31" y="78"/>
                </a:cxn>
                <a:cxn ang="0">
                  <a:pos x="52" y="145"/>
                </a:cxn>
                <a:cxn ang="0">
                  <a:pos x="114" y="267"/>
                </a:cxn>
              </a:cxnLst>
              <a:rect l="0" t="0" r="r" b="b"/>
              <a:pathLst>
                <a:path w="114" h="267">
                  <a:moveTo>
                    <a:pt x="0" y="0"/>
                  </a:moveTo>
                  <a:lnTo>
                    <a:pt x="31" y="78"/>
                  </a:lnTo>
                  <a:lnTo>
                    <a:pt x="52" y="145"/>
                  </a:lnTo>
                  <a:lnTo>
                    <a:pt x="114" y="267"/>
                  </a:lnTo>
                </a:path>
              </a:pathLst>
            </a:custGeom>
            <a:noFill/>
            <a:ln w="49213">
              <a:solidFill>
                <a:srgbClr val="99CC00"/>
              </a:solidFill>
              <a:prstDash val="solid"/>
              <a:round/>
              <a:headEnd/>
              <a:tailEnd/>
            </a:ln>
          </p:spPr>
          <p:txBody>
            <a:bodyPr/>
            <a:lstStyle/>
            <a:p>
              <a:endParaRPr lang="en-GB"/>
            </a:p>
          </p:txBody>
        </p:sp>
        <p:sp>
          <p:nvSpPr>
            <p:cNvPr id="99394" name="Freeform 66"/>
            <p:cNvSpPr>
              <a:spLocks/>
            </p:cNvSpPr>
            <p:nvPr/>
          </p:nvSpPr>
          <p:spPr bwMode="auto">
            <a:xfrm>
              <a:off x="3047" y="1836"/>
              <a:ext cx="115" cy="178"/>
            </a:xfrm>
            <a:custGeom>
              <a:avLst/>
              <a:gdLst/>
              <a:ahLst/>
              <a:cxnLst>
                <a:cxn ang="0">
                  <a:pos x="0" y="0"/>
                </a:cxn>
                <a:cxn ang="0">
                  <a:pos x="52" y="100"/>
                </a:cxn>
                <a:cxn ang="0">
                  <a:pos x="115" y="178"/>
                </a:cxn>
              </a:cxnLst>
              <a:rect l="0" t="0" r="r" b="b"/>
              <a:pathLst>
                <a:path w="115" h="178">
                  <a:moveTo>
                    <a:pt x="0" y="0"/>
                  </a:moveTo>
                  <a:lnTo>
                    <a:pt x="52" y="100"/>
                  </a:lnTo>
                  <a:lnTo>
                    <a:pt x="115" y="178"/>
                  </a:lnTo>
                </a:path>
              </a:pathLst>
            </a:custGeom>
            <a:noFill/>
            <a:ln w="49213">
              <a:solidFill>
                <a:srgbClr val="99CC00"/>
              </a:solidFill>
              <a:prstDash val="solid"/>
              <a:round/>
              <a:headEnd/>
              <a:tailEnd/>
            </a:ln>
          </p:spPr>
          <p:txBody>
            <a:bodyPr/>
            <a:lstStyle/>
            <a:p>
              <a:endParaRPr lang="en-GB"/>
            </a:p>
          </p:txBody>
        </p:sp>
        <p:sp>
          <p:nvSpPr>
            <p:cNvPr id="99395" name="Freeform 67"/>
            <p:cNvSpPr>
              <a:spLocks/>
            </p:cNvSpPr>
            <p:nvPr/>
          </p:nvSpPr>
          <p:spPr bwMode="auto">
            <a:xfrm>
              <a:off x="3162" y="2014"/>
              <a:ext cx="156" cy="77"/>
            </a:xfrm>
            <a:custGeom>
              <a:avLst/>
              <a:gdLst/>
              <a:ahLst/>
              <a:cxnLst>
                <a:cxn ang="0">
                  <a:pos x="0" y="0"/>
                </a:cxn>
                <a:cxn ang="0">
                  <a:pos x="31" y="22"/>
                </a:cxn>
                <a:cxn ang="0">
                  <a:pos x="72" y="44"/>
                </a:cxn>
                <a:cxn ang="0">
                  <a:pos x="156" y="77"/>
                </a:cxn>
              </a:cxnLst>
              <a:rect l="0" t="0" r="r" b="b"/>
              <a:pathLst>
                <a:path w="156" h="77">
                  <a:moveTo>
                    <a:pt x="0" y="0"/>
                  </a:moveTo>
                  <a:lnTo>
                    <a:pt x="31" y="22"/>
                  </a:lnTo>
                  <a:lnTo>
                    <a:pt x="72" y="44"/>
                  </a:lnTo>
                  <a:lnTo>
                    <a:pt x="156" y="77"/>
                  </a:lnTo>
                </a:path>
              </a:pathLst>
            </a:custGeom>
            <a:noFill/>
            <a:ln w="49213">
              <a:solidFill>
                <a:srgbClr val="99CC00"/>
              </a:solidFill>
              <a:prstDash val="solid"/>
              <a:round/>
              <a:headEnd/>
              <a:tailEnd/>
            </a:ln>
          </p:spPr>
          <p:txBody>
            <a:bodyPr/>
            <a:lstStyle/>
            <a:p>
              <a:endParaRPr lang="en-GB"/>
            </a:p>
          </p:txBody>
        </p:sp>
        <p:sp>
          <p:nvSpPr>
            <p:cNvPr id="99396" name="Rectangle 68"/>
            <p:cNvSpPr>
              <a:spLocks noChangeArrowheads="1"/>
            </p:cNvSpPr>
            <p:nvPr/>
          </p:nvSpPr>
          <p:spPr bwMode="auto">
            <a:xfrm>
              <a:off x="2579" y="2191"/>
              <a:ext cx="655" cy="200"/>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latin typeface="Arial" pitchFamily="34" charset="0"/>
                </a:rPr>
                <a:t>Risk factor</a:t>
              </a:r>
              <a:endParaRPr lang="en-US" sz="2400">
                <a:latin typeface="Times New Roman" pitchFamily="18" charset="0"/>
              </a:endParaRPr>
            </a:p>
          </p:txBody>
        </p:sp>
        <p:sp>
          <p:nvSpPr>
            <p:cNvPr id="99397" name="Rectangle 69"/>
            <p:cNvSpPr>
              <a:spLocks noChangeArrowheads="1"/>
            </p:cNvSpPr>
            <p:nvPr/>
          </p:nvSpPr>
          <p:spPr bwMode="auto">
            <a:xfrm rot="16200000">
              <a:off x="1347" y="1352"/>
              <a:ext cx="1144" cy="200"/>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latin typeface="Arial" pitchFamily="34" charset="0"/>
                </a:rPr>
                <a:t>Distribution density</a:t>
              </a:r>
              <a:endParaRPr lang="en-US" sz="2400">
                <a:latin typeface="Times New Roman" pitchFamily="18" charset="0"/>
              </a:endParaRPr>
            </a:p>
          </p:txBody>
        </p:sp>
      </p:grpSp>
      <p:grpSp>
        <p:nvGrpSpPr>
          <p:cNvPr id="4" name="Group 70"/>
          <p:cNvGrpSpPr>
            <a:grpSpLocks/>
          </p:cNvGrpSpPr>
          <p:nvPr/>
        </p:nvGrpSpPr>
        <p:grpSpPr bwMode="auto">
          <a:xfrm>
            <a:off x="2895600" y="4300538"/>
            <a:ext cx="2787650" cy="2506662"/>
            <a:chOff x="1824" y="2709"/>
            <a:chExt cx="1756" cy="1579"/>
          </a:xfrm>
        </p:grpSpPr>
        <p:sp>
          <p:nvSpPr>
            <p:cNvPr id="99399" name="Rectangle 71"/>
            <p:cNvSpPr>
              <a:spLocks noChangeArrowheads="1"/>
            </p:cNvSpPr>
            <p:nvPr/>
          </p:nvSpPr>
          <p:spPr bwMode="auto">
            <a:xfrm>
              <a:off x="1824" y="2709"/>
              <a:ext cx="1756" cy="1579"/>
            </a:xfrm>
            <a:prstGeom prst="rect">
              <a:avLst/>
            </a:prstGeom>
            <a:solidFill>
              <a:srgbClr val="FFFFFF"/>
            </a:solidFill>
            <a:ln w="9525">
              <a:noFill/>
              <a:miter lim="800000"/>
              <a:headEnd/>
              <a:tailEnd/>
            </a:ln>
          </p:spPr>
          <p:txBody>
            <a:bodyPr/>
            <a:lstStyle/>
            <a:p>
              <a:endParaRPr lang="en-GB"/>
            </a:p>
          </p:txBody>
        </p:sp>
        <p:sp>
          <p:nvSpPr>
            <p:cNvPr id="99400" name="Rectangle 72"/>
            <p:cNvSpPr>
              <a:spLocks noChangeArrowheads="1"/>
            </p:cNvSpPr>
            <p:nvPr/>
          </p:nvSpPr>
          <p:spPr bwMode="auto">
            <a:xfrm>
              <a:off x="2128" y="2709"/>
              <a:ext cx="1374" cy="1220"/>
            </a:xfrm>
            <a:prstGeom prst="rect">
              <a:avLst/>
            </a:prstGeom>
            <a:noFill/>
            <a:ln w="9525">
              <a:noFill/>
              <a:miter lim="800000"/>
              <a:headEnd/>
              <a:tailEnd/>
            </a:ln>
          </p:spPr>
          <p:txBody>
            <a:bodyPr/>
            <a:lstStyle/>
            <a:p>
              <a:endParaRPr lang="en-GB"/>
            </a:p>
          </p:txBody>
        </p:sp>
        <p:sp>
          <p:nvSpPr>
            <p:cNvPr id="99401" name="Rectangle 73"/>
            <p:cNvSpPr>
              <a:spLocks noChangeArrowheads="1"/>
            </p:cNvSpPr>
            <p:nvPr/>
          </p:nvSpPr>
          <p:spPr bwMode="auto">
            <a:xfrm>
              <a:off x="2128" y="2709"/>
              <a:ext cx="1374" cy="1220"/>
            </a:xfrm>
            <a:prstGeom prst="rect">
              <a:avLst/>
            </a:prstGeom>
            <a:noFill/>
            <a:ln w="15875">
              <a:solidFill>
                <a:srgbClr val="808080"/>
              </a:solidFill>
              <a:miter lim="800000"/>
              <a:headEnd/>
              <a:tailEnd/>
            </a:ln>
          </p:spPr>
          <p:txBody>
            <a:bodyPr/>
            <a:lstStyle/>
            <a:p>
              <a:endParaRPr lang="en-GB"/>
            </a:p>
          </p:txBody>
        </p:sp>
        <p:sp>
          <p:nvSpPr>
            <p:cNvPr id="99402" name="Line 74"/>
            <p:cNvSpPr>
              <a:spLocks noChangeShapeType="1"/>
            </p:cNvSpPr>
            <p:nvPr/>
          </p:nvSpPr>
          <p:spPr bwMode="auto">
            <a:xfrm>
              <a:off x="2128" y="2709"/>
              <a:ext cx="1" cy="1220"/>
            </a:xfrm>
            <a:prstGeom prst="line">
              <a:avLst/>
            </a:prstGeom>
            <a:noFill/>
            <a:ln w="0">
              <a:solidFill>
                <a:srgbClr val="000000"/>
              </a:solidFill>
              <a:round/>
              <a:headEnd/>
              <a:tailEnd/>
            </a:ln>
          </p:spPr>
          <p:txBody>
            <a:bodyPr/>
            <a:lstStyle/>
            <a:p>
              <a:endParaRPr lang="en-GB"/>
            </a:p>
          </p:txBody>
        </p:sp>
        <p:sp>
          <p:nvSpPr>
            <p:cNvPr id="99403" name="Line 75"/>
            <p:cNvSpPr>
              <a:spLocks noChangeShapeType="1"/>
            </p:cNvSpPr>
            <p:nvPr/>
          </p:nvSpPr>
          <p:spPr bwMode="auto">
            <a:xfrm>
              <a:off x="2099" y="3929"/>
              <a:ext cx="29" cy="1"/>
            </a:xfrm>
            <a:prstGeom prst="line">
              <a:avLst/>
            </a:prstGeom>
            <a:noFill/>
            <a:ln w="0">
              <a:solidFill>
                <a:srgbClr val="000000"/>
              </a:solidFill>
              <a:round/>
              <a:headEnd/>
              <a:tailEnd/>
            </a:ln>
          </p:spPr>
          <p:txBody>
            <a:bodyPr/>
            <a:lstStyle/>
            <a:p>
              <a:endParaRPr lang="en-GB"/>
            </a:p>
          </p:txBody>
        </p:sp>
        <p:sp>
          <p:nvSpPr>
            <p:cNvPr id="99404" name="Line 76"/>
            <p:cNvSpPr>
              <a:spLocks noChangeShapeType="1"/>
            </p:cNvSpPr>
            <p:nvPr/>
          </p:nvSpPr>
          <p:spPr bwMode="auto">
            <a:xfrm>
              <a:off x="2099" y="3622"/>
              <a:ext cx="29" cy="1"/>
            </a:xfrm>
            <a:prstGeom prst="line">
              <a:avLst/>
            </a:prstGeom>
            <a:noFill/>
            <a:ln w="0">
              <a:solidFill>
                <a:srgbClr val="000000"/>
              </a:solidFill>
              <a:round/>
              <a:headEnd/>
              <a:tailEnd/>
            </a:ln>
          </p:spPr>
          <p:txBody>
            <a:bodyPr/>
            <a:lstStyle/>
            <a:p>
              <a:endParaRPr lang="en-GB"/>
            </a:p>
          </p:txBody>
        </p:sp>
        <p:sp>
          <p:nvSpPr>
            <p:cNvPr id="99405" name="Line 77"/>
            <p:cNvSpPr>
              <a:spLocks noChangeShapeType="1"/>
            </p:cNvSpPr>
            <p:nvPr/>
          </p:nvSpPr>
          <p:spPr bwMode="auto">
            <a:xfrm>
              <a:off x="2099" y="3325"/>
              <a:ext cx="29" cy="1"/>
            </a:xfrm>
            <a:prstGeom prst="line">
              <a:avLst/>
            </a:prstGeom>
            <a:noFill/>
            <a:ln w="0">
              <a:solidFill>
                <a:srgbClr val="000000"/>
              </a:solidFill>
              <a:round/>
              <a:headEnd/>
              <a:tailEnd/>
            </a:ln>
          </p:spPr>
          <p:txBody>
            <a:bodyPr/>
            <a:lstStyle/>
            <a:p>
              <a:endParaRPr lang="en-GB"/>
            </a:p>
          </p:txBody>
        </p:sp>
        <p:sp>
          <p:nvSpPr>
            <p:cNvPr id="99406" name="Line 78"/>
            <p:cNvSpPr>
              <a:spLocks noChangeShapeType="1"/>
            </p:cNvSpPr>
            <p:nvPr/>
          </p:nvSpPr>
          <p:spPr bwMode="auto">
            <a:xfrm>
              <a:off x="2099" y="3017"/>
              <a:ext cx="29" cy="1"/>
            </a:xfrm>
            <a:prstGeom prst="line">
              <a:avLst/>
            </a:prstGeom>
            <a:noFill/>
            <a:ln w="0">
              <a:solidFill>
                <a:srgbClr val="000000"/>
              </a:solidFill>
              <a:round/>
              <a:headEnd/>
              <a:tailEnd/>
            </a:ln>
          </p:spPr>
          <p:txBody>
            <a:bodyPr/>
            <a:lstStyle/>
            <a:p>
              <a:endParaRPr lang="en-GB"/>
            </a:p>
          </p:txBody>
        </p:sp>
        <p:sp>
          <p:nvSpPr>
            <p:cNvPr id="99407" name="Line 79"/>
            <p:cNvSpPr>
              <a:spLocks noChangeShapeType="1"/>
            </p:cNvSpPr>
            <p:nvPr/>
          </p:nvSpPr>
          <p:spPr bwMode="auto">
            <a:xfrm>
              <a:off x="2099" y="2709"/>
              <a:ext cx="29" cy="1"/>
            </a:xfrm>
            <a:prstGeom prst="line">
              <a:avLst/>
            </a:prstGeom>
            <a:noFill/>
            <a:ln w="0">
              <a:solidFill>
                <a:srgbClr val="000000"/>
              </a:solidFill>
              <a:round/>
              <a:headEnd/>
              <a:tailEnd/>
            </a:ln>
          </p:spPr>
          <p:txBody>
            <a:bodyPr/>
            <a:lstStyle/>
            <a:p>
              <a:endParaRPr lang="en-GB"/>
            </a:p>
          </p:txBody>
        </p:sp>
        <p:sp>
          <p:nvSpPr>
            <p:cNvPr id="99408" name="Line 80"/>
            <p:cNvSpPr>
              <a:spLocks noChangeShapeType="1"/>
            </p:cNvSpPr>
            <p:nvPr/>
          </p:nvSpPr>
          <p:spPr bwMode="auto">
            <a:xfrm>
              <a:off x="2128" y="3929"/>
              <a:ext cx="1374" cy="1"/>
            </a:xfrm>
            <a:prstGeom prst="line">
              <a:avLst/>
            </a:prstGeom>
            <a:noFill/>
            <a:ln w="0">
              <a:solidFill>
                <a:srgbClr val="000000"/>
              </a:solidFill>
              <a:round/>
              <a:headEnd/>
              <a:tailEnd/>
            </a:ln>
          </p:spPr>
          <p:txBody>
            <a:bodyPr/>
            <a:lstStyle/>
            <a:p>
              <a:endParaRPr lang="en-GB"/>
            </a:p>
          </p:txBody>
        </p:sp>
        <p:sp>
          <p:nvSpPr>
            <p:cNvPr id="99409" name="Line 81"/>
            <p:cNvSpPr>
              <a:spLocks noChangeShapeType="1"/>
            </p:cNvSpPr>
            <p:nvPr/>
          </p:nvSpPr>
          <p:spPr bwMode="auto">
            <a:xfrm flipV="1">
              <a:off x="2128" y="3929"/>
              <a:ext cx="1" cy="21"/>
            </a:xfrm>
            <a:prstGeom prst="line">
              <a:avLst/>
            </a:prstGeom>
            <a:noFill/>
            <a:ln w="0">
              <a:solidFill>
                <a:srgbClr val="000000"/>
              </a:solidFill>
              <a:round/>
              <a:headEnd/>
              <a:tailEnd/>
            </a:ln>
          </p:spPr>
          <p:txBody>
            <a:bodyPr/>
            <a:lstStyle/>
            <a:p>
              <a:endParaRPr lang="en-GB"/>
            </a:p>
          </p:txBody>
        </p:sp>
        <p:sp>
          <p:nvSpPr>
            <p:cNvPr id="99410" name="Line 82"/>
            <p:cNvSpPr>
              <a:spLocks noChangeShapeType="1"/>
            </p:cNvSpPr>
            <p:nvPr/>
          </p:nvSpPr>
          <p:spPr bwMode="auto">
            <a:xfrm flipV="1">
              <a:off x="2354" y="3929"/>
              <a:ext cx="1" cy="21"/>
            </a:xfrm>
            <a:prstGeom prst="line">
              <a:avLst/>
            </a:prstGeom>
            <a:noFill/>
            <a:ln w="0">
              <a:solidFill>
                <a:srgbClr val="000000"/>
              </a:solidFill>
              <a:round/>
              <a:headEnd/>
              <a:tailEnd/>
            </a:ln>
          </p:spPr>
          <p:txBody>
            <a:bodyPr/>
            <a:lstStyle/>
            <a:p>
              <a:endParaRPr lang="en-GB"/>
            </a:p>
          </p:txBody>
        </p:sp>
        <p:sp>
          <p:nvSpPr>
            <p:cNvPr id="99411" name="Line 83"/>
            <p:cNvSpPr>
              <a:spLocks noChangeShapeType="1"/>
            </p:cNvSpPr>
            <p:nvPr/>
          </p:nvSpPr>
          <p:spPr bwMode="auto">
            <a:xfrm flipV="1">
              <a:off x="2589" y="3929"/>
              <a:ext cx="1" cy="21"/>
            </a:xfrm>
            <a:prstGeom prst="line">
              <a:avLst/>
            </a:prstGeom>
            <a:noFill/>
            <a:ln w="0">
              <a:solidFill>
                <a:srgbClr val="000000"/>
              </a:solidFill>
              <a:round/>
              <a:headEnd/>
              <a:tailEnd/>
            </a:ln>
          </p:spPr>
          <p:txBody>
            <a:bodyPr/>
            <a:lstStyle/>
            <a:p>
              <a:endParaRPr lang="en-GB"/>
            </a:p>
          </p:txBody>
        </p:sp>
        <p:sp>
          <p:nvSpPr>
            <p:cNvPr id="99412" name="Line 84"/>
            <p:cNvSpPr>
              <a:spLocks noChangeShapeType="1"/>
            </p:cNvSpPr>
            <p:nvPr/>
          </p:nvSpPr>
          <p:spPr bwMode="auto">
            <a:xfrm flipV="1">
              <a:off x="2815" y="3929"/>
              <a:ext cx="1" cy="21"/>
            </a:xfrm>
            <a:prstGeom prst="line">
              <a:avLst/>
            </a:prstGeom>
            <a:noFill/>
            <a:ln w="0">
              <a:solidFill>
                <a:srgbClr val="000000"/>
              </a:solidFill>
              <a:round/>
              <a:headEnd/>
              <a:tailEnd/>
            </a:ln>
          </p:spPr>
          <p:txBody>
            <a:bodyPr/>
            <a:lstStyle/>
            <a:p>
              <a:endParaRPr lang="en-GB"/>
            </a:p>
          </p:txBody>
        </p:sp>
        <p:sp>
          <p:nvSpPr>
            <p:cNvPr id="99413" name="Line 85"/>
            <p:cNvSpPr>
              <a:spLocks noChangeShapeType="1"/>
            </p:cNvSpPr>
            <p:nvPr/>
          </p:nvSpPr>
          <p:spPr bwMode="auto">
            <a:xfrm flipV="1">
              <a:off x="3041" y="3929"/>
              <a:ext cx="1" cy="21"/>
            </a:xfrm>
            <a:prstGeom prst="line">
              <a:avLst/>
            </a:prstGeom>
            <a:noFill/>
            <a:ln w="0">
              <a:solidFill>
                <a:srgbClr val="000000"/>
              </a:solidFill>
              <a:round/>
              <a:headEnd/>
              <a:tailEnd/>
            </a:ln>
          </p:spPr>
          <p:txBody>
            <a:bodyPr/>
            <a:lstStyle/>
            <a:p>
              <a:endParaRPr lang="en-GB"/>
            </a:p>
          </p:txBody>
        </p:sp>
        <p:sp>
          <p:nvSpPr>
            <p:cNvPr id="99414" name="Line 86"/>
            <p:cNvSpPr>
              <a:spLocks noChangeShapeType="1"/>
            </p:cNvSpPr>
            <p:nvPr/>
          </p:nvSpPr>
          <p:spPr bwMode="auto">
            <a:xfrm flipV="1">
              <a:off x="3276" y="3929"/>
              <a:ext cx="1" cy="21"/>
            </a:xfrm>
            <a:prstGeom prst="line">
              <a:avLst/>
            </a:prstGeom>
            <a:noFill/>
            <a:ln w="0">
              <a:solidFill>
                <a:srgbClr val="000000"/>
              </a:solidFill>
              <a:round/>
              <a:headEnd/>
              <a:tailEnd/>
            </a:ln>
          </p:spPr>
          <p:txBody>
            <a:bodyPr/>
            <a:lstStyle/>
            <a:p>
              <a:endParaRPr lang="en-GB"/>
            </a:p>
          </p:txBody>
        </p:sp>
        <p:sp>
          <p:nvSpPr>
            <p:cNvPr id="99415" name="Line 87"/>
            <p:cNvSpPr>
              <a:spLocks noChangeShapeType="1"/>
            </p:cNvSpPr>
            <p:nvPr/>
          </p:nvSpPr>
          <p:spPr bwMode="auto">
            <a:xfrm flipV="1">
              <a:off x="3502" y="3929"/>
              <a:ext cx="1" cy="21"/>
            </a:xfrm>
            <a:prstGeom prst="line">
              <a:avLst/>
            </a:prstGeom>
            <a:noFill/>
            <a:ln w="0">
              <a:solidFill>
                <a:srgbClr val="000000"/>
              </a:solidFill>
              <a:round/>
              <a:headEnd/>
              <a:tailEnd/>
            </a:ln>
          </p:spPr>
          <p:txBody>
            <a:bodyPr/>
            <a:lstStyle/>
            <a:p>
              <a:endParaRPr lang="en-GB"/>
            </a:p>
          </p:txBody>
        </p:sp>
        <p:sp>
          <p:nvSpPr>
            <p:cNvPr id="99416" name="Freeform 88"/>
            <p:cNvSpPr>
              <a:spLocks/>
            </p:cNvSpPr>
            <p:nvPr/>
          </p:nvSpPr>
          <p:spPr bwMode="auto">
            <a:xfrm>
              <a:off x="2354" y="3827"/>
              <a:ext cx="118" cy="102"/>
            </a:xfrm>
            <a:custGeom>
              <a:avLst/>
              <a:gdLst/>
              <a:ahLst/>
              <a:cxnLst>
                <a:cxn ang="0">
                  <a:pos x="0" y="102"/>
                </a:cxn>
                <a:cxn ang="0">
                  <a:pos x="59" y="61"/>
                </a:cxn>
                <a:cxn ang="0">
                  <a:pos x="88" y="31"/>
                </a:cxn>
                <a:cxn ang="0">
                  <a:pos x="118" y="0"/>
                </a:cxn>
              </a:cxnLst>
              <a:rect l="0" t="0" r="r" b="b"/>
              <a:pathLst>
                <a:path w="118" h="102">
                  <a:moveTo>
                    <a:pt x="0" y="102"/>
                  </a:moveTo>
                  <a:lnTo>
                    <a:pt x="59" y="61"/>
                  </a:lnTo>
                  <a:lnTo>
                    <a:pt x="88" y="31"/>
                  </a:lnTo>
                  <a:lnTo>
                    <a:pt x="118" y="0"/>
                  </a:lnTo>
                </a:path>
              </a:pathLst>
            </a:custGeom>
            <a:noFill/>
            <a:ln w="31750">
              <a:solidFill>
                <a:srgbClr val="FF9900"/>
              </a:solidFill>
              <a:prstDash val="solid"/>
              <a:round/>
              <a:headEnd/>
              <a:tailEnd/>
            </a:ln>
          </p:spPr>
          <p:txBody>
            <a:bodyPr/>
            <a:lstStyle/>
            <a:p>
              <a:endParaRPr lang="en-GB"/>
            </a:p>
          </p:txBody>
        </p:sp>
        <p:sp>
          <p:nvSpPr>
            <p:cNvPr id="99417" name="Freeform 89"/>
            <p:cNvSpPr>
              <a:spLocks/>
            </p:cNvSpPr>
            <p:nvPr/>
          </p:nvSpPr>
          <p:spPr bwMode="auto">
            <a:xfrm>
              <a:off x="2472" y="3622"/>
              <a:ext cx="117" cy="205"/>
            </a:xfrm>
            <a:custGeom>
              <a:avLst/>
              <a:gdLst/>
              <a:ahLst/>
              <a:cxnLst>
                <a:cxn ang="0">
                  <a:pos x="0" y="205"/>
                </a:cxn>
                <a:cxn ang="0">
                  <a:pos x="59" y="113"/>
                </a:cxn>
                <a:cxn ang="0">
                  <a:pos x="117" y="0"/>
                </a:cxn>
              </a:cxnLst>
              <a:rect l="0" t="0" r="r" b="b"/>
              <a:pathLst>
                <a:path w="117" h="205">
                  <a:moveTo>
                    <a:pt x="0" y="205"/>
                  </a:moveTo>
                  <a:lnTo>
                    <a:pt x="59" y="113"/>
                  </a:lnTo>
                  <a:lnTo>
                    <a:pt x="117" y="0"/>
                  </a:lnTo>
                </a:path>
              </a:pathLst>
            </a:custGeom>
            <a:noFill/>
            <a:ln w="31750">
              <a:solidFill>
                <a:srgbClr val="FF9900"/>
              </a:solidFill>
              <a:prstDash val="solid"/>
              <a:round/>
              <a:headEnd/>
              <a:tailEnd/>
            </a:ln>
          </p:spPr>
          <p:txBody>
            <a:bodyPr/>
            <a:lstStyle/>
            <a:p>
              <a:endParaRPr lang="en-GB"/>
            </a:p>
          </p:txBody>
        </p:sp>
        <p:sp>
          <p:nvSpPr>
            <p:cNvPr id="99418" name="Freeform 90"/>
            <p:cNvSpPr>
              <a:spLocks/>
            </p:cNvSpPr>
            <p:nvPr/>
          </p:nvSpPr>
          <p:spPr bwMode="auto">
            <a:xfrm>
              <a:off x="2589" y="3325"/>
              <a:ext cx="108" cy="297"/>
            </a:xfrm>
            <a:custGeom>
              <a:avLst/>
              <a:gdLst/>
              <a:ahLst/>
              <a:cxnLst>
                <a:cxn ang="0">
                  <a:pos x="0" y="297"/>
                </a:cxn>
                <a:cxn ang="0">
                  <a:pos x="30" y="235"/>
                </a:cxn>
                <a:cxn ang="0">
                  <a:pos x="49" y="164"/>
                </a:cxn>
                <a:cxn ang="0">
                  <a:pos x="79" y="92"/>
                </a:cxn>
                <a:cxn ang="0">
                  <a:pos x="108" y="0"/>
                </a:cxn>
              </a:cxnLst>
              <a:rect l="0" t="0" r="r" b="b"/>
              <a:pathLst>
                <a:path w="108" h="297">
                  <a:moveTo>
                    <a:pt x="0" y="297"/>
                  </a:moveTo>
                  <a:lnTo>
                    <a:pt x="30" y="235"/>
                  </a:lnTo>
                  <a:lnTo>
                    <a:pt x="49" y="164"/>
                  </a:lnTo>
                  <a:lnTo>
                    <a:pt x="79" y="92"/>
                  </a:lnTo>
                  <a:lnTo>
                    <a:pt x="108" y="0"/>
                  </a:lnTo>
                </a:path>
              </a:pathLst>
            </a:custGeom>
            <a:noFill/>
            <a:ln w="31750">
              <a:solidFill>
                <a:srgbClr val="FF9900"/>
              </a:solidFill>
              <a:prstDash val="solid"/>
              <a:round/>
              <a:headEnd/>
              <a:tailEnd/>
            </a:ln>
          </p:spPr>
          <p:txBody>
            <a:bodyPr/>
            <a:lstStyle/>
            <a:p>
              <a:endParaRPr lang="en-GB"/>
            </a:p>
          </p:txBody>
        </p:sp>
        <p:sp>
          <p:nvSpPr>
            <p:cNvPr id="99419" name="Freeform 91"/>
            <p:cNvSpPr>
              <a:spLocks/>
            </p:cNvSpPr>
            <p:nvPr/>
          </p:nvSpPr>
          <p:spPr bwMode="auto">
            <a:xfrm>
              <a:off x="2697" y="2863"/>
              <a:ext cx="118" cy="462"/>
            </a:xfrm>
            <a:custGeom>
              <a:avLst/>
              <a:gdLst/>
              <a:ahLst/>
              <a:cxnLst>
                <a:cxn ang="0">
                  <a:pos x="0" y="462"/>
                </a:cxn>
                <a:cxn ang="0">
                  <a:pos x="10" y="410"/>
                </a:cxn>
                <a:cxn ang="0">
                  <a:pos x="30" y="349"/>
                </a:cxn>
                <a:cxn ang="0">
                  <a:pos x="59" y="215"/>
                </a:cxn>
                <a:cxn ang="0">
                  <a:pos x="69" y="144"/>
                </a:cxn>
                <a:cxn ang="0">
                  <a:pos x="89" y="82"/>
                </a:cxn>
                <a:cxn ang="0">
                  <a:pos x="98" y="41"/>
                </a:cxn>
                <a:cxn ang="0">
                  <a:pos x="118" y="0"/>
                </a:cxn>
              </a:cxnLst>
              <a:rect l="0" t="0" r="r" b="b"/>
              <a:pathLst>
                <a:path w="118" h="462">
                  <a:moveTo>
                    <a:pt x="0" y="462"/>
                  </a:moveTo>
                  <a:lnTo>
                    <a:pt x="10" y="410"/>
                  </a:lnTo>
                  <a:lnTo>
                    <a:pt x="30" y="349"/>
                  </a:lnTo>
                  <a:lnTo>
                    <a:pt x="59" y="215"/>
                  </a:lnTo>
                  <a:lnTo>
                    <a:pt x="69" y="144"/>
                  </a:lnTo>
                  <a:lnTo>
                    <a:pt x="89" y="82"/>
                  </a:lnTo>
                  <a:lnTo>
                    <a:pt x="98" y="41"/>
                  </a:lnTo>
                  <a:lnTo>
                    <a:pt x="118" y="0"/>
                  </a:lnTo>
                </a:path>
              </a:pathLst>
            </a:custGeom>
            <a:noFill/>
            <a:ln w="31750">
              <a:solidFill>
                <a:srgbClr val="FF9900"/>
              </a:solidFill>
              <a:prstDash val="solid"/>
              <a:round/>
              <a:headEnd/>
              <a:tailEnd/>
            </a:ln>
          </p:spPr>
          <p:txBody>
            <a:bodyPr/>
            <a:lstStyle/>
            <a:p>
              <a:endParaRPr lang="en-GB"/>
            </a:p>
          </p:txBody>
        </p:sp>
        <p:sp>
          <p:nvSpPr>
            <p:cNvPr id="99420" name="Freeform 92"/>
            <p:cNvSpPr>
              <a:spLocks/>
            </p:cNvSpPr>
            <p:nvPr/>
          </p:nvSpPr>
          <p:spPr bwMode="auto">
            <a:xfrm>
              <a:off x="2815" y="2822"/>
              <a:ext cx="118" cy="41"/>
            </a:xfrm>
            <a:custGeom>
              <a:avLst/>
              <a:gdLst/>
              <a:ahLst/>
              <a:cxnLst>
                <a:cxn ang="0">
                  <a:pos x="0" y="41"/>
                </a:cxn>
                <a:cxn ang="0">
                  <a:pos x="29" y="10"/>
                </a:cxn>
                <a:cxn ang="0">
                  <a:pos x="59" y="0"/>
                </a:cxn>
                <a:cxn ang="0">
                  <a:pos x="88" y="10"/>
                </a:cxn>
                <a:cxn ang="0">
                  <a:pos x="118" y="41"/>
                </a:cxn>
              </a:cxnLst>
              <a:rect l="0" t="0" r="r" b="b"/>
              <a:pathLst>
                <a:path w="118" h="41">
                  <a:moveTo>
                    <a:pt x="0" y="41"/>
                  </a:moveTo>
                  <a:lnTo>
                    <a:pt x="29" y="10"/>
                  </a:lnTo>
                  <a:lnTo>
                    <a:pt x="59" y="0"/>
                  </a:lnTo>
                  <a:lnTo>
                    <a:pt x="88" y="10"/>
                  </a:lnTo>
                  <a:lnTo>
                    <a:pt x="118" y="41"/>
                  </a:lnTo>
                </a:path>
              </a:pathLst>
            </a:custGeom>
            <a:noFill/>
            <a:ln w="31750">
              <a:solidFill>
                <a:srgbClr val="FF9900"/>
              </a:solidFill>
              <a:prstDash val="solid"/>
              <a:round/>
              <a:headEnd/>
              <a:tailEnd/>
            </a:ln>
          </p:spPr>
          <p:txBody>
            <a:bodyPr/>
            <a:lstStyle/>
            <a:p>
              <a:endParaRPr lang="en-GB"/>
            </a:p>
          </p:txBody>
        </p:sp>
        <p:sp>
          <p:nvSpPr>
            <p:cNvPr id="99421" name="Freeform 93"/>
            <p:cNvSpPr>
              <a:spLocks/>
            </p:cNvSpPr>
            <p:nvPr/>
          </p:nvSpPr>
          <p:spPr bwMode="auto">
            <a:xfrm>
              <a:off x="2933" y="2863"/>
              <a:ext cx="108" cy="462"/>
            </a:xfrm>
            <a:custGeom>
              <a:avLst/>
              <a:gdLst/>
              <a:ahLst/>
              <a:cxnLst>
                <a:cxn ang="0">
                  <a:pos x="0" y="0"/>
                </a:cxn>
                <a:cxn ang="0">
                  <a:pos x="10" y="41"/>
                </a:cxn>
                <a:cxn ang="0">
                  <a:pos x="29" y="92"/>
                </a:cxn>
                <a:cxn ang="0">
                  <a:pos x="39" y="154"/>
                </a:cxn>
                <a:cxn ang="0">
                  <a:pos x="59" y="226"/>
                </a:cxn>
                <a:cxn ang="0">
                  <a:pos x="68" y="298"/>
                </a:cxn>
                <a:cxn ang="0">
                  <a:pos x="88" y="359"/>
                </a:cxn>
                <a:cxn ang="0">
                  <a:pos x="98" y="421"/>
                </a:cxn>
                <a:cxn ang="0">
                  <a:pos x="108" y="462"/>
                </a:cxn>
              </a:cxnLst>
              <a:rect l="0" t="0" r="r" b="b"/>
              <a:pathLst>
                <a:path w="108" h="462">
                  <a:moveTo>
                    <a:pt x="0" y="0"/>
                  </a:moveTo>
                  <a:lnTo>
                    <a:pt x="10" y="41"/>
                  </a:lnTo>
                  <a:lnTo>
                    <a:pt x="29" y="92"/>
                  </a:lnTo>
                  <a:lnTo>
                    <a:pt x="39" y="154"/>
                  </a:lnTo>
                  <a:lnTo>
                    <a:pt x="59" y="226"/>
                  </a:lnTo>
                  <a:lnTo>
                    <a:pt x="68" y="298"/>
                  </a:lnTo>
                  <a:lnTo>
                    <a:pt x="88" y="359"/>
                  </a:lnTo>
                  <a:lnTo>
                    <a:pt x="98" y="421"/>
                  </a:lnTo>
                  <a:lnTo>
                    <a:pt x="108" y="462"/>
                  </a:lnTo>
                </a:path>
              </a:pathLst>
            </a:custGeom>
            <a:noFill/>
            <a:ln w="31750">
              <a:solidFill>
                <a:srgbClr val="FF9900"/>
              </a:solidFill>
              <a:prstDash val="solid"/>
              <a:round/>
              <a:headEnd/>
              <a:tailEnd/>
            </a:ln>
          </p:spPr>
          <p:txBody>
            <a:bodyPr/>
            <a:lstStyle/>
            <a:p>
              <a:endParaRPr lang="en-GB"/>
            </a:p>
          </p:txBody>
        </p:sp>
        <p:sp>
          <p:nvSpPr>
            <p:cNvPr id="99422" name="Freeform 94"/>
            <p:cNvSpPr>
              <a:spLocks/>
            </p:cNvSpPr>
            <p:nvPr/>
          </p:nvSpPr>
          <p:spPr bwMode="auto">
            <a:xfrm>
              <a:off x="3041" y="3325"/>
              <a:ext cx="49" cy="102"/>
            </a:xfrm>
            <a:custGeom>
              <a:avLst/>
              <a:gdLst/>
              <a:ahLst/>
              <a:cxnLst>
                <a:cxn ang="0">
                  <a:pos x="0" y="0"/>
                </a:cxn>
                <a:cxn ang="0">
                  <a:pos x="9" y="30"/>
                </a:cxn>
                <a:cxn ang="0">
                  <a:pos x="29" y="61"/>
                </a:cxn>
                <a:cxn ang="0">
                  <a:pos x="49" y="102"/>
                </a:cxn>
              </a:cxnLst>
              <a:rect l="0" t="0" r="r" b="b"/>
              <a:pathLst>
                <a:path w="49" h="102">
                  <a:moveTo>
                    <a:pt x="0" y="0"/>
                  </a:moveTo>
                  <a:lnTo>
                    <a:pt x="9" y="30"/>
                  </a:lnTo>
                  <a:lnTo>
                    <a:pt x="29" y="61"/>
                  </a:lnTo>
                  <a:lnTo>
                    <a:pt x="49" y="102"/>
                  </a:lnTo>
                </a:path>
              </a:pathLst>
            </a:custGeom>
            <a:noFill/>
            <a:ln w="31750">
              <a:solidFill>
                <a:srgbClr val="FF9900"/>
              </a:solidFill>
              <a:prstDash val="solid"/>
              <a:round/>
              <a:headEnd/>
              <a:tailEnd/>
            </a:ln>
          </p:spPr>
          <p:txBody>
            <a:bodyPr/>
            <a:lstStyle/>
            <a:p>
              <a:endParaRPr lang="en-GB"/>
            </a:p>
          </p:txBody>
        </p:sp>
        <p:sp>
          <p:nvSpPr>
            <p:cNvPr id="99423" name="Freeform 95"/>
            <p:cNvSpPr>
              <a:spLocks/>
            </p:cNvSpPr>
            <p:nvPr/>
          </p:nvSpPr>
          <p:spPr bwMode="auto">
            <a:xfrm>
              <a:off x="3090" y="3427"/>
              <a:ext cx="68" cy="195"/>
            </a:xfrm>
            <a:custGeom>
              <a:avLst/>
              <a:gdLst/>
              <a:ahLst/>
              <a:cxnLst>
                <a:cxn ang="0">
                  <a:pos x="0" y="0"/>
                </a:cxn>
                <a:cxn ang="0">
                  <a:pos x="9" y="41"/>
                </a:cxn>
                <a:cxn ang="0">
                  <a:pos x="29" y="92"/>
                </a:cxn>
                <a:cxn ang="0">
                  <a:pos x="49" y="144"/>
                </a:cxn>
                <a:cxn ang="0">
                  <a:pos x="68" y="195"/>
                </a:cxn>
              </a:cxnLst>
              <a:rect l="0" t="0" r="r" b="b"/>
              <a:pathLst>
                <a:path w="68" h="195">
                  <a:moveTo>
                    <a:pt x="0" y="0"/>
                  </a:moveTo>
                  <a:lnTo>
                    <a:pt x="9" y="41"/>
                  </a:lnTo>
                  <a:lnTo>
                    <a:pt x="29" y="92"/>
                  </a:lnTo>
                  <a:lnTo>
                    <a:pt x="49" y="144"/>
                  </a:lnTo>
                  <a:lnTo>
                    <a:pt x="68" y="195"/>
                  </a:lnTo>
                </a:path>
              </a:pathLst>
            </a:custGeom>
            <a:noFill/>
            <a:ln w="31750">
              <a:solidFill>
                <a:srgbClr val="FF9900"/>
              </a:solidFill>
              <a:prstDash val="solid"/>
              <a:round/>
              <a:headEnd/>
              <a:tailEnd/>
            </a:ln>
          </p:spPr>
          <p:txBody>
            <a:bodyPr/>
            <a:lstStyle/>
            <a:p>
              <a:endParaRPr lang="en-GB"/>
            </a:p>
          </p:txBody>
        </p:sp>
        <p:sp>
          <p:nvSpPr>
            <p:cNvPr id="99424" name="Freeform 96"/>
            <p:cNvSpPr>
              <a:spLocks/>
            </p:cNvSpPr>
            <p:nvPr/>
          </p:nvSpPr>
          <p:spPr bwMode="auto">
            <a:xfrm>
              <a:off x="3158" y="3622"/>
              <a:ext cx="118" cy="154"/>
            </a:xfrm>
            <a:custGeom>
              <a:avLst/>
              <a:gdLst/>
              <a:ahLst/>
              <a:cxnLst>
                <a:cxn ang="0">
                  <a:pos x="0" y="0"/>
                </a:cxn>
                <a:cxn ang="0">
                  <a:pos x="59" y="82"/>
                </a:cxn>
                <a:cxn ang="0">
                  <a:pos x="118" y="154"/>
                </a:cxn>
              </a:cxnLst>
              <a:rect l="0" t="0" r="r" b="b"/>
              <a:pathLst>
                <a:path w="118" h="154">
                  <a:moveTo>
                    <a:pt x="0" y="0"/>
                  </a:moveTo>
                  <a:lnTo>
                    <a:pt x="59" y="82"/>
                  </a:lnTo>
                  <a:lnTo>
                    <a:pt x="118" y="154"/>
                  </a:lnTo>
                </a:path>
              </a:pathLst>
            </a:custGeom>
            <a:noFill/>
            <a:ln w="31750">
              <a:solidFill>
                <a:srgbClr val="FF9900"/>
              </a:solidFill>
              <a:prstDash val="solid"/>
              <a:round/>
              <a:headEnd/>
              <a:tailEnd/>
            </a:ln>
          </p:spPr>
          <p:txBody>
            <a:bodyPr/>
            <a:lstStyle/>
            <a:p>
              <a:endParaRPr lang="en-GB"/>
            </a:p>
          </p:txBody>
        </p:sp>
        <p:sp>
          <p:nvSpPr>
            <p:cNvPr id="99425" name="Freeform 97"/>
            <p:cNvSpPr>
              <a:spLocks/>
            </p:cNvSpPr>
            <p:nvPr/>
          </p:nvSpPr>
          <p:spPr bwMode="auto">
            <a:xfrm>
              <a:off x="3276" y="3776"/>
              <a:ext cx="108" cy="92"/>
            </a:xfrm>
            <a:custGeom>
              <a:avLst/>
              <a:gdLst/>
              <a:ahLst/>
              <a:cxnLst>
                <a:cxn ang="0">
                  <a:pos x="0" y="0"/>
                </a:cxn>
                <a:cxn ang="0">
                  <a:pos x="49" y="51"/>
                </a:cxn>
                <a:cxn ang="0">
                  <a:pos x="108" y="92"/>
                </a:cxn>
              </a:cxnLst>
              <a:rect l="0" t="0" r="r" b="b"/>
              <a:pathLst>
                <a:path w="108" h="92">
                  <a:moveTo>
                    <a:pt x="0" y="0"/>
                  </a:moveTo>
                  <a:lnTo>
                    <a:pt x="49" y="51"/>
                  </a:lnTo>
                  <a:lnTo>
                    <a:pt x="108" y="92"/>
                  </a:lnTo>
                </a:path>
              </a:pathLst>
            </a:custGeom>
            <a:noFill/>
            <a:ln w="31750">
              <a:solidFill>
                <a:srgbClr val="FF9900"/>
              </a:solidFill>
              <a:prstDash val="solid"/>
              <a:round/>
              <a:headEnd/>
              <a:tailEnd/>
            </a:ln>
          </p:spPr>
          <p:txBody>
            <a:bodyPr/>
            <a:lstStyle/>
            <a:p>
              <a:endParaRPr lang="en-GB"/>
            </a:p>
          </p:txBody>
        </p:sp>
        <p:sp>
          <p:nvSpPr>
            <p:cNvPr id="99426" name="Freeform 98"/>
            <p:cNvSpPr>
              <a:spLocks/>
            </p:cNvSpPr>
            <p:nvPr/>
          </p:nvSpPr>
          <p:spPr bwMode="auto">
            <a:xfrm>
              <a:off x="3384" y="3868"/>
              <a:ext cx="118" cy="61"/>
            </a:xfrm>
            <a:custGeom>
              <a:avLst/>
              <a:gdLst/>
              <a:ahLst/>
              <a:cxnLst>
                <a:cxn ang="0">
                  <a:pos x="0" y="0"/>
                </a:cxn>
                <a:cxn ang="0">
                  <a:pos x="59" y="31"/>
                </a:cxn>
                <a:cxn ang="0">
                  <a:pos x="118" y="61"/>
                </a:cxn>
              </a:cxnLst>
              <a:rect l="0" t="0" r="r" b="b"/>
              <a:pathLst>
                <a:path w="118" h="61">
                  <a:moveTo>
                    <a:pt x="0" y="0"/>
                  </a:moveTo>
                  <a:lnTo>
                    <a:pt x="59" y="31"/>
                  </a:lnTo>
                  <a:lnTo>
                    <a:pt x="118" y="61"/>
                  </a:lnTo>
                </a:path>
              </a:pathLst>
            </a:custGeom>
            <a:noFill/>
            <a:ln w="31750">
              <a:solidFill>
                <a:srgbClr val="FF9900"/>
              </a:solidFill>
              <a:prstDash val="solid"/>
              <a:round/>
              <a:headEnd/>
              <a:tailEnd/>
            </a:ln>
          </p:spPr>
          <p:txBody>
            <a:bodyPr/>
            <a:lstStyle/>
            <a:p>
              <a:endParaRPr lang="en-GB"/>
            </a:p>
          </p:txBody>
        </p:sp>
        <p:sp>
          <p:nvSpPr>
            <p:cNvPr id="99427" name="Freeform 99"/>
            <p:cNvSpPr>
              <a:spLocks/>
            </p:cNvSpPr>
            <p:nvPr/>
          </p:nvSpPr>
          <p:spPr bwMode="auto">
            <a:xfrm>
              <a:off x="3041" y="3325"/>
              <a:ext cx="49" cy="451"/>
            </a:xfrm>
            <a:custGeom>
              <a:avLst/>
              <a:gdLst/>
              <a:ahLst/>
              <a:cxnLst>
                <a:cxn ang="0">
                  <a:pos x="0" y="0"/>
                </a:cxn>
                <a:cxn ang="0">
                  <a:pos x="9" y="123"/>
                </a:cxn>
                <a:cxn ang="0">
                  <a:pos x="19" y="246"/>
                </a:cxn>
                <a:cxn ang="0">
                  <a:pos x="39" y="369"/>
                </a:cxn>
                <a:cxn ang="0">
                  <a:pos x="39" y="410"/>
                </a:cxn>
                <a:cxn ang="0">
                  <a:pos x="49" y="451"/>
                </a:cxn>
              </a:cxnLst>
              <a:rect l="0" t="0" r="r" b="b"/>
              <a:pathLst>
                <a:path w="49" h="451">
                  <a:moveTo>
                    <a:pt x="0" y="0"/>
                  </a:moveTo>
                  <a:lnTo>
                    <a:pt x="9" y="123"/>
                  </a:lnTo>
                  <a:lnTo>
                    <a:pt x="19" y="246"/>
                  </a:lnTo>
                  <a:lnTo>
                    <a:pt x="39" y="369"/>
                  </a:lnTo>
                  <a:lnTo>
                    <a:pt x="39" y="410"/>
                  </a:lnTo>
                  <a:lnTo>
                    <a:pt x="49" y="451"/>
                  </a:lnTo>
                </a:path>
              </a:pathLst>
            </a:custGeom>
            <a:noFill/>
            <a:ln w="46038">
              <a:solidFill>
                <a:srgbClr val="99CC00"/>
              </a:solidFill>
              <a:prstDash val="solid"/>
              <a:round/>
              <a:headEnd/>
              <a:tailEnd/>
            </a:ln>
          </p:spPr>
          <p:txBody>
            <a:bodyPr/>
            <a:lstStyle/>
            <a:p>
              <a:endParaRPr lang="en-GB"/>
            </a:p>
          </p:txBody>
        </p:sp>
        <p:sp>
          <p:nvSpPr>
            <p:cNvPr id="99428" name="Freeform 100"/>
            <p:cNvSpPr>
              <a:spLocks/>
            </p:cNvSpPr>
            <p:nvPr/>
          </p:nvSpPr>
          <p:spPr bwMode="auto">
            <a:xfrm>
              <a:off x="3090" y="3776"/>
              <a:ext cx="68" cy="82"/>
            </a:xfrm>
            <a:custGeom>
              <a:avLst/>
              <a:gdLst/>
              <a:ahLst/>
              <a:cxnLst>
                <a:cxn ang="0">
                  <a:pos x="0" y="0"/>
                </a:cxn>
                <a:cxn ang="0">
                  <a:pos x="9" y="30"/>
                </a:cxn>
                <a:cxn ang="0">
                  <a:pos x="29" y="51"/>
                </a:cxn>
                <a:cxn ang="0">
                  <a:pos x="49" y="71"/>
                </a:cxn>
                <a:cxn ang="0">
                  <a:pos x="68" y="82"/>
                </a:cxn>
              </a:cxnLst>
              <a:rect l="0" t="0" r="r" b="b"/>
              <a:pathLst>
                <a:path w="68" h="82">
                  <a:moveTo>
                    <a:pt x="0" y="0"/>
                  </a:moveTo>
                  <a:lnTo>
                    <a:pt x="9" y="30"/>
                  </a:lnTo>
                  <a:lnTo>
                    <a:pt x="29" y="51"/>
                  </a:lnTo>
                  <a:lnTo>
                    <a:pt x="49" y="71"/>
                  </a:lnTo>
                  <a:lnTo>
                    <a:pt x="68" y="82"/>
                  </a:lnTo>
                </a:path>
              </a:pathLst>
            </a:custGeom>
            <a:noFill/>
            <a:ln w="46038">
              <a:solidFill>
                <a:srgbClr val="99CC00"/>
              </a:solidFill>
              <a:prstDash val="solid"/>
              <a:round/>
              <a:headEnd/>
              <a:tailEnd/>
            </a:ln>
          </p:spPr>
          <p:txBody>
            <a:bodyPr/>
            <a:lstStyle/>
            <a:p>
              <a:endParaRPr lang="en-GB"/>
            </a:p>
          </p:txBody>
        </p:sp>
        <p:sp>
          <p:nvSpPr>
            <p:cNvPr id="99429" name="Freeform 101"/>
            <p:cNvSpPr>
              <a:spLocks/>
            </p:cNvSpPr>
            <p:nvPr/>
          </p:nvSpPr>
          <p:spPr bwMode="auto">
            <a:xfrm>
              <a:off x="3158" y="3858"/>
              <a:ext cx="118" cy="41"/>
            </a:xfrm>
            <a:custGeom>
              <a:avLst/>
              <a:gdLst/>
              <a:ahLst/>
              <a:cxnLst>
                <a:cxn ang="0">
                  <a:pos x="0" y="0"/>
                </a:cxn>
                <a:cxn ang="0">
                  <a:pos x="59" y="20"/>
                </a:cxn>
                <a:cxn ang="0">
                  <a:pos x="118" y="41"/>
                </a:cxn>
              </a:cxnLst>
              <a:rect l="0" t="0" r="r" b="b"/>
              <a:pathLst>
                <a:path w="118" h="41">
                  <a:moveTo>
                    <a:pt x="0" y="0"/>
                  </a:moveTo>
                  <a:lnTo>
                    <a:pt x="59" y="20"/>
                  </a:lnTo>
                  <a:lnTo>
                    <a:pt x="118" y="41"/>
                  </a:lnTo>
                </a:path>
              </a:pathLst>
            </a:custGeom>
            <a:noFill/>
            <a:ln w="46038">
              <a:solidFill>
                <a:srgbClr val="99CC00"/>
              </a:solidFill>
              <a:prstDash val="solid"/>
              <a:round/>
              <a:headEnd/>
              <a:tailEnd/>
            </a:ln>
          </p:spPr>
          <p:txBody>
            <a:bodyPr/>
            <a:lstStyle/>
            <a:p>
              <a:endParaRPr lang="en-GB"/>
            </a:p>
          </p:txBody>
        </p:sp>
        <p:sp>
          <p:nvSpPr>
            <p:cNvPr id="99430" name="Line 102"/>
            <p:cNvSpPr>
              <a:spLocks noChangeShapeType="1"/>
            </p:cNvSpPr>
            <p:nvPr/>
          </p:nvSpPr>
          <p:spPr bwMode="auto">
            <a:xfrm>
              <a:off x="3276" y="3899"/>
              <a:ext cx="108" cy="20"/>
            </a:xfrm>
            <a:prstGeom prst="line">
              <a:avLst/>
            </a:prstGeom>
            <a:noFill/>
            <a:ln w="46038">
              <a:solidFill>
                <a:srgbClr val="99CC00"/>
              </a:solidFill>
              <a:round/>
              <a:headEnd/>
              <a:tailEnd/>
            </a:ln>
          </p:spPr>
          <p:txBody>
            <a:bodyPr/>
            <a:lstStyle/>
            <a:p>
              <a:endParaRPr lang="en-GB"/>
            </a:p>
          </p:txBody>
        </p:sp>
        <p:sp>
          <p:nvSpPr>
            <p:cNvPr id="99431" name="Line 103"/>
            <p:cNvSpPr>
              <a:spLocks noChangeShapeType="1"/>
            </p:cNvSpPr>
            <p:nvPr/>
          </p:nvSpPr>
          <p:spPr bwMode="auto">
            <a:xfrm>
              <a:off x="3384" y="3919"/>
              <a:ext cx="118" cy="10"/>
            </a:xfrm>
            <a:prstGeom prst="line">
              <a:avLst/>
            </a:prstGeom>
            <a:noFill/>
            <a:ln w="46038">
              <a:solidFill>
                <a:srgbClr val="99CC00"/>
              </a:solidFill>
              <a:round/>
              <a:headEnd/>
              <a:tailEnd/>
            </a:ln>
          </p:spPr>
          <p:txBody>
            <a:bodyPr/>
            <a:lstStyle/>
            <a:p>
              <a:endParaRPr lang="en-GB"/>
            </a:p>
          </p:txBody>
        </p:sp>
        <p:sp>
          <p:nvSpPr>
            <p:cNvPr id="99432" name="Rectangle 104"/>
            <p:cNvSpPr>
              <a:spLocks noChangeArrowheads="1"/>
            </p:cNvSpPr>
            <p:nvPr/>
          </p:nvSpPr>
          <p:spPr bwMode="auto">
            <a:xfrm>
              <a:off x="2540" y="4022"/>
              <a:ext cx="618" cy="185"/>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latin typeface="Arial" pitchFamily="34" charset="0"/>
                </a:rPr>
                <a:t>Risk factor</a:t>
              </a:r>
              <a:endParaRPr lang="en-US" sz="2400">
                <a:latin typeface="Times New Roman" pitchFamily="18" charset="0"/>
              </a:endParaRPr>
            </a:p>
          </p:txBody>
        </p:sp>
        <p:sp>
          <p:nvSpPr>
            <p:cNvPr id="99433" name="Rectangle 105"/>
            <p:cNvSpPr>
              <a:spLocks noChangeArrowheads="1"/>
            </p:cNvSpPr>
            <p:nvPr/>
          </p:nvSpPr>
          <p:spPr bwMode="auto">
            <a:xfrm rot="16200000">
              <a:off x="1406" y="3234"/>
              <a:ext cx="1079" cy="185"/>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latin typeface="Arial" pitchFamily="34" charset="0"/>
                </a:rPr>
                <a:t>Density distribution</a:t>
              </a:r>
              <a:endParaRPr lang="en-US" sz="2400">
                <a:latin typeface="Times New Roman" pitchFamily="18" charset="0"/>
              </a:endParaRPr>
            </a:p>
          </p:txBody>
        </p:sp>
      </p:grpSp>
      <p:grpSp>
        <p:nvGrpSpPr>
          <p:cNvPr id="5" name="Group 106"/>
          <p:cNvGrpSpPr>
            <a:grpSpLocks/>
          </p:cNvGrpSpPr>
          <p:nvPr/>
        </p:nvGrpSpPr>
        <p:grpSpPr bwMode="auto">
          <a:xfrm>
            <a:off x="5857875" y="2597150"/>
            <a:ext cx="2801938" cy="2638425"/>
            <a:chOff x="3690" y="1636"/>
            <a:chExt cx="1765" cy="1662"/>
          </a:xfrm>
        </p:grpSpPr>
        <p:sp>
          <p:nvSpPr>
            <p:cNvPr id="99435" name="Rectangle 107"/>
            <p:cNvSpPr>
              <a:spLocks noChangeArrowheads="1"/>
            </p:cNvSpPr>
            <p:nvPr/>
          </p:nvSpPr>
          <p:spPr bwMode="auto">
            <a:xfrm>
              <a:off x="3690" y="1636"/>
              <a:ext cx="1765" cy="1662"/>
            </a:xfrm>
            <a:prstGeom prst="rect">
              <a:avLst/>
            </a:prstGeom>
            <a:solidFill>
              <a:srgbClr val="FFFFFF"/>
            </a:solidFill>
            <a:ln w="9525">
              <a:noFill/>
              <a:miter lim="800000"/>
              <a:headEnd/>
              <a:tailEnd/>
            </a:ln>
          </p:spPr>
          <p:txBody>
            <a:bodyPr/>
            <a:lstStyle/>
            <a:p>
              <a:endParaRPr lang="en-GB"/>
            </a:p>
          </p:txBody>
        </p:sp>
        <p:sp>
          <p:nvSpPr>
            <p:cNvPr id="99436" name="Rectangle 108"/>
            <p:cNvSpPr>
              <a:spLocks noChangeArrowheads="1"/>
            </p:cNvSpPr>
            <p:nvPr/>
          </p:nvSpPr>
          <p:spPr bwMode="auto">
            <a:xfrm>
              <a:off x="3938" y="1692"/>
              <a:ext cx="1431" cy="1334"/>
            </a:xfrm>
            <a:prstGeom prst="rect">
              <a:avLst/>
            </a:prstGeom>
            <a:noFill/>
            <a:ln w="9525">
              <a:noFill/>
              <a:miter lim="800000"/>
              <a:headEnd/>
              <a:tailEnd/>
            </a:ln>
          </p:spPr>
          <p:txBody>
            <a:bodyPr/>
            <a:lstStyle/>
            <a:p>
              <a:endParaRPr lang="en-GB"/>
            </a:p>
          </p:txBody>
        </p:sp>
        <p:sp>
          <p:nvSpPr>
            <p:cNvPr id="99437" name="Rectangle 109"/>
            <p:cNvSpPr>
              <a:spLocks noChangeArrowheads="1"/>
            </p:cNvSpPr>
            <p:nvPr/>
          </p:nvSpPr>
          <p:spPr bwMode="auto">
            <a:xfrm>
              <a:off x="3938" y="1692"/>
              <a:ext cx="1431" cy="1334"/>
            </a:xfrm>
            <a:prstGeom prst="rect">
              <a:avLst/>
            </a:prstGeom>
            <a:noFill/>
            <a:ln w="15875">
              <a:solidFill>
                <a:srgbClr val="808080"/>
              </a:solidFill>
              <a:miter lim="800000"/>
              <a:headEnd/>
              <a:tailEnd/>
            </a:ln>
          </p:spPr>
          <p:txBody>
            <a:bodyPr/>
            <a:lstStyle/>
            <a:p>
              <a:endParaRPr lang="en-GB"/>
            </a:p>
          </p:txBody>
        </p:sp>
        <p:sp>
          <p:nvSpPr>
            <p:cNvPr id="99438" name="Line 110"/>
            <p:cNvSpPr>
              <a:spLocks noChangeShapeType="1"/>
            </p:cNvSpPr>
            <p:nvPr/>
          </p:nvSpPr>
          <p:spPr bwMode="auto">
            <a:xfrm>
              <a:off x="3938" y="1692"/>
              <a:ext cx="1" cy="1334"/>
            </a:xfrm>
            <a:prstGeom prst="line">
              <a:avLst/>
            </a:prstGeom>
            <a:noFill/>
            <a:ln w="0">
              <a:solidFill>
                <a:srgbClr val="000000"/>
              </a:solidFill>
              <a:round/>
              <a:headEnd/>
              <a:tailEnd/>
            </a:ln>
          </p:spPr>
          <p:txBody>
            <a:bodyPr/>
            <a:lstStyle/>
            <a:p>
              <a:endParaRPr lang="en-GB"/>
            </a:p>
          </p:txBody>
        </p:sp>
        <p:sp>
          <p:nvSpPr>
            <p:cNvPr id="99439" name="Line 111"/>
            <p:cNvSpPr>
              <a:spLocks noChangeShapeType="1"/>
            </p:cNvSpPr>
            <p:nvPr/>
          </p:nvSpPr>
          <p:spPr bwMode="auto">
            <a:xfrm>
              <a:off x="3919" y="3026"/>
              <a:ext cx="19" cy="1"/>
            </a:xfrm>
            <a:prstGeom prst="line">
              <a:avLst/>
            </a:prstGeom>
            <a:noFill/>
            <a:ln w="0">
              <a:solidFill>
                <a:srgbClr val="000000"/>
              </a:solidFill>
              <a:round/>
              <a:headEnd/>
              <a:tailEnd/>
            </a:ln>
          </p:spPr>
          <p:txBody>
            <a:bodyPr/>
            <a:lstStyle/>
            <a:p>
              <a:endParaRPr lang="en-GB"/>
            </a:p>
          </p:txBody>
        </p:sp>
        <p:sp>
          <p:nvSpPr>
            <p:cNvPr id="99440" name="Line 112"/>
            <p:cNvSpPr>
              <a:spLocks noChangeShapeType="1"/>
            </p:cNvSpPr>
            <p:nvPr/>
          </p:nvSpPr>
          <p:spPr bwMode="auto">
            <a:xfrm>
              <a:off x="3919" y="2725"/>
              <a:ext cx="19" cy="1"/>
            </a:xfrm>
            <a:prstGeom prst="line">
              <a:avLst/>
            </a:prstGeom>
            <a:noFill/>
            <a:ln w="0">
              <a:solidFill>
                <a:srgbClr val="000000"/>
              </a:solidFill>
              <a:round/>
              <a:headEnd/>
              <a:tailEnd/>
            </a:ln>
          </p:spPr>
          <p:txBody>
            <a:bodyPr/>
            <a:lstStyle/>
            <a:p>
              <a:endParaRPr lang="en-GB"/>
            </a:p>
          </p:txBody>
        </p:sp>
        <p:sp>
          <p:nvSpPr>
            <p:cNvPr id="99441" name="Line 113"/>
            <p:cNvSpPr>
              <a:spLocks noChangeShapeType="1"/>
            </p:cNvSpPr>
            <p:nvPr/>
          </p:nvSpPr>
          <p:spPr bwMode="auto">
            <a:xfrm>
              <a:off x="3919" y="2434"/>
              <a:ext cx="19" cy="1"/>
            </a:xfrm>
            <a:prstGeom prst="line">
              <a:avLst/>
            </a:prstGeom>
            <a:noFill/>
            <a:ln w="0">
              <a:solidFill>
                <a:srgbClr val="000000"/>
              </a:solidFill>
              <a:round/>
              <a:headEnd/>
              <a:tailEnd/>
            </a:ln>
          </p:spPr>
          <p:txBody>
            <a:bodyPr/>
            <a:lstStyle/>
            <a:p>
              <a:endParaRPr lang="en-GB"/>
            </a:p>
          </p:txBody>
        </p:sp>
        <p:sp>
          <p:nvSpPr>
            <p:cNvPr id="99442" name="Line 114"/>
            <p:cNvSpPr>
              <a:spLocks noChangeShapeType="1"/>
            </p:cNvSpPr>
            <p:nvPr/>
          </p:nvSpPr>
          <p:spPr bwMode="auto">
            <a:xfrm>
              <a:off x="3919" y="2134"/>
              <a:ext cx="19" cy="1"/>
            </a:xfrm>
            <a:prstGeom prst="line">
              <a:avLst/>
            </a:prstGeom>
            <a:noFill/>
            <a:ln w="0">
              <a:solidFill>
                <a:srgbClr val="000000"/>
              </a:solidFill>
              <a:round/>
              <a:headEnd/>
              <a:tailEnd/>
            </a:ln>
          </p:spPr>
          <p:txBody>
            <a:bodyPr/>
            <a:lstStyle/>
            <a:p>
              <a:endParaRPr lang="en-GB"/>
            </a:p>
          </p:txBody>
        </p:sp>
        <p:sp>
          <p:nvSpPr>
            <p:cNvPr id="99443" name="Line 115"/>
            <p:cNvSpPr>
              <a:spLocks noChangeShapeType="1"/>
            </p:cNvSpPr>
            <p:nvPr/>
          </p:nvSpPr>
          <p:spPr bwMode="auto">
            <a:xfrm>
              <a:off x="3919" y="1843"/>
              <a:ext cx="19" cy="1"/>
            </a:xfrm>
            <a:prstGeom prst="line">
              <a:avLst/>
            </a:prstGeom>
            <a:noFill/>
            <a:ln w="0">
              <a:solidFill>
                <a:srgbClr val="000000"/>
              </a:solidFill>
              <a:round/>
              <a:headEnd/>
              <a:tailEnd/>
            </a:ln>
          </p:spPr>
          <p:txBody>
            <a:bodyPr/>
            <a:lstStyle/>
            <a:p>
              <a:endParaRPr lang="en-GB"/>
            </a:p>
          </p:txBody>
        </p:sp>
        <p:sp>
          <p:nvSpPr>
            <p:cNvPr id="99444" name="Line 116"/>
            <p:cNvSpPr>
              <a:spLocks noChangeShapeType="1"/>
            </p:cNvSpPr>
            <p:nvPr/>
          </p:nvSpPr>
          <p:spPr bwMode="auto">
            <a:xfrm>
              <a:off x="3938" y="3026"/>
              <a:ext cx="1431" cy="1"/>
            </a:xfrm>
            <a:prstGeom prst="line">
              <a:avLst/>
            </a:prstGeom>
            <a:noFill/>
            <a:ln w="0">
              <a:solidFill>
                <a:srgbClr val="000000"/>
              </a:solidFill>
              <a:round/>
              <a:headEnd/>
              <a:tailEnd/>
            </a:ln>
          </p:spPr>
          <p:txBody>
            <a:bodyPr/>
            <a:lstStyle/>
            <a:p>
              <a:endParaRPr lang="en-GB"/>
            </a:p>
          </p:txBody>
        </p:sp>
        <p:sp>
          <p:nvSpPr>
            <p:cNvPr id="99445" name="Line 117"/>
            <p:cNvSpPr>
              <a:spLocks noChangeShapeType="1"/>
            </p:cNvSpPr>
            <p:nvPr/>
          </p:nvSpPr>
          <p:spPr bwMode="auto">
            <a:xfrm flipV="1">
              <a:off x="3938" y="3026"/>
              <a:ext cx="1" cy="28"/>
            </a:xfrm>
            <a:prstGeom prst="line">
              <a:avLst/>
            </a:prstGeom>
            <a:noFill/>
            <a:ln w="0">
              <a:solidFill>
                <a:srgbClr val="000000"/>
              </a:solidFill>
              <a:round/>
              <a:headEnd/>
              <a:tailEnd/>
            </a:ln>
          </p:spPr>
          <p:txBody>
            <a:bodyPr/>
            <a:lstStyle/>
            <a:p>
              <a:endParaRPr lang="en-GB"/>
            </a:p>
          </p:txBody>
        </p:sp>
        <p:sp>
          <p:nvSpPr>
            <p:cNvPr id="99446" name="Line 118"/>
            <p:cNvSpPr>
              <a:spLocks noChangeShapeType="1"/>
            </p:cNvSpPr>
            <p:nvPr/>
          </p:nvSpPr>
          <p:spPr bwMode="auto">
            <a:xfrm flipV="1">
              <a:off x="4177" y="3026"/>
              <a:ext cx="1" cy="28"/>
            </a:xfrm>
            <a:prstGeom prst="line">
              <a:avLst/>
            </a:prstGeom>
            <a:noFill/>
            <a:ln w="0">
              <a:solidFill>
                <a:srgbClr val="000000"/>
              </a:solidFill>
              <a:round/>
              <a:headEnd/>
              <a:tailEnd/>
            </a:ln>
          </p:spPr>
          <p:txBody>
            <a:bodyPr/>
            <a:lstStyle/>
            <a:p>
              <a:endParaRPr lang="en-GB"/>
            </a:p>
          </p:txBody>
        </p:sp>
        <p:sp>
          <p:nvSpPr>
            <p:cNvPr id="99447" name="Line 119"/>
            <p:cNvSpPr>
              <a:spLocks noChangeShapeType="1"/>
            </p:cNvSpPr>
            <p:nvPr/>
          </p:nvSpPr>
          <p:spPr bwMode="auto">
            <a:xfrm flipV="1">
              <a:off x="4415" y="3026"/>
              <a:ext cx="1" cy="28"/>
            </a:xfrm>
            <a:prstGeom prst="line">
              <a:avLst/>
            </a:prstGeom>
            <a:noFill/>
            <a:ln w="0">
              <a:solidFill>
                <a:srgbClr val="000000"/>
              </a:solidFill>
              <a:round/>
              <a:headEnd/>
              <a:tailEnd/>
            </a:ln>
          </p:spPr>
          <p:txBody>
            <a:bodyPr/>
            <a:lstStyle/>
            <a:p>
              <a:endParaRPr lang="en-GB"/>
            </a:p>
          </p:txBody>
        </p:sp>
        <p:sp>
          <p:nvSpPr>
            <p:cNvPr id="99448" name="Line 120"/>
            <p:cNvSpPr>
              <a:spLocks noChangeShapeType="1"/>
            </p:cNvSpPr>
            <p:nvPr/>
          </p:nvSpPr>
          <p:spPr bwMode="auto">
            <a:xfrm flipV="1">
              <a:off x="4654" y="3026"/>
              <a:ext cx="1" cy="28"/>
            </a:xfrm>
            <a:prstGeom prst="line">
              <a:avLst/>
            </a:prstGeom>
            <a:noFill/>
            <a:ln w="0">
              <a:solidFill>
                <a:srgbClr val="000000"/>
              </a:solidFill>
              <a:round/>
              <a:headEnd/>
              <a:tailEnd/>
            </a:ln>
          </p:spPr>
          <p:txBody>
            <a:bodyPr/>
            <a:lstStyle/>
            <a:p>
              <a:endParaRPr lang="en-GB"/>
            </a:p>
          </p:txBody>
        </p:sp>
        <p:sp>
          <p:nvSpPr>
            <p:cNvPr id="99449" name="Line 121"/>
            <p:cNvSpPr>
              <a:spLocks noChangeShapeType="1"/>
            </p:cNvSpPr>
            <p:nvPr/>
          </p:nvSpPr>
          <p:spPr bwMode="auto">
            <a:xfrm flipV="1">
              <a:off x="4892" y="3026"/>
              <a:ext cx="1" cy="28"/>
            </a:xfrm>
            <a:prstGeom prst="line">
              <a:avLst/>
            </a:prstGeom>
            <a:noFill/>
            <a:ln w="0">
              <a:solidFill>
                <a:srgbClr val="000000"/>
              </a:solidFill>
              <a:round/>
              <a:headEnd/>
              <a:tailEnd/>
            </a:ln>
          </p:spPr>
          <p:txBody>
            <a:bodyPr/>
            <a:lstStyle/>
            <a:p>
              <a:endParaRPr lang="en-GB"/>
            </a:p>
          </p:txBody>
        </p:sp>
        <p:sp>
          <p:nvSpPr>
            <p:cNvPr id="99450" name="Line 122"/>
            <p:cNvSpPr>
              <a:spLocks noChangeShapeType="1"/>
            </p:cNvSpPr>
            <p:nvPr/>
          </p:nvSpPr>
          <p:spPr bwMode="auto">
            <a:xfrm flipV="1">
              <a:off x="5130" y="3026"/>
              <a:ext cx="1" cy="28"/>
            </a:xfrm>
            <a:prstGeom prst="line">
              <a:avLst/>
            </a:prstGeom>
            <a:noFill/>
            <a:ln w="0">
              <a:solidFill>
                <a:srgbClr val="000000"/>
              </a:solidFill>
              <a:round/>
              <a:headEnd/>
              <a:tailEnd/>
            </a:ln>
          </p:spPr>
          <p:txBody>
            <a:bodyPr/>
            <a:lstStyle/>
            <a:p>
              <a:endParaRPr lang="en-GB"/>
            </a:p>
          </p:txBody>
        </p:sp>
        <p:sp>
          <p:nvSpPr>
            <p:cNvPr id="99451" name="Line 123"/>
            <p:cNvSpPr>
              <a:spLocks noChangeShapeType="1"/>
            </p:cNvSpPr>
            <p:nvPr/>
          </p:nvSpPr>
          <p:spPr bwMode="auto">
            <a:xfrm flipV="1">
              <a:off x="5369" y="3026"/>
              <a:ext cx="1" cy="28"/>
            </a:xfrm>
            <a:prstGeom prst="line">
              <a:avLst/>
            </a:prstGeom>
            <a:noFill/>
            <a:ln w="0">
              <a:solidFill>
                <a:srgbClr val="000000"/>
              </a:solidFill>
              <a:round/>
              <a:headEnd/>
              <a:tailEnd/>
            </a:ln>
          </p:spPr>
          <p:txBody>
            <a:bodyPr/>
            <a:lstStyle/>
            <a:p>
              <a:endParaRPr lang="en-GB"/>
            </a:p>
          </p:txBody>
        </p:sp>
        <p:sp>
          <p:nvSpPr>
            <p:cNvPr id="99452" name="Freeform 124"/>
            <p:cNvSpPr>
              <a:spLocks/>
            </p:cNvSpPr>
            <p:nvPr/>
          </p:nvSpPr>
          <p:spPr bwMode="auto">
            <a:xfrm>
              <a:off x="4177" y="2922"/>
              <a:ext cx="124" cy="104"/>
            </a:xfrm>
            <a:custGeom>
              <a:avLst/>
              <a:gdLst/>
              <a:ahLst/>
              <a:cxnLst>
                <a:cxn ang="0">
                  <a:pos x="0" y="104"/>
                </a:cxn>
                <a:cxn ang="0">
                  <a:pos x="67" y="57"/>
                </a:cxn>
                <a:cxn ang="0">
                  <a:pos x="95" y="29"/>
                </a:cxn>
                <a:cxn ang="0">
                  <a:pos x="124" y="0"/>
                </a:cxn>
              </a:cxnLst>
              <a:rect l="0" t="0" r="r" b="b"/>
              <a:pathLst>
                <a:path w="124" h="104">
                  <a:moveTo>
                    <a:pt x="0" y="104"/>
                  </a:moveTo>
                  <a:lnTo>
                    <a:pt x="67" y="57"/>
                  </a:lnTo>
                  <a:lnTo>
                    <a:pt x="95" y="29"/>
                  </a:lnTo>
                  <a:lnTo>
                    <a:pt x="124" y="0"/>
                  </a:lnTo>
                </a:path>
              </a:pathLst>
            </a:custGeom>
            <a:noFill/>
            <a:ln w="30163">
              <a:solidFill>
                <a:srgbClr val="FF9900"/>
              </a:solidFill>
              <a:prstDash val="solid"/>
              <a:round/>
              <a:headEnd/>
              <a:tailEnd/>
            </a:ln>
          </p:spPr>
          <p:txBody>
            <a:bodyPr/>
            <a:lstStyle/>
            <a:p>
              <a:endParaRPr lang="en-GB"/>
            </a:p>
          </p:txBody>
        </p:sp>
        <p:sp>
          <p:nvSpPr>
            <p:cNvPr id="99453" name="Freeform 125"/>
            <p:cNvSpPr>
              <a:spLocks/>
            </p:cNvSpPr>
            <p:nvPr/>
          </p:nvSpPr>
          <p:spPr bwMode="auto">
            <a:xfrm>
              <a:off x="4301" y="2725"/>
              <a:ext cx="114" cy="197"/>
            </a:xfrm>
            <a:custGeom>
              <a:avLst/>
              <a:gdLst/>
              <a:ahLst/>
              <a:cxnLst>
                <a:cxn ang="0">
                  <a:pos x="0" y="197"/>
                </a:cxn>
                <a:cxn ang="0">
                  <a:pos x="57" y="113"/>
                </a:cxn>
                <a:cxn ang="0">
                  <a:pos x="114" y="0"/>
                </a:cxn>
              </a:cxnLst>
              <a:rect l="0" t="0" r="r" b="b"/>
              <a:pathLst>
                <a:path w="114" h="197">
                  <a:moveTo>
                    <a:pt x="0" y="197"/>
                  </a:moveTo>
                  <a:lnTo>
                    <a:pt x="57" y="113"/>
                  </a:lnTo>
                  <a:lnTo>
                    <a:pt x="114" y="0"/>
                  </a:lnTo>
                </a:path>
              </a:pathLst>
            </a:custGeom>
            <a:noFill/>
            <a:ln w="30163">
              <a:solidFill>
                <a:srgbClr val="FF9900"/>
              </a:solidFill>
              <a:prstDash val="solid"/>
              <a:round/>
              <a:headEnd/>
              <a:tailEnd/>
            </a:ln>
          </p:spPr>
          <p:txBody>
            <a:bodyPr/>
            <a:lstStyle/>
            <a:p>
              <a:endParaRPr lang="en-GB"/>
            </a:p>
          </p:txBody>
        </p:sp>
        <p:sp>
          <p:nvSpPr>
            <p:cNvPr id="99454" name="Freeform 126"/>
            <p:cNvSpPr>
              <a:spLocks/>
            </p:cNvSpPr>
            <p:nvPr/>
          </p:nvSpPr>
          <p:spPr bwMode="auto">
            <a:xfrm>
              <a:off x="4415" y="2434"/>
              <a:ext cx="124" cy="291"/>
            </a:xfrm>
            <a:custGeom>
              <a:avLst/>
              <a:gdLst/>
              <a:ahLst/>
              <a:cxnLst>
                <a:cxn ang="0">
                  <a:pos x="0" y="291"/>
                </a:cxn>
                <a:cxn ang="0">
                  <a:pos x="29" y="226"/>
                </a:cxn>
                <a:cxn ang="0">
                  <a:pos x="57" y="160"/>
                </a:cxn>
                <a:cxn ang="0">
                  <a:pos x="96" y="85"/>
                </a:cxn>
                <a:cxn ang="0">
                  <a:pos x="124" y="0"/>
                </a:cxn>
              </a:cxnLst>
              <a:rect l="0" t="0" r="r" b="b"/>
              <a:pathLst>
                <a:path w="124" h="291">
                  <a:moveTo>
                    <a:pt x="0" y="291"/>
                  </a:moveTo>
                  <a:lnTo>
                    <a:pt x="29" y="226"/>
                  </a:lnTo>
                  <a:lnTo>
                    <a:pt x="57" y="160"/>
                  </a:lnTo>
                  <a:lnTo>
                    <a:pt x="96" y="85"/>
                  </a:lnTo>
                  <a:lnTo>
                    <a:pt x="124" y="0"/>
                  </a:lnTo>
                </a:path>
              </a:pathLst>
            </a:custGeom>
            <a:noFill/>
            <a:ln w="30163">
              <a:solidFill>
                <a:srgbClr val="FF9900"/>
              </a:solidFill>
              <a:prstDash val="solid"/>
              <a:round/>
              <a:headEnd/>
              <a:tailEnd/>
            </a:ln>
          </p:spPr>
          <p:txBody>
            <a:bodyPr/>
            <a:lstStyle/>
            <a:p>
              <a:endParaRPr lang="en-GB"/>
            </a:p>
          </p:txBody>
        </p:sp>
        <p:sp>
          <p:nvSpPr>
            <p:cNvPr id="99455" name="Freeform 127"/>
            <p:cNvSpPr>
              <a:spLocks/>
            </p:cNvSpPr>
            <p:nvPr/>
          </p:nvSpPr>
          <p:spPr bwMode="auto">
            <a:xfrm>
              <a:off x="4539" y="1993"/>
              <a:ext cx="115" cy="441"/>
            </a:xfrm>
            <a:custGeom>
              <a:avLst/>
              <a:gdLst/>
              <a:ahLst/>
              <a:cxnLst>
                <a:cxn ang="0">
                  <a:pos x="0" y="441"/>
                </a:cxn>
                <a:cxn ang="0">
                  <a:pos x="19" y="394"/>
                </a:cxn>
                <a:cxn ang="0">
                  <a:pos x="29" y="328"/>
                </a:cxn>
                <a:cxn ang="0">
                  <a:pos x="57" y="206"/>
                </a:cxn>
                <a:cxn ang="0">
                  <a:pos x="67" y="141"/>
                </a:cxn>
                <a:cxn ang="0">
                  <a:pos x="86" y="84"/>
                </a:cxn>
                <a:cxn ang="0">
                  <a:pos x="96" y="37"/>
                </a:cxn>
                <a:cxn ang="0">
                  <a:pos x="115" y="0"/>
                </a:cxn>
              </a:cxnLst>
              <a:rect l="0" t="0" r="r" b="b"/>
              <a:pathLst>
                <a:path w="115" h="441">
                  <a:moveTo>
                    <a:pt x="0" y="441"/>
                  </a:moveTo>
                  <a:lnTo>
                    <a:pt x="19" y="394"/>
                  </a:lnTo>
                  <a:lnTo>
                    <a:pt x="29" y="328"/>
                  </a:lnTo>
                  <a:lnTo>
                    <a:pt x="57" y="206"/>
                  </a:lnTo>
                  <a:lnTo>
                    <a:pt x="67" y="141"/>
                  </a:lnTo>
                  <a:lnTo>
                    <a:pt x="86" y="84"/>
                  </a:lnTo>
                  <a:lnTo>
                    <a:pt x="96" y="37"/>
                  </a:lnTo>
                  <a:lnTo>
                    <a:pt x="115" y="0"/>
                  </a:lnTo>
                </a:path>
              </a:pathLst>
            </a:custGeom>
            <a:noFill/>
            <a:ln w="30163">
              <a:solidFill>
                <a:srgbClr val="FF9900"/>
              </a:solidFill>
              <a:prstDash val="solid"/>
              <a:round/>
              <a:headEnd/>
              <a:tailEnd/>
            </a:ln>
          </p:spPr>
          <p:txBody>
            <a:bodyPr/>
            <a:lstStyle/>
            <a:p>
              <a:endParaRPr lang="en-GB"/>
            </a:p>
          </p:txBody>
        </p:sp>
        <p:sp>
          <p:nvSpPr>
            <p:cNvPr id="99456" name="Freeform 128"/>
            <p:cNvSpPr>
              <a:spLocks/>
            </p:cNvSpPr>
            <p:nvPr/>
          </p:nvSpPr>
          <p:spPr bwMode="auto">
            <a:xfrm>
              <a:off x="4654" y="1955"/>
              <a:ext cx="124" cy="38"/>
            </a:xfrm>
            <a:custGeom>
              <a:avLst/>
              <a:gdLst/>
              <a:ahLst/>
              <a:cxnLst>
                <a:cxn ang="0">
                  <a:pos x="0" y="38"/>
                </a:cxn>
                <a:cxn ang="0">
                  <a:pos x="28" y="10"/>
                </a:cxn>
                <a:cxn ang="0">
                  <a:pos x="57" y="0"/>
                </a:cxn>
                <a:cxn ang="0">
                  <a:pos x="95" y="10"/>
                </a:cxn>
                <a:cxn ang="0">
                  <a:pos x="124" y="38"/>
                </a:cxn>
              </a:cxnLst>
              <a:rect l="0" t="0" r="r" b="b"/>
              <a:pathLst>
                <a:path w="124" h="38">
                  <a:moveTo>
                    <a:pt x="0" y="38"/>
                  </a:moveTo>
                  <a:lnTo>
                    <a:pt x="28" y="10"/>
                  </a:lnTo>
                  <a:lnTo>
                    <a:pt x="57" y="0"/>
                  </a:lnTo>
                  <a:lnTo>
                    <a:pt x="95" y="10"/>
                  </a:lnTo>
                  <a:lnTo>
                    <a:pt x="124" y="38"/>
                  </a:lnTo>
                </a:path>
              </a:pathLst>
            </a:custGeom>
            <a:noFill/>
            <a:ln w="30163">
              <a:solidFill>
                <a:srgbClr val="FF9900"/>
              </a:solidFill>
              <a:prstDash val="solid"/>
              <a:round/>
              <a:headEnd/>
              <a:tailEnd/>
            </a:ln>
          </p:spPr>
          <p:txBody>
            <a:bodyPr/>
            <a:lstStyle/>
            <a:p>
              <a:endParaRPr lang="en-GB"/>
            </a:p>
          </p:txBody>
        </p:sp>
        <p:sp>
          <p:nvSpPr>
            <p:cNvPr id="99457" name="Freeform 129"/>
            <p:cNvSpPr>
              <a:spLocks/>
            </p:cNvSpPr>
            <p:nvPr/>
          </p:nvSpPr>
          <p:spPr bwMode="auto">
            <a:xfrm>
              <a:off x="4778" y="1993"/>
              <a:ext cx="114" cy="441"/>
            </a:xfrm>
            <a:custGeom>
              <a:avLst/>
              <a:gdLst/>
              <a:ahLst/>
              <a:cxnLst>
                <a:cxn ang="0">
                  <a:pos x="0" y="0"/>
                </a:cxn>
                <a:cxn ang="0">
                  <a:pos x="19" y="37"/>
                </a:cxn>
                <a:cxn ang="0">
                  <a:pos x="28" y="94"/>
                </a:cxn>
                <a:cxn ang="0">
                  <a:pos x="47" y="150"/>
                </a:cxn>
                <a:cxn ang="0">
                  <a:pos x="66" y="216"/>
                </a:cxn>
                <a:cxn ang="0">
                  <a:pos x="76" y="291"/>
                </a:cxn>
                <a:cxn ang="0">
                  <a:pos x="95" y="347"/>
                </a:cxn>
                <a:cxn ang="0">
                  <a:pos x="104" y="404"/>
                </a:cxn>
                <a:cxn ang="0">
                  <a:pos x="114" y="441"/>
                </a:cxn>
              </a:cxnLst>
              <a:rect l="0" t="0" r="r" b="b"/>
              <a:pathLst>
                <a:path w="114" h="441">
                  <a:moveTo>
                    <a:pt x="0" y="0"/>
                  </a:moveTo>
                  <a:lnTo>
                    <a:pt x="19" y="37"/>
                  </a:lnTo>
                  <a:lnTo>
                    <a:pt x="28" y="94"/>
                  </a:lnTo>
                  <a:lnTo>
                    <a:pt x="47" y="150"/>
                  </a:lnTo>
                  <a:lnTo>
                    <a:pt x="66" y="216"/>
                  </a:lnTo>
                  <a:lnTo>
                    <a:pt x="76" y="291"/>
                  </a:lnTo>
                  <a:lnTo>
                    <a:pt x="95" y="347"/>
                  </a:lnTo>
                  <a:lnTo>
                    <a:pt x="104" y="404"/>
                  </a:lnTo>
                  <a:lnTo>
                    <a:pt x="114" y="441"/>
                  </a:lnTo>
                </a:path>
              </a:pathLst>
            </a:custGeom>
            <a:noFill/>
            <a:ln w="30163">
              <a:solidFill>
                <a:srgbClr val="FF9900"/>
              </a:solidFill>
              <a:prstDash val="solid"/>
              <a:round/>
              <a:headEnd/>
              <a:tailEnd/>
            </a:ln>
          </p:spPr>
          <p:txBody>
            <a:bodyPr/>
            <a:lstStyle/>
            <a:p>
              <a:endParaRPr lang="en-GB"/>
            </a:p>
          </p:txBody>
        </p:sp>
        <p:sp>
          <p:nvSpPr>
            <p:cNvPr id="99458" name="Freeform 130"/>
            <p:cNvSpPr>
              <a:spLocks/>
            </p:cNvSpPr>
            <p:nvPr/>
          </p:nvSpPr>
          <p:spPr bwMode="auto">
            <a:xfrm>
              <a:off x="4892" y="2434"/>
              <a:ext cx="10" cy="10"/>
            </a:xfrm>
            <a:custGeom>
              <a:avLst/>
              <a:gdLst/>
              <a:ahLst/>
              <a:cxnLst>
                <a:cxn ang="0">
                  <a:pos x="0" y="0"/>
                </a:cxn>
                <a:cxn ang="0">
                  <a:pos x="0" y="10"/>
                </a:cxn>
                <a:cxn ang="0">
                  <a:pos x="10" y="10"/>
                </a:cxn>
              </a:cxnLst>
              <a:rect l="0" t="0" r="r" b="b"/>
              <a:pathLst>
                <a:path w="10" h="10">
                  <a:moveTo>
                    <a:pt x="0" y="0"/>
                  </a:moveTo>
                  <a:lnTo>
                    <a:pt x="0" y="10"/>
                  </a:lnTo>
                  <a:lnTo>
                    <a:pt x="10" y="10"/>
                  </a:lnTo>
                </a:path>
              </a:pathLst>
            </a:custGeom>
            <a:noFill/>
            <a:ln w="30163">
              <a:solidFill>
                <a:srgbClr val="FF9900"/>
              </a:solidFill>
              <a:prstDash val="solid"/>
              <a:round/>
              <a:headEnd/>
              <a:tailEnd/>
            </a:ln>
          </p:spPr>
          <p:txBody>
            <a:bodyPr/>
            <a:lstStyle/>
            <a:p>
              <a:endParaRPr lang="en-GB"/>
            </a:p>
          </p:txBody>
        </p:sp>
        <p:sp>
          <p:nvSpPr>
            <p:cNvPr id="99459" name="Freeform 131"/>
            <p:cNvSpPr>
              <a:spLocks/>
            </p:cNvSpPr>
            <p:nvPr/>
          </p:nvSpPr>
          <p:spPr bwMode="auto">
            <a:xfrm>
              <a:off x="4902" y="2444"/>
              <a:ext cx="114" cy="281"/>
            </a:xfrm>
            <a:custGeom>
              <a:avLst/>
              <a:gdLst/>
              <a:ahLst/>
              <a:cxnLst>
                <a:cxn ang="0">
                  <a:pos x="0" y="0"/>
                </a:cxn>
                <a:cxn ang="0">
                  <a:pos x="9" y="18"/>
                </a:cxn>
                <a:cxn ang="0">
                  <a:pos x="19" y="56"/>
                </a:cxn>
                <a:cxn ang="0">
                  <a:pos x="47" y="131"/>
                </a:cxn>
                <a:cxn ang="0">
                  <a:pos x="76" y="206"/>
                </a:cxn>
                <a:cxn ang="0">
                  <a:pos x="114" y="281"/>
                </a:cxn>
              </a:cxnLst>
              <a:rect l="0" t="0" r="r" b="b"/>
              <a:pathLst>
                <a:path w="114" h="281">
                  <a:moveTo>
                    <a:pt x="0" y="0"/>
                  </a:moveTo>
                  <a:lnTo>
                    <a:pt x="9" y="18"/>
                  </a:lnTo>
                  <a:lnTo>
                    <a:pt x="19" y="56"/>
                  </a:lnTo>
                  <a:lnTo>
                    <a:pt x="47" y="131"/>
                  </a:lnTo>
                  <a:lnTo>
                    <a:pt x="76" y="206"/>
                  </a:lnTo>
                  <a:lnTo>
                    <a:pt x="114" y="281"/>
                  </a:lnTo>
                </a:path>
              </a:pathLst>
            </a:custGeom>
            <a:noFill/>
            <a:ln w="30163">
              <a:solidFill>
                <a:srgbClr val="FF9900"/>
              </a:solidFill>
              <a:prstDash val="solid"/>
              <a:round/>
              <a:headEnd/>
              <a:tailEnd/>
            </a:ln>
          </p:spPr>
          <p:txBody>
            <a:bodyPr/>
            <a:lstStyle/>
            <a:p>
              <a:endParaRPr lang="en-GB"/>
            </a:p>
          </p:txBody>
        </p:sp>
        <p:sp>
          <p:nvSpPr>
            <p:cNvPr id="99460" name="Freeform 132"/>
            <p:cNvSpPr>
              <a:spLocks/>
            </p:cNvSpPr>
            <p:nvPr/>
          </p:nvSpPr>
          <p:spPr bwMode="auto">
            <a:xfrm>
              <a:off x="5016" y="2725"/>
              <a:ext cx="162" cy="197"/>
            </a:xfrm>
            <a:custGeom>
              <a:avLst/>
              <a:gdLst/>
              <a:ahLst/>
              <a:cxnLst>
                <a:cxn ang="0">
                  <a:pos x="0" y="0"/>
                </a:cxn>
                <a:cxn ang="0">
                  <a:pos x="38" y="57"/>
                </a:cxn>
                <a:cxn ang="0">
                  <a:pos x="76" y="113"/>
                </a:cxn>
                <a:cxn ang="0">
                  <a:pos x="124" y="160"/>
                </a:cxn>
                <a:cxn ang="0">
                  <a:pos x="162" y="197"/>
                </a:cxn>
              </a:cxnLst>
              <a:rect l="0" t="0" r="r" b="b"/>
              <a:pathLst>
                <a:path w="162" h="197">
                  <a:moveTo>
                    <a:pt x="0" y="0"/>
                  </a:moveTo>
                  <a:lnTo>
                    <a:pt x="38" y="57"/>
                  </a:lnTo>
                  <a:lnTo>
                    <a:pt x="76" y="113"/>
                  </a:lnTo>
                  <a:lnTo>
                    <a:pt x="124" y="160"/>
                  </a:lnTo>
                  <a:lnTo>
                    <a:pt x="162" y="197"/>
                  </a:lnTo>
                </a:path>
              </a:pathLst>
            </a:custGeom>
            <a:noFill/>
            <a:ln w="30163">
              <a:solidFill>
                <a:srgbClr val="FF9900"/>
              </a:solidFill>
              <a:prstDash val="solid"/>
              <a:round/>
              <a:headEnd/>
              <a:tailEnd/>
            </a:ln>
          </p:spPr>
          <p:txBody>
            <a:bodyPr/>
            <a:lstStyle/>
            <a:p>
              <a:endParaRPr lang="en-GB"/>
            </a:p>
          </p:txBody>
        </p:sp>
        <p:sp>
          <p:nvSpPr>
            <p:cNvPr id="99461" name="Freeform 133"/>
            <p:cNvSpPr>
              <a:spLocks/>
            </p:cNvSpPr>
            <p:nvPr/>
          </p:nvSpPr>
          <p:spPr bwMode="auto">
            <a:xfrm>
              <a:off x="5178" y="2922"/>
              <a:ext cx="124" cy="85"/>
            </a:xfrm>
            <a:custGeom>
              <a:avLst/>
              <a:gdLst/>
              <a:ahLst/>
              <a:cxnLst>
                <a:cxn ang="0">
                  <a:pos x="0" y="0"/>
                </a:cxn>
                <a:cxn ang="0">
                  <a:pos x="38" y="29"/>
                </a:cxn>
                <a:cxn ang="0">
                  <a:pos x="67" y="47"/>
                </a:cxn>
                <a:cxn ang="0">
                  <a:pos x="124" y="85"/>
                </a:cxn>
              </a:cxnLst>
              <a:rect l="0" t="0" r="r" b="b"/>
              <a:pathLst>
                <a:path w="124" h="85">
                  <a:moveTo>
                    <a:pt x="0" y="0"/>
                  </a:moveTo>
                  <a:lnTo>
                    <a:pt x="38" y="29"/>
                  </a:lnTo>
                  <a:lnTo>
                    <a:pt x="67" y="47"/>
                  </a:lnTo>
                  <a:lnTo>
                    <a:pt x="124" y="85"/>
                  </a:lnTo>
                </a:path>
              </a:pathLst>
            </a:custGeom>
            <a:noFill/>
            <a:ln w="30163">
              <a:solidFill>
                <a:srgbClr val="FF9900"/>
              </a:solidFill>
              <a:prstDash val="solid"/>
              <a:round/>
              <a:headEnd/>
              <a:tailEnd/>
            </a:ln>
          </p:spPr>
          <p:txBody>
            <a:bodyPr/>
            <a:lstStyle/>
            <a:p>
              <a:endParaRPr lang="en-GB"/>
            </a:p>
          </p:txBody>
        </p:sp>
        <p:sp>
          <p:nvSpPr>
            <p:cNvPr id="99462" name="Freeform 134"/>
            <p:cNvSpPr>
              <a:spLocks/>
            </p:cNvSpPr>
            <p:nvPr/>
          </p:nvSpPr>
          <p:spPr bwMode="auto">
            <a:xfrm>
              <a:off x="4062" y="2922"/>
              <a:ext cx="115" cy="104"/>
            </a:xfrm>
            <a:custGeom>
              <a:avLst/>
              <a:gdLst/>
              <a:ahLst/>
              <a:cxnLst>
                <a:cxn ang="0">
                  <a:pos x="0" y="104"/>
                </a:cxn>
                <a:cxn ang="0">
                  <a:pos x="58" y="57"/>
                </a:cxn>
                <a:cxn ang="0">
                  <a:pos x="86" y="29"/>
                </a:cxn>
                <a:cxn ang="0">
                  <a:pos x="115" y="0"/>
                </a:cxn>
              </a:cxnLst>
              <a:rect l="0" t="0" r="r" b="b"/>
              <a:pathLst>
                <a:path w="115" h="104">
                  <a:moveTo>
                    <a:pt x="0" y="104"/>
                  </a:moveTo>
                  <a:lnTo>
                    <a:pt x="58" y="57"/>
                  </a:lnTo>
                  <a:lnTo>
                    <a:pt x="86" y="29"/>
                  </a:lnTo>
                  <a:lnTo>
                    <a:pt x="115" y="0"/>
                  </a:lnTo>
                </a:path>
              </a:pathLst>
            </a:custGeom>
            <a:noFill/>
            <a:ln w="46038">
              <a:solidFill>
                <a:srgbClr val="99CC00"/>
              </a:solidFill>
              <a:prstDash val="solid"/>
              <a:round/>
              <a:headEnd/>
              <a:tailEnd/>
            </a:ln>
          </p:spPr>
          <p:txBody>
            <a:bodyPr/>
            <a:lstStyle/>
            <a:p>
              <a:endParaRPr lang="en-GB"/>
            </a:p>
          </p:txBody>
        </p:sp>
        <p:sp>
          <p:nvSpPr>
            <p:cNvPr id="99463" name="Freeform 135"/>
            <p:cNvSpPr>
              <a:spLocks/>
            </p:cNvSpPr>
            <p:nvPr/>
          </p:nvSpPr>
          <p:spPr bwMode="auto">
            <a:xfrm>
              <a:off x="4177" y="2725"/>
              <a:ext cx="124" cy="197"/>
            </a:xfrm>
            <a:custGeom>
              <a:avLst/>
              <a:gdLst/>
              <a:ahLst/>
              <a:cxnLst>
                <a:cxn ang="0">
                  <a:pos x="0" y="197"/>
                </a:cxn>
                <a:cxn ang="0">
                  <a:pos x="57" y="113"/>
                </a:cxn>
                <a:cxn ang="0">
                  <a:pos x="124" y="0"/>
                </a:cxn>
              </a:cxnLst>
              <a:rect l="0" t="0" r="r" b="b"/>
              <a:pathLst>
                <a:path w="124" h="197">
                  <a:moveTo>
                    <a:pt x="0" y="197"/>
                  </a:moveTo>
                  <a:lnTo>
                    <a:pt x="57" y="113"/>
                  </a:lnTo>
                  <a:lnTo>
                    <a:pt x="124" y="0"/>
                  </a:lnTo>
                </a:path>
              </a:pathLst>
            </a:custGeom>
            <a:noFill/>
            <a:ln w="46038">
              <a:solidFill>
                <a:srgbClr val="99CC00"/>
              </a:solidFill>
              <a:prstDash val="solid"/>
              <a:round/>
              <a:headEnd/>
              <a:tailEnd/>
            </a:ln>
          </p:spPr>
          <p:txBody>
            <a:bodyPr/>
            <a:lstStyle/>
            <a:p>
              <a:endParaRPr lang="en-GB"/>
            </a:p>
          </p:txBody>
        </p:sp>
        <p:sp>
          <p:nvSpPr>
            <p:cNvPr id="99464" name="Freeform 136"/>
            <p:cNvSpPr>
              <a:spLocks/>
            </p:cNvSpPr>
            <p:nvPr/>
          </p:nvSpPr>
          <p:spPr bwMode="auto">
            <a:xfrm>
              <a:off x="4301" y="2434"/>
              <a:ext cx="114" cy="291"/>
            </a:xfrm>
            <a:custGeom>
              <a:avLst/>
              <a:gdLst/>
              <a:ahLst/>
              <a:cxnLst>
                <a:cxn ang="0">
                  <a:pos x="0" y="291"/>
                </a:cxn>
                <a:cxn ang="0">
                  <a:pos x="28" y="226"/>
                </a:cxn>
                <a:cxn ang="0">
                  <a:pos x="57" y="160"/>
                </a:cxn>
                <a:cxn ang="0">
                  <a:pos x="86" y="85"/>
                </a:cxn>
                <a:cxn ang="0">
                  <a:pos x="114" y="0"/>
                </a:cxn>
              </a:cxnLst>
              <a:rect l="0" t="0" r="r" b="b"/>
              <a:pathLst>
                <a:path w="114" h="291">
                  <a:moveTo>
                    <a:pt x="0" y="291"/>
                  </a:moveTo>
                  <a:lnTo>
                    <a:pt x="28" y="226"/>
                  </a:lnTo>
                  <a:lnTo>
                    <a:pt x="57" y="160"/>
                  </a:lnTo>
                  <a:lnTo>
                    <a:pt x="86" y="85"/>
                  </a:lnTo>
                  <a:lnTo>
                    <a:pt x="114" y="0"/>
                  </a:lnTo>
                </a:path>
              </a:pathLst>
            </a:custGeom>
            <a:noFill/>
            <a:ln w="46038">
              <a:solidFill>
                <a:srgbClr val="99CC00"/>
              </a:solidFill>
              <a:prstDash val="solid"/>
              <a:round/>
              <a:headEnd/>
              <a:tailEnd/>
            </a:ln>
          </p:spPr>
          <p:txBody>
            <a:bodyPr/>
            <a:lstStyle/>
            <a:p>
              <a:endParaRPr lang="en-GB"/>
            </a:p>
          </p:txBody>
        </p:sp>
        <p:sp>
          <p:nvSpPr>
            <p:cNvPr id="99465" name="Freeform 137"/>
            <p:cNvSpPr>
              <a:spLocks/>
            </p:cNvSpPr>
            <p:nvPr/>
          </p:nvSpPr>
          <p:spPr bwMode="auto">
            <a:xfrm>
              <a:off x="4415" y="1993"/>
              <a:ext cx="124" cy="441"/>
            </a:xfrm>
            <a:custGeom>
              <a:avLst/>
              <a:gdLst/>
              <a:ahLst/>
              <a:cxnLst>
                <a:cxn ang="0">
                  <a:pos x="0" y="441"/>
                </a:cxn>
                <a:cxn ang="0">
                  <a:pos x="19" y="394"/>
                </a:cxn>
                <a:cxn ang="0">
                  <a:pos x="29" y="328"/>
                </a:cxn>
                <a:cxn ang="0">
                  <a:pos x="57" y="206"/>
                </a:cxn>
                <a:cxn ang="0">
                  <a:pos x="76" y="141"/>
                </a:cxn>
                <a:cxn ang="0">
                  <a:pos x="96" y="84"/>
                </a:cxn>
                <a:cxn ang="0">
                  <a:pos x="105" y="37"/>
                </a:cxn>
                <a:cxn ang="0">
                  <a:pos x="124" y="0"/>
                </a:cxn>
              </a:cxnLst>
              <a:rect l="0" t="0" r="r" b="b"/>
              <a:pathLst>
                <a:path w="124" h="441">
                  <a:moveTo>
                    <a:pt x="0" y="441"/>
                  </a:moveTo>
                  <a:lnTo>
                    <a:pt x="19" y="394"/>
                  </a:lnTo>
                  <a:lnTo>
                    <a:pt x="29" y="328"/>
                  </a:lnTo>
                  <a:lnTo>
                    <a:pt x="57" y="206"/>
                  </a:lnTo>
                  <a:lnTo>
                    <a:pt x="76" y="141"/>
                  </a:lnTo>
                  <a:lnTo>
                    <a:pt x="96" y="84"/>
                  </a:lnTo>
                  <a:lnTo>
                    <a:pt x="105" y="37"/>
                  </a:lnTo>
                  <a:lnTo>
                    <a:pt x="124" y="0"/>
                  </a:lnTo>
                </a:path>
              </a:pathLst>
            </a:custGeom>
            <a:noFill/>
            <a:ln w="46038">
              <a:solidFill>
                <a:srgbClr val="99CC00"/>
              </a:solidFill>
              <a:prstDash val="solid"/>
              <a:round/>
              <a:headEnd/>
              <a:tailEnd/>
            </a:ln>
          </p:spPr>
          <p:txBody>
            <a:bodyPr/>
            <a:lstStyle/>
            <a:p>
              <a:endParaRPr lang="en-GB"/>
            </a:p>
          </p:txBody>
        </p:sp>
        <p:sp>
          <p:nvSpPr>
            <p:cNvPr id="99466" name="Freeform 138"/>
            <p:cNvSpPr>
              <a:spLocks/>
            </p:cNvSpPr>
            <p:nvPr/>
          </p:nvSpPr>
          <p:spPr bwMode="auto">
            <a:xfrm>
              <a:off x="4539" y="1955"/>
              <a:ext cx="115" cy="38"/>
            </a:xfrm>
            <a:custGeom>
              <a:avLst/>
              <a:gdLst/>
              <a:ahLst/>
              <a:cxnLst>
                <a:cxn ang="0">
                  <a:pos x="0" y="38"/>
                </a:cxn>
                <a:cxn ang="0">
                  <a:pos x="29" y="10"/>
                </a:cxn>
                <a:cxn ang="0">
                  <a:pos x="57" y="0"/>
                </a:cxn>
                <a:cxn ang="0">
                  <a:pos x="86" y="10"/>
                </a:cxn>
                <a:cxn ang="0">
                  <a:pos x="115" y="38"/>
                </a:cxn>
              </a:cxnLst>
              <a:rect l="0" t="0" r="r" b="b"/>
              <a:pathLst>
                <a:path w="115" h="38">
                  <a:moveTo>
                    <a:pt x="0" y="38"/>
                  </a:moveTo>
                  <a:lnTo>
                    <a:pt x="29" y="10"/>
                  </a:lnTo>
                  <a:lnTo>
                    <a:pt x="57" y="0"/>
                  </a:lnTo>
                  <a:lnTo>
                    <a:pt x="86" y="10"/>
                  </a:lnTo>
                  <a:lnTo>
                    <a:pt x="115" y="38"/>
                  </a:lnTo>
                </a:path>
              </a:pathLst>
            </a:custGeom>
            <a:noFill/>
            <a:ln w="46038">
              <a:solidFill>
                <a:srgbClr val="99CC00"/>
              </a:solidFill>
              <a:prstDash val="solid"/>
              <a:round/>
              <a:headEnd/>
              <a:tailEnd/>
            </a:ln>
          </p:spPr>
          <p:txBody>
            <a:bodyPr/>
            <a:lstStyle/>
            <a:p>
              <a:endParaRPr lang="en-GB"/>
            </a:p>
          </p:txBody>
        </p:sp>
        <p:sp>
          <p:nvSpPr>
            <p:cNvPr id="99467" name="Freeform 139"/>
            <p:cNvSpPr>
              <a:spLocks/>
            </p:cNvSpPr>
            <p:nvPr/>
          </p:nvSpPr>
          <p:spPr bwMode="auto">
            <a:xfrm>
              <a:off x="4654" y="1993"/>
              <a:ext cx="124" cy="441"/>
            </a:xfrm>
            <a:custGeom>
              <a:avLst/>
              <a:gdLst/>
              <a:ahLst/>
              <a:cxnLst>
                <a:cxn ang="0">
                  <a:pos x="0" y="0"/>
                </a:cxn>
                <a:cxn ang="0">
                  <a:pos x="19" y="37"/>
                </a:cxn>
                <a:cxn ang="0">
                  <a:pos x="28" y="84"/>
                </a:cxn>
                <a:cxn ang="0">
                  <a:pos x="47" y="141"/>
                </a:cxn>
                <a:cxn ang="0">
                  <a:pos x="57" y="206"/>
                </a:cxn>
                <a:cxn ang="0">
                  <a:pos x="95" y="328"/>
                </a:cxn>
                <a:cxn ang="0">
                  <a:pos x="105" y="394"/>
                </a:cxn>
                <a:cxn ang="0">
                  <a:pos x="124" y="441"/>
                </a:cxn>
              </a:cxnLst>
              <a:rect l="0" t="0" r="r" b="b"/>
              <a:pathLst>
                <a:path w="124" h="441">
                  <a:moveTo>
                    <a:pt x="0" y="0"/>
                  </a:moveTo>
                  <a:lnTo>
                    <a:pt x="19" y="37"/>
                  </a:lnTo>
                  <a:lnTo>
                    <a:pt x="28" y="84"/>
                  </a:lnTo>
                  <a:lnTo>
                    <a:pt x="47" y="141"/>
                  </a:lnTo>
                  <a:lnTo>
                    <a:pt x="57" y="206"/>
                  </a:lnTo>
                  <a:lnTo>
                    <a:pt x="95" y="328"/>
                  </a:lnTo>
                  <a:lnTo>
                    <a:pt x="105" y="394"/>
                  </a:lnTo>
                  <a:lnTo>
                    <a:pt x="124" y="441"/>
                  </a:lnTo>
                </a:path>
              </a:pathLst>
            </a:custGeom>
            <a:noFill/>
            <a:ln w="46038">
              <a:solidFill>
                <a:srgbClr val="99CC00"/>
              </a:solidFill>
              <a:prstDash val="solid"/>
              <a:round/>
              <a:headEnd/>
              <a:tailEnd/>
            </a:ln>
          </p:spPr>
          <p:txBody>
            <a:bodyPr/>
            <a:lstStyle/>
            <a:p>
              <a:endParaRPr lang="en-GB"/>
            </a:p>
          </p:txBody>
        </p:sp>
        <p:sp>
          <p:nvSpPr>
            <p:cNvPr id="99468" name="Freeform 140"/>
            <p:cNvSpPr>
              <a:spLocks/>
            </p:cNvSpPr>
            <p:nvPr/>
          </p:nvSpPr>
          <p:spPr bwMode="auto">
            <a:xfrm>
              <a:off x="4778" y="2434"/>
              <a:ext cx="114" cy="291"/>
            </a:xfrm>
            <a:custGeom>
              <a:avLst/>
              <a:gdLst/>
              <a:ahLst/>
              <a:cxnLst>
                <a:cxn ang="0">
                  <a:pos x="0" y="0"/>
                </a:cxn>
                <a:cxn ang="0">
                  <a:pos x="28" y="85"/>
                </a:cxn>
                <a:cxn ang="0">
                  <a:pos x="66" y="160"/>
                </a:cxn>
                <a:cxn ang="0">
                  <a:pos x="95" y="226"/>
                </a:cxn>
                <a:cxn ang="0">
                  <a:pos x="114" y="291"/>
                </a:cxn>
              </a:cxnLst>
              <a:rect l="0" t="0" r="r" b="b"/>
              <a:pathLst>
                <a:path w="114" h="291">
                  <a:moveTo>
                    <a:pt x="0" y="0"/>
                  </a:moveTo>
                  <a:lnTo>
                    <a:pt x="28" y="85"/>
                  </a:lnTo>
                  <a:lnTo>
                    <a:pt x="66" y="160"/>
                  </a:lnTo>
                  <a:lnTo>
                    <a:pt x="95" y="226"/>
                  </a:lnTo>
                  <a:lnTo>
                    <a:pt x="114" y="291"/>
                  </a:lnTo>
                </a:path>
              </a:pathLst>
            </a:custGeom>
            <a:noFill/>
            <a:ln w="46038">
              <a:solidFill>
                <a:srgbClr val="99CC00"/>
              </a:solidFill>
              <a:prstDash val="solid"/>
              <a:round/>
              <a:headEnd/>
              <a:tailEnd/>
            </a:ln>
          </p:spPr>
          <p:txBody>
            <a:bodyPr/>
            <a:lstStyle/>
            <a:p>
              <a:endParaRPr lang="en-GB"/>
            </a:p>
          </p:txBody>
        </p:sp>
        <p:sp>
          <p:nvSpPr>
            <p:cNvPr id="99469" name="Freeform 141"/>
            <p:cNvSpPr>
              <a:spLocks/>
            </p:cNvSpPr>
            <p:nvPr/>
          </p:nvSpPr>
          <p:spPr bwMode="auto">
            <a:xfrm>
              <a:off x="4892" y="2725"/>
              <a:ext cx="10" cy="216"/>
            </a:xfrm>
            <a:custGeom>
              <a:avLst/>
              <a:gdLst/>
              <a:ahLst/>
              <a:cxnLst>
                <a:cxn ang="0">
                  <a:pos x="0" y="0"/>
                </a:cxn>
                <a:cxn ang="0">
                  <a:pos x="10" y="66"/>
                </a:cxn>
                <a:cxn ang="0">
                  <a:pos x="0" y="122"/>
                </a:cxn>
                <a:cxn ang="0">
                  <a:pos x="0" y="179"/>
                </a:cxn>
                <a:cxn ang="0">
                  <a:pos x="10" y="216"/>
                </a:cxn>
              </a:cxnLst>
              <a:rect l="0" t="0" r="r" b="b"/>
              <a:pathLst>
                <a:path w="10" h="216">
                  <a:moveTo>
                    <a:pt x="0" y="0"/>
                  </a:moveTo>
                  <a:lnTo>
                    <a:pt x="10" y="66"/>
                  </a:lnTo>
                  <a:lnTo>
                    <a:pt x="0" y="122"/>
                  </a:lnTo>
                  <a:lnTo>
                    <a:pt x="0" y="179"/>
                  </a:lnTo>
                  <a:lnTo>
                    <a:pt x="10" y="216"/>
                  </a:lnTo>
                </a:path>
              </a:pathLst>
            </a:custGeom>
            <a:noFill/>
            <a:ln w="46038">
              <a:solidFill>
                <a:srgbClr val="99CC00"/>
              </a:solidFill>
              <a:prstDash val="solid"/>
              <a:round/>
              <a:headEnd/>
              <a:tailEnd/>
            </a:ln>
          </p:spPr>
          <p:txBody>
            <a:bodyPr/>
            <a:lstStyle/>
            <a:p>
              <a:endParaRPr lang="en-GB"/>
            </a:p>
          </p:txBody>
        </p:sp>
        <p:sp>
          <p:nvSpPr>
            <p:cNvPr id="99470" name="Freeform 142"/>
            <p:cNvSpPr>
              <a:spLocks/>
            </p:cNvSpPr>
            <p:nvPr/>
          </p:nvSpPr>
          <p:spPr bwMode="auto">
            <a:xfrm>
              <a:off x="4902" y="2941"/>
              <a:ext cx="114" cy="57"/>
            </a:xfrm>
            <a:custGeom>
              <a:avLst/>
              <a:gdLst/>
              <a:ahLst/>
              <a:cxnLst>
                <a:cxn ang="0">
                  <a:pos x="0" y="0"/>
                </a:cxn>
                <a:cxn ang="0">
                  <a:pos x="19" y="28"/>
                </a:cxn>
                <a:cxn ang="0">
                  <a:pos x="47" y="38"/>
                </a:cxn>
                <a:cxn ang="0">
                  <a:pos x="114" y="57"/>
                </a:cxn>
              </a:cxnLst>
              <a:rect l="0" t="0" r="r" b="b"/>
              <a:pathLst>
                <a:path w="114" h="57">
                  <a:moveTo>
                    <a:pt x="0" y="0"/>
                  </a:moveTo>
                  <a:lnTo>
                    <a:pt x="19" y="28"/>
                  </a:lnTo>
                  <a:lnTo>
                    <a:pt x="47" y="38"/>
                  </a:lnTo>
                  <a:lnTo>
                    <a:pt x="114" y="57"/>
                  </a:lnTo>
                </a:path>
              </a:pathLst>
            </a:custGeom>
            <a:noFill/>
            <a:ln w="46038">
              <a:solidFill>
                <a:srgbClr val="99CC00"/>
              </a:solidFill>
              <a:prstDash val="solid"/>
              <a:round/>
              <a:headEnd/>
              <a:tailEnd/>
            </a:ln>
          </p:spPr>
          <p:txBody>
            <a:bodyPr/>
            <a:lstStyle/>
            <a:p>
              <a:endParaRPr lang="en-GB"/>
            </a:p>
          </p:txBody>
        </p:sp>
        <p:sp>
          <p:nvSpPr>
            <p:cNvPr id="99471" name="Freeform 143"/>
            <p:cNvSpPr>
              <a:spLocks/>
            </p:cNvSpPr>
            <p:nvPr/>
          </p:nvSpPr>
          <p:spPr bwMode="auto">
            <a:xfrm>
              <a:off x="5016" y="2998"/>
              <a:ext cx="162" cy="9"/>
            </a:xfrm>
            <a:custGeom>
              <a:avLst/>
              <a:gdLst/>
              <a:ahLst/>
              <a:cxnLst>
                <a:cxn ang="0">
                  <a:pos x="0" y="0"/>
                </a:cxn>
                <a:cxn ang="0">
                  <a:pos x="38" y="9"/>
                </a:cxn>
                <a:cxn ang="0">
                  <a:pos x="76" y="9"/>
                </a:cxn>
                <a:cxn ang="0">
                  <a:pos x="124" y="9"/>
                </a:cxn>
                <a:cxn ang="0">
                  <a:pos x="162" y="9"/>
                </a:cxn>
              </a:cxnLst>
              <a:rect l="0" t="0" r="r" b="b"/>
              <a:pathLst>
                <a:path w="162" h="9">
                  <a:moveTo>
                    <a:pt x="0" y="0"/>
                  </a:moveTo>
                  <a:lnTo>
                    <a:pt x="38" y="9"/>
                  </a:lnTo>
                  <a:lnTo>
                    <a:pt x="76" y="9"/>
                  </a:lnTo>
                  <a:lnTo>
                    <a:pt x="124" y="9"/>
                  </a:lnTo>
                  <a:lnTo>
                    <a:pt x="162" y="9"/>
                  </a:lnTo>
                </a:path>
              </a:pathLst>
            </a:custGeom>
            <a:noFill/>
            <a:ln w="46038">
              <a:solidFill>
                <a:srgbClr val="99CC00"/>
              </a:solidFill>
              <a:prstDash val="solid"/>
              <a:round/>
              <a:headEnd/>
              <a:tailEnd/>
            </a:ln>
          </p:spPr>
          <p:txBody>
            <a:bodyPr/>
            <a:lstStyle/>
            <a:p>
              <a:endParaRPr lang="en-GB"/>
            </a:p>
          </p:txBody>
        </p:sp>
        <p:sp>
          <p:nvSpPr>
            <p:cNvPr id="99472" name="Freeform 144"/>
            <p:cNvSpPr>
              <a:spLocks/>
            </p:cNvSpPr>
            <p:nvPr/>
          </p:nvSpPr>
          <p:spPr bwMode="auto">
            <a:xfrm>
              <a:off x="5178" y="3007"/>
              <a:ext cx="124" cy="19"/>
            </a:xfrm>
            <a:custGeom>
              <a:avLst/>
              <a:gdLst/>
              <a:ahLst/>
              <a:cxnLst>
                <a:cxn ang="0">
                  <a:pos x="0" y="0"/>
                </a:cxn>
                <a:cxn ang="0">
                  <a:pos x="67" y="9"/>
                </a:cxn>
                <a:cxn ang="0">
                  <a:pos x="124" y="19"/>
                </a:cxn>
              </a:cxnLst>
              <a:rect l="0" t="0" r="r" b="b"/>
              <a:pathLst>
                <a:path w="124" h="19">
                  <a:moveTo>
                    <a:pt x="0" y="0"/>
                  </a:moveTo>
                  <a:lnTo>
                    <a:pt x="67" y="9"/>
                  </a:lnTo>
                  <a:lnTo>
                    <a:pt x="124" y="19"/>
                  </a:lnTo>
                </a:path>
              </a:pathLst>
            </a:custGeom>
            <a:noFill/>
            <a:ln w="46038">
              <a:solidFill>
                <a:srgbClr val="99CC00"/>
              </a:solidFill>
              <a:prstDash val="solid"/>
              <a:round/>
              <a:headEnd/>
              <a:tailEnd/>
            </a:ln>
          </p:spPr>
          <p:txBody>
            <a:bodyPr/>
            <a:lstStyle/>
            <a:p>
              <a:endParaRPr lang="en-GB"/>
            </a:p>
          </p:txBody>
        </p:sp>
        <p:sp>
          <p:nvSpPr>
            <p:cNvPr id="99473" name="Rectangle 145"/>
            <p:cNvSpPr>
              <a:spLocks noChangeArrowheads="1"/>
            </p:cNvSpPr>
            <p:nvPr/>
          </p:nvSpPr>
          <p:spPr bwMode="auto">
            <a:xfrm>
              <a:off x="4387" y="3091"/>
              <a:ext cx="696" cy="178"/>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latin typeface="Arial" pitchFamily="34" charset="0"/>
                </a:rPr>
                <a:t>Risk factor</a:t>
              </a:r>
              <a:endParaRPr lang="en-US" sz="2400">
                <a:latin typeface="Times New Roman" pitchFamily="18" charset="0"/>
              </a:endParaRPr>
            </a:p>
          </p:txBody>
        </p:sp>
        <p:sp>
          <p:nvSpPr>
            <p:cNvPr id="99474" name="Rectangle 146"/>
            <p:cNvSpPr>
              <a:spLocks noChangeArrowheads="1"/>
            </p:cNvSpPr>
            <p:nvPr/>
          </p:nvSpPr>
          <p:spPr bwMode="auto">
            <a:xfrm rot="16200000">
              <a:off x="3216" y="2156"/>
              <a:ext cx="1202" cy="178"/>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latin typeface="Arial" pitchFamily="34" charset="0"/>
                </a:rPr>
                <a:t>Distribution density</a:t>
              </a:r>
              <a:endParaRPr lang="en-US" sz="2400">
                <a:latin typeface="Times New Roman" pitchFamily="18" charset="0"/>
              </a:endParaRPr>
            </a:p>
          </p:txBody>
        </p:sp>
      </p:grpSp>
      <p:grpSp>
        <p:nvGrpSpPr>
          <p:cNvPr id="6" name="Group 147"/>
          <p:cNvGrpSpPr>
            <a:grpSpLocks/>
          </p:cNvGrpSpPr>
          <p:nvPr/>
        </p:nvGrpSpPr>
        <p:grpSpPr bwMode="auto">
          <a:xfrm>
            <a:off x="4765675" y="1508125"/>
            <a:ext cx="19050" cy="1839913"/>
            <a:chOff x="3002" y="950"/>
            <a:chExt cx="12" cy="1159"/>
          </a:xfrm>
        </p:grpSpPr>
        <p:sp>
          <p:nvSpPr>
            <p:cNvPr id="99476" name="Rectangle 148"/>
            <p:cNvSpPr>
              <a:spLocks noChangeArrowheads="1"/>
            </p:cNvSpPr>
            <p:nvPr/>
          </p:nvSpPr>
          <p:spPr bwMode="auto">
            <a:xfrm>
              <a:off x="3002" y="2097"/>
              <a:ext cx="12" cy="12"/>
            </a:xfrm>
            <a:prstGeom prst="rect">
              <a:avLst/>
            </a:prstGeom>
            <a:solidFill>
              <a:srgbClr val="000000"/>
            </a:solidFill>
            <a:ln w="9525">
              <a:noFill/>
              <a:miter lim="800000"/>
              <a:headEnd/>
              <a:tailEnd/>
            </a:ln>
          </p:spPr>
          <p:txBody>
            <a:bodyPr/>
            <a:lstStyle/>
            <a:p>
              <a:endParaRPr lang="en-GB"/>
            </a:p>
          </p:txBody>
        </p:sp>
        <p:sp>
          <p:nvSpPr>
            <p:cNvPr id="99477" name="Rectangle 149"/>
            <p:cNvSpPr>
              <a:spLocks noChangeArrowheads="1"/>
            </p:cNvSpPr>
            <p:nvPr/>
          </p:nvSpPr>
          <p:spPr bwMode="auto">
            <a:xfrm>
              <a:off x="3002" y="2073"/>
              <a:ext cx="12" cy="12"/>
            </a:xfrm>
            <a:prstGeom prst="rect">
              <a:avLst/>
            </a:prstGeom>
            <a:solidFill>
              <a:srgbClr val="000000"/>
            </a:solidFill>
            <a:ln w="9525">
              <a:noFill/>
              <a:miter lim="800000"/>
              <a:headEnd/>
              <a:tailEnd/>
            </a:ln>
          </p:spPr>
          <p:txBody>
            <a:bodyPr/>
            <a:lstStyle/>
            <a:p>
              <a:endParaRPr lang="en-GB"/>
            </a:p>
          </p:txBody>
        </p:sp>
        <p:sp>
          <p:nvSpPr>
            <p:cNvPr id="99478" name="Rectangle 150"/>
            <p:cNvSpPr>
              <a:spLocks noChangeArrowheads="1"/>
            </p:cNvSpPr>
            <p:nvPr/>
          </p:nvSpPr>
          <p:spPr bwMode="auto">
            <a:xfrm>
              <a:off x="3002" y="2049"/>
              <a:ext cx="12" cy="12"/>
            </a:xfrm>
            <a:prstGeom prst="rect">
              <a:avLst/>
            </a:prstGeom>
            <a:solidFill>
              <a:srgbClr val="000000"/>
            </a:solidFill>
            <a:ln w="9525">
              <a:noFill/>
              <a:miter lim="800000"/>
              <a:headEnd/>
              <a:tailEnd/>
            </a:ln>
          </p:spPr>
          <p:txBody>
            <a:bodyPr/>
            <a:lstStyle/>
            <a:p>
              <a:endParaRPr lang="en-GB"/>
            </a:p>
          </p:txBody>
        </p:sp>
        <p:sp>
          <p:nvSpPr>
            <p:cNvPr id="99479" name="Rectangle 151"/>
            <p:cNvSpPr>
              <a:spLocks noChangeArrowheads="1"/>
            </p:cNvSpPr>
            <p:nvPr/>
          </p:nvSpPr>
          <p:spPr bwMode="auto">
            <a:xfrm>
              <a:off x="3002" y="2025"/>
              <a:ext cx="12" cy="12"/>
            </a:xfrm>
            <a:prstGeom prst="rect">
              <a:avLst/>
            </a:prstGeom>
            <a:solidFill>
              <a:srgbClr val="000000"/>
            </a:solidFill>
            <a:ln w="9525">
              <a:noFill/>
              <a:miter lim="800000"/>
              <a:headEnd/>
              <a:tailEnd/>
            </a:ln>
          </p:spPr>
          <p:txBody>
            <a:bodyPr/>
            <a:lstStyle/>
            <a:p>
              <a:endParaRPr lang="en-GB"/>
            </a:p>
          </p:txBody>
        </p:sp>
        <p:sp>
          <p:nvSpPr>
            <p:cNvPr id="99480" name="Rectangle 152"/>
            <p:cNvSpPr>
              <a:spLocks noChangeArrowheads="1"/>
            </p:cNvSpPr>
            <p:nvPr/>
          </p:nvSpPr>
          <p:spPr bwMode="auto">
            <a:xfrm>
              <a:off x="3002" y="2001"/>
              <a:ext cx="12" cy="12"/>
            </a:xfrm>
            <a:prstGeom prst="rect">
              <a:avLst/>
            </a:prstGeom>
            <a:solidFill>
              <a:srgbClr val="000000"/>
            </a:solidFill>
            <a:ln w="9525">
              <a:noFill/>
              <a:miter lim="800000"/>
              <a:headEnd/>
              <a:tailEnd/>
            </a:ln>
          </p:spPr>
          <p:txBody>
            <a:bodyPr/>
            <a:lstStyle/>
            <a:p>
              <a:endParaRPr lang="en-GB"/>
            </a:p>
          </p:txBody>
        </p:sp>
        <p:sp>
          <p:nvSpPr>
            <p:cNvPr id="99481" name="Rectangle 153"/>
            <p:cNvSpPr>
              <a:spLocks noChangeArrowheads="1"/>
            </p:cNvSpPr>
            <p:nvPr/>
          </p:nvSpPr>
          <p:spPr bwMode="auto">
            <a:xfrm>
              <a:off x="3002" y="1977"/>
              <a:ext cx="12" cy="12"/>
            </a:xfrm>
            <a:prstGeom prst="rect">
              <a:avLst/>
            </a:prstGeom>
            <a:solidFill>
              <a:srgbClr val="000000"/>
            </a:solidFill>
            <a:ln w="9525">
              <a:noFill/>
              <a:miter lim="800000"/>
              <a:headEnd/>
              <a:tailEnd/>
            </a:ln>
          </p:spPr>
          <p:txBody>
            <a:bodyPr/>
            <a:lstStyle/>
            <a:p>
              <a:endParaRPr lang="en-GB"/>
            </a:p>
          </p:txBody>
        </p:sp>
        <p:sp>
          <p:nvSpPr>
            <p:cNvPr id="99482" name="Rectangle 154"/>
            <p:cNvSpPr>
              <a:spLocks noChangeArrowheads="1"/>
            </p:cNvSpPr>
            <p:nvPr/>
          </p:nvSpPr>
          <p:spPr bwMode="auto">
            <a:xfrm>
              <a:off x="3002" y="1953"/>
              <a:ext cx="12" cy="12"/>
            </a:xfrm>
            <a:prstGeom prst="rect">
              <a:avLst/>
            </a:prstGeom>
            <a:solidFill>
              <a:srgbClr val="000000"/>
            </a:solidFill>
            <a:ln w="9525">
              <a:noFill/>
              <a:miter lim="800000"/>
              <a:headEnd/>
              <a:tailEnd/>
            </a:ln>
          </p:spPr>
          <p:txBody>
            <a:bodyPr/>
            <a:lstStyle/>
            <a:p>
              <a:endParaRPr lang="en-GB"/>
            </a:p>
          </p:txBody>
        </p:sp>
        <p:sp>
          <p:nvSpPr>
            <p:cNvPr id="99483" name="Rectangle 155"/>
            <p:cNvSpPr>
              <a:spLocks noChangeArrowheads="1"/>
            </p:cNvSpPr>
            <p:nvPr/>
          </p:nvSpPr>
          <p:spPr bwMode="auto">
            <a:xfrm>
              <a:off x="3002" y="1929"/>
              <a:ext cx="12" cy="12"/>
            </a:xfrm>
            <a:prstGeom prst="rect">
              <a:avLst/>
            </a:prstGeom>
            <a:solidFill>
              <a:srgbClr val="000000"/>
            </a:solidFill>
            <a:ln w="9525">
              <a:noFill/>
              <a:miter lim="800000"/>
              <a:headEnd/>
              <a:tailEnd/>
            </a:ln>
          </p:spPr>
          <p:txBody>
            <a:bodyPr/>
            <a:lstStyle/>
            <a:p>
              <a:endParaRPr lang="en-GB"/>
            </a:p>
          </p:txBody>
        </p:sp>
        <p:sp>
          <p:nvSpPr>
            <p:cNvPr id="99484" name="Rectangle 156"/>
            <p:cNvSpPr>
              <a:spLocks noChangeArrowheads="1"/>
            </p:cNvSpPr>
            <p:nvPr/>
          </p:nvSpPr>
          <p:spPr bwMode="auto">
            <a:xfrm>
              <a:off x="3002" y="1905"/>
              <a:ext cx="12" cy="12"/>
            </a:xfrm>
            <a:prstGeom prst="rect">
              <a:avLst/>
            </a:prstGeom>
            <a:solidFill>
              <a:srgbClr val="000000"/>
            </a:solidFill>
            <a:ln w="9525">
              <a:noFill/>
              <a:miter lim="800000"/>
              <a:headEnd/>
              <a:tailEnd/>
            </a:ln>
          </p:spPr>
          <p:txBody>
            <a:bodyPr/>
            <a:lstStyle/>
            <a:p>
              <a:endParaRPr lang="en-GB"/>
            </a:p>
          </p:txBody>
        </p:sp>
        <p:sp>
          <p:nvSpPr>
            <p:cNvPr id="99485" name="Rectangle 157"/>
            <p:cNvSpPr>
              <a:spLocks noChangeArrowheads="1"/>
            </p:cNvSpPr>
            <p:nvPr/>
          </p:nvSpPr>
          <p:spPr bwMode="auto">
            <a:xfrm>
              <a:off x="3002" y="1881"/>
              <a:ext cx="12" cy="12"/>
            </a:xfrm>
            <a:prstGeom prst="rect">
              <a:avLst/>
            </a:prstGeom>
            <a:solidFill>
              <a:srgbClr val="000000"/>
            </a:solidFill>
            <a:ln w="9525">
              <a:noFill/>
              <a:miter lim="800000"/>
              <a:headEnd/>
              <a:tailEnd/>
            </a:ln>
          </p:spPr>
          <p:txBody>
            <a:bodyPr/>
            <a:lstStyle/>
            <a:p>
              <a:endParaRPr lang="en-GB"/>
            </a:p>
          </p:txBody>
        </p:sp>
        <p:sp>
          <p:nvSpPr>
            <p:cNvPr id="99486" name="Rectangle 158"/>
            <p:cNvSpPr>
              <a:spLocks noChangeArrowheads="1"/>
            </p:cNvSpPr>
            <p:nvPr/>
          </p:nvSpPr>
          <p:spPr bwMode="auto">
            <a:xfrm>
              <a:off x="3002" y="1857"/>
              <a:ext cx="12" cy="12"/>
            </a:xfrm>
            <a:prstGeom prst="rect">
              <a:avLst/>
            </a:prstGeom>
            <a:solidFill>
              <a:srgbClr val="000000"/>
            </a:solidFill>
            <a:ln w="9525">
              <a:noFill/>
              <a:miter lim="800000"/>
              <a:headEnd/>
              <a:tailEnd/>
            </a:ln>
          </p:spPr>
          <p:txBody>
            <a:bodyPr/>
            <a:lstStyle/>
            <a:p>
              <a:endParaRPr lang="en-GB"/>
            </a:p>
          </p:txBody>
        </p:sp>
        <p:sp>
          <p:nvSpPr>
            <p:cNvPr id="99487" name="Rectangle 159"/>
            <p:cNvSpPr>
              <a:spLocks noChangeArrowheads="1"/>
            </p:cNvSpPr>
            <p:nvPr/>
          </p:nvSpPr>
          <p:spPr bwMode="auto">
            <a:xfrm>
              <a:off x="3002" y="1833"/>
              <a:ext cx="12" cy="12"/>
            </a:xfrm>
            <a:prstGeom prst="rect">
              <a:avLst/>
            </a:prstGeom>
            <a:solidFill>
              <a:srgbClr val="000000"/>
            </a:solidFill>
            <a:ln w="9525">
              <a:noFill/>
              <a:miter lim="800000"/>
              <a:headEnd/>
              <a:tailEnd/>
            </a:ln>
          </p:spPr>
          <p:txBody>
            <a:bodyPr/>
            <a:lstStyle/>
            <a:p>
              <a:endParaRPr lang="en-GB"/>
            </a:p>
          </p:txBody>
        </p:sp>
        <p:sp>
          <p:nvSpPr>
            <p:cNvPr id="99488" name="Rectangle 160"/>
            <p:cNvSpPr>
              <a:spLocks noChangeArrowheads="1"/>
            </p:cNvSpPr>
            <p:nvPr/>
          </p:nvSpPr>
          <p:spPr bwMode="auto">
            <a:xfrm>
              <a:off x="3002" y="1809"/>
              <a:ext cx="12" cy="12"/>
            </a:xfrm>
            <a:prstGeom prst="rect">
              <a:avLst/>
            </a:prstGeom>
            <a:solidFill>
              <a:srgbClr val="000000"/>
            </a:solidFill>
            <a:ln w="9525">
              <a:noFill/>
              <a:miter lim="800000"/>
              <a:headEnd/>
              <a:tailEnd/>
            </a:ln>
          </p:spPr>
          <p:txBody>
            <a:bodyPr/>
            <a:lstStyle/>
            <a:p>
              <a:endParaRPr lang="en-GB"/>
            </a:p>
          </p:txBody>
        </p:sp>
        <p:sp>
          <p:nvSpPr>
            <p:cNvPr id="99489" name="Rectangle 161"/>
            <p:cNvSpPr>
              <a:spLocks noChangeArrowheads="1"/>
            </p:cNvSpPr>
            <p:nvPr/>
          </p:nvSpPr>
          <p:spPr bwMode="auto">
            <a:xfrm>
              <a:off x="3002" y="1785"/>
              <a:ext cx="12" cy="12"/>
            </a:xfrm>
            <a:prstGeom prst="rect">
              <a:avLst/>
            </a:prstGeom>
            <a:solidFill>
              <a:srgbClr val="000000"/>
            </a:solidFill>
            <a:ln w="9525">
              <a:noFill/>
              <a:miter lim="800000"/>
              <a:headEnd/>
              <a:tailEnd/>
            </a:ln>
          </p:spPr>
          <p:txBody>
            <a:bodyPr/>
            <a:lstStyle/>
            <a:p>
              <a:endParaRPr lang="en-GB"/>
            </a:p>
          </p:txBody>
        </p:sp>
        <p:sp>
          <p:nvSpPr>
            <p:cNvPr id="99490" name="Rectangle 162"/>
            <p:cNvSpPr>
              <a:spLocks noChangeArrowheads="1"/>
            </p:cNvSpPr>
            <p:nvPr/>
          </p:nvSpPr>
          <p:spPr bwMode="auto">
            <a:xfrm>
              <a:off x="3002" y="1761"/>
              <a:ext cx="12" cy="12"/>
            </a:xfrm>
            <a:prstGeom prst="rect">
              <a:avLst/>
            </a:prstGeom>
            <a:solidFill>
              <a:srgbClr val="000000"/>
            </a:solidFill>
            <a:ln w="9525">
              <a:noFill/>
              <a:miter lim="800000"/>
              <a:headEnd/>
              <a:tailEnd/>
            </a:ln>
          </p:spPr>
          <p:txBody>
            <a:bodyPr/>
            <a:lstStyle/>
            <a:p>
              <a:endParaRPr lang="en-GB"/>
            </a:p>
          </p:txBody>
        </p:sp>
        <p:sp>
          <p:nvSpPr>
            <p:cNvPr id="99491" name="Rectangle 163"/>
            <p:cNvSpPr>
              <a:spLocks noChangeArrowheads="1"/>
            </p:cNvSpPr>
            <p:nvPr/>
          </p:nvSpPr>
          <p:spPr bwMode="auto">
            <a:xfrm>
              <a:off x="3002" y="1737"/>
              <a:ext cx="12" cy="12"/>
            </a:xfrm>
            <a:prstGeom prst="rect">
              <a:avLst/>
            </a:prstGeom>
            <a:solidFill>
              <a:srgbClr val="000000"/>
            </a:solidFill>
            <a:ln w="9525">
              <a:noFill/>
              <a:miter lim="800000"/>
              <a:headEnd/>
              <a:tailEnd/>
            </a:ln>
          </p:spPr>
          <p:txBody>
            <a:bodyPr/>
            <a:lstStyle/>
            <a:p>
              <a:endParaRPr lang="en-GB"/>
            </a:p>
          </p:txBody>
        </p:sp>
        <p:sp>
          <p:nvSpPr>
            <p:cNvPr id="99492" name="Rectangle 164"/>
            <p:cNvSpPr>
              <a:spLocks noChangeArrowheads="1"/>
            </p:cNvSpPr>
            <p:nvPr/>
          </p:nvSpPr>
          <p:spPr bwMode="auto">
            <a:xfrm>
              <a:off x="3002" y="1713"/>
              <a:ext cx="12" cy="12"/>
            </a:xfrm>
            <a:prstGeom prst="rect">
              <a:avLst/>
            </a:prstGeom>
            <a:solidFill>
              <a:srgbClr val="000000"/>
            </a:solidFill>
            <a:ln w="9525">
              <a:noFill/>
              <a:miter lim="800000"/>
              <a:headEnd/>
              <a:tailEnd/>
            </a:ln>
          </p:spPr>
          <p:txBody>
            <a:bodyPr/>
            <a:lstStyle/>
            <a:p>
              <a:endParaRPr lang="en-GB"/>
            </a:p>
          </p:txBody>
        </p:sp>
        <p:sp>
          <p:nvSpPr>
            <p:cNvPr id="99493" name="Rectangle 165"/>
            <p:cNvSpPr>
              <a:spLocks noChangeArrowheads="1"/>
            </p:cNvSpPr>
            <p:nvPr/>
          </p:nvSpPr>
          <p:spPr bwMode="auto">
            <a:xfrm>
              <a:off x="3002" y="1689"/>
              <a:ext cx="12" cy="12"/>
            </a:xfrm>
            <a:prstGeom prst="rect">
              <a:avLst/>
            </a:prstGeom>
            <a:solidFill>
              <a:srgbClr val="000000"/>
            </a:solidFill>
            <a:ln w="9525">
              <a:noFill/>
              <a:miter lim="800000"/>
              <a:headEnd/>
              <a:tailEnd/>
            </a:ln>
          </p:spPr>
          <p:txBody>
            <a:bodyPr/>
            <a:lstStyle/>
            <a:p>
              <a:endParaRPr lang="en-GB"/>
            </a:p>
          </p:txBody>
        </p:sp>
        <p:sp>
          <p:nvSpPr>
            <p:cNvPr id="99494" name="Rectangle 166"/>
            <p:cNvSpPr>
              <a:spLocks noChangeArrowheads="1"/>
            </p:cNvSpPr>
            <p:nvPr/>
          </p:nvSpPr>
          <p:spPr bwMode="auto">
            <a:xfrm>
              <a:off x="3002" y="1665"/>
              <a:ext cx="12" cy="12"/>
            </a:xfrm>
            <a:prstGeom prst="rect">
              <a:avLst/>
            </a:prstGeom>
            <a:solidFill>
              <a:srgbClr val="000000"/>
            </a:solidFill>
            <a:ln w="9525">
              <a:noFill/>
              <a:miter lim="800000"/>
              <a:headEnd/>
              <a:tailEnd/>
            </a:ln>
          </p:spPr>
          <p:txBody>
            <a:bodyPr/>
            <a:lstStyle/>
            <a:p>
              <a:endParaRPr lang="en-GB"/>
            </a:p>
          </p:txBody>
        </p:sp>
        <p:sp>
          <p:nvSpPr>
            <p:cNvPr id="99495" name="Rectangle 167"/>
            <p:cNvSpPr>
              <a:spLocks noChangeArrowheads="1"/>
            </p:cNvSpPr>
            <p:nvPr/>
          </p:nvSpPr>
          <p:spPr bwMode="auto">
            <a:xfrm>
              <a:off x="3002" y="1641"/>
              <a:ext cx="12" cy="12"/>
            </a:xfrm>
            <a:prstGeom prst="rect">
              <a:avLst/>
            </a:prstGeom>
            <a:solidFill>
              <a:srgbClr val="000000"/>
            </a:solidFill>
            <a:ln w="9525">
              <a:noFill/>
              <a:miter lim="800000"/>
              <a:headEnd/>
              <a:tailEnd/>
            </a:ln>
          </p:spPr>
          <p:txBody>
            <a:bodyPr/>
            <a:lstStyle/>
            <a:p>
              <a:endParaRPr lang="en-GB"/>
            </a:p>
          </p:txBody>
        </p:sp>
        <p:sp>
          <p:nvSpPr>
            <p:cNvPr id="99496" name="Rectangle 168"/>
            <p:cNvSpPr>
              <a:spLocks noChangeArrowheads="1"/>
            </p:cNvSpPr>
            <p:nvPr/>
          </p:nvSpPr>
          <p:spPr bwMode="auto">
            <a:xfrm>
              <a:off x="3002" y="1617"/>
              <a:ext cx="12" cy="12"/>
            </a:xfrm>
            <a:prstGeom prst="rect">
              <a:avLst/>
            </a:prstGeom>
            <a:solidFill>
              <a:srgbClr val="000000"/>
            </a:solidFill>
            <a:ln w="9525">
              <a:noFill/>
              <a:miter lim="800000"/>
              <a:headEnd/>
              <a:tailEnd/>
            </a:ln>
          </p:spPr>
          <p:txBody>
            <a:bodyPr/>
            <a:lstStyle/>
            <a:p>
              <a:endParaRPr lang="en-GB"/>
            </a:p>
          </p:txBody>
        </p:sp>
        <p:sp>
          <p:nvSpPr>
            <p:cNvPr id="99497" name="Rectangle 169"/>
            <p:cNvSpPr>
              <a:spLocks noChangeArrowheads="1"/>
            </p:cNvSpPr>
            <p:nvPr/>
          </p:nvSpPr>
          <p:spPr bwMode="auto">
            <a:xfrm>
              <a:off x="3002" y="1593"/>
              <a:ext cx="12" cy="12"/>
            </a:xfrm>
            <a:prstGeom prst="rect">
              <a:avLst/>
            </a:prstGeom>
            <a:solidFill>
              <a:srgbClr val="000000"/>
            </a:solidFill>
            <a:ln w="9525">
              <a:noFill/>
              <a:miter lim="800000"/>
              <a:headEnd/>
              <a:tailEnd/>
            </a:ln>
          </p:spPr>
          <p:txBody>
            <a:bodyPr/>
            <a:lstStyle/>
            <a:p>
              <a:endParaRPr lang="en-GB"/>
            </a:p>
          </p:txBody>
        </p:sp>
        <p:sp>
          <p:nvSpPr>
            <p:cNvPr id="99498" name="Rectangle 170"/>
            <p:cNvSpPr>
              <a:spLocks noChangeArrowheads="1"/>
            </p:cNvSpPr>
            <p:nvPr/>
          </p:nvSpPr>
          <p:spPr bwMode="auto">
            <a:xfrm>
              <a:off x="3002" y="1569"/>
              <a:ext cx="12" cy="12"/>
            </a:xfrm>
            <a:prstGeom prst="rect">
              <a:avLst/>
            </a:prstGeom>
            <a:solidFill>
              <a:srgbClr val="000000"/>
            </a:solidFill>
            <a:ln w="9525">
              <a:noFill/>
              <a:miter lim="800000"/>
              <a:headEnd/>
              <a:tailEnd/>
            </a:ln>
          </p:spPr>
          <p:txBody>
            <a:bodyPr/>
            <a:lstStyle/>
            <a:p>
              <a:endParaRPr lang="en-GB"/>
            </a:p>
          </p:txBody>
        </p:sp>
        <p:sp>
          <p:nvSpPr>
            <p:cNvPr id="99499" name="Rectangle 171"/>
            <p:cNvSpPr>
              <a:spLocks noChangeArrowheads="1"/>
            </p:cNvSpPr>
            <p:nvPr/>
          </p:nvSpPr>
          <p:spPr bwMode="auto">
            <a:xfrm>
              <a:off x="3002" y="1545"/>
              <a:ext cx="12" cy="12"/>
            </a:xfrm>
            <a:prstGeom prst="rect">
              <a:avLst/>
            </a:prstGeom>
            <a:solidFill>
              <a:srgbClr val="000000"/>
            </a:solidFill>
            <a:ln w="9525">
              <a:noFill/>
              <a:miter lim="800000"/>
              <a:headEnd/>
              <a:tailEnd/>
            </a:ln>
          </p:spPr>
          <p:txBody>
            <a:bodyPr/>
            <a:lstStyle/>
            <a:p>
              <a:endParaRPr lang="en-GB"/>
            </a:p>
          </p:txBody>
        </p:sp>
        <p:sp>
          <p:nvSpPr>
            <p:cNvPr id="99500" name="Rectangle 172"/>
            <p:cNvSpPr>
              <a:spLocks noChangeArrowheads="1"/>
            </p:cNvSpPr>
            <p:nvPr/>
          </p:nvSpPr>
          <p:spPr bwMode="auto">
            <a:xfrm>
              <a:off x="3002" y="1521"/>
              <a:ext cx="12" cy="12"/>
            </a:xfrm>
            <a:prstGeom prst="rect">
              <a:avLst/>
            </a:prstGeom>
            <a:solidFill>
              <a:srgbClr val="000000"/>
            </a:solidFill>
            <a:ln w="9525">
              <a:noFill/>
              <a:miter lim="800000"/>
              <a:headEnd/>
              <a:tailEnd/>
            </a:ln>
          </p:spPr>
          <p:txBody>
            <a:bodyPr/>
            <a:lstStyle/>
            <a:p>
              <a:endParaRPr lang="en-GB"/>
            </a:p>
          </p:txBody>
        </p:sp>
        <p:sp>
          <p:nvSpPr>
            <p:cNvPr id="99501" name="Rectangle 173"/>
            <p:cNvSpPr>
              <a:spLocks noChangeArrowheads="1"/>
            </p:cNvSpPr>
            <p:nvPr/>
          </p:nvSpPr>
          <p:spPr bwMode="auto">
            <a:xfrm>
              <a:off x="3002" y="1497"/>
              <a:ext cx="12" cy="12"/>
            </a:xfrm>
            <a:prstGeom prst="rect">
              <a:avLst/>
            </a:prstGeom>
            <a:solidFill>
              <a:srgbClr val="000000"/>
            </a:solidFill>
            <a:ln w="9525">
              <a:noFill/>
              <a:miter lim="800000"/>
              <a:headEnd/>
              <a:tailEnd/>
            </a:ln>
          </p:spPr>
          <p:txBody>
            <a:bodyPr/>
            <a:lstStyle/>
            <a:p>
              <a:endParaRPr lang="en-GB"/>
            </a:p>
          </p:txBody>
        </p:sp>
        <p:sp>
          <p:nvSpPr>
            <p:cNvPr id="99502" name="Rectangle 174"/>
            <p:cNvSpPr>
              <a:spLocks noChangeArrowheads="1"/>
            </p:cNvSpPr>
            <p:nvPr/>
          </p:nvSpPr>
          <p:spPr bwMode="auto">
            <a:xfrm>
              <a:off x="3002" y="1473"/>
              <a:ext cx="12" cy="12"/>
            </a:xfrm>
            <a:prstGeom prst="rect">
              <a:avLst/>
            </a:prstGeom>
            <a:solidFill>
              <a:srgbClr val="000000"/>
            </a:solidFill>
            <a:ln w="9525">
              <a:noFill/>
              <a:miter lim="800000"/>
              <a:headEnd/>
              <a:tailEnd/>
            </a:ln>
          </p:spPr>
          <p:txBody>
            <a:bodyPr/>
            <a:lstStyle/>
            <a:p>
              <a:endParaRPr lang="en-GB"/>
            </a:p>
          </p:txBody>
        </p:sp>
        <p:sp>
          <p:nvSpPr>
            <p:cNvPr id="99503" name="Rectangle 175"/>
            <p:cNvSpPr>
              <a:spLocks noChangeArrowheads="1"/>
            </p:cNvSpPr>
            <p:nvPr/>
          </p:nvSpPr>
          <p:spPr bwMode="auto">
            <a:xfrm>
              <a:off x="3002" y="1449"/>
              <a:ext cx="12" cy="12"/>
            </a:xfrm>
            <a:prstGeom prst="rect">
              <a:avLst/>
            </a:prstGeom>
            <a:solidFill>
              <a:srgbClr val="000000"/>
            </a:solidFill>
            <a:ln w="9525">
              <a:noFill/>
              <a:miter lim="800000"/>
              <a:headEnd/>
              <a:tailEnd/>
            </a:ln>
          </p:spPr>
          <p:txBody>
            <a:bodyPr/>
            <a:lstStyle/>
            <a:p>
              <a:endParaRPr lang="en-GB"/>
            </a:p>
          </p:txBody>
        </p:sp>
        <p:sp>
          <p:nvSpPr>
            <p:cNvPr id="99504" name="Rectangle 176"/>
            <p:cNvSpPr>
              <a:spLocks noChangeArrowheads="1"/>
            </p:cNvSpPr>
            <p:nvPr/>
          </p:nvSpPr>
          <p:spPr bwMode="auto">
            <a:xfrm>
              <a:off x="3002" y="1425"/>
              <a:ext cx="12" cy="12"/>
            </a:xfrm>
            <a:prstGeom prst="rect">
              <a:avLst/>
            </a:prstGeom>
            <a:solidFill>
              <a:srgbClr val="000000"/>
            </a:solidFill>
            <a:ln w="9525">
              <a:noFill/>
              <a:miter lim="800000"/>
              <a:headEnd/>
              <a:tailEnd/>
            </a:ln>
          </p:spPr>
          <p:txBody>
            <a:bodyPr/>
            <a:lstStyle/>
            <a:p>
              <a:endParaRPr lang="en-GB"/>
            </a:p>
          </p:txBody>
        </p:sp>
        <p:sp>
          <p:nvSpPr>
            <p:cNvPr id="99505" name="Rectangle 177"/>
            <p:cNvSpPr>
              <a:spLocks noChangeArrowheads="1"/>
            </p:cNvSpPr>
            <p:nvPr/>
          </p:nvSpPr>
          <p:spPr bwMode="auto">
            <a:xfrm>
              <a:off x="3002" y="1401"/>
              <a:ext cx="12" cy="12"/>
            </a:xfrm>
            <a:prstGeom prst="rect">
              <a:avLst/>
            </a:prstGeom>
            <a:solidFill>
              <a:srgbClr val="000000"/>
            </a:solidFill>
            <a:ln w="9525">
              <a:noFill/>
              <a:miter lim="800000"/>
              <a:headEnd/>
              <a:tailEnd/>
            </a:ln>
          </p:spPr>
          <p:txBody>
            <a:bodyPr/>
            <a:lstStyle/>
            <a:p>
              <a:endParaRPr lang="en-GB"/>
            </a:p>
          </p:txBody>
        </p:sp>
        <p:sp>
          <p:nvSpPr>
            <p:cNvPr id="99506" name="Rectangle 178"/>
            <p:cNvSpPr>
              <a:spLocks noChangeArrowheads="1"/>
            </p:cNvSpPr>
            <p:nvPr/>
          </p:nvSpPr>
          <p:spPr bwMode="auto">
            <a:xfrm>
              <a:off x="3002" y="1377"/>
              <a:ext cx="12" cy="12"/>
            </a:xfrm>
            <a:prstGeom prst="rect">
              <a:avLst/>
            </a:prstGeom>
            <a:solidFill>
              <a:srgbClr val="000000"/>
            </a:solidFill>
            <a:ln w="9525">
              <a:noFill/>
              <a:miter lim="800000"/>
              <a:headEnd/>
              <a:tailEnd/>
            </a:ln>
          </p:spPr>
          <p:txBody>
            <a:bodyPr/>
            <a:lstStyle/>
            <a:p>
              <a:endParaRPr lang="en-GB"/>
            </a:p>
          </p:txBody>
        </p:sp>
        <p:sp>
          <p:nvSpPr>
            <p:cNvPr id="99507" name="Rectangle 179"/>
            <p:cNvSpPr>
              <a:spLocks noChangeArrowheads="1"/>
            </p:cNvSpPr>
            <p:nvPr/>
          </p:nvSpPr>
          <p:spPr bwMode="auto">
            <a:xfrm>
              <a:off x="3002" y="1353"/>
              <a:ext cx="12" cy="12"/>
            </a:xfrm>
            <a:prstGeom prst="rect">
              <a:avLst/>
            </a:prstGeom>
            <a:solidFill>
              <a:srgbClr val="000000"/>
            </a:solidFill>
            <a:ln w="9525">
              <a:noFill/>
              <a:miter lim="800000"/>
              <a:headEnd/>
              <a:tailEnd/>
            </a:ln>
          </p:spPr>
          <p:txBody>
            <a:bodyPr/>
            <a:lstStyle/>
            <a:p>
              <a:endParaRPr lang="en-GB"/>
            </a:p>
          </p:txBody>
        </p:sp>
        <p:sp>
          <p:nvSpPr>
            <p:cNvPr id="99508" name="Rectangle 180"/>
            <p:cNvSpPr>
              <a:spLocks noChangeArrowheads="1"/>
            </p:cNvSpPr>
            <p:nvPr/>
          </p:nvSpPr>
          <p:spPr bwMode="auto">
            <a:xfrm>
              <a:off x="3002" y="1329"/>
              <a:ext cx="12" cy="12"/>
            </a:xfrm>
            <a:prstGeom prst="rect">
              <a:avLst/>
            </a:prstGeom>
            <a:solidFill>
              <a:srgbClr val="000000"/>
            </a:solidFill>
            <a:ln w="9525">
              <a:noFill/>
              <a:miter lim="800000"/>
              <a:headEnd/>
              <a:tailEnd/>
            </a:ln>
          </p:spPr>
          <p:txBody>
            <a:bodyPr/>
            <a:lstStyle/>
            <a:p>
              <a:endParaRPr lang="en-GB"/>
            </a:p>
          </p:txBody>
        </p:sp>
        <p:sp>
          <p:nvSpPr>
            <p:cNvPr id="99509" name="Rectangle 181"/>
            <p:cNvSpPr>
              <a:spLocks noChangeArrowheads="1"/>
            </p:cNvSpPr>
            <p:nvPr/>
          </p:nvSpPr>
          <p:spPr bwMode="auto">
            <a:xfrm>
              <a:off x="3002" y="1305"/>
              <a:ext cx="12" cy="12"/>
            </a:xfrm>
            <a:prstGeom prst="rect">
              <a:avLst/>
            </a:prstGeom>
            <a:solidFill>
              <a:srgbClr val="000000"/>
            </a:solidFill>
            <a:ln w="9525">
              <a:noFill/>
              <a:miter lim="800000"/>
              <a:headEnd/>
              <a:tailEnd/>
            </a:ln>
          </p:spPr>
          <p:txBody>
            <a:bodyPr/>
            <a:lstStyle/>
            <a:p>
              <a:endParaRPr lang="en-GB"/>
            </a:p>
          </p:txBody>
        </p:sp>
        <p:sp>
          <p:nvSpPr>
            <p:cNvPr id="99510" name="Rectangle 182"/>
            <p:cNvSpPr>
              <a:spLocks noChangeArrowheads="1"/>
            </p:cNvSpPr>
            <p:nvPr/>
          </p:nvSpPr>
          <p:spPr bwMode="auto">
            <a:xfrm>
              <a:off x="3002" y="1281"/>
              <a:ext cx="12" cy="12"/>
            </a:xfrm>
            <a:prstGeom prst="rect">
              <a:avLst/>
            </a:prstGeom>
            <a:solidFill>
              <a:srgbClr val="000000"/>
            </a:solidFill>
            <a:ln w="9525">
              <a:noFill/>
              <a:miter lim="800000"/>
              <a:headEnd/>
              <a:tailEnd/>
            </a:ln>
          </p:spPr>
          <p:txBody>
            <a:bodyPr/>
            <a:lstStyle/>
            <a:p>
              <a:endParaRPr lang="en-GB"/>
            </a:p>
          </p:txBody>
        </p:sp>
        <p:sp>
          <p:nvSpPr>
            <p:cNvPr id="99511" name="Rectangle 183"/>
            <p:cNvSpPr>
              <a:spLocks noChangeArrowheads="1"/>
            </p:cNvSpPr>
            <p:nvPr/>
          </p:nvSpPr>
          <p:spPr bwMode="auto">
            <a:xfrm>
              <a:off x="3002" y="1257"/>
              <a:ext cx="12" cy="12"/>
            </a:xfrm>
            <a:prstGeom prst="rect">
              <a:avLst/>
            </a:prstGeom>
            <a:solidFill>
              <a:srgbClr val="000000"/>
            </a:solidFill>
            <a:ln w="9525">
              <a:noFill/>
              <a:miter lim="800000"/>
              <a:headEnd/>
              <a:tailEnd/>
            </a:ln>
          </p:spPr>
          <p:txBody>
            <a:bodyPr/>
            <a:lstStyle/>
            <a:p>
              <a:endParaRPr lang="en-GB"/>
            </a:p>
          </p:txBody>
        </p:sp>
        <p:sp>
          <p:nvSpPr>
            <p:cNvPr id="99512" name="Rectangle 184"/>
            <p:cNvSpPr>
              <a:spLocks noChangeArrowheads="1"/>
            </p:cNvSpPr>
            <p:nvPr/>
          </p:nvSpPr>
          <p:spPr bwMode="auto">
            <a:xfrm>
              <a:off x="3002" y="1233"/>
              <a:ext cx="12" cy="12"/>
            </a:xfrm>
            <a:prstGeom prst="rect">
              <a:avLst/>
            </a:prstGeom>
            <a:solidFill>
              <a:srgbClr val="000000"/>
            </a:solidFill>
            <a:ln w="9525">
              <a:noFill/>
              <a:miter lim="800000"/>
              <a:headEnd/>
              <a:tailEnd/>
            </a:ln>
          </p:spPr>
          <p:txBody>
            <a:bodyPr/>
            <a:lstStyle/>
            <a:p>
              <a:endParaRPr lang="en-GB"/>
            </a:p>
          </p:txBody>
        </p:sp>
        <p:sp>
          <p:nvSpPr>
            <p:cNvPr id="99513" name="Rectangle 185"/>
            <p:cNvSpPr>
              <a:spLocks noChangeArrowheads="1"/>
            </p:cNvSpPr>
            <p:nvPr/>
          </p:nvSpPr>
          <p:spPr bwMode="auto">
            <a:xfrm>
              <a:off x="3002" y="1209"/>
              <a:ext cx="12" cy="12"/>
            </a:xfrm>
            <a:prstGeom prst="rect">
              <a:avLst/>
            </a:prstGeom>
            <a:solidFill>
              <a:srgbClr val="000000"/>
            </a:solidFill>
            <a:ln w="9525">
              <a:noFill/>
              <a:miter lim="800000"/>
              <a:headEnd/>
              <a:tailEnd/>
            </a:ln>
          </p:spPr>
          <p:txBody>
            <a:bodyPr/>
            <a:lstStyle/>
            <a:p>
              <a:endParaRPr lang="en-GB"/>
            </a:p>
          </p:txBody>
        </p:sp>
        <p:sp>
          <p:nvSpPr>
            <p:cNvPr id="99514" name="Rectangle 186"/>
            <p:cNvSpPr>
              <a:spLocks noChangeArrowheads="1"/>
            </p:cNvSpPr>
            <p:nvPr/>
          </p:nvSpPr>
          <p:spPr bwMode="auto">
            <a:xfrm>
              <a:off x="3002" y="1185"/>
              <a:ext cx="12" cy="12"/>
            </a:xfrm>
            <a:prstGeom prst="rect">
              <a:avLst/>
            </a:prstGeom>
            <a:solidFill>
              <a:srgbClr val="000000"/>
            </a:solidFill>
            <a:ln w="9525">
              <a:noFill/>
              <a:miter lim="800000"/>
              <a:headEnd/>
              <a:tailEnd/>
            </a:ln>
          </p:spPr>
          <p:txBody>
            <a:bodyPr/>
            <a:lstStyle/>
            <a:p>
              <a:endParaRPr lang="en-GB"/>
            </a:p>
          </p:txBody>
        </p:sp>
        <p:sp>
          <p:nvSpPr>
            <p:cNvPr id="99515" name="Rectangle 187"/>
            <p:cNvSpPr>
              <a:spLocks noChangeArrowheads="1"/>
            </p:cNvSpPr>
            <p:nvPr/>
          </p:nvSpPr>
          <p:spPr bwMode="auto">
            <a:xfrm>
              <a:off x="3002" y="1161"/>
              <a:ext cx="12" cy="12"/>
            </a:xfrm>
            <a:prstGeom prst="rect">
              <a:avLst/>
            </a:prstGeom>
            <a:solidFill>
              <a:srgbClr val="000000"/>
            </a:solidFill>
            <a:ln w="9525">
              <a:noFill/>
              <a:miter lim="800000"/>
              <a:headEnd/>
              <a:tailEnd/>
            </a:ln>
          </p:spPr>
          <p:txBody>
            <a:bodyPr/>
            <a:lstStyle/>
            <a:p>
              <a:endParaRPr lang="en-GB"/>
            </a:p>
          </p:txBody>
        </p:sp>
        <p:sp>
          <p:nvSpPr>
            <p:cNvPr id="99516" name="Rectangle 188"/>
            <p:cNvSpPr>
              <a:spLocks noChangeArrowheads="1"/>
            </p:cNvSpPr>
            <p:nvPr/>
          </p:nvSpPr>
          <p:spPr bwMode="auto">
            <a:xfrm>
              <a:off x="3002" y="1137"/>
              <a:ext cx="12" cy="12"/>
            </a:xfrm>
            <a:prstGeom prst="rect">
              <a:avLst/>
            </a:prstGeom>
            <a:solidFill>
              <a:srgbClr val="000000"/>
            </a:solidFill>
            <a:ln w="9525">
              <a:noFill/>
              <a:miter lim="800000"/>
              <a:headEnd/>
              <a:tailEnd/>
            </a:ln>
          </p:spPr>
          <p:txBody>
            <a:bodyPr/>
            <a:lstStyle/>
            <a:p>
              <a:endParaRPr lang="en-GB"/>
            </a:p>
          </p:txBody>
        </p:sp>
        <p:sp>
          <p:nvSpPr>
            <p:cNvPr id="99517" name="Rectangle 189"/>
            <p:cNvSpPr>
              <a:spLocks noChangeArrowheads="1"/>
            </p:cNvSpPr>
            <p:nvPr/>
          </p:nvSpPr>
          <p:spPr bwMode="auto">
            <a:xfrm>
              <a:off x="3002" y="1113"/>
              <a:ext cx="12" cy="12"/>
            </a:xfrm>
            <a:prstGeom prst="rect">
              <a:avLst/>
            </a:prstGeom>
            <a:solidFill>
              <a:srgbClr val="000000"/>
            </a:solidFill>
            <a:ln w="9525">
              <a:noFill/>
              <a:miter lim="800000"/>
              <a:headEnd/>
              <a:tailEnd/>
            </a:ln>
          </p:spPr>
          <p:txBody>
            <a:bodyPr/>
            <a:lstStyle/>
            <a:p>
              <a:endParaRPr lang="en-GB"/>
            </a:p>
          </p:txBody>
        </p:sp>
        <p:sp>
          <p:nvSpPr>
            <p:cNvPr id="99518" name="Rectangle 190"/>
            <p:cNvSpPr>
              <a:spLocks noChangeArrowheads="1"/>
            </p:cNvSpPr>
            <p:nvPr/>
          </p:nvSpPr>
          <p:spPr bwMode="auto">
            <a:xfrm>
              <a:off x="3002" y="1089"/>
              <a:ext cx="12" cy="12"/>
            </a:xfrm>
            <a:prstGeom prst="rect">
              <a:avLst/>
            </a:prstGeom>
            <a:solidFill>
              <a:srgbClr val="000000"/>
            </a:solidFill>
            <a:ln w="9525">
              <a:noFill/>
              <a:miter lim="800000"/>
              <a:headEnd/>
              <a:tailEnd/>
            </a:ln>
          </p:spPr>
          <p:txBody>
            <a:bodyPr/>
            <a:lstStyle/>
            <a:p>
              <a:endParaRPr lang="en-GB"/>
            </a:p>
          </p:txBody>
        </p:sp>
        <p:sp>
          <p:nvSpPr>
            <p:cNvPr id="99519" name="Rectangle 191"/>
            <p:cNvSpPr>
              <a:spLocks noChangeArrowheads="1"/>
            </p:cNvSpPr>
            <p:nvPr/>
          </p:nvSpPr>
          <p:spPr bwMode="auto">
            <a:xfrm>
              <a:off x="3002" y="1065"/>
              <a:ext cx="12" cy="12"/>
            </a:xfrm>
            <a:prstGeom prst="rect">
              <a:avLst/>
            </a:prstGeom>
            <a:solidFill>
              <a:srgbClr val="000000"/>
            </a:solidFill>
            <a:ln w="9525">
              <a:noFill/>
              <a:miter lim="800000"/>
              <a:headEnd/>
              <a:tailEnd/>
            </a:ln>
          </p:spPr>
          <p:txBody>
            <a:bodyPr/>
            <a:lstStyle/>
            <a:p>
              <a:endParaRPr lang="en-GB"/>
            </a:p>
          </p:txBody>
        </p:sp>
        <p:sp>
          <p:nvSpPr>
            <p:cNvPr id="99520" name="Rectangle 192"/>
            <p:cNvSpPr>
              <a:spLocks noChangeArrowheads="1"/>
            </p:cNvSpPr>
            <p:nvPr/>
          </p:nvSpPr>
          <p:spPr bwMode="auto">
            <a:xfrm>
              <a:off x="3002" y="1041"/>
              <a:ext cx="12" cy="12"/>
            </a:xfrm>
            <a:prstGeom prst="rect">
              <a:avLst/>
            </a:prstGeom>
            <a:solidFill>
              <a:srgbClr val="000000"/>
            </a:solidFill>
            <a:ln w="9525">
              <a:noFill/>
              <a:miter lim="800000"/>
              <a:headEnd/>
              <a:tailEnd/>
            </a:ln>
          </p:spPr>
          <p:txBody>
            <a:bodyPr/>
            <a:lstStyle/>
            <a:p>
              <a:endParaRPr lang="en-GB"/>
            </a:p>
          </p:txBody>
        </p:sp>
        <p:sp>
          <p:nvSpPr>
            <p:cNvPr id="99521" name="Rectangle 193"/>
            <p:cNvSpPr>
              <a:spLocks noChangeArrowheads="1"/>
            </p:cNvSpPr>
            <p:nvPr/>
          </p:nvSpPr>
          <p:spPr bwMode="auto">
            <a:xfrm>
              <a:off x="3002" y="1017"/>
              <a:ext cx="12" cy="12"/>
            </a:xfrm>
            <a:prstGeom prst="rect">
              <a:avLst/>
            </a:prstGeom>
            <a:solidFill>
              <a:srgbClr val="000000"/>
            </a:solidFill>
            <a:ln w="9525">
              <a:noFill/>
              <a:miter lim="800000"/>
              <a:headEnd/>
              <a:tailEnd/>
            </a:ln>
          </p:spPr>
          <p:txBody>
            <a:bodyPr/>
            <a:lstStyle/>
            <a:p>
              <a:endParaRPr lang="en-GB"/>
            </a:p>
          </p:txBody>
        </p:sp>
        <p:sp>
          <p:nvSpPr>
            <p:cNvPr id="99522" name="Rectangle 194"/>
            <p:cNvSpPr>
              <a:spLocks noChangeArrowheads="1"/>
            </p:cNvSpPr>
            <p:nvPr/>
          </p:nvSpPr>
          <p:spPr bwMode="auto">
            <a:xfrm>
              <a:off x="3002" y="993"/>
              <a:ext cx="12" cy="12"/>
            </a:xfrm>
            <a:prstGeom prst="rect">
              <a:avLst/>
            </a:prstGeom>
            <a:solidFill>
              <a:srgbClr val="000000"/>
            </a:solidFill>
            <a:ln w="9525">
              <a:noFill/>
              <a:miter lim="800000"/>
              <a:headEnd/>
              <a:tailEnd/>
            </a:ln>
          </p:spPr>
          <p:txBody>
            <a:bodyPr/>
            <a:lstStyle/>
            <a:p>
              <a:endParaRPr lang="en-GB"/>
            </a:p>
          </p:txBody>
        </p:sp>
        <p:sp>
          <p:nvSpPr>
            <p:cNvPr id="99523" name="Rectangle 195"/>
            <p:cNvSpPr>
              <a:spLocks noChangeArrowheads="1"/>
            </p:cNvSpPr>
            <p:nvPr/>
          </p:nvSpPr>
          <p:spPr bwMode="auto">
            <a:xfrm>
              <a:off x="3002" y="969"/>
              <a:ext cx="12" cy="12"/>
            </a:xfrm>
            <a:prstGeom prst="rect">
              <a:avLst/>
            </a:prstGeom>
            <a:solidFill>
              <a:srgbClr val="000000"/>
            </a:solidFill>
            <a:ln w="9525">
              <a:noFill/>
              <a:miter lim="800000"/>
              <a:headEnd/>
              <a:tailEnd/>
            </a:ln>
          </p:spPr>
          <p:txBody>
            <a:bodyPr/>
            <a:lstStyle/>
            <a:p>
              <a:endParaRPr lang="en-GB"/>
            </a:p>
          </p:txBody>
        </p:sp>
        <p:sp>
          <p:nvSpPr>
            <p:cNvPr id="99524" name="Rectangle 196"/>
            <p:cNvSpPr>
              <a:spLocks noChangeArrowheads="1"/>
            </p:cNvSpPr>
            <p:nvPr/>
          </p:nvSpPr>
          <p:spPr bwMode="auto">
            <a:xfrm>
              <a:off x="3002" y="950"/>
              <a:ext cx="12" cy="7"/>
            </a:xfrm>
            <a:prstGeom prst="rect">
              <a:avLst/>
            </a:prstGeom>
            <a:solidFill>
              <a:srgbClr val="000000"/>
            </a:solidFill>
            <a:ln w="9525">
              <a:noFill/>
              <a:miter lim="800000"/>
              <a:headEnd/>
              <a:tailEnd/>
            </a:ln>
          </p:spPr>
          <p:txBody>
            <a:bodyPr/>
            <a:lstStyle/>
            <a:p>
              <a:endParaRPr lang="en-GB"/>
            </a:p>
          </p:txBody>
        </p:sp>
      </p:grpSp>
      <p:grpSp>
        <p:nvGrpSpPr>
          <p:cNvPr id="7" name="Group 197"/>
          <p:cNvGrpSpPr>
            <a:grpSpLocks/>
          </p:cNvGrpSpPr>
          <p:nvPr/>
        </p:nvGrpSpPr>
        <p:grpSpPr bwMode="auto">
          <a:xfrm>
            <a:off x="1857375" y="2681288"/>
            <a:ext cx="19050" cy="2038350"/>
            <a:chOff x="1170" y="1689"/>
            <a:chExt cx="12" cy="1284"/>
          </a:xfrm>
        </p:grpSpPr>
        <p:sp>
          <p:nvSpPr>
            <p:cNvPr id="99526" name="Rectangle 198"/>
            <p:cNvSpPr>
              <a:spLocks noChangeArrowheads="1"/>
            </p:cNvSpPr>
            <p:nvPr/>
          </p:nvSpPr>
          <p:spPr bwMode="auto">
            <a:xfrm>
              <a:off x="1170" y="2961"/>
              <a:ext cx="12" cy="12"/>
            </a:xfrm>
            <a:prstGeom prst="rect">
              <a:avLst/>
            </a:prstGeom>
            <a:solidFill>
              <a:srgbClr val="000000"/>
            </a:solidFill>
            <a:ln w="9525">
              <a:noFill/>
              <a:miter lim="800000"/>
              <a:headEnd/>
              <a:tailEnd/>
            </a:ln>
          </p:spPr>
          <p:txBody>
            <a:bodyPr/>
            <a:lstStyle/>
            <a:p>
              <a:endParaRPr lang="en-GB"/>
            </a:p>
          </p:txBody>
        </p:sp>
        <p:sp>
          <p:nvSpPr>
            <p:cNvPr id="99527" name="Rectangle 199"/>
            <p:cNvSpPr>
              <a:spLocks noChangeArrowheads="1"/>
            </p:cNvSpPr>
            <p:nvPr/>
          </p:nvSpPr>
          <p:spPr bwMode="auto">
            <a:xfrm>
              <a:off x="1170" y="2937"/>
              <a:ext cx="12" cy="12"/>
            </a:xfrm>
            <a:prstGeom prst="rect">
              <a:avLst/>
            </a:prstGeom>
            <a:solidFill>
              <a:srgbClr val="000000"/>
            </a:solidFill>
            <a:ln w="9525">
              <a:noFill/>
              <a:miter lim="800000"/>
              <a:headEnd/>
              <a:tailEnd/>
            </a:ln>
          </p:spPr>
          <p:txBody>
            <a:bodyPr/>
            <a:lstStyle/>
            <a:p>
              <a:endParaRPr lang="en-GB"/>
            </a:p>
          </p:txBody>
        </p:sp>
        <p:sp>
          <p:nvSpPr>
            <p:cNvPr id="99528" name="Rectangle 200"/>
            <p:cNvSpPr>
              <a:spLocks noChangeArrowheads="1"/>
            </p:cNvSpPr>
            <p:nvPr/>
          </p:nvSpPr>
          <p:spPr bwMode="auto">
            <a:xfrm>
              <a:off x="1170" y="2913"/>
              <a:ext cx="12" cy="12"/>
            </a:xfrm>
            <a:prstGeom prst="rect">
              <a:avLst/>
            </a:prstGeom>
            <a:solidFill>
              <a:srgbClr val="000000"/>
            </a:solidFill>
            <a:ln w="9525">
              <a:noFill/>
              <a:miter lim="800000"/>
              <a:headEnd/>
              <a:tailEnd/>
            </a:ln>
          </p:spPr>
          <p:txBody>
            <a:bodyPr/>
            <a:lstStyle/>
            <a:p>
              <a:endParaRPr lang="en-GB"/>
            </a:p>
          </p:txBody>
        </p:sp>
        <p:sp>
          <p:nvSpPr>
            <p:cNvPr id="99529" name="Rectangle 201"/>
            <p:cNvSpPr>
              <a:spLocks noChangeArrowheads="1"/>
            </p:cNvSpPr>
            <p:nvPr/>
          </p:nvSpPr>
          <p:spPr bwMode="auto">
            <a:xfrm>
              <a:off x="1170" y="2889"/>
              <a:ext cx="12" cy="12"/>
            </a:xfrm>
            <a:prstGeom prst="rect">
              <a:avLst/>
            </a:prstGeom>
            <a:solidFill>
              <a:srgbClr val="000000"/>
            </a:solidFill>
            <a:ln w="9525">
              <a:noFill/>
              <a:miter lim="800000"/>
              <a:headEnd/>
              <a:tailEnd/>
            </a:ln>
          </p:spPr>
          <p:txBody>
            <a:bodyPr/>
            <a:lstStyle/>
            <a:p>
              <a:endParaRPr lang="en-GB"/>
            </a:p>
          </p:txBody>
        </p:sp>
        <p:sp>
          <p:nvSpPr>
            <p:cNvPr id="99530" name="Rectangle 202"/>
            <p:cNvSpPr>
              <a:spLocks noChangeArrowheads="1"/>
            </p:cNvSpPr>
            <p:nvPr/>
          </p:nvSpPr>
          <p:spPr bwMode="auto">
            <a:xfrm>
              <a:off x="1170" y="2865"/>
              <a:ext cx="12" cy="12"/>
            </a:xfrm>
            <a:prstGeom prst="rect">
              <a:avLst/>
            </a:prstGeom>
            <a:solidFill>
              <a:srgbClr val="000000"/>
            </a:solidFill>
            <a:ln w="9525">
              <a:noFill/>
              <a:miter lim="800000"/>
              <a:headEnd/>
              <a:tailEnd/>
            </a:ln>
          </p:spPr>
          <p:txBody>
            <a:bodyPr/>
            <a:lstStyle/>
            <a:p>
              <a:endParaRPr lang="en-GB"/>
            </a:p>
          </p:txBody>
        </p:sp>
        <p:sp>
          <p:nvSpPr>
            <p:cNvPr id="99531" name="Rectangle 203"/>
            <p:cNvSpPr>
              <a:spLocks noChangeArrowheads="1"/>
            </p:cNvSpPr>
            <p:nvPr/>
          </p:nvSpPr>
          <p:spPr bwMode="auto">
            <a:xfrm>
              <a:off x="1170" y="2841"/>
              <a:ext cx="12" cy="12"/>
            </a:xfrm>
            <a:prstGeom prst="rect">
              <a:avLst/>
            </a:prstGeom>
            <a:solidFill>
              <a:srgbClr val="000000"/>
            </a:solidFill>
            <a:ln w="9525">
              <a:noFill/>
              <a:miter lim="800000"/>
              <a:headEnd/>
              <a:tailEnd/>
            </a:ln>
          </p:spPr>
          <p:txBody>
            <a:bodyPr/>
            <a:lstStyle/>
            <a:p>
              <a:endParaRPr lang="en-GB"/>
            </a:p>
          </p:txBody>
        </p:sp>
        <p:sp>
          <p:nvSpPr>
            <p:cNvPr id="99532" name="Rectangle 204"/>
            <p:cNvSpPr>
              <a:spLocks noChangeArrowheads="1"/>
            </p:cNvSpPr>
            <p:nvPr/>
          </p:nvSpPr>
          <p:spPr bwMode="auto">
            <a:xfrm>
              <a:off x="1170" y="2817"/>
              <a:ext cx="12" cy="12"/>
            </a:xfrm>
            <a:prstGeom prst="rect">
              <a:avLst/>
            </a:prstGeom>
            <a:solidFill>
              <a:srgbClr val="000000"/>
            </a:solidFill>
            <a:ln w="9525">
              <a:noFill/>
              <a:miter lim="800000"/>
              <a:headEnd/>
              <a:tailEnd/>
            </a:ln>
          </p:spPr>
          <p:txBody>
            <a:bodyPr/>
            <a:lstStyle/>
            <a:p>
              <a:endParaRPr lang="en-GB"/>
            </a:p>
          </p:txBody>
        </p:sp>
        <p:sp>
          <p:nvSpPr>
            <p:cNvPr id="99533" name="Rectangle 205"/>
            <p:cNvSpPr>
              <a:spLocks noChangeArrowheads="1"/>
            </p:cNvSpPr>
            <p:nvPr/>
          </p:nvSpPr>
          <p:spPr bwMode="auto">
            <a:xfrm>
              <a:off x="1170" y="2793"/>
              <a:ext cx="12" cy="12"/>
            </a:xfrm>
            <a:prstGeom prst="rect">
              <a:avLst/>
            </a:prstGeom>
            <a:solidFill>
              <a:srgbClr val="000000"/>
            </a:solidFill>
            <a:ln w="9525">
              <a:noFill/>
              <a:miter lim="800000"/>
              <a:headEnd/>
              <a:tailEnd/>
            </a:ln>
          </p:spPr>
          <p:txBody>
            <a:bodyPr/>
            <a:lstStyle/>
            <a:p>
              <a:endParaRPr lang="en-GB"/>
            </a:p>
          </p:txBody>
        </p:sp>
        <p:sp>
          <p:nvSpPr>
            <p:cNvPr id="99534" name="Rectangle 206"/>
            <p:cNvSpPr>
              <a:spLocks noChangeArrowheads="1"/>
            </p:cNvSpPr>
            <p:nvPr/>
          </p:nvSpPr>
          <p:spPr bwMode="auto">
            <a:xfrm>
              <a:off x="1170" y="2769"/>
              <a:ext cx="12" cy="12"/>
            </a:xfrm>
            <a:prstGeom prst="rect">
              <a:avLst/>
            </a:prstGeom>
            <a:solidFill>
              <a:srgbClr val="000000"/>
            </a:solidFill>
            <a:ln w="9525">
              <a:noFill/>
              <a:miter lim="800000"/>
              <a:headEnd/>
              <a:tailEnd/>
            </a:ln>
          </p:spPr>
          <p:txBody>
            <a:bodyPr/>
            <a:lstStyle/>
            <a:p>
              <a:endParaRPr lang="en-GB"/>
            </a:p>
          </p:txBody>
        </p:sp>
        <p:sp>
          <p:nvSpPr>
            <p:cNvPr id="99535" name="Rectangle 207"/>
            <p:cNvSpPr>
              <a:spLocks noChangeArrowheads="1"/>
            </p:cNvSpPr>
            <p:nvPr/>
          </p:nvSpPr>
          <p:spPr bwMode="auto">
            <a:xfrm>
              <a:off x="1170" y="2745"/>
              <a:ext cx="12" cy="12"/>
            </a:xfrm>
            <a:prstGeom prst="rect">
              <a:avLst/>
            </a:prstGeom>
            <a:solidFill>
              <a:srgbClr val="000000"/>
            </a:solidFill>
            <a:ln w="9525">
              <a:noFill/>
              <a:miter lim="800000"/>
              <a:headEnd/>
              <a:tailEnd/>
            </a:ln>
          </p:spPr>
          <p:txBody>
            <a:bodyPr/>
            <a:lstStyle/>
            <a:p>
              <a:endParaRPr lang="en-GB"/>
            </a:p>
          </p:txBody>
        </p:sp>
        <p:sp>
          <p:nvSpPr>
            <p:cNvPr id="99536" name="Rectangle 208"/>
            <p:cNvSpPr>
              <a:spLocks noChangeArrowheads="1"/>
            </p:cNvSpPr>
            <p:nvPr/>
          </p:nvSpPr>
          <p:spPr bwMode="auto">
            <a:xfrm>
              <a:off x="1170" y="2721"/>
              <a:ext cx="12" cy="12"/>
            </a:xfrm>
            <a:prstGeom prst="rect">
              <a:avLst/>
            </a:prstGeom>
            <a:solidFill>
              <a:srgbClr val="000000"/>
            </a:solidFill>
            <a:ln w="9525">
              <a:noFill/>
              <a:miter lim="800000"/>
              <a:headEnd/>
              <a:tailEnd/>
            </a:ln>
          </p:spPr>
          <p:txBody>
            <a:bodyPr/>
            <a:lstStyle/>
            <a:p>
              <a:endParaRPr lang="en-GB"/>
            </a:p>
          </p:txBody>
        </p:sp>
        <p:sp>
          <p:nvSpPr>
            <p:cNvPr id="99537" name="Rectangle 209"/>
            <p:cNvSpPr>
              <a:spLocks noChangeArrowheads="1"/>
            </p:cNvSpPr>
            <p:nvPr/>
          </p:nvSpPr>
          <p:spPr bwMode="auto">
            <a:xfrm>
              <a:off x="1170" y="2697"/>
              <a:ext cx="12" cy="12"/>
            </a:xfrm>
            <a:prstGeom prst="rect">
              <a:avLst/>
            </a:prstGeom>
            <a:solidFill>
              <a:srgbClr val="000000"/>
            </a:solidFill>
            <a:ln w="9525">
              <a:noFill/>
              <a:miter lim="800000"/>
              <a:headEnd/>
              <a:tailEnd/>
            </a:ln>
          </p:spPr>
          <p:txBody>
            <a:bodyPr/>
            <a:lstStyle/>
            <a:p>
              <a:endParaRPr lang="en-GB"/>
            </a:p>
          </p:txBody>
        </p:sp>
        <p:sp>
          <p:nvSpPr>
            <p:cNvPr id="99538" name="Rectangle 210"/>
            <p:cNvSpPr>
              <a:spLocks noChangeArrowheads="1"/>
            </p:cNvSpPr>
            <p:nvPr/>
          </p:nvSpPr>
          <p:spPr bwMode="auto">
            <a:xfrm>
              <a:off x="1170" y="2673"/>
              <a:ext cx="12" cy="12"/>
            </a:xfrm>
            <a:prstGeom prst="rect">
              <a:avLst/>
            </a:prstGeom>
            <a:solidFill>
              <a:srgbClr val="000000"/>
            </a:solidFill>
            <a:ln w="9525">
              <a:noFill/>
              <a:miter lim="800000"/>
              <a:headEnd/>
              <a:tailEnd/>
            </a:ln>
          </p:spPr>
          <p:txBody>
            <a:bodyPr/>
            <a:lstStyle/>
            <a:p>
              <a:endParaRPr lang="en-GB"/>
            </a:p>
          </p:txBody>
        </p:sp>
        <p:sp>
          <p:nvSpPr>
            <p:cNvPr id="99539" name="Rectangle 211"/>
            <p:cNvSpPr>
              <a:spLocks noChangeArrowheads="1"/>
            </p:cNvSpPr>
            <p:nvPr/>
          </p:nvSpPr>
          <p:spPr bwMode="auto">
            <a:xfrm>
              <a:off x="1170" y="2649"/>
              <a:ext cx="12" cy="12"/>
            </a:xfrm>
            <a:prstGeom prst="rect">
              <a:avLst/>
            </a:prstGeom>
            <a:solidFill>
              <a:srgbClr val="000000"/>
            </a:solidFill>
            <a:ln w="9525">
              <a:noFill/>
              <a:miter lim="800000"/>
              <a:headEnd/>
              <a:tailEnd/>
            </a:ln>
          </p:spPr>
          <p:txBody>
            <a:bodyPr/>
            <a:lstStyle/>
            <a:p>
              <a:endParaRPr lang="en-GB"/>
            </a:p>
          </p:txBody>
        </p:sp>
        <p:sp>
          <p:nvSpPr>
            <p:cNvPr id="99540" name="Rectangle 212"/>
            <p:cNvSpPr>
              <a:spLocks noChangeArrowheads="1"/>
            </p:cNvSpPr>
            <p:nvPr/>
          </p:nvSpPr>
          <p:spPr bwMode="auto">
            <a:xfrm>
              <a:off x="1170" y="2625"/>
              <a:ext cx="12" cy="12"/>
            </a:xfrm>
            <a:prstGeom prst="rect">
              <a:avLst/>
            </a:prstGeom>
            <a:solidFill>
              <a:srgbClr val="000000"/>
            </a:solidFill>
            <a:ln w="9525">
              <a:noFill/>
              <a:miter lim="800000"/>
              <a:headEnd/>
              <a:tailEnd/>
            </a:ln>
          </p:spPr>
          <p:txBody>
            <a:bodyPr/>
            <a:lstStyle/>
            <a:p>
              <a:endParaRPr lang="en-GB"/>
            </a:p>
          </p:txBody>
        </p:sp>
        <p:sp>
          <p:nvSpPr>
            <p:cNvPr id="99541" name="Rectangle 213"/>
            <p:cNvSpPr>
              <a:spLocks noChangeArrowheads="1"/>
            </p:cNvSpPr>
            <p:nvPr/>
          </p:nvSpPr>
          <p:spPr bwMode="auto">
            <a:xfrm>
              <a:off x="1170" y="2601"/>
              <a:ext cx="12" cy="12"/>
            </a:xfrm>
            <a:prstGeom prst="rect">
              <a:avLst/>
            </a:prstGeom>
            <a:solidFill>
              <a:srgbClr val="000000"/>
            </a:solidFill>
            <a:ln w="9525">
              <a:noFill/>
              <a:miter lim="800000"/>
              <a:headEnd/>
              <a:tailEnd/>
            </a:ln>
          </p:spPr>
          <p:txBody>
            <a:bodyPr/>
            <a:lstStyle/>
            <a:p>
              <a:endParaRPr lang="en-GB"/>
            </a:p>
          </p:txBody>
        </p:sp>
        <p:sp>
          <p:nvSpPr>
            <p:cNvPr id="99542" name="Rectangle 214"/>
            <p:cNvSpPr>
              <a:spLocks noChangeArrowheads="1"/>
            </p:cNvSpPr>
            <p:nvPr/>
          </p:nvSpPr>
          <p:spPr bwMode="auto">
            <a:xfrm>
              <a:off x="1170" y="2577"/>
              <a:ext cx="12" cy="12"/>
            </a:xfrm>
            <a:prstGeom prst="rect">
              <a:avLst/>
            </a:prstGeom>
            <a:solidFill>
              <a:srgbClr val="000000"/>
            </a:solidFill>
            <a:ln w="9525">
              <a:noFill/>
              <a:miter lim="800000"/>
              <a:headEnd/>
              <a:tailEnd/>
            </a:ln>
          </p:spPr>
          <p:txBody>
            <a:bodyPr/>
            <a:lstStyle/>
            <a:p>
              <a:endParaRPr lang="en-GB"/>
            </a:p>
          </p:txBody>
        </p:sp>
        <p:sp>
          <p:nvSpPr>
            <p:cNvPr id="99543" name="Rectangle 215"/>
            <p:cNvSpPr>
              <a:spLocks noChangeArrowheads="1"/>
            </p:cNvSpPr>
            <p:nvPr/>
          </p:nvSpPr>
          <p:spPr bwMode="auto">
            <a:xfrm>
              <a:off x="1170" y="2553"/>
              <a:ext cx="12" cy="12"/>
            </a:xfrm>
            <a:prstGeom prst="rect">
              <a:avLst/>
            </a:prstGeom>
            <a:solidFill>
              <a:srgbClr val="000000"/>
            </a:solidFill>
            <a:ln w="9525">
              <a:noFill/>
              <a:miter lim="800000"/>
              <a:headEnd/>
              <a:tailEnd/>
            </a:ln>
          </p:spPr>
          <p:txBody>
            <a:bodyPr/>
            <a:lstStyle/>
            <a:p>
              <a:endParaRPr lang="en-GB"/>
            </a:p>
          </p:txBody>
        </p:sp>
        <p:sp>
          <p:nvSpPr>
            <p:cNvPr id="99544" name="Rectangle 216"/>
            <p:cNvSpPr>
              <a:spLocks noChangeArrowheads="1"/>
            </p:cNvSpPr>
            <p:nvPr/>
          </p:nvSpPr>
          <p:spPr bwMode="auto">
            <a:xfrm>
              <a:off x="1170" y="2529"/>
              <a:ext cx="12" cy="12"/>
            </a:xfrm>
            <a:prstGeom prst="rect">
              <a:avLst/>
            </a:prstGeom>
            <a:solidFill>
              <a:srgbClr val="000000"/>
            </a:solidFill>
            <a:ln w="9525">
              <a:noFill/>
              <a:miter lim="800000"/>
              <a:headEnd/>
              <a:tailEnd/>
            </a:ln>
          </p:spPr>
          <p:txBody>
            <a:bodyPr/>
            <a:lstStyle/>
            <a:p>
              <a:endParaRPr lang="en-GB"/>
            </a:p>
          </p:txBody>
        </p:sp>
        <p:sp>
          <p:nvSpPr>
            <p:cNvPr id="99545" name="Rectangle 217"/>
            <p:cNvSpPr>
              <a:spLocks noChangeArrowheads="1"/>
            </p:cNvSpPr>
            <p:nvPr/>
          </p:nvSpPr>
          <p:spPr bwMode="auto">
            <a:xfrm>
              <a:off x="1170" y="2505"/>
              <a:ext cx="12" cy="12"/>
            </a:xfrm>
            <a:prstGeom prst="rect">
              <a:avLst/>
            </a:prstGeom>
            <a:solidFill>
              <a:srgbClr val="000000"/>
            </a:solidFill>
            <a:ln w="9525">
              <a:noFill/>
              <a:miter lim="800000"/>
              <a:headEnd/>
              <a:tailEnd/>
            </a:ln>
          </p:spPr>
          <p:txBody>
            <a:bodyPr/>
            <a:lstStyle/>
            <a:p>
              <a:endParaRPr lang="en-GB"/>
            </a:p>
          </p:txBody>
        </p:sp>
        <p:sp>
          <p:nvSpPr>
            <p:cNvPr id="99546" name="Rectangle 218"/>
            <p:cNvSpPr>
              <a:spLocks noChangeArrowheads="1"/>
            </p:cNvSpPr>
            <p:nvPr/>
          </p:nvSpPr>
          <p:spPr bwMode="auto">
            <a:xfrm>
              <a:off x="1170" y="2481"/>
              <a:ext cx="12" cy="12"/>
            </a:xfrm>
            <a:prstGeom prst="rect">
              <a:avLst/>
            </a:prstGeom>
            <a:solidFill>
              <a:srgbClr val="000000"/>
            </a:solidFill>
            <a:ln w="9525">
              <a:noFill/>
              <a:miter lim="800000"/>
              <a:headEnd/>
              <a:tailEnd/>
            </a:ln>
          </p:spPr>
          <p:txBody>
            <a:bodyPr/>
            <a:lstStyle/>
            <a:p>
              <a:endParaRPr lang="en-GB"/>
            </a:p>
          </p:txBody>
        </p:sp>
        <p:sp>
          <p:nvSpPr>
            <p:cNvPr id="99547" name="Rectangle 219"/>
            <p:cNvSpPr>
              <a:spLocks noChangeArrowheads="1"/>
            </p:cNvSpPr>
            <p:nvPr/>
          </p:nvSpPr>
          <p:spPr bwMode="auto">
            <a:xfrm>
              <a:off x="1170" y="2457"/>
              <a:ext cx="12" cy="12"/>
            </a:xfrm>
            <a:prstGeom prst="rect">
              <a:avLst/>
            </a:prstGeom>
            <a:solidFill>
              <a:srgbClr val="000000"/>
            </a:solidFill>
            <a:ln w="9525">
              <a:noFill/>
              <a:miter lim="800000"/>
              <a:headEnd/>
              <a:tailEnd/>
            </a:ln>
          </p:spPr>
          <p:txBody>
            <a:bodyPr/>
            <a:lstStyle/>
            <a:p>
              <a:endParaRPr lang="en-GB"/>
            </a:p>
          </p:txBody>
        </p:sp>
        <p:sp>
          <p:nvSpPr>
            <p:cNvPr id="99548" name="Rectangle 220"/>
            <p:cNvSpPr>
              <a:spLocks noChangeArrowheads="1"/>
            </p:cNvSpPr>
            <p:nvPr/>
          </p:nvSpPr>
          <p:spPr bwMode="auto">
            <a:xfrm>
              <a:off x="1170" y="2433"/>
              <a:ext cx="12" cy="12"/>
            </a:xfrm>
            <a:prstGeom prst="rect">
              <a:avLst/>
            </a:prstGeom>
            <a:solidFill>
              <a:srgbClr val="000000"/>
            </a:solidFill>
            <a:ln w="9525">
              <a:noFill/>
              <a:miter lim="800000"/>
              <a:headEnd/>
              <a:tailEnd/>
            </a:ln>
          </p:spPr>
          <p:txBody>
            <a:bodyPr/>
            <a:lstStyle/>
            <a:p>
              <a:endParaRPr lang="en-GB"/>
            </a:p>
          </p:txBody>
        </p:sp>
        <p:sp>
          <p:nvSpPr>
            <p:cNvPr id="99549" name="Rectangle 221"/>
            <p:cNvSpPr>
              <a:spLocks noChangeArrowheads="1"/>
            </p:cNvSpPr>
            <p:nvPr/>
          </p:nvSpPr>
          <p:spPr bwMode="auto">
            <a:xfrm>
              <a:off x="1170" y="2409"/>
              <a:ext cx="12" cy="12"/>
            </a:xfrm>
            <a:prstGeom prst="rect">
              <a:avLst/>
            </a:prstGeom>
            <a:solidFill>
              <a:srgbClr val="000000"/>
            </a:solidFill>
            <a:ln w="9525">
              <a:noFill/>
              <a:miter lim="800000"/>
              <a:headEnd/>
              <a:tailEnd/>
            </a:ln>
          </p:spPr>
          <p:txBody>
            <a:bodyPr/>
            <a:lstStyle/>
            <a:p>
              <a:endParaRPr lang="en-GB"/>
            </a:p>
          </p:txBody>
        </p:sp>
        <p:sp>
          <p:nvSpPr>
            <p:cNvPr id="99550" name="Rectangle 222"/>
            <p:cNvSpPr>
              <a:spLocks noChangeArrowheads="1"/>
            </p:cNvSpPr>
            <p:nvPr/>
          </p:nvSpPr>
          <p:spPr bwMode="auto">
            <a:xfrm>
              <a:off x="1170" y="2385"/>
              <a:ext cx="12" cy="12"/>
            </a:xfrm>
            <a:prstGeom prst="rect">
              <a:avLst/>
            </a:prstGeom>
            <a:solidFill>
              <a:srgbClr val="000000"/>
            </a:solidFill>
            <a:ln w="9525">
              <a:noFill/>
              <a:miter lim="800000"/>
              <a:headEnd/>
              <a:tailEnd/>
            </a:ln>
          </p:spPr>
          <p:txBody>
            <a:bodyPr/>
            <a:lstStyle/>
            <a:p>
              <a:endParaRPr lang="en-GB"/>
            </a:p>
          </p:txBody>
        </p:sp>
        <p:sp>
          <p:nvSpPr>
            <p:cNvPr id="99551" name="Rectangle 223"/>
            <p:cNvSpPr>
              <a:spLocks noChangeArrowheads="1"/>
            </p:cNvSpPr>
            <p:nvPr/>
          </p:nvSpPr>
          <p:spPr bwMode="auto">
            <a:xfrm>
              <a:off x="1170" y="2361"/>
              <a:ext cx="12" cy="12"/>
            </a:xfrm>
            <a:prstGeom prst="rect">
              <a:avLst/>
            </a:prstGeom>
            <a:solidFill>
              <a:srgbClr val="000000"/>
            </a:solidFill>
            <a:ln w="9525">
              <a:noFill/>
              <a:miter lim="800000"/>
              <a:headEnd/>
              <a:tailEnd/>
            </a:ln>
          </p:spPr>
          <p:txBody>
            <a:bodyPr/>
            <a:lstStyle/>
            <a:p>
              <a:endParaRPr lang="en-GB"/>
            </a:p>
          </p:txBody>
        </p:sp>
        <p:sp>
          <p:nvSpPr>
            <p:cNvPr id="99552" name="Rectangle 224"/>
            <p:cNvSpPr>
              <a:spLocks noChangeArrowheads="1"/>
            </p:cNvSpPr>
            <p:nvPr/>
          </p:nvSpPr>
          <p:spPr bwMode="auto">
            <a:xfrm>
              <a:off x="1170" y="2337"/>
              <a:ext cx="12" cy="12"/>
            </a:xfrm>
            <a:prstGeom prst="rect">
              <a:avLst/>
            </a:prstGeom>
            <a:solidFill>
              <a:srgbClr val="000000"/>
            </a:solidFill>
            <a:ln w="9525">
              <a:noFill/>
              <a:miter lim="800000"/>
              <a:headEnd/>
              <a:tailEnd/>
            </a:ln>
          </p:spPr>
          <p:txBody>
            <a:bodyPr/>
            <a:lstStyle/>
            <a:p>
              <a:endParaRPr lang="en-GB"/>
            </a:p>
          </p:txBody>
        </p:sp>
        <p:sp>
          <p:nvSpPr>
            <p:cNvPr id="99553" name="Rectangle 225"/>
            <p:cNvSpPr>
              <a:spLocks noChangeArrowheads="1"/>
            </p:cNvSpPr>
            <p:nvPr/>
          </p:nvSpPr>
          <p:spPr bwMode="auto">
            <a:xfrm>
              <a:off x="1170" y="2313"/>
              <a:ext cx="12" cy="12"/>
            </a:xfrm>
            <a:prstGeom prst="rect">
              <a:avLst/>
            </a:prstGeom>
            <a:solidFill>
              <a:srgbClr val="000000"/>
            </a:solidFill>
            <a:ln w="9525">
              <a:noFill/>
              <a:miter lim="800000"/>
              <a:headEnd/>
              <a:tailEnd/>
            </a:ln>
          </p:spPr>
          <p:txBody>
            <a:bodyPr/>
            <a:lstStyle/>
            <a:p>
              <a:endParaRPr lang="en-GB"/>
            </a:p>
          </p:txBody>
        </p:sp>
        <p:sp>
          <p:nvSpPr>
            <p:cNvPr id="99554" name="Rectangle 226"/>
            <p:cNvSpPr>
              <a:spLocks noChangeArrowheads="1"/>
            </p:cNvSpPr>
            <p:nvPr/>
          </p:nvSpPr>
          <p:spPr bwMode="auto">
            <a:xfrm>
              <a:off x="1170" y="2289"/>
              <a:ext cx="12" cy="12"/>
            </a:xfrm>
            <a:prstGeom prst="rect">
              <a:avLst/>
            </a:prstGeom>
            <a:solidFill>
              <a:srgbClr val="000000"/>
            </a:solidFill>
            <a:ln w="9525">
              <a:noFill/>
              <a:miter lim="800000"/>
              <a:headEnd/>
              <a:tailEnd/>
            </a:ln>
          </p:spPr>
          <p:txBody>
            <a:bodyPr/>
            <a:lstStyle/>
            <a:p>
              <a:endParaRPr lang="en-GB"/>
            </a:p>
          </p:txBody>
        </p:sp>
        <p:sp>
          <p:nvSpPr>
            <p:cNvPr id="99555" name="Rectangle 227"/>
            <p:cNvSpPr>
              <a:spLocks noChangeArrowheads="1"/>
            </p:cNvSpPr>
            <p:nvPr/>
          </p:nvSpPr>
          <p:spPr bwMode="auto">
            <a:xfrm>
              <a:off x="1170" y="2265"/>
              <a:ext cx="12" cy="12"/>
            </a:xfrm>
            <a:prstGeom prst="rect">
              <a:avLst/>
            </a:prstGeom>
            <a:solidFill>
              <a:srgbClr val="000000"/>
            </a:solidFill>
            <a:ln w="9525">
              <a:noFill/>
              <a:miter lim="800000"/>
              <a:headEnd/>
              <a:tailEnd/>
            </a:ln>
          </p:spPr>
          <p:txBody>
            <a:bodyPr/>
            <a:lstStyle/>
            <a:p>
              <a:endParaRPr lang="en-GB"/>
            </a:p>
          </p:txBody>
        </p:sp>
        <p:sp>
          <p:nvSpPr>
            <p:cNvPr id="99556" name="Rectangle 228"/>
            <p:cNvSpPr>
              <a:spLocks noChangeArrowheads="1"/>
            </p:cNvSpPr>
            <p:nvPr/>
          </p:nvSpPr>
          <p:spPr bwMode="auto">
            <a:xfrm>
              <a:off x="1170" y="2241"/>
              <a:ext cx="12" cy="12"/>
            </a:xfrm>
            <a:prstGeom prst="rect">
              <a:avLst/>
            </a:prstGeom>
            <a:solidFill>
              <a:srgbClr val="000000"/>
            </a:solidFill>
            <a:ln w="9525">
              <a:noFill/>
              <a:miter lim="800000"/>
              <a:headEnd/>
              <a:tailEnd/>
            </a:ln>
          </p:spPr>
          <p:txBody>
            <a:bodyPr/>
            <a:lstStyle/>
            <a:p>
              <a:endParaRPr lang="en-GB"/>
            </a:p>
          </p:txBody>
        </p:sp>
        <p:sp>
          <p:nvSpPr>
            <p:cNvPr id="99557" name="Rectangle 229"/>
            <p:cNvSpPr>
              <a:spLocks noChangeArrowheads="1"/>
            </p:cNvSpPr>
            <p:nvPr/>
          </p:nvSpPr>
          <p:spPr bwMode="auto">
            <a:xfrm>
              <a:off x="1170" y="2217"/>
              <a:ext cx="12" cy="12"/>
            </a:xfrm>
            <a:prstGeom prst="rect">
              <a:avLst/>
            </a:prstGeom>
            <a:solidFill>
              <a:srgbClr val="000000"/>
            </a:solidFill>
            <a:ln w="9525">
              <a:noFill/>
              <a:miter lim="800000"/>
              <a:headEnd/>
              <a:tailEnd/>
            </a:ln>
          </p:spPr>
          <p:txBody>
            <a:bodyPr/>
            <a:lstStyle/>
            <a:p>
              <a:endParaRPr lang="en-GB"/>
            </a:p>
          </p:txBody>
        </p:sp>
        <p:sp>
          <p:nvSpPr>
            <p:cNvPr id="99558" name="Rectangle 230"/>
            <p:cNvSpPr>
              <a:spLocks noChangeArrowheads="1"/>
            </p:cNvSpPr>
            <p:nvPr/>
          </p:nvSpPr>
          <p:spPr bwMode="auto">
            <a:xfrm>
              <a:off x="1170" y="2193"/>
              <a:ext cx="12" cy="12"/>
            </a:xfrm>
            <a:prstGeom prst="rect">
              <a:avLst/>
            </a:prstGeom>
            <a:solidFill>
              <a:srgbClr val="000000"/>
            </a:solidFill>
            <a:ln w="9525">
              <a:noFill/>
              <a:miter lim="800000"/>
              <a:headEnd/>
              <a:tailEnd/>
            </a:ln>
          </p:spPr>
          <p:txBody>
            <a:bodyPr/>
            <a:lstStyle/>
            <a:p>
              <a:endParaRPr lang="en-GB"/>
            </a:p>
          </p:txBody>
        </p:sp>
        <p:sp>
          <p:nvSpPr>
            <p:cNvPr id="99559" name="Rectangle 231"/>
            <p:cNvSpPr>
              <a:spLocks noChangeArrowheads="1"/>
            </p:cNvSpPr>
            <p:nvPr/>
          </p:nvSpPr>
          <p:spPr bwMode="auto">
            <a:xfrm>
              <a:off x="1170" y="2169"/>
              <a:ext cx="12" cy="12"/>
            </a:xfrm>
            <a:prstGeom prst="rect">
              <a:avLst/>
            </a:prstGeom>
            <a:solidFill>
              <a:srgbClr val="000000"/>
            </a:solidFill>
            <a:ln w="9525">
              <a:noFill/>
              <a:miter lim="800000"/>
              <a:headEnd/>
              <a:tailEnd/>
            </a:ln>
          </p:spPr>
          <p:txBody>
            <a:bodyPr/>
            <a:lstStyle/>
            <a:p>
              <a:endParaRPr lang="en-GB"/>
            </a:p>
          </p:txBody>
        </p:sp>
        <p:sp>
          <p:nvSpPr>
            <p:cNvPr id="99560" name="Rectangle 232"/>
            <p:cNvSpPr>
              <a:spLocks noChangeArrowheads="1"/>
            </p:cNvSpPr>
            <p:nvPr/>
          </p:nvSpPr>
          <p:spPr bwMode="auto">
            <a:xfrm>
              <a:off x="1170" y="2145"/>
              <a:ext cx="12" cy="12"/>
            </a:xfrm>
            <a:prstGeom prst="rect">
              <a:avLst/>
            </a:prstGeom>
            <a:solidFill>
              <a:srgbClr val="000000"/>
            </a:solidFill>
            <a:ln w="9525">
              <a:noFill/>
              <a:miter lim="800000"/>
              <a:headEnd/>
              <a:tailEnd/>
            </a:ln>
          </p:spPr>
          <p:txBody>
            <a:bodyPr/>
            <a:lstStyle/>
            <a:p>
              <a:endParaRPr lang="en-GB"/>
            </a:p>
          </p:txBody>
        </p:sp>
        <p:sp>
          <p:nvSpPr>
            <p:cNvPr id="99561" name="Rectangle 233"/>
            <p:cNvSpPr>
              <a:spLocks noChangeArrowheads="1"/>
            </p:cNvSpPr>
            <p:nvPr/>
          </p:nvSpPr>
          <p:spPr bwMode="auto">
            <a:xfrm>
              <a:off x="1170" y="2121"/>
              <a:ext cx="12" cy="12"/>
            </a:xfrm>
            <a:prstGeom prst="rect">
              <a:avLst/>
            </a:prstGeom>
            <a:solidFill>
              <a:srgbClr val="000000"/>
            </a:solidFill>
            <a:ln w="9525">
              <a:noFill/>
              <a:miter lim="800000"/>
              <a:headEnd/>
              <a:tailEnd/>
            </a:ln>
          </p:spPr>
          <p:txBody>
            <a:bodyPr/>
            <a:lstStyle/>
            <a:p>
              <a:endParaRPr lang="en-GB"/>
            </a:p>
          </p:txBody>
        </p:sp>
        <p:sp>
          <p:nvSpPr>
            <p:cNvPr id="99562" name="Rectangle 234"/>
            <p:cNvSpPr>
              <a:spLocks noChangeArrowheads="1"/>
            </p:cNvSpPr>
            <p:nvPr/>
          </p:nvSpPr>
          <p:spPr bwMode="auto">
            <a:xfrm>
              <a:off x="1170" y="2097"/>
              <a:ext cx="12" cy="12"/>
            </a:xfrm>
            <a:prstGeom prst="rect">
              <a:avLst/>
            </a:prstGeom>
            <a:solidFill>
              <a:srgbClr val="000000"/>
            </a:solidFill>
            <a:ln w="9525">
              <a:noFill/>
              <a:miter lim="800000"/>
              <a:headEnd/>
              <a:tailEnd/>
            </a:ln>
          </p:spPr>
          <p:txBody>
            <a:bodyPr/>
            <a:lstStyle/>
            <a:p>
              <a:endParaRPr lang="en-GB"/>
            </a:p>
          </p:txBody>
        </p:sp>
        <p:sp>
          <p:nvSpPr>
            <p:cNvPr id="99563" name="Rectangle 235"/>
            <p:cNvSpPr>
              <a:spLocks noChangeArrowheads="1"/>
            </p:cNvSpPr>
            <p:nvPr/>
          </p:nvSpPr>
          <p:spPr bwMode="auto">
            <a:xfrm>
              <a:off x="1170" y="2073"/>
              <a:ext cx="12" cy="12"/>
            </a:xfrm>
            <a:prstGeom prst="rect">
              <a:avLst/>
            </a:prstGeom>
            <a:solidFill>
              <a:srgbClr val="000000"/>
            </a:solidFill>
            <a:ln w="9525">
              <a:noFill/>
              <a:miter lim="800000"/>
              <a:headEnd/>
              <a:tailEnd/>
            </a:ln>
          </p:spPr>
          <p:txBody>
            <a:bodyPr/>
            <a:lstStyle/>
            <a:p>
              <a:endParaRPr lang="en-GB"/>
            </a:p>
          </p:txBody>
        </p:sp>
        <p:sp>
          <p:nvSpPr>
            <p:cNvPr id="99564" name="Rectangle 236"/>
            <p:cNvSpPr>
              <a:spLocks noChangeArrowheads="1"/>
            </p:cNvSpPr>
            <p:nvPr/>
          </p:nvSpPr>
          <p:spPr bwMode="auto">
            <a:xfrm>
              <a:off x="1170" y="2049"/>
              <a:ext cx="12" cy="12"/>
            </a:xfrm>
            <a:prstGeom prst="rect">
              <a:avLst/>
            </a:prstGeom>
            <a:solidFill>
              <a:srgbClr val="000000"/>
            </a:solidFill>
            <a:ln w="9525">
              <a:noFill/>
              <a:miter lim="800000"/>
              <a:headEnd/>
              <a:tailEnd/>
            </a:ln>
          </p:spPr>
          <p:txBody>
            <a:bodyPr/>
            <a:lstStyle/>
            <a:p>
              <a:endParaRPr lang="en-GB"/>
            </a:p>
          </p:txBody>
        </p:sp>
        <p:sp>
          <p:nvSpPr>
            <p:cNvPr id="99565" name="Rectangle 237"/>
            <p:cNvSpPr>
              <a:spLocks noChangeArrowheads="1"/>
            </p:cNvSpPr>
            <p:nvPr/>
          </p:nvSpPr>
          <p:spPr bwMode="auto">
            <a:xfrm>
              <a:off x="1170" y="2025"/>
              <a:ext cx="12" cy="12"/>
            </a:xfrm>
            <a:prstGeom prst="rect">
              <a:avLst/>
            </a:prstGeom>
            <a:solidFill>
              <a:srgbClr val="000000"/>
            </a:solidFill>
            <a:ln w="9525">
              <a:noFill/>
              <a:miter lim="800000"/>
              <a:headEnd/>
              <a:tailEnd/>
            </a:ln>
          </p:spPr>
          <p:txBody>
            <a:bodyPr/>
            <a:lstStyle/>
            <a:p>
              <a:endParaRPr lang="en-GB"/>
            </a:p>
          </p:txBody>
        </p:sp>
        <p:sp>
          <p:nvSpPr>
            <p:cNvPr id="99566" name="Rectangle 238"/>
            <p:cNvSpPr>
              <a:spLocks noChangeArrowheads="1"/>
            </p:cNvSpPr>
            <p:nvPr/>
          </p:nvSpPr>
          <p:spPr bwMode="auto">
            <a:xfrm>
              <a:off x="1170" y="2001"/>
              <a:ext cx="12" cy="12"/>
            </a:xfrm>
            <a:prstGeom prst="rect">
              <a:avLst/>
            </a:prstGeom>
            <a:solidFill>
              <a:srgbClr val="000000"/>
            </a:solidFill>
            <a:ln w="9525">
              <a:noFill/>
              <a:miter lim="800000"/>
              <a:headEnd/>
              <a:tailEnd/>
            </a:ln>
          </p:spPr>
          <p:txBody>
            <a:bodyPr/>
            <a:lstStyle/>
            <a:p>
              <a:endParaRPr lang="en-GB"/>
            </a:p>
          </p:txBody>
        </p:sp>
        <p:sp>
          <p:nvSpPr>
            <p:cNvPr id="99567" name="Rectangle 239"/>
            <p:cNvSpPr>
              <a:spLocks noChangeArrowheads="1"/>
            </p:cNvSpPr>
            <p:nvPr/>
          </p:nvSpPr>
          <p:spPr bwMode="auto">
            <a:xfrm>
              <a:off x="1170" y="1977"/>
              <a:ext cx="12" cy="12"/>
            </a:xfrm>
            <a:prstGeom prst="rect">
              <a:avLst/>
            </a:prstGeom>
            <a:solidFill>
              <a:srgbClr val="000000"/>
            </a:solidFill>
            <a:ln w="9525">
              <a:noFill/>
              <a:miter lim="800000"/>
              <a:headEnd/>
              <a:tailEnd/>
            </a:ln>
          </p:spPr>
          <p:txBody>
            <a:bodyPr/>
            <a:lstStyle/>
            <a:p>
              <a:endParaRPr lang="en-GB"/>
            </a:p>
          </p:txBody>
        </p:sp>
        <p:sp>
          <p:nvSpPr>
            <p:cNvPr id="99568" name="Rectangle 240"/>
            <p:cNvSpPr>
              <a:spLocks noChangeArrowheads="1"/>
            </p:cNvSpPr>
            <p:nvPr/>
          </p:nvSpPr>
          <p:spPr bwMode="auto">
            <a:xfrm>
              <a:off x="1170" y="1953"/>
              <a:ext cx="12" cy="12"/>
            </a:xfrm>
            <a:prstGeom prst="rect">
              <a:avLst/>
            </a:prstGeom>
            <a:solidFill>
              <a:srgbClr val="000000"/>
            </a:solidFill>
            <a:ln w="9525">
              <a:noFill/>
              <a:miter lim="800000"/>
              <a:headEnd/>
              <a:tailEnd/>
            </a:ln>
          </p:spPr>
          <p:txBody>
            <a:bodyPr/>
            <a:lstStyle/>
            <a:p>
              <a:endParaRPr lang="en-GB"/>
            </a:p>
          </p:txBody>
        </p:sp>
        <p:sp>
          <p:nvSpPr>
            <p:cNvPr id="99569" name="Rectangle 241"/>
            <p:cNvSpPr>
              <a:spLocks noChangeArrowheads="1"/>
            </p:cNvSpPr>
            <p:nvPr/>
          </p:nvSpPr>
          <p:spPr bwMode="auto">
            <a:xfrm>
              <a:off x="1170" y="1929"/>
              <a:ext cx="12" cy="12"/>
            </a:xfrm>
            <a:prstGeom prst="rect">
              <a:avLst/>
            </a:prstGeom>
            <a:solidFill>
              <a:srgbClr val="000000"/>
            </a:solidFill>
            <a:ln w="9525">
              <a:noFill/>
              <a:miter lim="800000"/>
              <a:headEnd/>
              <a:tailEnd/>
            </a:ln>
          </p:spPr>
          <p:txBody>
            <a:bodyPr/>
            <a:lstStyle/>
            <a:p>
              <a:endParaRPr lang="en-GB"/>
            </a:p>
          </p:txBody>
        </p:sp>
        <p:sp>
          <p:nvSpPr>
            <p:cNvPr id="99570" name="Rectangle 242"/>
            <p:cNvSpPr>
              <a:spLocks noChangeArrowheads="1"/>
            </p:cNvSpPr>
            <p:nvPr/>
          </p:nvSpPr>
          <p:spPr bwMode="auto">
            <a:xfrm>
              <a:off x="1170" y="1905"/>
              <a:ext cx="12" cy="12"/>
            </a:xfrm>
            <a:prstGeom prst="rect">
              <a:avLst/>
            </a:prstGeom>
            <a:solidFill>
              <a:srgbClr val="000000"/>
            </a:solidFill>
            <a:ln w="9525">
              <a:noFill/>
              <a:miter lim="800000"/>
              <a:headEnd/>
              <a:tailEnd/>
            </a:ln>
          </p:spPr>
          <p:txBody>
            <a:bodyPr/>
            <a:lstStyle/>
            <a:p>
              <a:endParaRPr lang="en-GB"/>
            </a:p>
          </p:txBody>
        </p:sp>
        <p:sp>
          <p:nvSpPr>
            <p:cNvPr id="99571" name="Rectangle 243"/>
            <p:cNvSpPr>
              <a:spLocks noChangeArrowheads="1"/>
            </p:cNvSpPr>
            <p:nvPr/>
          </p:nvSpPr>
          <p:spPr bwMode="auto">
            <a:xfrm>
              <a:off x="1170" y="1881"/>
              <a:ext cx="12" cy="12"/>
            </a:xfrm>
            <a:prstGeom prst="rect">
              <a:avLst/>
            </a:prstGeom>
            <a:solidFill>
              <a:srgbClr val="000000"/>
            </a:solidFill>
            <a:ln w="9525">
              <a:noFill/>
              <a:miter lim="800000"/>
              <a:headEnd/>
              <a:tailEnd/>
            </a:ln>
          </p:spPr>
          <p:txBody>
            <a:bodyPr/>
            <a:lstStyle/>
            <a:p>
              <a:endParaRPr lang="en-GB"/>
            </a:p>
          </p:txBody>
        </p:sp>
        <p:sp>
          <p:nvSpPr>
            <p:cNvPr id="99572" name="Rectangle 244"/>
            <p:cNvSpPr>
              <a:spLocks noChangeArrowheads="1"/>
            </p:cNvSpPr>
            <p:nvPr/>
          </p:nvSpPr>
          <p:spPr bwMode="auto">
            <a:xfrm>
              <a:off x="1170" y="1857"/>
              <a:ext cx="12" cy="12"/>
            </a:xfrm>
            <a:prstGeom prst="rect">
              <a:avLst/>
            </a:prstGeom>
            <a:solidFill>
              <a:srgbClr val="000000"/>
            </a:solidFill>
            <a:ln w="9525">
              <a:noFill/>
              <a:miter lim="800000"/>
              <a:headEnd/>
              <a:tailEnd/>
            </a:ln>
          </p:spPr>
          <p:txBody>
            <a:bodyPr/>
            <a:lstStyle/>
            <a:p>
              <a:endParaRPr lang="en-GB"/>
            </a:p>
          </p:txBody>
        </p:sp>
        <p:sp>
          <p:nvSpPr>
            <p:cNvPr id="99573" name="Rectangle 245"/>
            <p:cNvSpPr>
              <a:spLocks noChangeArrowheads="1"/>
            </p:cNvSpPr>
            <p:nvPr/>
          </p:nvSpPr>
          <p:spPr bwMode="auto">
            <a:xfrm>
              <a:off x="1170" y="1833"/>
              <a:ext cx="12" cy="12"/>
            </a:xfrm>
            <a:prstGeom prst="rect">
              <a:avLst/>
            </a:prstGeom>
            <a:solidFill>
              <a:srgbClr val="000000"/>
            </a:solidFill>
            <a:ln w="9525">
              <a:noFill/>
              <a:miter lim="800000"/>
              <a:headEnd/>
              <a:tailEnd/>
            </a:ln>
          </p:spPr>
          <p:txBody>
            <a:bodyPr/>
            <a:lstStyle/>
            <a:p>
              <a:endParaRPr lang="en-GB"/>
            </a:p>
          </p:txBody>
        </p:sp>
        <p:sp>
          <p:nvSpPr>
            <p:cNvPr id="99574" name="Rectangle 246"/>
            <p:cNvSpPr>
              <a:spLocks noChangeArrowheads="1"/>
            </p:cNvSpPr>
            <p:nvPr/>
          </p:nvSpPr>
          <p:spPr bwMode="auto">
            <a:xfrm>
              <a:off x="1170" y="1809"/>
              <a:ext cx="12" cy="12"/>
            </a:xfrm>
            <a:prstGeom prst="rect">
              <a:avLst/>
            </a:prstGeom>
            <a:solidFill>
              <a:srgbClr val="000000"/>
            </a:solidFill>
            <a:ln w="9525">
              <a:noFill/>
              <a:miter lim="800000"/>
              <a:headEnd/>
              <a:tailEnd/>
            </a:ln>
          </p:spPr>
          <p:txBody>
            <a:bodyPr/>
            <a:lstStyle/>
            <a:p>
              <a:endParaRPr lang="en-GB"/>
            </a:p>
          </p:txBody>
        </p:sp>
        <p:sp>
          <p:nvSpPr>
            <p:cNvPr id="99575" name="Rectangle 247"/>
            <p:cNvSpPr>
              <a:spLocks noChangeArrowheads="1"/>
            </p:cNvSpPr>
            <p:nvPr/>
          </p:nvSpPr>
          <p:spPr bwMode="auto">
            <a:xfrm>
              <a:off x="1170" y="1785"/>
              <a:ext cx="12" cy="12"/>
            </a:xfrm>
            <a:prstGeom prst="rect">
              <a:avLst/>
            </a:prstGeom>
            <a:solidFill>
              <a:srgbClr val="000000"/>
            </a:solidFill>
            <a:ln w="9525">
              <a:noFill/>
              <a:miter lim="800000"/>
              <a:headEnd/>
              <a:tailEnd/>
            </a:ln>
          </p:spPr>
          <p:txBody>
            <a:bodyPr/>
            <a:lstStyle/>
            <a:p>
              <a:endParaRPr lang="en-GB"/>
            </a:p>
          </p:txBody>
        </p:sp>
        <p:sp>
          <p:nvSpPr>
            <p:cNvPr id="99576" name="Rectangle 248"/>
            <p:cNvSpPr>
              <a:spLocks noChangeArrowheads="1"/>
            </p:cNvSpPr>
            <p:nvPr/>
          </p:nvSpPr>
          <p:spPr bwMode="auto">
            <a:xfrm>
              <a:off x="1170" y="1761"/>
              <a:ext cx="12" cy="12"/>
            </a:xfrm>
            <a:prstGeom prst="rect">
              <a:avLst/>
            </a:prstGeom>
            <a:solidFill>
              <a:srgbClr val="000000"/>
            </a:solidFill>
            <a:ln w="9525">
              <a:noFill/>
              <a:miter lim="800000"/>
              <a:headEnd/>
              <a:tailEnd/>
            </a:ln>
          </p:spPr>
          <p:txBody>
            <a:bodyPr/>
            <a:lstStyle/>
            <a:p>
              <a:endParaRPr lang="en-GB"/>
            </a:p>
          </p:txBody>
        </p:sp>
        <p:sp>
          <p:nvSpPr>
            <p:cNvPr id="99577" name="Rectangle 249"/>
            <p:cNvSpPr>
              <a:spLocks noChangeArrowheads="1"/>
            </p:cNvSpPr>
            <p:nvPr/>
          </p:nvSpPr>
          <p:spPr bwMode="auto">
            <a:xfrm>
              <a:off x="1170" y="1737"/>
              <a:ext cx="12" cy="12"/>
            </a:xfrm>
            <a:prstGeom prst="rect">
              <a:avLst/>
            </a:prstGeom>
            <a:solidFill>
              <a:srgbClr val="000000"/>
            </a:solidFill>
            <a:ln w="9525">
              <a:noFill/>
              <a:miter lim="800000"/>
              <a:headEnd/>
              <a:tailEnd/>
            </a:ln>
          </p:spPr>
          <p:txBody>
            <a:bodyPr/>
            <a:lstStyle/>
            <a:p>
              <a:endParaRPr lang="en-GB"/>
            </a:p>
          </p:txBody>
        </p:sp>
        <p:sp>
          <p:nvSpPr>
            <p:cNvPr id="99578" name="Rectangle 250"/>
            <p:cNvSpPr>
              <a:spLocks noChangeArrowheads="1"/>
            </p:cNvSpPr>
            <p:nvPr/>
          </p:nvSpPr>
          <p:spPr bwMode="auto">
            <a:xfrm>
              <a:off x="1170" y="1713"/>
              <a:ext cx="12" cy="12"/>
            </a:xfrm>
            <a:prstGeom prst="rect">
              <a:avLst/>
            </a:prstGeom>
            <a:solidFill>
              <a:srgbClr val="000000"/>
            </a:solidFill>
            <a:ln w="9525">
              <a:noFill/>
              <a:miter lim="800000"/>
              <a:headEnd/>
              <a:tailEnd/>
            </a:ln>
          </p:spPr>
          <p:txBody>
            <a:bodyPr/>
            <a:lstStyle/>
            <a:p>
              <a:endParaRPr lang="en-GB"/>
            </a:p>
          </p:txBody>
        </p:sp>
        <p:sp>
          <p:nvSpPr>
            <p:cNvPr id="99579" name="Rectangle 251"/>
            <p:cNvSpPr>
              <a:spLocks noChangeArrowheads="1"/>
            </p:cNvSpPr>
            <p:nvPr/>
          </p:nvSpPr>
          <p:spPr bwMode="auto">
            <a:xfrm>
              <a:off x="1170" y="1689"/>
              <a:ext cx="12" cy="12"/>
            </a:xfrm>
            <a:prstGeom prst="rect">
              <a:avLst/>
            </a:prstGeom>
            <a:solidFill>
              <a:srgbClr val="000000"/>
            </a:solidFill>
            <a:ln w="9525">
              <a:noFill/>
              <a:miter lim="800000"/>
              <a:headEnd/>
              <a:tailEnd/>
            </a:ln>
          </p:spPr>
          <p:txBody>
            <a:bodyPr/>
            <a:lstStyle/>
            <a:p>
              <a:endParaRPr lang="en-GB"/>
            </a:p>
          </p:txBody>
        </p:sp>
      </p:grpSp>
      <p:grpSp>
        <p:nvGrpSpPr>
          <p:cNvPr id="8" name="Group 252"/>
          <p:cNvGrpSpPr>
            <a:grpSpLocks/>
          </p:cNvGrpSpPr>
          <p:nvPr/>
        </p:nvGrpSpPr>
        <p:grpSpPr bwMode="auto">
          <a:xfrm>
            <a:off x="4848225" y="4281488"/>
            <a:ext cx="19050" cy="1885950"/>
            <a:chOff x="3054" y="2697"/>
            <a:chExt cx="12" cy="1188"/>
          </a:xfrm>
        </p:grpSpPr>
        <p:sp>
          <p:nvSpPr>
            <p:cNvPr id="99581" name="Rectangle 253"/>
            <p:cNvSpPr>
              <a:spLocks noChangeArrowheads="1"/>
            </p:cNvSpPr>
            <p:nvPr/>
          </p:nvSpPr>
          <p:spPr bwMode="auto">
            <a:xfrm>
              <a:off x="3054" y="3873"/>
              <a:ext cx="12" cy="12"/>
            </a:xfrm>
            <a:prstGeom prst="rect">
              <a:avLst/>
            </a:prstGeom>
            <a:solidFill>
              <a:srgbClr val="000000"/>
            </a:solidFill>
            <a:ln w="9525">
              <a:noFill/>
              <a:miter lim="800000"/>
              <a:headEnd/>
              <a:tailEnd/>
            </a:ln>
          </p:spPr>
          <p:txBody>
            <a:bodyPr/>
            <a:lstStyle/>
            <a:p>
              <a:endParaRPr lang="en-GB"/>
            </a:p>
          </p:txBody>
        </p:sp>
        <p:sp>
          <p:nvSpPr>
            <p:cNvPr id="99582" name="Rectangle 254"/>
            <p:cNvSpPr>
              <a:spLocks noChangeArrowheads="1"/>
            </p:cNvSpPr>
            <p:nvPr/>
          </p:nvSpPr>
          <p:spPr bwMode="auto">
            <a:xfrm>
              <a:off x="3054" y="3849"/>
              <a:ext cx="12" cy="12"/>
            </a:xfrm>
            <a:prstGeom prst="rect">
              <a:avLst/>
            </a:prstGeom>
            <a:solidFill>
              <a:srgbClr val="000000"/>
            </a:solidFill>
            <a:ln w="9525">
              <a:noFill/>
              <a:miter lim="800000"/>
              <a:headEnd/>
              <a:tailEnd/>
            </a:ln>
          </p:spPr>
          <p:txBody>
            <a:bodyPr/>
            <a:lstStyle/>
            <a:p>
              <a:endParaRPr lang="en-GB"/>
            </a:p>
          </p:txBody>
        </p:sp>
        <p:sp>
          <p:nvSpPr>
            <p:cNvPr id="99583" name="Rectangle 255"/>
            <p:cNvSpPr>
              <a:spLocks noChangeArrowheads="1"/>
            </p:cNvSpPr>
            <p:nvPr/>
          </p:nvSpPr>
          <p:spPr bwMode="auto">
            <a:xfrm>
              <a:off x="3054" y="3825"/>
              <a:ext cx="12" cy="12"/>
            </a:xfrm>
            <a:prstGeom prst="rect">
              <a:avLst/>
            </a:prstGeom>
            <a:solidFill>
              <a:srgbClr val="000000"/>
            </a:solidFill>
            <a:ln w="9525">
              <a:noFill/>
              <a:miter lim="800000"/>
              <a:headEnd/>
              <a:tailEnd/>
            </a:ln>
          </p:spPr>
          <p:txBody>
            <a:bodyPr/>
            <a:lstStyle/>
            <a:p>
              <a:endParaRPr lang="en-GB"/>
            </a:p>
          </p:txBody>
        </p:sp>
        <p:sp>
          <p:nvSpPr>
            <p:cNvPr id="99584" name="Rectangle 256"/>
            <p:cNvSpPr>
              <a:spLocks noChangeArrowheads="1"/>
            </p:cNvSpPr>
            <p:nvPr/>
          </p:nvSpPr>
          <p:spPr bwMode="auto">
            <a:xfrm>
              <a:off x="3054" y="3801"/>
              <a:ext cx="12" cy="12"/>
            </a:xfrm>
            <a:prstGeom prst="rect">
              <a:avLst/>
            </a:prstGeom>
            <a:solidFill>
              <a:srgbClr val="000000"/>
            </a:solidFill>
            <a:ln w="9525">
              <a:noFill/>
              <a:miter lim="800000"/>
              <a:headEnd/>
              <a:tailEnd/>
            </a:ln>
          </p:spPr>
          <p:txBody>
            <a:bodyPr/>
            <a:lstStyle/>
            <a:p>
              <a:endParaRPr lang="en-GB"/>
            </a:p>
          </p:txBody>
        </p:sp>
        <p:sp>
          <p:nvSpPr>
            <p:cNvPr id="99585" name="Rectangle 257"/>
            <p:cNvSpPr>
              <a:spLocks noChangeArrowheads="1"/>
            </p:cNvSpPr>
            <p:nvPr/>
          </p:nvSpPr>
          <p:spPr bwMode="auto">
            <a:xfrm>
              <a:off x="3054" y="3777"/>
              <a:ext cx="12" cy="12"/>
            </a:xfrm>
            <a:prstGeom prst="rect">
              <a:avLst/>
            </a:prstGeom>
            <a:solidFill>
              <a:srgbClr val="000000"/>
            </a:solidFill>
            <a:ln w="9525">
              <a:noFill/>
              <a:miter lim="800000"/>
              <a:headEnd/>
              <a:tailEnd/>
            </a:ln>
          </p:spPr>
          <p:txBody>
            <a:bodyPr/>
            <a:lstStyle/>
            <a:p>
              <a:endParaRPr lang="en-GB"/>
            </a:p>
          </p:txBody>
        </p:sp>
        <p:sp>
          <p:nvSpPr>
            <p:cNvPr id="99586" name="Rectangle 258"/>
            <p:cNvSpPr>
              <a:spLocks noChangeArrowheads="1"/>
            </p:cNvSpPr>
            <p:nvPr/>
          </p:nvSpPr>
          <p:spPr bwMode="auto">
            <a:xfrm>
              <a:off x="3054" y="3753"/>
              <a:ext cx="12" cy="12"/>
            </a:xfrm>
            <a:prstGeom prst="rect">
              <a:avLst/>
            </a:prstGeom>
            <a:solidFill>
              <a:srgbClr val="000000"/>
            </a:solidFill>
            <a:ln w="9525">
              <a:noFill/>
              <a:miter lim="800000"/>
              <a:headEnd/>
              <a:tailEnd/>
            </a:ln>
          </p:spPr>
          <p:txBody>
            <a:bodyPr/>
            <a:lstStyle/>
            <a:p>
              <a:endParaRPr lang="en-GB"/>
            </a:p>
          </p:txBody>
        </p:sp>
        <p:sp>
          <p:nvSpPr>
            <p:cNvPr id="99587" name="Rectangle 259"/>
            <p:cNvSpPr>
              <a:spLocks noChangeArrowheads="1"/>
            </p:cNvSpPr>
            <p:nvPr/>
          </p:nvSpPr>
          <p:spPr bwMode="auto">
            <a:xfrm>
              <a:off x="3054" y="3729"/>
              <a:ext cx="12" cy="12"/>
            </a:xfrm>
            <a:prstGeom prst="rect">
              <a:avLst/>
            </a:prstGeom>
            <a:solidFill>
              <a:srgbClr val="000000"/>
            </a:solidFill>
            <a:ln w="9525">
              <a:noFill/>
              <a:miter lim="800000"/>
              <a:headEnd/>
              <a:tailEnd/>
            </a:ln>
          </p:spPr>
          <p:txBody>
            <a:bodyPr/>
            <a:lstStyle/>
            <a:p>
              <a:endParaRPr lang="en-GB"/>
            </a:p>
          </p:txBody>
        </p:sp>
        <p:sp>
          <p:nvSpPr>
            <p:cNvPr id="99588" name="Rectangle 260"/>
            <p:cNvSpPr>
              <a:spLocks noChangeArrowheads="1"/>
            </p:cNvSpPr>
            <p:nvPr/>
          </p:nvSpPr>
          <p:spPr bwMode="auto">
            <a:xfrm>
              <a:off x="3054" y="3705"/>
              <a:ext cx="12" cy="12"/>
            </a:xfrm>
            <a:prstGeom prst="rect">
              <a:avLst/>
            </a:prstGeom>
            <a:solidFill>
              <a:srgbClr val="000000"/>
            </a:solidFill>
            <a:ln w="9525">
              <a:noFill/>
              <a:miter lim="800000"/>
              <a:headEnd/>
              <a:tailEnd/>
            </a:ln>
          </p:spPr>
          <p:txBody>
            <a:bodyPr/>
            <a:lstStyle/>
            <a:p>
              <a:endParaRPr lang="en-GB"/>
            </a:p>
          </p:txBody>
        </p:sp>
        <p:sp>
          <p:nvSpPr>
            <p:cNvPr id="99589" name="Rectangle 261"/>
            <p:cNvSpPr>
              <a:spLocks noChangeArrowheads="1"/>
            </p:cNvSpPr>
            <p:nvPr/>
          </p:nvSpPr>
          <p:spPr bwMode="auto">
            <a:xfrm>
              <a:off x="3054" y="3681"/>
              <a:ext cx="12" cy="12"/>
            </a:xfrm>
            <a:prstGeom prst="rect">
              <a:avLst/>
            </a:prstGeom>
            <a:solidFill>
              <a:srgbClr val="000000"/>
            </a:solidFill>
            <a:ln w="9525">
              <a:noFill/>
              <a:miter lim="800000"/>
              <a:headEnd/>
              <a:tailEnd/>
            </a:ln>
          </p:spPr>
          <p:txBody>
            <a:bodyPr/>
            <a:lstStyle/>
            <a:p>
              <a:endParaRPr lang="en-GB"/>
            </a:p>
          </p:txBody>
        </p:sp>
        <p:sp>
          <p:nvSpPr>
            <p:cNvPr id="99590" name="Rectangle 262"/>
            <p:cNvSpPr>
              <a:spLocks noChangeArrowheads="1"/>
            </p:cNvSpPr>
            <p:nvPr/>
          </p:nvSpPr>
          <p:spPr bwMode="auto">
            <a:xfrm>
              <a:off x="3054" y="3657"/>
              <a:ext cx="12" cy="12"/>
            </a:xfrm>
            <a:prstGeom prst="rect">
              <a:avLst/>
            </a:prstGeom>
            <a:solidFill>
              <a:srgbClr val="000000"/>
            </a:solidFill>
            <a:ln w="9525">
              <a:noFill/>
              <a:miter lim="800000"/>
              <a:headEnd/>
              <a:tailEnd/>
            </a:ln>
          </p:spPr>
          <p:txBody>
            <a:bodyPr/>
            <a:lstStyle/>
            <a:p>
              <a:endParaRPr lang="en-GB"/>
            </a:p>
          </p:txBody>
        </p:sp>
        <p:sp>
          <p:nvSpPr>
            <p:cNvPr id="99591" name="Rectangle 263"/>
            <p:cNvSpPr>
              <a:spLocks noChangeArrowheads="1"/>
            </p:cNvSpPr>
            <p:nvPr/>
          </p:nvSpPr>
          <p:spPr bwMode="auto">
            <a:xfrm>
              <a:off x="3054" y="3633"/>
              <a:ext cx="12" cy="12"/>
            </a:xfrm>
            <a:prstGeom prst="rect">
              <a:avLst/>
            </a:prstGeom>
            <a:solidFill>
              <a:srgbClr val="000000"/>
            </a:solidFill>
            <a:ln w="9525">
              <a:noFill/>
              <a:miter lim="800000"/>
              <a:headEnd/>
              <a:tailEnd/>
            </a:ln>
          </p:spPr>
          <p:txBody>
            <a:bodyPr/>
            <a:lstStyle/>
            <a:p>
              <a:endParaRPr lang="en-GB"/>
            </a:p>
          </p:txBody>
        </p:sp>
        <p:sp>
          <p:nvSpPr>
            <p:cNvPr id="99592" name="Rectangle 264"/>
            <p:cNvSpPr>
              <a:spLocks noChangeArrowheads="1"/>
            </p:cNvSpPr>
            <p:nvPr/>
          </p:nvSpPr>
          <p:spPr bwMode="auto">
            <a:xfrm>
              <a:off x="3054" y="3609"/>
              <a:ext cx="12" cy="12"/>
            </a:xfrm>
            <a:prstGeom prst="rect">
              <a:avLst/>
            </a:prstGeom>
            <a:solidFill>
              <a:srgbClr val="000000"/>
            </a:solidFill>
            <a:ln w="9525">
              <a:noFill/>
              <a:miter lim="800000"/>
              <a:headEnd/>
              <a:tailEnd/>
            </a:ln>
          </p:spPr>
          <p:txBody>
            <a:bodyPr/>
            <a:lstStyle/>
            <a:p>
              <a:endParaRPr lang="en-GB"/>
            </a:p>
          </p:txBody>
        </p:sp>
        <p:sp>
          <p:nvSpPr>
            <p:cNvPr id="99593" name="Rectangle 265"/>
            <p:cNvSpPr>
              <a:spLocks noChangeArrowheads="1"/>
            </p:cNvSpPr>
            <p:nvPr/>
          </p:nvSpPr>
          <p:spPr bwMode="auto">
            <a:xfrm>
              <a:off x="3054" y="3585"/>
              <a:ext cx="12" cy="12"/>
            </a:xfrm>
            <a:prstGeom prst="rect">
              <a:avLst/>
            </a:prstGeom>
            <a:solidFill>
              <a:srgbClr val="000000"/>
            </a:solidFill>
            <a:ln w="9525">
              <a:noFill/>
              <a:miter lim="800000"/>
              <a:headEnd/>
              <a:tailEnd/>
            </a:ln>
          </p:spPr>
          <p:txBody>
            <a:bodyPr/>
            <a:lstStyle/>
            <a:p>
              <a:endParaRPr lang="en-GB"/>
            </a:p>
          </p:txBody>
        </p:sp>
        <p:sp>
          <p:nvSpPr>
            <p:cNvPr id="99594" name="Rectangle 266"/>
            <p:cNvSpPr>
              <a:spLocks noChangeArrowheads="1"/>
            </p:cNvSpPr>
            <p:nvPr/>
          </p:nvSpPr>
          <p:spPr bwMode="auto">
            <a:xfrm>
              <a:off x="3054" y="3561"/>
              <a:ext cx="12" cy="12"/>
            </a:xfrm>
            <a:prstGeom prst="rect">
              <a:avLst/>
            </a:prstGeom>
            <a:solidFill>
              <a:srgbClr val="000000"/>
            </a:solidFill>
            <a:ln w="9525">
              <a:noFill/>
              <a:miter lim="800000"/>
              <a:headEnd/>
              <a:tailEnd/>
            </a:ln>
          </p:spPr>
          <p:txBody>
            <a:bodyPr/>
            <a:lstStyle/>
            <a:p>
              <a:endParaRPr lang="en-GB"/>
            </a:p>
          </p:txBody>
        </p:sp>
        <p:sp>
          <p:nvSpPr>
            <p:cNvPr id="99595" name="Rectangle 267"/>
            <p:cNvSpPr>
              <a:spLocks noChangeArrowheads="1"/>
            </p:cNvSpPr>
            <p:nvPr/>
          </p:nvSpPr>
          <p:spPr bwMode="auto">
            <a:xfrm>
              <a:off x="3054" y="3537"/>
              <a:ext cx="12" cy="12"/>
            </a:xfrm>
            <a:prstGeom prst="rect">
              <a:avLst/>
            </a:prstGeom>
            <a:solidFill>
              <a:srgbClr val="000000"/>
            </a:solidFill>
            <a:ln w="9525">
              <a:noFill/>
              <a:miter lim="800000"/>
              <a:headEnd/>
              <a:tailEnd/>
            </a:ln>
          </p:spPr>
          <p:txBody>
            <a:bodyPr/>
            <a:lstStyle/>
            <a:p>
              <a:endParaRPr lang="en-GB"/>
            </a:p>
          </p:txBody>
        </p:sp>
        <p:sp>
          <p:nvSpPr>
            <p:cNvPr id="99596" name="Rectangle 268"/>
            <p:cNvSpPr>
              <a:spLocks noChangeArrowheads="1"/>
            </p:cNvSpPr>
            <p:nvPr/>
          </p:nvSpPr>
          <p:spPr bwMode="auto">
            <a:xfrm>
              <a:off x="3054" y="3513"/>
              <a:ext cx="12" cy="12"/>
            </a:xfrm>
            <a:prstGeom prst="rect">
              <a:avLst/>
            </a:prstGeom>
            <a:solidFill>
              <a:srgbClr val="000000"/>
            </a:solidFill>
            <a:ln w="9525">
              <a:noFill/>
              <a:miter lim="800000"/>
              <a:headEnd/>
              <a:tailEnd/>
            </a:ln>
          </p:spPr>
          <p:txBody>
            <a:bodyPr/>
            <a:lstStyle/>
            <a:p>
              <a:endParaRPr lang="en-GB"/>
            </a:p>
          </p:txBody>
        </p:sp>
        <p:sp>
          <p:nvSpPr>
            <p:cNvPr id="99597" name="Rectangle 269"/>
            <p:cNvSpPr>
              <a:spLocks noChangeArrowheads="1"/>
            </p:cNvSpPr>
            <p:nvPr/>
          </p:nvSpPr>
          <p:spPr bwMode="auto">
            <a:xfrm>
              <a:off x="3054" y="3489"/>
              <a:ext cx="12" cy="12"/>
            </a:xfrm>
            <a:prstGeom prst="rect">
              <a:avLst/>
            </a:prstGeom>
            <a:solidFill>
              <a:srgbClr val="000000"/>
            </a:solidFill>
            <a:ln w="9525">
              <a:noFill/>
              <a:miter lim="800000"/>
              <a:headEnd/>
              <a:tailEnd/>
            </a:ln>
          </p:spPr>
          <p:txBody>
            <a:bodyPr/>
            <a:lstStyle/>
            <a:p>
              <a:endParaRPr lang="en-GB"/>
            </a:p>
          </p:txBody>
        </p:sp>
        <p:sp>
          <p:nvSpPr>
            <p:cNvPr id="99598" name="Rectangle 270"/>
            <p:cNvSpPr>
              <a:spLocks noChangeArrowheads="1"/>
            </p:cNvSpPr>
            <p:nvPr/>
          </p:nvSpPr>
          <p:spPr bwMode="auto">
            <a:xfrm>
              <a:off x="3054" y="3465"/>
              <a:ext cx="12" cy="12"/>
            </a:xfrm>
            <a:prstGeom prst="rect">
              <a:avLst/>
            </a:prstGeom>
            <a:solidFill>
              <a:srgbClr val="000000"/>
            </a:solidFill>
            <a:ln w="9525">
              <a:noFill/>
              <a:miter lim="800000"/>
              <a:headEnd/>
              <a:tailEnd/>
            </a:ln>
          </p:spPr>
          <p:txBody>
            <a:bodyPr/>
            <a:lstStyle/>
            <a:p>
              <a:endParaRPr lang="en-GB"/>
            </a:p>
          </p:txBody>
        </p:sp>
        <p:sp>
          <p:nvSpPr>
            <p:cNvPr id="99599" name="Rectangle 271"/>
            <p:cNvSpPr>
              <a:spLocks noChangeArrowheads="1"/>
            </p:cNvSpPr>
            <p:nvPr/>
          </p:nvSpPr>
          <p:spPr bwMode="auto">
            <a:xfrm>
              <a:off x="3054" y="3441"/>
              <a:ext cx="12" cy="12"/>
            </a:xfrm>
            <a:prstGeom prst="rect">
              <a:avLst/>
            </a:prstGeom>
            <a:solidFill>
              <a:srgbClr val="000000"/>
            </a:solidFill>
            <a:ln w="9525">
              <a:noFill/>
              <a:miter lim="800000"/>
              <a:headEnd/>
              <a:tailEnd/>
            </a:ln>
          </p:spPr>
          <p:txBody>
            <a:bodyPr/>
            <a:lstStyle/>
            <a:p>
              <a:endParaRPr lang="en-GB"/>
            </a:p>
          </p:txBody>
        </p:sp>
        <p:sp>
          <p:nvSpPr>
            <p:cNvPr id="99600" name="Rectangle 272"/>
            <p:cNvSpPr>
              <a:spLocks noChangeArrowheads="1"/>
            </p:cNvSpPr>
            <p:nvPr/>
          </p:nvSpPr>
          <p:spPr bwMode="auto">
            <a:xfrm>
              <a:off x="3054" y="3417"/>
              <a:ext cx="12" cy="12"/>
            </a:xfrm>
            <a:prstGeom prst="rect">
              <a:avLst/>
            </a:prstGeom>
            <a:solidFill>
              <a:srgbClr val="000000"/>
            </a:solidFill>
            <a:ln w="9525">
              <a:noFill/>
              <a:miter lim="800000"/>
              <a:headEnd/>
              <a:tailEnd/>
            </a:ln>
          </p:spPr>
          <p:txBody>
            <a:bodyPr/>
            <a:lstStyle/>
            <a:p>
              <a:endParaRPr lang="en-GB"/>
            </a:p>
          </p:txBody>
        </p:sp>
        <p:sp>
          <p:nvSpPr>
            <p:cNvPr id="99601" name="Rectangle 273"/>
            <p:cNvSpPr>
              <a:spLocks noChangeArrowheads="1"/>
            </p:cNvSpPr>
            <p:nvPr/>
          </p:nvSpPr>
          <p:spPr bwMode="auto">
            <a:xfrm>
              <a:off x="3054" y="3393"/>
              <a:ext cx="12" cy="12"/>
            </a:xfrm>
            <a:prstGeom prst="rect">
              <a:avLst/>
            </a:prstGeom>
            <a:solidFill>
              <a:srgbClr val="000000"/>
            </a:solidFill>
            <a:ln w="9525">
              <a:noFill/>
              <a:miter lim="800000"/>
              <a:headEnd/>
              <a:tailEnd/>
            </a:ln>
          </p:spPr>
          <p:txBody>
            <a:bodyPr/>
            <a:lstStyle/>
            <a:p>
              <a:endParaRPr lang="en-GB"/>
            </a:p>
          </p:txBody>
        </p:sp>
        <p:sp>
          <p:nvSpPr>
            <p:cNvPr id="99602" name="Rectangle 274"/>
            <p:cNvSpPr>
              <a:spLocks noChangeArrowheads="1"/>
            </p:cNvSpPr>
            <p:nvPr/>
          </p:nvSpPr>
          <p:spPr bwMode="auto">
            <a:xfrm>
              <a:off x="3054" y="3369"/>
              <a:ext cx="12" cy="12"/>
            </a:xfrm>
            <a:prstGeom prst="rect">
              <a:avLst/>
            </a:prstGeom>
            <a:solidFill>
              <a:srgbClr val="000000"/>
            </a:solidFill>
            <a:ln w="9525">
              <a:noFill/>
              <a:miter lim="800000"/>
              <a:headEnd/>
              <a:tailEnd/>
            </a:ln>
          </p:spPr>
          <p:txBody>
            <a:bodyPr/>
            <a:lstStyle/>
            <a:p>
              <a:endParaRPr lang="en-GB"/>
            </a:p>
          </p:txBody>
        </p:sp>
        <p:sp>
          <p:nvSpPr>
            <p:cNvPr id="99603" name="Rectangle 275"/>
            <p:cNvSpPr>
              <a:spLocks noChangeArrowheads="1"/>
            </p:cNvSpPr>
            <p:nvPr/>
          </p:nvSpPr>
          <p:spPr bwMode="auto">
            <a:xfrm>
              <a:off x="3054" y="3345"/>
              <a:ext cx="12" cy="12"/>
            </a:xfrm>
            <a:prstGeom prst="rect">
              <a:avLst/>
            </a:prstGeom>
            <a:solidFill>
              <a:srgbClr val="000000"/>
            </a:solidFill>
            <a:ln w="9525">
              <a:noFill/>
              <a:miter lim="800000"/>
              <a:headEnd/>
              <a:tailEnd/>
            </a:ln>
          </p:spPr>
          <p:txBody>
            <a:bodyPr/>
            <a:lstStyle/>
            <a:p>
              <a:endParaRPr lang="en-GB"/>
            </a:p>
          </p:txBody>
        </p:sp>
        <p:sp>
          <p:nvSpPr>
            <p:cNvPr id="99604" name="Rectangle 276"/>
            <p:cNvSpPr>
              <a:spLocks noChangeArrowheads="1"/>
            </p:cNvSpPr>
            <p:nvPr/>
          </p:nvSpPr>
          <p:spPr bwMode="auto">
            <a:xfrm>
              <a:off x="3054" y="3321"/>
              <a:ext cx="12" cy="12"/>
            </a:xfrm>
            <a:prstGeom prst="rect">
              <a:avLst/>
            </a:prstGeom>
            <a:solidFill>
              <a:srgbClr val="000000"/>
            </a:solidFill>
            <a:ln w="9525">
              <a:noFill/>
              <a:miter lim="800000"/>
              <a:headEnd/>
              <a:tailEnd/>
            </a:ln>
          </p:spPr>
          <p:txBody>
            <a:bodyPr/>
            <a:lstStyle/>
            <a:p>
              <a:endParaRPr lang="en-GB"/>
            </a:p>
          </p:txBody>
        </p:sp>
        <p:sp>
          <p:nvSpPr>
            <p:cNvPr id="99605" name="Rectangle 277"/>
            <p:cNvSpPr>
              <a:spLocks noChangeArrowheads="1"/>
            </p:cNvSpPr>
            <p:nvPr/>
          </p:nvSpPr>
          <p:spPr bwMode="auto">
            <a:xfrm>
              <a:off x="3054" y="3297"/>
              <a:ext cx="12" cy="12"/>
            </a:xfrm>
            <a:prstGeom prst="rect">
              <a:avLst/>
            </a:prstGeom>
            <a:solidFill>
              <a:srgbClr val="000000"/>
            </a:solidFill>
            <a:ln w="9525">
              <a:noFill/>
              <a:miter lim="800000"/>
              <a:headEnd/>
              <a:tailEnd/>
            </a:ln>
          </p:spPr>
          <p:txBody>
            <a:bodyPr/>
            <a:lstStyle/>
            <a:p>
              <a:endParaRPr lang="en-GB"/>
            </a:p>
          </p:txBody>
        </p:sp>
        <p:sp>
          <p:nvSpPr>
            <p:cNvPr id="99606" name="Rectangle 278"/>
            <p:cNvSpPr>
              <a:spLocks noChangeArrowheads="1"/>
            </p:cNvSpPr>
            <p:nvPr/>
          </p:nvSpPr>
          <p:spPr bwMode="auto">
            <a:xfrm>
              <a:off x="3054" y="3273"/>
              <a:ext cx="12" cy="12"/>
            </a:xfrm>
            <a:prstGeom prst="rect">
              <a:avLst/>
            </a:prstGeom>
            <a:solidFill>
              <a:srgbClr val="000000"/>
            </a:solidFill>
            <a:ln w="9525">
              <a:noFill/>
              <a:miter lim="800000"/>
              <a:headEnd/>
              <a:tailEnd/>
            </a:ln>
          </p:spPr>
          <p:txBody>
            <a:bodyPr/>
            <a:lstStyle/>
            <a:p>
              <a:endParaRPr lang="en-GB"/>
            </a:p>
          </p:txBody>
        </p:sp>
        <p:sp>
          <p:nvSpPr>
            <p:cNvPr id="99607" name="Rectangle 279"/>
            <p:cNvSpPr>
              <a:spLocks noChangeArrowheads="1"/>
            </p:cNvSpPr>
            <p:nvPr/>
          </p:nvSpPr>
          <p:spPr bwMode="auto">
            <a:xfrm>
              <a:off x="3054" y="3249"/>
              <a:ext cx="12" cy="12"/>
            </a:xfrm>
            <a:prstGeom prst="rect">
              <a:avLst/>
            </a:prstGeom>
            <a:solidFill>
              <a:srgbClr val="000000"/>
            </a:solidFill>
            <a:ln w="9525">
              <a:noFill/>
              <a:miter lim="800000"/>
              <a:headEnd/>
              <a:tailEnd/>
            </a:ln>
          </p:spPr>
          <p:txBody>
            <a:bodyPr/>
            <a:lstStyle/>
            <a:p>
              <a:endParaRPr lang="en-GB"/>
            </a:p>
          </p:txBody>
        </p:sp>
        <p:sp>
          <p:nvSpPr>
            <p:cNvPr id="99608" name="Rectangle 280"/>
            <p:cNvSpPr>
              <a:spLocks noChangeArrowheads="1"/>
            </p:cNvSpPr>
            <p:nvPr/>
          </p:nvSpPr>
          <p:spPr bwMode="auto">
            <a:xfrm>
              <a:off x="3054" y="3225"/>
              <a:ext cx="12" cy="12"/>
            </a:xfrm>
            <a:prstGeom prst="rect">
              <a:avLst/>
            </a:prstGeom>
            <a:solidFill>
              <a:srgbClr val="000000"/>
            </a:solidFill>
            <a:ln w="9525">
              <a:noFill/>
              <a:miter lim="800000"/>
              <a:headEnd/>
              <a:tailEnd/>
            </a:ln>
          </p:spPr>
          <p:txBody>
            <a:bodyPr/>
            <a:lstStyle/>
            <a:p>
              <a:endParaRPr lang="en-GB"/>
            </a:p>
          </p:txBody>
        </p:sp>
        <p:sp>
          <p:nvSpPr>
            <p:cNvPr id="99609" name="Rectangle 281"/>
            <p:cNvSpPr>
              <a:spLocks noChangeArrowheads="1"/>
            </p:cNvSpPr>
            <p:nvPr/>
          </p:nvSpPr>
          <p:spPr bwMode="auto">
            <a:xfrm>
              <a:off x="3054" y="3201"/>
              <a:ext cx="12" cy="12"/>
            </a:xfrm>
            <a:prstGeom prst="rect">
              <a:avLst/>
            </a:prstGeom>
            <a:solidFill>
              <a:srgbClr val="000000"/>
            </a:solidFill>
            <a:ln w="9525">
              <a:noFill/>
              <a:miter lim="800000"/>
              <a:headEnd/>
              <a:tailEnd/>
            </a:ln>
          </p:spPr>
          <p:txBody>
            <a:bodyPr/>
            <a:lstStyle/>
            <a:p>
              <a:endParaRPr lang="en-GB"/>
            </a:p>
          </p:txBody>
        </p:sp>
        <p:sp>
          <p:nvSpPr>
            <p:cNvPr id="99610" name="Rectangle 282"/>
            <p:cNvSpPr>
              <a:spLocks noChangeArrowheads="1"/>
            </p:cNvSpPr>
            <p:nvPr/>
          </p:nvSpPr>
          <p:spPr bwMode="auto">
            <a:xfrm>
              <a:off x="3054" y="3177"/>
              <a:ext cx="12" cy="12"/>
            </a:xfrm>
            <a:prstGeom prst="rect">
              <a:avLst/>
            </a:prstGeom>
            <a:solidFill>
              <a:srgbClr val="000000"/>
            </a:solidFill>
            <a:ln w="9525">
              <a:noFill/>
              <a:miter lim="800000"/>
              <a:headEnd/>
              <a:tailEnd/>
            </a:ln>
          </p:spPr>
          <p:txBody>
            <a:bodyPr/>
            <a:lstStyle/>
            <a:p>
              <a:endParaRPr lang="en-GB"/>
            </a:p>
          </p:txBody>
        </p:sp>
        <p:sp>
          <p:nvSpPr>
            <p:cNvPr id="99611" name="Rectangle 283"/>
            <p:cNvSpPr>
              <a:spLocks noChangeArrowheads="1"/>
            </p:cNvSpPr>
            <p:nvPr/>
          </p:nvSpPr>
          <p:spPr bwMode="auto">
            <a:xfrm>
              <a:off x="3054" y="3153"/>
              <a:ext cx="12" cy="12"/>
            </a:xfrm>
            <a:prstGeom prst="rect">
              <a:avLst/>
            </a:prstGeom>
            <a:solidFill>
              <a:srgbClr val="000000"/>
            </a:solidFill>
            <a:ln w="9525">
              <a:noFill/>
              <a:miter lim="800000"/>
              <a:headEnd/>
              <a:tailEnd/>
            </a:ln>
          </p:spPr>
          <p:txBody>
            <a:bodyPr/>
            <a:lstStyle/>
            <a:p>
              <a:endParaRPr lang="en-GB"/>
            </a:p>
          </p:txBody>
        </p:sp>
        <p:sp>
          <p:nvSpPr>
            <p:cNvPr id="99612" name="Rectangle 284"/>
            <p:cNvSpPr>
              <a:spLocks noChangeArrowheads="1"/>
            </p:cNvSpPr>
            <p:nvPr/>
          </p:nvSpPr>
          <p:spPr bwMode="auto">
            <a:xfrm>
              <a:off x="3054" y="3129"/>
              <a:ext cx="12" cy="12"/>
            </a:xfrm>
            <a:prstGeom prst="rect">
              <a:avLst/>
            </a:prstGeom>
            <a:solidFill>
              <a:srgbClr val="000000"/>
            </a:solidFill>
            <a:ln w="9525">
              <a:noFill/>
              <a:miter lim="800000"/>
              <a:headEnd/>
              <a:tailEnd/>
            </a:ln>
          </p:spPr>
          <p:txBody>
            <a:bodyPr/>
            <a:lstStyle/>
            <a:p>
              <a:endParaRPr lang="en-GB"/>
            </a:p>
          </p:txBody>
        </p:sp>
        <p:sp>
          <p:nvSpPr>
            <p:cNvPr id="99613" name="Rectangle 285"/>
            <p:cNvSpPr>
              <a:spLocks noChangeArrowheads="1"/>
            </p:cNvSpPr>
            <p:nvPr/>
          </p:nvSpPr>
          <p:spPr bwMode="auto">
            <a:xfrm>
              <a:off x="3054" y="3105"/>
              <a:ext cx="12" cy="12"/>
            </a:xfrm>
            <a:prstGeom prst="rect">
              <a:avLst/>
            </a:prstGeom>
            <a:solidFill>
              <a:srgbClr val="000000"/>
            </a:solidFill>
            <a:ln w="9525">
              <a:noFill/>
              <a:miter lim="800000"/>
              <a:headEnd/>
              <a:tailEnd/>
            </a:ln>
          </p:spPr>
          <p:txBody>
            <a:bodyPr/>
            <a:lstStyle/>
            <a:p>
              <a:endParaRPr lang="en-GB"/>
            </a:p>
          </p:txBody>
        </p:sp>
        <p:sp>
          <p:nvSpPr>
            <p:cNvPr id="99614" name="Rectangle 286"/>
            <p:cNvSpPr>
              <a:spLocks noChangeArrowheads="1"/>
            </p:cNvSpPr>
            <p:nvPr/>
          </p:nvSpPr>
          <p:spPr bwMode="auto">
            <a:xfrm>
              <a:off x="3054" y="3081"/>
              <a:ext cx="12" cy="12"/>
            </a:xfrm>
            <a:prstGeom prst="rect">
              <a:avLst/>
            </a:prstGeom>
            <a:solidFill>
              <a:srgbClr val="000000"/>
            </a:solidFill>
            <a:ln w="9525">
              <a:noFill/>
              <a:miter lim="800000"/>
              <a:headEnd/>
              <a:tailEnd/>
            </a:ln>
          </p:spPr>
          <p:txBody>
            <a:bodyPr/>
            <a:lstStyle/>
            <a:p>
              <a:endParaRPr lang="en-GB"/>
            </a:p>
          </p:txBody>
        </p:sp>
        <p:sp>
          <p:nvSpPr>
            <p:cNvPr id="99615" name="Rectangle 287"/>
            <p:cNvSpPr>
              <a:spLocks noChangeArrowheads="1"/>
            </p:cNvSpPr>
            <p:nvPr/>
          </p:nvSpPr>
          <p:spPr bwMode="auto">
            <a:xfrm>
              <a:off x="3054" y="3057"/>
              <a:ext cx="12" cy="12"/>
            </a:xfrm>
            <a:prstGeom prst="rect">
              <a:avLst/>
            </a:prstGeom>
            <a:solidFill>
              <a:srgbClr val="000000"/>
            </a:solidFill>
            <a:ln w="9525">
              <a:noFill/>
              <a:miter lim="800000"/>
              <a:headEnd/>
              <a:tailEnd/>
            </a:ln>
          </p:spPr>
          <p:txBody>
            <a:bodyPr/>
            <a:lstStyle/>
            <a:p>
              <a:endParaRPr lang="en-GB"/>
            </a:p>
          </p:txBody>
        </p:sp>
        <p:sp>
          <p:nvSpPr>
            <p:cNvPr id="99616" name="Rectangle 288"/>
            <p:cNvSpPr>
              <a:spLocks noChangeArrowheads="1"/>
            </p:cNvSpPr>
            <p:nvPr/>
          </p:nvSpPr>
          <p:spPr bwMode="auto">
            <a:xfrm>
              <a:off x="3054" y="3033"/>
              <a:ext cx="12" cy="12"/>
            </a:xfrm>
            <a:prstGeom prst="rect">
              <a:avLst/>
            </a:prstGeom>
            <a:solidFill>
              <a:srgbClr val="000000"/>
            </a:solidFill>
            <a:ln w="9525">
              <a:noFill/>
              <a:miter lim="800000"/>
              <a:headEnd/>
              <a:tailEnd/>
            </a:ln>
          </p:spPr>
          <p:txBody>
            <a:bodyPr/>
            <a:lstStyle/>
            <a:p>
              <a:endParaRPr lang="en-GB"/>
            </a:p>
          </p:txBody>
        </p:sp>
        <p:sp>
          <p:nvSpPr>
            <p:cNvPr id="99617" name="Rectangle 289"/>
            <p:cNvSpPr>
              <a:spLocks noChangeArrowheads="1"/>
            </p:cNvSpPr>
            <p:nvPr/>
          </p:nvSpPr>
          <p:spPr bwMode="auto">
            <a:xfrm>
              <a:off x="3054" y="3009"/>
              <a:ext cx="12" cy="12"/>
            </a:xfrm>
            <a:prstGeom prst="rect">
              <a:avLst/>
            </a:prstGeom>
            <a:solidFill>
              <a:srgbClr val="000000"/>
            </a:solidFill>
            <a:ln w="9525">
              <a:noFill/>
              <a:miter lim="800000"/>
              <a:headEnd/>
              <a:tailEnd/>
            </a:ln>
          </p:spPr>
          <p:txBody>
            <a:bodyPr/>
            <a:lstStyle/>
            <a:p>
              <a:endParaRPr lang="en-GB"/>
            </a:p>
          </p:txBody>
        </p:sp>
        <p:sp>
          <p:nvSpPr>
            <p:cNvPr id="99618" name="Rectangle 290"/>
            <p:cNvSpPr>
              <a:spLocks noChangeArrowheads="1"/>
            </p:cNvSpPr>
            <p:nvPr/>
          </p:nvSpPr>
          <p:spPr bwMode="auto">
            <a:xfrm>
              <a:off x="3054" y="2985"/>
              <a:ext cx="12" cy="12"/>
            </a:xfrm>
            <a:prstGeom prst="rect">
              <a:avLst/>
            </a:prstGeom>
            <a:solidFill>
              <a:srgbClr val="000000"/>
            </a:solidFill>
            <a:ln w="9525">
              <a:noFill/>
              <a:miter lim="800000"/>
              <a:headEnd/>
              <a:tailEnd/>
            </a:ln>
          </p:spPr>
          <p:txBody>
            <a:bodyPr/>
            <a:lstStyle/>
            <a:p>
              <a:endParaRPr lang="en-GB"/>
            </a:p>
          </p:txBody>
        </p:sp>
        <p:sp>
          <p:nvSpPr>
            <p:cNvPr id="99619" name="Rectangle 291"/>
            <p:cNvSpPr>
              <a:spLocks noChangeArrowheads="1"/>
            </p:cNvSpPr>
            <p:nvPr/>
          </p:nvSpPr>
          <p:spPr bwMode="auto">
            <a:xfrm>
              <a:off x="3054" y="2961"/>
              <a:ext cx="12" cy="12"/>
            </a:xfrm>
            <a:prstGeom prst="rect">
              <a:avLst/>
            </a:prstGeom>
            <a:solidFill>
              <a:srgbClr val="000000"/>
            </a:solidFill>
            <a:ln w="9525">
              <a:noFill/>
              <a:miter lim="800000"/>
              <a:headEnd/>
              <a:tailEnd/>
            </a:ln>
          </p:spPr>
          <p:txBody>
            <a:bodyPr/>
            <a:lstStyle/>
            <a:p>
              <a:endParaRPr lang="en-GB"/>
            </a:p>
          </p:txBody>
        </p:sp>
        <p:sp>
          <p:nvSpPr>
            <p:cNvPr id="99620" name="Rectangle 292"/>
            <p:cNvSpPr>
              <a:spLocks noChangeArrowheads="1"/>
            </p:cNvSpPr>
            <p:nvPr/>
          </p:nvSpPr>
          <p:spPr bwMode="auto">
            <a:xfrm>
              <a:off x="3054" y="2937"/>
              <a:ext cx="12" cy="12"/>
            </a:xfrm>
            <a:prstGeom prst="rect">
              <a:avLst/>
            </a:prstGeom>
            <a:solidFill>
              <a:srgbClr val="000000"/>
            </a:solidFill>
            <a:ln w="9525">
              <a:noFill/>
              <a:miter lim="800000"/>
              <a:headEnd/>
              <a:tailEnd/>
            </a:ln>
          </p:spPr>
          <p:txBody>
            <a:bodyPr/>
            <a:lstStyle/>
            <a:p>
              <a:endParaRPr lang="en-GB"/>
            </a:p>
          </p:txBody>
        </p:sp>
        <p:sp>
          <p:nvSpPr>
            <p:cNvPr id="99621" name="Rectangle 293"/>
            <p:cNvSpPr>
              <a:spLocks noChangeArrowheads="1"/>
            </p:cNvSpPr>
            <p:nvPr/>
          </p:nvSpPr>
          <p:spPr bwMode="auto">
            <a:xfrm>
              <a:off x="3054" y="2913"/>
              <a:ext cx="12" cy="12"/>
            </a:xfrm>
            <a:prstGeom prst="rect">
              <a:avLst/>
            </a:prstGeom>
            <a:solidFill>
              <a:srgbClr val="000000"/>
            </a:solidFill>
            <a:ln w="9525">
              <a:noFill/>
              <a:miter lim="800000"/>
              <a:headEnd/>
              <a:tailEnd/>
            </a:ln>
          </p:spPr>
          <p:txBody>
            <a:bodyPr/>
            <a:lstStyle/>
            <a:p>
              <a:endParaRPr lang="en-GB"/>
            </a:p>
          </p:txBody>
        </p:sp>
        <p:sp>
          <p:nvSpPr>
            <p:cNvPr id="99622" name="Rectangle 294"/>
            <p:cNvSpPr>
              <a:spLocks noChangeArrowheads="1"/>
            </p:cNvSpPr>
            <p:nvPr/>
          </p:nvSpPr>
          <p:spPr bwMode="auto">
            <a:xfrm>
              <a:off x="3054" y="2889"/>
              <a:ext cx="12" cy="12"/>
            </a:xfrm>
            <a:prstGeom prst="rect">
              <a:avLst/>
            </a:prstGeom>
            <a:solidFill>
              <a:srgbClr val="000000"/>
            </a:solidFill>
            <a:ln w="9525">
              <a:noFill/>
              <a:miter lim="800000"/>
              <a:headEnd/>
              <a:tailEnd/>
            </a:ln>
          </p:spPr>
          <p:txBody>
            <a:bodyPr/>
            <a:lstStyle/>
            <a:p>
              <a:endParaRPr lang="en-GB"/>
            </a:p>
          </p:txBody>
        </p:sp>
        <p:sp>
          <p:nvSpPr>
            <p:cNvPr id="99623" name="Rectangle 295"/>
            <p:cNvSpPr>
              <a:spLocks noChangeArrowheads="1"/>
            </p:cNvSpPr>
            <p:nvPr/>
          </p:nvSpPr>
          <p:spPr bwMode="auto">
            <a:xfrm>
              <a:off x="3054" y="2865"/>
              <a:ext cx="12" cy="12"/>
            </a:xfrm>
            <a:prstGeom prst="rect">
              <a:avLst/>
            </a:prstGeom>
            <a:solidFill>
              <a:srgbClr val="000000"/>
            </a:solidFill>
            <a:ln w="9525">
              <a:noFill/>
              <a:miter lim="800000"/>
              <a:headEnd/>
              <a:tailEnd/>
            </a:ln>
          </p:spPr>
          <p:txBody>
            <a:bodyPr/>
            <a:lstStyle/>
            <a:p>
              <a:endParaRPr lang="en-GB"/>
            </a:p>
          </p:txBody>
        </p:sp>
        <p:sp>
          <p:nvSpPr>
            <p:cNvPr id="99624" name="Rectangle 296"/>
            <p:cNvSpPr>
              <a:spLocks noChangeArrowheads="1"/>
            </p:cNvSpPr>
            <p:nvPr/>
          </p:nvSpPr>
          <p:spPr bwMode="auto">
            <a:xfrm>
              <a:off x="3054" y="2841"/>
              <a:ext cx="12" cy="12"/>
            </a:xfrm>
            <a:prstGeom prst="rect">
              <a:avLst/>
            </a:prstGeom>
            <a:solidFill>
              <a:srgbClr val="000000"/>
            </a:solidFill>
            <a:ln w="9525">
              <a:noFill/>
              <a:miter lim="800000"/>
              <a:headEnd/>
              <a:tailEnd/>
            </a:ln>
          </p:spPr>
          <p:txBody>
            <a:bodyPr/>
            <a:lstStyle/>
            <a:p>
              <a:endParaRPr lang="en-GB"/>
            </a:p>
          </p:txBody>
        </p:sp>
        <p:sp>
          <p:nvSpPr>
            <p:cNvPr id="99625" name="Rectangle 297"/>
            <p:cNvSpPr>
              <a:spLocks noChangeArrowheads="1"/>
            </p:cNvSpPr>
            <p:nvPr/>
          </p:nvSpPr>
          <p:spPr bwMode="auto">
            <a:xfrm>
              <a:off x="3054" y="2817"/>
              <a:ext cx="12" cy="12"/>
            </a:xfrm>
            <a:prstGeom prst="rect">
              <a:avLst/>
            </a:prstGeom>
            <a:solidFill>
              <a:srgbClr val="000000"/>
            </a:solidFill>
            <a:ln w="9525">
              <a:noFill/>
              <a:miter lim="800000"/>
              <a:headEnd/>
              <a:tailEnd/>
            </a:ln>
          </p:spPr>
          <p:txBody>
            <a:bodyPr/>
            <a:lstStyle/>
            <a:p>
              <a:endParaRPr lang="en-GB"/>
            </a:p>
          </p:txBody>
        </p:sp>
        <p:sp>
          <p:nvSpPr>
            <p:cNvPr id="99626" name="Rectangle 298"/>
            <p:cNvSpPr>
              <a:spLocks noChangeArrowheads="1"/>
            </p:cNvSpPr>
            <p:nvPr/>
          </p:nvSpPr>
          <p:spPr bwMode="auto">
            <a:xfrm>
              <a:off x="3054" y="2793"/>
              <a:ext cx="12" cy="12"/>
            </a:xfrm>
            <a:prstGeom prst="rect">
              <a:avLst/>
            </a:prstGeom>
            <a:solidFill>
              <a:srgbClr val="000000"/>
            </a:solidFill>
            <a:ln w="9525">
              <a:noFill/>
              <a:miter lim="800000"/>
              <a:headEnd/>
              <a:tailEnd/>
            </a:ln>
          </p:spPr>
          <p:txBody>
            <a:bodyPr/>
            <a:lstStyle/>
            <a:p>
              <a:endParaRPr lang="en-GB"/>
            </a:p>
          </p:txBody>
        </p:sp>
        <p:sp>
          <p:nvSpPr>
            <p:cNvPr id="99627" name="Rectangle 299"/>
            <p:cNvSpPr>
              <a:spLocks noChangeArrowheads="1"/>
            </p:cNvSpPr>
            <p:nvPr/>
          </p:nvSpPr>
          <p:spPr bwMode="auto">
            <a:xfrm>
              <a:off x="3054" y="2769"/>
              <a:ext cx="12" cy="12"/>
            </a:xfrm>
            <a:prstGeom prst="rect">
              <a:avLst/>
            </a:prstGeom>
            <a:solidFill>
              <a:srgbClr val="000000"/>
            </a:solidFill>
            <a:ln w="9525">
              <a:noFill/>
              <a:miter lim="800000"/>
              <a:headEnd/>
              <a:tailEnd/>
            </a:ln>
          </p:spPr>
          <p:txBody>
            <a:bodyPr/>
            <a:lstStyle/>
            <a:p>
              <a:endParaRPr lang="en-GB"/>
            </a:p>
          </p:txBody>
        </p:sp>
        <p:sp>
          <p:nvSpPr>
            <p:cNvPr id="99628" name="Rectangle 300"/>
            <p:cNvSpPr>
              <a:spLocks noChangeArrowheads="1"/>
            </p:cNvSpPr>
            <p:nvPr/>
          </p:nvSpPr>
          <p:spPr bwMode="auto">
            <a:xfrm>
              <a:off x="3054" y="2745"/>
              <a:ext cx="12" cy="12"/>
            </a:xfrm>
            <a:prstGeom prst="rect">
              <a:avLst/>
            </a:prstGeom>
            <a:solidFill>
              <a:srgbClr val="000000"/>
            </a:solidFill>
            <a:ln w="9525">
              <a:noFill/>
              <a:miter lim="800000"/>
              <a:headEnd/>
              <a:tailEnd/>
            </a:ln>
          </p:spPr>
          <p:txBody>
            <a:bodyPr/>
            <a:lstStyle/>
            <a:p>
              <a:endParaRPr lang="en-GB"/>
            </a:p>
          </p:txBody>
        </p:sp>
        <p:sp>
          <p:nvSpPr>
            <p:cNvPr id="99629" name="Rectangle 301"/>
            <p:cNvSpPr>
              <a:spLocks noChangeArrowheads="1"/>
            </p:cNvSpPr>
            <p:nvPr/>
          </p:nvSpPr>
          <p:spPr bwMode="auto">
            <a:xfrm>
              <a:off x="3054" y="2721"/>
              <a:ext cx="12" cy="12"/>
            </a:xfrm>
            <a:prstGeom prst="rect">
              <a:avLst/>
            </a:prstGeom>
            <a:solidFill>
              <a:srgbClr val="000000"/>
            </a:solidFill>
            <a:ln w="9525">
              <a:noFill/>
              <a:miter lim="800000"/>
              <a:headEnd/>
              <a:tailEnd/>
            </a:ln>
          </p:spPr>
          <p:txBody>
            <a:bodyPr/>
            <a:lstStyle/>
            <a:p>
              <a:endParaRPr lang="en-GB"/>
            </a:p>
          </p:txBody>
        </p:sp>
        <p:sp>
          <p:nvSpPr>
            <p:cNvPr id="99630" name="Rectangle 302"/>
            <p:cNvSpPr>
              <a:spLocks noChangeArrowheads="1"/>
            </p:cNvSpPr>
            <p:nvPr/>
          </p:nvSpPr>
          <p:spPr bwMode="auto">
            <a:xfrm>
              <a:off x="3054" y="2697"/>
              <a:ext cx="12" cy="12"/>
            </a:xfrm>
            <a:prstGeom prst="rect">
              <a:avLst/>
            </a:prstGeom>
            <a:solidFill>
              <a:srgbClr val="000000"/>
            </a:solidFill>
            <a:ln w="9525">
              <a:noFill/>
              <a:miter lim="800000"/>
              <a:headEnd/>
              <a:tailEnd/>
            </a:ln>
          </p:spPr>
          <p:txBody>
            <a:bodyPr/>
            <a:lstStyle/>
            <a:p>
              <a:endParaRPr lang="en-GB"/>
            </a:p>
          </p:txBody>
        </p:sp>
      </p:grpSp>
      <p:grpSp>
        <p:nvGrpSpPr>
          <p:cNvPr id="9" name="Group 303"/>
          <p:cNvGrpSpPr>
            <a:grpSpLocks/>
          </p:cNvGrpSpPr>
          <p:nvPr/>
        </p:nvGrpSpPr>
        <p:grpSpPr bwMode="auto">
          <a:xfrm>
            <a:off x="7670800" y="2697163"/>
            <a:ext cx="19050" cy="2114550"/>
            <a:chOff x="4832" y="1699"/>
            <a:chExt cx="12" cy="1332"/>
          </a:xfrm>
        </p:grpSpPr>
        <p:sp>
          <p:nvSpPr>
            <p:cNvPr id="99632" name="Rectangle 304"/>
            <p:cNvSpPr>
              <a:spLocks noChangeArrowheads="1"/>
            </p:cNvSpPr>
            <p:nvPr/>
          </p:nvSpPr>
          <p:spPr bwMode="auto">
            <a:xfrm>
              <a:off x="4832" y="3019"/>
              <a:ext cx="12" cy="12"/>
            </a:xfrm>
            <a:prstGeom prst="rect">
              <a:avLst/>
            </a:prstGeom>
            <a:solidFill>
              <a:srgbClr val="000000"/>
            </a:solidFill>
            <a:ln w="9525">
              <a:noFill/>
              <a:miter lim="800000"/>
              <a:headEnd/>
              <a:tailEnd/>
            </a:ln>
          </p:spPr>
          <p:txBody>
            <a:bodyPr/>
            <a:lstStyle/>
            <a:p>
              <a:endParaRPr lang="en-GB"/>
            </a:p>
          </p:txBody>
        </p:sp>
        <p:sp>
          <p:nvSpPr>
            <p:cNvPr id="99633" name="Rectangle 305"/>
            <p:cNvSpPr>
              <a:spLocks noChangeArrowheads="1"/>
            </p:cNvSpPr>
            <p:nvPr/>
          </p:nvSpPr>
          <p:spPr bwMode="auto">
            <a:xfrm>
              <a:off x="4832" y="2995"/>
              <a:ext cx="12" cy="12"/>
            </a:xfrm>
            <a:prstGeom prst="rect">
              <a:avLst/>
            </a:prstGeom>
            <a:solidFill>
              <a:srgbClr val="000000"/>
            </a:solidFill>
            <a:ln w="9525">
              <a:noFill/>
              <a:miter lim="800000"/>
              <a:headEnd/>
              <a:tailEnd/>
            </a:ln>
          </p:spPr>
          <p:txBody>
            <a:bodyPr/>
            <a:lstStyle/>
            <a:p>
              <a:endParaRPr lang="en-GB"/>
            </a:p>
          </p:txBody>
        </p:sp>
        <p:sp>
          <p:nvSpPr>
            <p:cNvPr id="99634" name="Rectangle 306"/>
            <p:cNvSpPr>
              <a:spLocks noChangeArrowheads="1"/>
            </p:cNvSpPr>
            <p:nvPr/>
          </p:nvSpPr>
          <p:spPr bwMode="auto">
            <a:xfrm>
              <a:off x="4832" y="2971"/>
              <a:ext cx="12" cy="12"/>
            </a:xfrm>
            <a:prstGeom prst="rect">
              <a:avLst/>
            </a:prstGeom>
            <a:solidFill>
              <a:srgbClr val="000000"/>
            </a:solidFill>
            <a:ln w="9525">
              <a:noFill/>
              <a:miter lim="800000"/>
              <a:headEnd/>
              <a:tailEnd/>
            </a:ln>
          </p:spPr>
          <p:txBody>
            <a:bodyPr/>
            <a:lstStyle/>
            <a:p>
              <a:endParaRPr lang="en-GB"/>
            </a:p>
          </p:txBody>
        </p:sp>
        <p:sp>
          <p:nvSpPr>
            <p:cNvPr id="99635" name="Rectangle 307"/>
            <p:cNvSpPr>
              <a:spLocks noChangeArrowheads="1"/>
            </p:cNvSpPr>
            <p:nvPr/>
          </p:nvSpPr>
          <p:spPr bwMode="auto">
            <a:xfrm>
              <a:off x="4832" y="2947"/>
              <a:ext cx="12" cy="12"/>
            </a:xfrm>
            <a:prstGeom prst="rect">
              <a:avLst/>
            </a:prstGeom>
            <a:solidFill>
              <a:srgbClr val="000000"/>
            </a:solidFill>
            <a:ln w="9525">
              <a:noFill/>
              <a:miter lim="800000"/>
              <a:headEnd/>
              <a:tailEnd/>
            </a:ln>
          </p:spPr>
          <p:txBody>
            <a:bodyPr/>
            <a:lstStyle/>
            <a:p>
              <a:endParaRPr lang="en-GB"/>
            </a:p>
          </p:txBody>
        </p:sp>
        <p:sp>
          <p:nvSpPr>
            <p:cNvPr id="99636" name="Rectangle 308"/>
            <p:cNvSpPr>
              <a:spLocks noChangeArrowheads="1"/>
            </p:cNvSpPr>
            <p:nvPr/>
          </p:nvSpPr>
          <p:spPr bwMode="auto">
            <a:xfrm>
              <a:off x="4832" y="2923"/>
              <a:ext cx="12" cy="12"/>
            </a:xfrm>
            <a:prstGeom prst="rect">
              <a:avLst/>
            </a:prstGeom>
            <a:solidFill>
              <a:srgbClr val="000000"/>
            </a:solidFill>
            <a:ln w="9525">
              <a:noFill/>
              <a:miter lim="800000"/>
              <a:headEnd/>
              <a:tailEnd/>
            </a:ln>
          </p:spPr>
          <p:txBody>
            <a:bodyPr/>
            <a:lstStyle/>
            <a:p>
              <a:endParaRPr lang="en-GB"/>
            </a:p>
          </p:txBody>
        </p:sp>
        <p:sp>
          <p:nvSpPr>
            <p:cNvPr id="99637" name="Rectangle 309"/>
            <p:cNvSpPr>
              <a:spLocks noChangeArrowheads="1"/>
            </p:cNvSpPr>
            <p:nvPr/>
          </p:nvSpPr>
          <p:spPr bwMode="auto">
            <a:xfrm>
              <a:off x="4832" y="2899"/>
              <a:ext cx="12" cy="12"/>
            </a:xfrm>
            <a:prstGeom prst="rect">
              <a:avLst/>
            </a:prstGeom>
            <a:solidFill>
              <a:srgbClr val="000000"/>
            </a:solidFill>
            <a:ln w="9525">
              <a:noFill/>
              <a:miter lim="800000"/>
              <a:headEnd/>
              <a:tailEnd/>
            </a:ln>
          </p:spPr>
          <p:txBody>
            <a:bodyPr/>
            <a:lstStyle/>
            <a:p>
              <a:endParaRPr lang="en-GB"/>
            </a:p>
          </p:txBody>
        </p:sp>
        <p:sp>
          <p:nvSpPr>
            <p:cNvPr id="99638" name="Rectangle 310"/>
            <p:cNvSpPr>
              <a:spLocks noChangeArrowheads="1"/>
            </p:cNvSpPr>
            <p:nvPr/>
          </p:nvSpPr>
          <p:spPr bwMode="auto">
            <a:xfrm>
              <a:off x="4832" y="2875"/>
              <a:ext cx="12" cy="12"/>
            </a:xfrm>
            <a:prstGeom prst="rect">
              <a:avLst/>
            </a:prstGeom>
            <a:solidFill>
              <a:srgbClr val="000000"/>
            </a:solidFill>
            <a:ln w="9525">
              <a:noFill/>
              <a:miter lim="800000"/>
              <a:headEnd/>
              <a:tailEnd/>
            </a:ln>
          </p:spPr>
          <p:txBody>
            <a:bodyPr/>
            <a:lstStyle/>
            <a:p>
              <a:endParaRPr lang="en-GB"/>
            </a:p>
          </p:txBody>
        </p:sp>
        <p:sp>
          <p:nvSpPr>
            <p:cNvPr id="99639" name="Rectangle 311"/>
            <p:cNvSpPr>
              <a:spLocks noChangeArrowheads="1"/>
            </p:cNvSpPr>
            <p:nvPr/>
          </p:nvSpPr>
          <p:spPr bwMode="auto">
            <a:xfrm>
              <a:off x="4832" y="2851"/>
              <a:ext cx="12" cy="12"/>
            </a:xfrm>
            <a:prstGeom prst="rect">
              <a:avLst/>
            </a:prstGeom>
            <a:solidFill>
              <a:srgbClr val="000000"/>
            </a:solidFill>
            <a:ln w="9525">
              <a:noFill/>
              <a:miter lim="800000"/>
              <a:headEnd/>
              <a:tailEnd/>
            </a:ln>
          </p:spPr>
          <p:txBody>
            <a:bodyPr/>
            <a:lstStyle/>
            <a:p>
              <a:endParaRPr lang="en-GB"/>
            </a:p>
          </p:txBody>
        </p:sp>
        <p:sp>
          <p:nvSpPr>
            <p:cNvPr id="99640" name="Rectangle 312"/>
            <p:cNvSpPr>
              <a:spLocks noChangeArrowheads="1"/>
            </p:cNvSpPr>
            <p:nvPr/>
          </p:nvSpPr>
          <p:spPr bwMode="auto">
            <a:xfrm>
              <a:off x="4832" y="2827"/>
              <a:ext cx="12" cy="12"/>
            </a:xfrm>
            <a:prstGeom prst="rect">
              <a:avLst/>
            </a:prstGeom>
            <a:solidFill>
              <a:srgbClr val="000000"/>
            </a:solidFill>
            <a:ln w="9525">
              <a:noFill/>
              <a:miter lim="800000"/>
              <a:headEnd/>
              <a:tailEnd/>
            </a:ln>
          </p:spPr>
          <p:txBody>
            <a:bodyPr/>
            <a:lstStyle/>
            <a:p>
              <a:endParaRPr lang="en-GB"/>
            </a:p>
          </p:txBody>
        </p:sp>
        <p:sp>
          <p:nvSpPr>
            <p:cNvPr id="99641" name="Rectangle 313"/>
            <p:cNvSpPr>
              <a:spLocks noChangeArrowheads="1"/>
            </p:cNvSpPr>
            <p:nvPr/>
          </p:nvSpPr>
          <p:spPr bwMode="auto">
            <a:xfrm>
              <a:off x="4832" y="2803"/>
              <a:ext cx="12" cy="12"/>
            </a:xfrm>
            <a:prstGeom prst="rect">
              <a:avLst/>
            </a:prstGeom>
            <a:solidFill>
              <a:srgbClr val="000000"/>
            </a:solidFill>
            <a:ln w="9525">
              <a:noFill/>
              <a:miter lim="800000"/>
              <a:headEnd/>
              <a:tailEnd/>
            </a:ln>
          </p:spPr>
          <p:txBody>
            <a:bodyPr/>
            <a:lstStyle/>
            <a:p>
              <a:endParaRPr lang="en-GB"/>
            </a:p>
          </p:txBody>
        </p:sp>
        <p:sp>
          <p:nvSpPr>
            <p:cNvPr id="99642" name="Rectangle 314"/>
            <p:cNvSpPr>
              <a:spLocks noChangeArrowheads="1"/>
            </p:cNvSpPr>
            <p:nvPr/>
          </p:nvSpPr>
          <p:spPr bwMode="auto">
            <a:xfrm>
              <a:off x="4832" y="2779"/>
              <a:ext cx="12" cy="12"/>
            </a:xfrm>
            <a:prstGeom prst="rect">
              <a:avLst/>
            </a:prstGeom>
            <a:solidFill>
              <a:srgbClr val="000000"/>
            </a:solidFill>
            <a:ln w="9525">
              <a:noFill/>
              <a:miter lim="800000"/>
              <a:headEnd/>
              <a:tailEnd/>
            </a:ln>
          </p:spPr>
          <p:txBody>
            <a:bodyPr/>
            <a:lstStyle/>
            <a:p>
              <a:endParaRPr lang="en-GB"/>
            </a:p>
          </p:txBody>
        </p:sp>
        <p:sp>
          <p:nvSpPr>
            <p:cNvPr id="99643" name="Rectangle 315"/>
            <p:cNvSpPr>
              <a:spLocks noChangeArrowheads="1"/>
            </p:cNvSpPr>
            <p:nvPr/>
          </p:nvSpPr>
          <p:spPr bwMode="auto">
            <a:xfrm>
              <a:off x="4832" y="2755"/>
              <a:ext cx="12" cy="12"/>
            </a:xfrm>
            <a:prstGeom prst="rect">
              <a:avLst/>
            </a:prstGeom>
            <a:solidFill>
              <a:srgbClr val="000000"/>
            </a:solidFill>
            <a:ln w="9525">
              <a:noFill/>
              <a:miter lim="800000"/>
              <a:headEnd/>
              <a:tailEnd/>
            </a:ln>
          </p:spPr>
          <p:txBody>
            <a:bodyPr/>
            <a:lstStyle/>
            <a:p>
              <a:endParaRPr lang="en-GB"/>
            </a:p>
          </p:txBody>
        </p:sp>
        <p:sp>
          <p:nvSpPr>
            <p:cNvPr id="99644" name="Rectangle 316"/>
            <p:cNvSpPr>
              <a:spLocks noChangeArrowheads="1"/>
            </p:cNvSpPr>
            <p:nvPr/>
          </p:nvSpPr>
          <p:spPr bwMode="auto">
            <a:xfrm>
              <a:off x="4832" y="2731"/>
              <a:ext cx="12" cy="12"/>
            </a:xfrm>
            <a:prstGeom prst="rect">
              <a:avLst/>
            </a:prstGeom>
            <a:solidFill>
              <a:srgbClr val="000000"/>
            </a:solidFill>
            <a:ln w="9525">
              <a:noFill/>
              <a:miter lim="800000"/>
              <a:headEnd/>
              <a:tailEnd/>
            </a:ln>
          </p:spPr>
          <p:txBody>
            <a:bodyPr/>
            <a:lstStyle/>
            <a:p>
              <a:endParaRPr lang="en-GB"/>
            </a:p>
          </p:txBody>
        </p:sp>
        <p:sp>
          <p:nvSpPr>
            <p:cNvPr id="99645" name="Rectangle 317"/>
            <p:cNvSpPr>
              <a:spLocks noChangeArrowheads="1"/>
            </p:cNvSpPr>
            <p:nvPr/>
          </p:nvSpPr>
          <p:spPr bwMode="auto">
            <a:xfrm>
              <a:off x="4832" y="2707"/>
              <a:ext cx="12" cy="12"/>
            </a:xfrm>
            <a:prstGeom prst="rect">
              <a:avLst/>
            </a:prstGeom>
            <a:solidFill>
              <a:srgbClr val="000000"/>
            </a:solidFill>
            <a:ln w="9525">
              <a:noFill/>
              <a:miter lim="800000"/>
              <a:headEnd/>
              <a:tailEnd/>
            </a:ln>
          </p:spPr>
          <p:txBody>
            <a:bodyPr/>
            <a:lstStyle/>
            <a:p>
              <a:endParaRPr lang="en-GB"/>
            </a:p>
          </p:txBody>
        </p:sp>
        <p:sp>
          <p:nvSpPr>
            <p:cNvPr id="99646" name="Rectangle 318"/>
            <p:cNvSpPr>
              <a:spLocks noChangeArrowheads="1"/>
            </p:cNvSpPr>
            <p:nvPr/>
          </p:nvSpPr>
          <p:spPr bwMode="auto">
            <a:xfrm>
              <a:off x="4832" y="2683"/>
              <a:ext cx="12" cy="12"/>
            </a:xfrm>
            <a:prstGeom prst="rect">
              <a:avLst/>
            </a:prstGeom>
            <a:solidFill>
              <a:srgbClr val="000000"/>
            </a:solidFill>
            <a:ln w="9525">
              <a:noFill/>
              <a:miter lim="800000"/>
              <a:headEnd/>
              <a:tailEnd/>
            </a:ln>
          </p:spPr>
          <p:txBody>
            <a:bodyPr/>
            <a:lstStyle/>
            <a:p>
              <a:endParaRPr lang="en-GB"/>
            </a:p>
          </p:txBody>
        </p:sp>
        <p:sp>
          <p:nvSpPr>
            <p:cNvPr id="99647" name="Rectangle 319"/>
            <p:cNvSpPr>
              <a:spLocks noChangeArrowheads="1"/>
            </p:cNvSpPr>
            <p:nvPr/>
          </p:nvSpPr>
          <p:spPr bwMode="auto">
            <a:xfrm>
              <a:off x="4832" y="2659"/>
              <a:ext cx="12" cy="12"/>
            </a:xfrm>
            <a:prstGeom prst="rect">
              <a:avLst/>
            </a:prstGeom>
            <a:solidFill>
              <a:srgbClr val="000000"/>
            </a:solidFill>
            <a:ln w="9525">
              <a:noFill/>
              <a:miter lim="800000"/>
              <a:headEnd/>
              <a:tailEnd/>
            </a:ln>
          </p:spPr>
          <p:txBody>
            <a:bodyPr/>
            <a:lstStyle/>
            <a:p>
              <a:endParaRPr lang="en-GB"/>
            </a:p>
          </p:txBody>
        </p:sp>
        <p:sp>
          <p:nvSpPr>
            <p:cNvPr id="99648" name="Rectangle 320"/>
            <p:cNvSpPr>
              <a:spLocks noChangeArrowheads="1"/>
            </p:cNvSpPr>
            <p:nvPr/>
          </p:nvSpPr>
          <p:spPr bwMode="auto">
            <a:xfrm>
              <a:off x="4832" y="2635"/>
              <a:ext cx="12" cy="12"/>
            </a:xfrm>
            <a:prstGeom prst="rect">
              <a:avLst/>
            </a:prstGeom>
            <a:solidFill>
              <a:srgbClr val="000000"/>
            </a:solidFill>
            <a:ln w="9525">
              <a:noFill/>
              <a:miter lim="800000"/>
              <a:headEnd/>
              <a:tailEnd/>
            </a:ln>
          </p:spPr>
          <p:txBody>
            <a:bodyPr/>
            <a:lstStyle/>
            <a:p>
              <a:endParaRPr lang="en-GB"/>
            </a:p>
          </p:txBody>
        </p:sp>
        <p:sp>
          <p:nvSpPr>
            <p:cNvPr id="99649" name="Rectangle 321"/>
            <p:cNvSpPr>
              <a:spLocks noChangeArrowheads="1"/>
            </p:cNvSpPr>
            <p:nvPr/>
          </p:nvSpPr>
          <p:spPr bwMode="auto">
            <a:xfrm>
              <a:off x="4832" y="2611"/>
              <a:ext cx="12" cy="12"/>
            </a:xfrm>
            <a:prstGeom prst="rect">
              <a:avLst/>
            </a:prstGeom>
            <a:solidFill>
              <a:srgbClr val="000000"/>
            </a:solidFill>
            <a:ln w="9525">
              <a:noFill/>
              <a:miter lim="800000"/>
              <a:headEnd/>
              <a:tailEnd/>
            </a:ln>
          </p:spPr>
          <p:txBody>
            <a:bodyPr/>
            <a:lstStyle/>
            <a:p>
              <a:endParaRPr lang="en-GB"/>
            </a:p>
          </p:txBody>
        </p:sp>
        <p:sp>
          <p:nvSpPr>
            <p:cNvPr id="99650" name="Rectangle 322"/>
            <p:cNvSpPr>
              <a:spLocks noChangeArrowheads="1"/>
            </p:cNvSpPr>
            <p:nvPr/>
          </p:nvSpPr>
          <p:spPr bwMode="auto">
            <a:xfrm>
              <a:off x="4832" y="2587"/>
              <a:ext cx="12" cy="12"/>
            </a:xfrm>
            <a:prstGeom prst="rect">
              <a:avLst/>
            </a:prstGeom>
            <a:solidFill>
              <a:srgbClr val="000000"/>
            </a:solidFill>
            <a:ln w="9525">
              <a:noFill/>
              <a:miter lim="800000"/>
              <a:headEnd/>
              <a:tailEnd/>
            </a:ln>
          </p:spPr>
          <p:txBody>
            <a:bodyPr/>
            <a:lstStyle/>
            <a:p>
              <a:endParaRPr lang="en-GB"/>
            </a:p>
          </p:txBody>
        </p:sp>
        <p:sp>
          <p:nvSpPr>
            <p:cNvPr id="99651" name="Rectangle 323"/>
            <p:cNvSpPr>
              <a:spLocks noChangeArrowheads="1"/>
            </p:cNvSpPr>
            <p:nvPr/>
          </p:nvSpPr>
          <p:spPr bwMode="auto">
            <a:xfrm>
              <a:off x="4832" y="2563"/>
              <a:ext cx="12" cy="12"/>
            </a:xfrm>
            <a:prstGeom prst="rect">
              <a:avLst/>
            </a:prstGeom>
            <a:solidFill>
              <a:srgbClr val="000000"/>
            </a:solidFill>
            <a:ln w="9525">
              <a:noFill/>
              <a:miter lim="800000"/>
              <a:headEnd/>
              <a:tailEnd/>
            </a:ln>
          </p:spPr>
          <p:txBody>
            <a:bodyPr/>
            <a:lstStyle/>
            <a:p>
              <a:endParaRPr lang="en-GB"/>
            </a:p>
          </p:txBody>
        </p:sp>
        <p:sp>
          <p:nvSpPr>
            <p:cNvPr id="99652" name="Rectangle 324"/>
            <p:cNvSpPr>
              <a:spLocks noChangeArrowheads="1"/>
            </p:cNvSpPr>
            <p:nvPr/>
          </p:nvSpPr>
          <p:spPr bwMode="auto">
            <a:xfrm>
              <a:off x="4832" y="2539"/>
              <a:ext cx="12" cy="12"/>
            </a:xfrm>
            <a:prstGeom prst="rect">
              <a:avLst/>
            </a:prstGeom>
            <a:solidFill>
              <a:srgbClr val="000000"/>
            </a:solidFill>
            <a:ln w="9525">
              <a:noFill/>
              <a:miter lim="800000"/>
              <a:headEnd/>
              <a:tailEnd/>
            </a:ln>
          </p:spPr>
          <p:txBody>
            <a:bodyPr/>
            <a:lstStyle/>
            <a:p>
              <a:endParaRPr lang="en-GB"/>
            </a:p>
          </p:txBody>
        </p:sp>
        <p:sp>
          <p:nvSpPr>
            <p:cNvPr id="99653" name="Rectangle 325"/>
            <p:cNvSpPr>
              <a:spLocks noChangeArrowheads="1"/>
            </p:cNvSpPr>
            <p:nvPr/>
          </p:nvSpPr>
          <p:spPr bwMode="auto">
            <a:xfrm>
              <a:off x="4832" y="2515"/>
              <a:ext cx="12" cy="12"/>
            </a:xfrm>
            <a:prstGeom prst="rect">
              <a:avLst/>
            </a:prstGeom>
            <a:solidFill>
              <a:srgbClr val="000000"/>
            </a:solidFill>
            <a:ln w="9525">
              <a:noFill/>
              <a:miter lim="800000"/>
              <a:headEnd/>
              <a:tailEnd/>
            </a:ln>
          </p:spPr>
          <p:txBody>
            <a:bodyPr/>
            <a:lstStyle/>
            <a:p>
              <a:endParaRPr lang="en-GB"/>
            </a:p>
          </p:txBody>
        </p:sp>
        <p:sp>
          <p:nvSpPr>
            <p:cNvPr id="99654" name="Rectangle 326"/>
            <p:cNvSpPr>
              <a:spLocks noChangeArrowheads="1"/>
            </p:cNvSpPr>
            <p:nvPr/>
          </p:nvSpPr>
          <p:spPr bwMode="auto">
            <a:xfrm>
              <a:off x="4832" y="2491"/>
              <a:ext cx="12" cy="12"/>
            </a:xfrm>
            <a:prstGeom prst="rect">
              <a:avLst/>
            </a:prstGeom>
            <a:solidFill>
              <a:srgbClr val="000000"/>
            </a:solidFill>
            <a:ln w="9525">
              <a:noFill/>
              <a:miter lim="800000"/>
              <a:headEnd/>
              <a:tailEnd/>
            </a:ln>
          </p:spPr>
          <p:txBody>
            <a:bodyPr/>
            <a:lstStyle/>
            <a:p>
              <a:endParaRPr lang="en-GB"/>
            </a:p>
          </p:txBody>
        </p:sp>
        <p:sp>
          <p:nvSpPr>
            <p:cNvPr id="99655" name="Rectangle 327"/>
            <p:cNvSpPr>
              <a:spLocks noChangeArrowheads="1"/>
            </p:cNvSpPr>
            <p:nvPr/>
          </p:nvSpPr>
          <p:spPr bwMode="auto">
            <a:xfrm>
              <a:off x="4832" y="2467"/>
              <a:ext cx="12" cy="12"/>
            </a:xfrm>
            <a:prstGeom prst="rect">
              <a:avLst/>
            </a:prstGeom>
            <a:solidFill>
              <a:srgbClr val="000000"/>
            </a:solidFill>
            <a:ln w="9525">
              <a:noFill/>
              <a:miter lim="800000"/>
              <a:headEnd/>
              <a:tailEnd/>
            </a:ln>
          </p:spPr>
          <p:txBody>
            <a:bodyPr/>
            <a:lstStyle/>
            <a:p>
              <a:endParaRPr lang="en-GB"/>
            </a:p>
          </p:txBody>
        </p:sp>
        <p:sp>
          <p:nvSpPr>
            <p:cNvPr id="99656" name="Rectangle 328"/>
            <p:cNvSpPr>
              <a:spLocks noChangeArrowheads="1"/>
            </p:cNvSpPr>
            <p:nvPr/>
          </p:nvSpPr>
          <p:spPr bwMode="auto">
            <a:xfrm>
              <a:off x="4832" y="2443"/>
              <a:ext cx="12" cy="12"/>
            </a:xfrm>
            <a:prstGeom prst="rect">
              <a:avLst/>
            </a:prstGeom>
            <a:solidFill>
              <a:srgbClr val="000000"/>
            </a:solidFill>
            <a:ln w="9525">
              <a:noFill/>
              <a:miter lim="800000"/>
              <a:headEnd/>
              <a:tailEnd/>
            </a:ln>
          </p:spPr>
          <p:txBody>
            <a:bodyPr/>
            <a:lstStyle/>
            <a:p>
              <a:endParaRPr lang="en-GB"/>
            </a:p>
          </p:txBody>
        </p:sp>
        <p:sp>
          <p:nvSpPr>
            <p:cNvPr id="99657" name="Rectangle 329"/>
            <p:cNvSpPr>
              <a:spLocks noChangeArrowheads="1"/>
            </p:cNvSpPr>
            <p:nvPr/>
          </p:nvSpPr>
          <p:spPr bwMode="auto">
            <a:xfrm>
              <a:off x="4832" y="2419"/>
              <a:ext cx="12" cy="12"/>
            </a:xfrm>
            <a:prstGeom prst="rect">
              <a:avLst/>
            </a:prstGeom>
            <a:solidFill>
              <a:srgbClr val="000000"/>
            </a:solidFill>
            <a:ln w="9525">
              <a:noFill/>
              <a:miter lim="800000"/>
              <a:headEnd/>
              <a:tailEnd/>
            </a:ln>
          </p:spPr>
          <p:txBody>
            <a:bodyPr/>
            <a:lstStyle/>
            <a:p>
              <a:endParaRPr lang="en-GB"/>
            </a:p>
          </p:txBody>
        </p:sp>
        <p:sp>
          <p:nvSpPr>
            <p:cNvPr id="99658" name="Rectangle 330"/>
            <p:cNvSpPr>
              <a:spLocks noChangeArrowheads="1"/>
            </p:cNvSpPr>
            <p:nvPr/>
          </p:nvSpPr>
          <p:spPr bwMode="auto">
            <a:xfrm>
              <a:off x="4832" y="2395"/>
              <a:ext cx="12" cy="12"/>
            </a:xfrm>
            <a:prstGeom prst="rect">
              <a:avLst/>
            </a:prstGeom>
            <a:solidFill>
              <a:srgbClr val="000000"/>
            </a:solidFill>
            <a:ln w="9525">
              <a:noFill/>
              <a:miter lim="800000"/>
              <a:headEnd/>
              <a:tailEnd/>
            </a:ln>
          </p:spPr>
          <p:txBody>
            <a:bodyPr/>
            <a:lstStyle/>
            <a:p>
              <a:endParaRPr lang="en-GB"/>
            </a:p>
          </p:txBody>
        </p:sp>
        <p:sp>
          <p:nvSpPr>
            <p:cNvPr id="99659" name="Rectangle 331"/>
            <p:cNvSpPr>
              <a:spLocks noChangeArrowheads="1"/>
            </p:cNvSpPr>
            <p:nvPr/>
          </p:nvSpPr>
          <p:spPr bwMode="auto">
            <a:xfrm>
              <a:off x="4832" y="2371"/>
              <a:ext cx="12" cy="12"/>
            </a:xfrm>
            <a:prstGeom prst="rect">
              <a:avLst/>
            </a:prstGeom>
            <a:solidFill>
              <a:srgbClr val="000000"/>
            </a:solidFill>
            <a:ln w="9525">
              <a:noFill/>
              <a:miter lim="800000"/>
              <a:headEnd/>
              <a:tailEnd/>
            </a:ln>
          </p:spPr>
          <p:txBody>
            <a:bodyPr/>
            <a:lstStyle/>
            <a:p>
              <a:endParaRPr lang="en-GB"/>
            </a:p>
          </p:txBody>
        </p:sp>
        <p:sp>
          <p:nvSpPr>
            <p:cNvPr id="99660" name="Rectangle 332"/>
            <p:cNvSpPr>
              <a:spLocks noChangeArrowheads="1"/>
            </p:cNvSpPr>
            <p:nvPr/>
          </p:nvSpPr>
          <p:spPr bwMode="auto">
            <a:xfrm>
              <a:off x="4832" y="2347"/>
              <a:ext cx="12" cy="12"/>
            </a:xfrm>
            <a:prstGeom prst="rect">
              <a:avLst/>
            </a:prstGeom>
            <a:solidFill>
              <a:srgbClr val="000000"/>
            </a:solidFill>
            <a:ln w="9525">
              <a:noFill/>
              <a:miter lim="800000"/>
              <a:headEnd/>
              <a:tailEnd/>
            </a:ln>
          </p:spPr>
          <p:txBody>
            <a:bodyPr/>
            <a:lstStyle/>
            <a:p>
              <a:endParaRPr lang="en-GB"/>
            </a:p>
          </p:txBody>
        </p:sp>
        <p:sp>
          <p:nvSpPr>
            <p:cNvPr id="99661" name="Rectangle 333"/>
            <p:cNvSpPr>
              <a:spLocks noChangeArrowheads="1"/>
            </p:cNvSpPr>
            <p:nvPr/>
          </p:nvSpPr>
          <p:spPr bwMode="auto">
            <a:xfrm>
              <a:off x="4832" y="2323"/>
              <a:ext cx="12" cy="12"/>
            </a:xfrm>
            <a:prstGeom prst="rect">
              <a:avLst/>
            </a:prstGeom>
            <a:solidFill>
              <a:srgbClr val="000000"/>
            </a:solidFill>
            <a:ln w="9525">
              <a:noFill/>
              <a:miter lim="800000"/>
              <a:headEnd/>
              <a:tailEnd/>
            </a:ln>
          </p:spPr>
          <p:txBody>
            <a:bodyPr/>
            <a:lstStyle/>
            <a:p>
              <a:endParaRPr lang="en-GB"/>
            </a:p>
          </p:txBody>
        </p:sp>
        <p:sp>
          <p:nvSpPr>
            <p:cNvPr id="99662" name="Rectangle 334"/>
            <p:cNvSpPr>
              <a:spLocks noChangeArrowheads="1"/>
            </p:cNvSpPr>
            <p:nvPr/>
          </p:nvSpPr>
          <p:spPr bwMode="auto">
            <a:xfrm>
              <a:off x="4832" y="2299"/>
              <a:ext cx="12" cy="12"/>
            </a:xfrm>
            <a:prstGeom prst="rect">
              <a:avLst/>
            </a:prstGeom>
            <a:solidFill>
              <a:srgbClr val="000000"/>
            </a:solidFill>
            <a:ln w="9525">
              <a:noFill/>
              <a:miter lim="800000"/>
              <a:headEnd/>
              <a:tailEnd/>
            </a:ln>
          </p:spPr>
          <p:txBody>
            <a:bodyPr/>
            <a:lstStyle/>
            <a:p>
              <a:endParaRPr lang="en-GB"/>
            </a:p>
          </p:txBody>
        </p:sp>
        <p:sp>
          <p:nvSpPr>
            <p:cNvPr id="99663" name="Rectangle 335"/>
            <p:cNvSpPr>
              <a:spLocks noChangeArrowheads="1"/>
            </p:cNvSpPr>
            <p:nvPr/>
          </p:nvSpPr>
          <p:spPr bwMode="auto">
            <a:xfrm>
              <a:off x="4832" y="2275"/>
              <a:ext cx="12" cy="12"/>
            </a:xfrm>
            <a:prstGeom prst="rect">
              <a:avLst/>
            </a:prstGeom>
            <a:solidFill>
              <a:srgbClr val="000000"/>
            </a:solidFill>
            <a:ln w="9525">
              <a:noFill/>
              <a:miter lim="800000"/>
              <a:headEnd/>
              <a:tailEnd/>
            </a:ln>
          </p:spPr>
          <p:txBody>
            <a:bodyPr/>
            <a:lstStyle/>
            <a:p>
              <a:endParaRPr lang="en-GB"/>
            </a:p>
          </p:txBody>
        </p:sp>
        <p:sp>
          <p:nvSpPr>
            <p:cNvPr id="99664" name="Rectangle 336"/>
            <p:cNvSpPr>
              <a:spLocks noChangeArrowheads="1"/>
            </p:cNvSpPr>
            <p:nvPr/>
          </p:nvSpPr>
          <p:spPr bwMode="auto">
            <a:xfrm>
              <a:off x="4832" y="2251"/>
              <a:ext cx="12" cy="12"/>
            </a:xfrm>
            <a:prstGeom prst="rect">
              <a:avLst/>
            </a:prstGeom>
            <a:solidFill>
              <a:srgbClr val="000000"/>
            </a:solidFill>
            <a:ln w="9525">
              <a:noFill/>
              <a:miter lim="800000"/>
              <a:headEnd/>
              <a:tailEnd/>
            </a:ln>
          </p:spPr>
          <p:txBody>
            <a:bodyPr/>
            <a:lstStyle/>
            <a:p>
              <a:endParaRPr lang="en-GB"/>
            </a:p>
          </p:txBody>
        </p:sp>
        <p:sp>
          <p:nvSpPr>
            <p:cNvPr id="99665" name="Rectangle 337"/>
            <p:cNvSpPr>
              <a:spLocks noChangeArrowheads="1"/>
            </p:cNvSpPr>
            <p:nvPr/>
          </p:nvSpPr>
          <p:spPr bwMode="auto">
            <a:xfrm>
              <a:off x="4832" y="2227"/>
              <a:ext cx="12" cy="12"/>
            </a:xfrm>
            <a:prstGeom prst="rect">
              <a:avLst/>
            </a:prstGeom>
            <a:solidFill>
              <a:srgbClr val="000000"/>
            </a:solidFill>
            <a:ln w="9525">
              <a:noFill/>
              <a:miter lim="800000"/>
              <a:headEnd/>
              <a:tailEnd/>
            </a:ln>
          </p:spPr>
          <p:txBody>
            <a:bodyPr/>
            <a:lstStyle/>
            <a:p>
              <a:endParaRPr lang="en-GB"/>
            </a:p>
          </p:txBody>
        </p:sp>
        <p:sp>
          <p:nvSpPr>
            <p:cNvPr id="99666" name="Rectangle 338"/>
            <p:cNvSpPr>
              <a:spLocks noChangeArrowheads="1"/>
            </p:cNvSpPr>
            <p:nvPr/>
          </p:nvSpPr>
          <p:spPr bwMode="auto">
            <a:xfrm>
              <a:off x="4832" y="2203"/>
              <a:ext cx="12" cy="12"/>
            </a:xfrm>
            <a:prstGeom prst="rect">
              <a:avLst/>
            </a:prstGeom>
            <a:solidFill>
              <a:srgbClr val="000000"/>
            </a:solidFill>
            <a:ln w="9525">
              <a:noFill/>
              <a:miter lim="800000"/>
              <a:headEnd/>
              <a:tailEnd/>
            </a:ln>
          </p:spPr>
          <p:txBody>
            <a:bodyPr/>
            <a:lstStyle/>
            <a:p>
              <a:endParaRPr lang="en-GB"/>
            </a:p>
          </p:txBody>
        </p:sp>
        <p:sp>
          <p:nvSpPr>
            <p:cNvPr id="99667" name="Rectangle 339"/>
            <p:cNvSpPr>
              <a:spLocks noChangeArrowheads="1"/>
            </p:cNvSpPr>
            <p:nvPr/>
          </p:nvSpPr>
          <p:spPr bwMode="auto">
            <a:xfrm>
              <a:off x="4832" y="2179"/>
              <a:ext cx="12" cy="12"/>
            </a:xfrm>
            <a:prstGeom prst="rect">
              <a:avLst/>
            </a:prstGeom>
            <a:solidFill>
              <a:srgbClr val="000000"/>
            </a:solidFill>
            <a:ln w="9525">
              <a:noFill/>
              <a:miter lim="800000"/>
              <a:headEnd/>
              <a:tailEnd/>
            </a:ln>
          </p:spPr>
          <p:txBody>
            <a:bodyPr/>
            <a:lstStyle/>
            <a:p>
              <a:endParaRPr lang="en-GB"/>
            </a:p>
          </p:txBody>
        </p:sp>
        <p:sp>
          <p:nvSpPr>
            <p:cNvPr id="99668" name="Rectangle 340"/>
            <p:cNvSpPr>
              <a:spLocks noChangeArrowheads="1"/>
            </p:cNvSpPr>
            <p:nvPr/>
          </p:nvSpPr>
          <p:spPr bwMode="auto">
            <a:xfrm>
              <a:off x="4832" y="2155"/>
              <a:ext cx="12" cy="12"/>
            </a:xfrm>
            <a:prstGeom prst="rect">
              <a:avLst/>
            </a:prstGeom>
            <a:solidFill>
              <a:srgbClr val="000000"/>
            </a:solidFill>
            <a:ln w="9525">
              <a:noFill/>
              <a:miter lim="800000"/>
              <a:headEnd/>
              <a:tailEnd/>
            </a:ln>
          </p:spPr>
          <p:txBody>
            <a:bodyPr/>
            <a:lstStyle/>
            <a:p>
              <a:endParaRPr lang="en-GB"/>
            </a:p>
          </p:txBody>
        </p:sp>
        <p:sp>
          <p:nvSpPr>
            <p:cNvPr id="99669" name="Rectangle 341"/>
            <p:cNvSpPr>
              <a:spLocks noChangeArrowheads="1"/>
            </p:cNvSpPr>
            <p:nvPr/>
          </p:nvSpPr>
          <p:spPr bwMode="auto">
            <a:xfrm>
              <a:off x="4832" y="2131"/>
              <a:ext cx="12" cy="12"/>
            </a:xfrm>
            <a:prstGeom prst="rect">
              <a:avLst/>
            </a:prstGeom>
            <a:solidFill>
              <a:srgbClr val="000000"/>
            </a:solidFill>
            <a:ln w="9525">
              <a:noFill/>
              <a:miter lim="800000"/>
              <a:headEnd/>
              <a:tailEnd/>
            </a:ln>
          </p:spPr>
          <p:txBody>
            <a:bodyPr/>
            <a:lstStyle/>
            <a:p>
              <a:endParaRPr lang="en-GB"/>
            </a:p>
          </p:txBody>
        </p:sp>
        <p:sp>
          <p:nvSpPr>
            <p:cNvPr id="99670" name="Rectangle 342"/>
            <p:cNvSpPr>
              <a:spLocks noChangeArrowheads="1"/>
            </p:cNvSpPr>
            <p:nvPr/>
          </p:nvSpPr>
          <p:spPr bwMode="auto">
            <a:xfrm>
              <a:off x="4832" y="2107"/>
              <a:ext cx="12" cy="12"/>
            </a:xfrm>
            <a:prstGeom prst="rect">
              <a:avLst/>
            </a:prstGeom>
            <a:solidFill>
              <a:srgbClr val="000000"/>
            </a:solidFill>
            <a:ln w="9525">
              <a:noFill/>
              <a:miter lim="800000"/>
              <a:headEnd/>
              <a:tailEnd/>
            </a:ln>
          </p:spPr>
          <p:txBody>
            <a:bodyPr/>
            <a:lstStyle/>
            <a:p>
              <a:endParaRPr lang="en-GB"/>
            </a:p>
          </p:txBody>
        </p:sp>
        <p:sp>
          <p:nvSpPr>
            <p:cNvPr id="99671" name="Rectangle 343"/>
            <p:cNvSpPr>
              <a:spLocks noChangeArrowheads="1"/>
            </p:cNvSpPr>
            <p:nvPr/>
          </p:nvSpPr>
          <p:spPr bwMode="auto">
            <a:xfrm>
              <a:off x="4832" y="2083"/>
              <a:ext cx="12" cy="12"/>
            </a:xfrm>
            <a:prstGeom prst="rect">
              <a:avLst/>
            </a:prstGeom>
            <a:solidFill>
              <a:srgbClr val="000000"/>
            </a:solidFill>
            <a:ln w="9525">
              <a:noFill/>
              <a:miter lim="800000"/>
              <a:headEnd/>
              <a:tailEnd/>
            </a:ln>
          </p:spPr>
          <p:txBody>
            <a:bodyPr/>
            <a:lstStyle/>
            <a:p>
              <a:endParaRPr lang="en-GB"/>
            </a:p>
          </p:txBody>
        </p:sp>
        <p:sp>
          <p:nvSpPr>
            <p:cNvPr id="99672" name="Rectangle 344"/>
            <p:cNvSpPr>
              <a:spLocks noChangeArrowheads="1"/>
            </p:cNvSpPr>
            <p:nvPr/>
          </p:nvSpPr>
          <p:spPr bwMode="auto">
            <a:xfrm>
              <a:off x="4832" y="2059"/>
              <a:ext cx="12" cy="12"/>
            </a:xfrm>
            <a:prstGeom prst="rect">
              <a:avLst/>
            </a:prstGeom>
            <a:solidFill>
              <a:srgbClr val="000000"/>
            </a:solidFill>
            <a:ln w="9525">
              <a:noFill/>
              <a:miter lim="800000"/>
              <a:headEnd/>
              <a:tailEnd/>
            </a:ln>
          </p:spPr>
          <p:txBody>
            <a:bodyPr/>
            <a:lstStyle/>
            <a:p>
              <a:endParaRPr lang="en-GB"/>
            </a:p>
          </p:txBody>
        </p:sp>
        <p:sp>
          <p:nvSpPr>
            <p:cNvPr id="99673" name="Rectangle 345"/>
            <p:cNvSpPr>
              <a:spLocks noChangeArrowheads="1"/>
            </p:cNvSpPr>
            <p:nvPr/>
          </p:nvSpPr>
          <p:spPr bwMode="auto">
            <a:xfrm>
              <a:off x="4832" y="2035"/>
              <a:ext cx="12" cy="12"/>
            </a:xfrm>
            <a:prstGeom prst="rect">
              <a:avLst/>
            </a:prstGeom>
            <a:solidFill>
              <a:srgbClr val="000000"/>
            </a:solidFill>
            <a:ln w="9525">
              <a:noFill/>
              <a:miter lim="800000"/>
              <a:headEnd/>
              <a:tailEnd/>
            </a:ln>
          </p:spPr>
          <p:txBody>
            <a:bodyPr/>
            <a:lstStyle/>
            <a:p>
              <a:endParaRPr lang="en-GB"/>
            </a:p>
          </p:txBody>
        </p:sp>
        <p:sp>
          <p:nvSpPr>
            <p:cNvPr id="99674" name="Rectangle 346"/>
            <p:cNvSpPr>
              <a:spLocks noChangeArrowheads="1"/>
            </p:cNvSpPr>
            <p:nvPr/>
          </p:nvSpPr>
          <p:spPr bwMode="auto">
            <a:xfrm>
              <a:off x="4832" y="2011"/>
              <a:ext cx="12" cy="12"/>
            </a:xfrm>
            <a:prstGeom prst="rect">
              <a:avLst/>
            </a:prstGeom>
            <a:solidFill>
              <a:srgbClr val="000000"/>
            </a:solidFill>
            <a:ln w="9525">
              <a:noFill/>
              <a:miter lim="800000"/>
              <a:headEnd/>
              <a:tailEnd/>
            </a:ln>
          </p:spPr>
          <p:txBody>
            <a:bodyPr/>
            <a:lstStyle/>
            <a:p>
              <a:endParaRPr lang="en-GB"/>
            </a:p>
          </p:txBody>
        </p:sp>
        <p:sp>
          <p:nvSpPr>
            <p:cNvPr id="99675" name="Rectangle 347"/>
            <p:cNvSpPr>
              <a:spLocks noChangeArrowheads="1"/>
            </p:cNvSpPr>
            <p:nvPr/>
          </p:nvSpPr>
          <p:spPr bwMode="auto">
            <a:xfrm>
              <a:off x="4832" y="1987"/>
              <a:ext cx="12" cy="12"/>
            </a:xfrm>
            <a:prstGeom prst="rect">
              <a:avLst/>
            </a:prstGeom>
            <a:solidFill>
              <a:srgbClr val="000000"/>
            </a:solidFill>
            <a:ln w="9525">
              <a:noFill/>
              <a:miter lim="800000"/>
              <a:headEnd/>
              <a:tailEnd/>
            </a:ln>
          </p:spPr>
          <p:txBody>
            <a:bodyPr/>
            <a:lstStyle/>
            <a:p>
              <a:endParaRPr lang="en-GB"/>
            </a:p>
          </p:txBody>
        </p:sp>
        <p:sp>
          <p:nvSpPr>
            <p:cNvPr id="99676" name="Rectangle 348"/>
            <p:cNvSpPr>
              <a:spLocks noChangeArrowheads="1"/>
            </p:cNvSpPr>
            <p:nvPr/>
          </p:nvSpPr>
          <p:spPr bwMode="auto">
            <a:xfrm>
              <a:off x="4832" y="1963"/>
              <a:ext cx="12" cy="12"/>
            </a:xfrm>
            <a:prstGeom prst="rect">
              <a:avLst/>
            </a:prstGeom>
            <a:solidFill>
              <a:srgbClr val="000000"/>
            </a:solidFill>
            <a:ln w="9525">
              <a:noFill/>
              <a:miter lim="800000"/>
              <a:headEnd/>
              <a:tailEnd/>
            </a:ln>
          </p:spPr>
          <p:txBody>
            <a:bodyPr/>
            <a:lstStyle/>
            <a:p>
              <a:endParaRPr lang="en-GB"/>
            </a:p>
          </p:txBody>
        </p:sp>
        <p:sp>
          <p:nvSpPr>
            <p:cNvPr id="99677" name="Rectangle 349"/>
            <p:cNvSpPr>
              <a:spLocks noChangeArrowheads="1"/>
            </p:cNvSpPr>
            <p:nvPr/>
          </p:nvSpPr>
          <p:spPr bwMode="auto">
            <a:xfrm>
              <a:off x="4832" y="1939"/>
              <a:ext cx="12" cy="12"/>
            </a:xfrm>
            <a:prstGeom prst="rect">
              <a:avLst/>
            </a:prstGeom>
            <a:solidFill>
              <a:srgbClr val="000000"/>
            </a:solidFill>
            <a:ln w="9525">
              <a:noFill/>
              <a:miter lim="800000"/>
              <a:headEnd/>
              <a:tailEnd/>
            </a:ln>
          </p:spPr>
          <p:txBody>
            <a:bodyPr/>
            <a:lstStyle/>
            <a:p>
              <a:endParaRPr lang="en-GB"/>
            </a:p>
          </p:txBody>
        </p:sp>
        <p:sp>
          <p:nvSpPr>
            <p:cNvPr id="99678" name="Rectangle 350"/>
            <p:cNvSpPr>
              <a:spLocks noChangeArrowheads="1"/>
            </p:cNvSpPr>
            <p:nvPr/>
          </p:nvSpPr>
          <p:spPr bwMode="auto">
            <a:xfrm>
              <a:off x="4832" y="1915"/>
              <a:ext cx="12" cy="12"/>
            </a:xfrm>
            <a:prstGeom prst="rect">
              <a:avLst/>
            </a:prstGeom>
            <a:solidFill>
              <a:srgbClr val="000000"/>
            </a:solidFill>
            <a:ln w="9525">
              <a:noFill/>
              <a:miter lim="800000"/>
              <a:headEnd/>
              <a:tailEnd/>
            </a:ln>
          </p:spPr>
          <p:txBody>
            <a:bodyPr/>
            <a:lstStyle/>
            <a:p>
              <a:endParaRPr lang="en-GB"/>
            </a:p>
          </p:txBody>
        </p:sp>
        <p:sp>
          <p:nvSpPr>
            <p:cNvPr id="99679" name="Rectangle 351"/>
            <p:cNvSpPr>
              <a:spLocks noChangeArrowheads="1"/>
            </p:cNvSpPr>
            <p:nvPr/>
          </p:nvSpPr>
          <p:spPr bwMode="auto">
            <a:xfrm>
              <a:off x="4832" y="1891"/>
              <a:ext cx="12" cy="12"/>
            </a:xfrm>
            <a:prstGeom prst="rect">
              <a:avLst/>
            </a:prstGeom>
            <a:solidFill>
              <a:srgbClr val="000000"/>
            </a:solidFill>
            <a:ln w="9525">
              <a:noFill/>
              <a:miter lim="800000"/>
              <a:headEnd/>
              <a:tailEnd/>
            </a:ln>
          </p:spPr>
          <p:txBody>
            <a:bodyPr/>
            <a:lstStyle/>
            <a:p>
              <a:endParaRPr lang="en-GB"/>
            </a:p>
          </p:txBody>
        </p:sp>
        <p:sp>
          <p:nvSpPr>
            <p:cNvPr id="99680" name="Rectangle 352"/>
            <p:cNvSpPr>
              <a:spLocks noChangeArrowheads="1"/>
            </p:cNvSpPr>
            <p:nvPr/>
          </p:nvSpPr>
          <p:spPr bwMode="auto">
            <a:xfrm>
              <a:off x="4832" y="1867"/>
              <a:ext cx="12" cy="12"/>
            </a:xfrm>
            <a:prstGeom prst="rect">
              <a:avLst/>
            </a:prstGeom>
            <a:solidFill>
              <a:srgbClr val="000000"/>
            </a:solidFill>
            <a:ln w="9525">
              <a:noFill/>
              <a:miter lim="800000"/>
              <a:headEnd/>
              <a:tailEnd/>
            </a:ln>
          </p:spPr>
          <p:txBody>
            <a:bodyPr/>
            <a:lstStyle/>
            <a:p>
              <a:endParaRPr lang="en-GB"/>
            </a:p>
          </p:txBody>
        </p:sp>
        <p:sp>
          <p:nvSpPr>
            <p:cNvPr id="99681" name="Rectangle 353"/>
            <p:cNvSpPr>
              <a:spLocks noChangeArrowheads="1"/>
            </p:cNvSpPr>
            <p:nvPr/>
          </p:nvSpPr>
          <p:spPr bwMode="auto">
            <a:xfrm>
              <a:off x="4832" y="1843"/>
              <a:ext cx="12" cy="12"/>
            </a:xfrm>
            <a:prstGeom prst="rect">
              <a:avLst/>
            </a:prstGeom>
            <a:solidFill>
              <a:srgbClr val="000000"/>
            </a:solidFill>
            <a:ln w="9525">
              <a:noFill/>
              <a:miter lim="800000"/>
              <a:headEnd/>
              <a:tailEnd/>
            </a:ln>
          </p:spPr>
          <p:txBody>
            <a:bodyPr/>
            <a:lstStyle/>
            <a:p>
              <a:endParaRPr lang="en-GB"/>
            </a:p>
          </p:txBody>
        </p:sp>
        <p:sp>
          <p:nvSpPr>
            <p:cNvPr id="99682" name="Rectangle 354"/>
            <p:cNvSpPr>
              <a:spLocks noChangeArrowheads="1"/>
            </p:cNvSpPr>
            <p:nvPr/>
          </p:nvSpPr>
          <p:spPr bwMode="auto">
            <a:xfrm>
              <a:off x="4832" y="1819"/>
              <a:ext cx="12" cy="12"/>
            </a:xfrm>
            <a:prstGeom prst="rect">
              <a:avLst/>
            </a:prstGeom>
            <a:solidFill>
              <a:srgbClr val="000000"/>
            </a:solidFill>
            <a:ln w="9525">
              <a:noFill/>
              <a:miter lim="800000"/>
              <a:headEnd/>
              <a:tailEnd/>
            </a:ln>
          </p:spPr>
          <p:txBody>
            <a:bodyPr/>
            <a:lstStyle/>
            <a:p>
              <a:endParaRPr lang="en-GB"/>
            </a:p>
          </p:txBody>
        </p:sp>
        <p:sp>
          <p:nvSpPr>
            <p:cNvPr id="99683" name="Rectangle 355"/>
            <p:cNvSpPr>
              <a:spLocks noChangeArrowheads="1"/>
            </p:cNvSpPr>
            <p:nvPr/>
          </p:nvSpPr>
          <p:spPr bwMode="auto">
            <a:xfrm>
              <a:off x="4832" y="1795"/>
              <a:ext cx="12" cy="12"/>
            </a:xfrm>
            <a:prstGeom prst="rect">
              <a:avLst/>
            </a:prstGeom>
            <a:solidFill>
              <a:srgbClr val="000000"/>
            </a:solidFill>
            <a:ln w="9525">
              <a:noFill/>
              <a:miter lim="800000"/>
              <a:headEnd/>
              <a:tailEnd/>
            </a:ln>
          </p:spPr>
          <p:txBody>
            <a:bodyPr/>
            <a:lstStyle/>
            <a:p>
              <a:endParaRPr lang="en-GB"/>
            </a:p>
          </p:txBody>
        </p:sp>
        <p:sp>
          <p:nvSpPr>
            <p:cNvPr id="99684" name="Rectangle 356"/>
            <p:cNvSpPr>
              <a:spLocks noChangeArrowheads="1"/>
            </p:cNvSpPr>
            <p:nvPr/>
          </p:nvSpPr>
          <p:spPr bwMode="auto">
            <a:xfrm>
              <a:off x="4832" y="1771"/>
              <a:ext cx="12" cy="12"/>
            </a:xfrm>
            <a:prstGeom prst="rect">
              <a:avLst/>
            </a:prstGeom>
            <a:solidFill>
              <a:srgbClr val="000000"/>
            </a:solidFill>
            <a:ln w="9525">
              <a:noFill/>
              <a:miter lim="800000"/>
              <a:headEnd/>
              <a:tailEnd/>
            </a:ln>
          </p:spPr>
          <p:txBody>
            <a:bodyPr/>
            <a:lstStyle/>
            <a:p>
              <a:endParaRPr lang="en-GB"/>
            </a:p>
          </p:txBody>
        </p:sp>
        <p:sp>
          <p:nvSpPr>
            <p:cNvPr id="99685" name="Rectangle 357"/>
            <p:cNvSpPr>
              <a:spLocks noChangeArrowheads="1"/>
            </p:cNvSpPr>
            <p:nvPr/>
          </p:nvSpPr>
          <p:spPr bwMode="auto">
            <a:xfrm>
              <a:off x="4832" y="1747"/>
              <a:ext cx="12" cy="12"/>
            </a:xfrm>
            <a:prstGeom prst="rect">
              <a:avLst/>
            </a:prstGeom>
            <a:solidFill>
              <a:srgbClr val="000000"/>
            </a:solidFill>
            <a:ln w="9525">
              <a:noFill/>
              <a:miter lim="800000"/>
              <a:headEnd/>
              <a:tailEnd/>
            </a:ln>
          </p:spPr>
          <p:txBody>
            <a:bodyPr/>
            <a:lstStyle/>
            <a:p>
              <a:endParaRPr lang="en-GB"/>
            </a:p>
          </p:txBody>
        </p:sp>
        <p:sp>
          <p:nvSpPr>
            <p:cNvPr id="99686" name="Rectangle 358"/>
            <p:cNvSpPr>
              <a:spLocks noChangeArrowheads="1"/>
            </p:cNvSpPr>
            <p:nvPr/>
          </p:nvSpPr>
          <p:spPr bwMode="auto">
            <a:xfrm>
              <a:off x="4832" y="1723"/>
              <a:ext cx="12" cy="12"/>
            </a:xfrm>
            <a:prstGeom prst="rect">
              <a:avLst/>
            </a:prstGeom>
            <a:solidFill>
              <a:srgbClr val="000000"/>
            </a:solidFill>
            <a:ln w="9525">
              <a:noFill/>
              <a:miter lim="800000"/>
              <a:headEnd/>
              <a:tailEnd/>
            </a:ln>
          </p:spPr>
          <p:txBody>
            <a:bodyPr/>
            <a:lstStyle/>
            <a:p>
              <a:endParaRPr lang="en-GB"/>
            </a:p>
          </p:txBody>
        </p:sp>
        <p:sp>
          <p:nvSpPr>
            <p:cNvPr id="99687" name="Rectangle 359"/>
            <p:cNvSpPr>
              <a:spLocks noChangeArrowheads="1"/>
            </p:cNvSpPr>
            <p:nvPr/>
          </p:nvSpPr>
          <p:spPr bwMode="auto">
            <a:xfrm>
              <a:off x="4832" y="1699"/>
              <a:ext cx="12" cy="12"/>
            </a:xfrm>
            <a:prstGeom prst="rect">
              <a:avLst/>
            </a:prstGeom>
            <a:solidFill>
              <a:srgbClr val="000000"/>
            </a:solidFill>
            <a:ln w="9525">
              <a:noFill/>
              <a:miter lim="800000"/>
              <a:headEnd/>
              <a:tailEnd/>
            </a:ln>
          </p:spPr>
          <p:txBody>
            <a:bodyPr/>
            <a:lstStyle/>
            <a:p>
              <a:endParaRPr lang="en-GB"/>
            </a:p>
          </p:txBody>
        </p:sp>
      </p:grpSp>
      <p:sp>
        <p:nvSpPr>
          <p:cNvPr id="99688" name="Rectangle 360"/>
          <p:cNvSpPr>
            <a:spLocks noChangeArrowheads="1"/>
          </p:cNvSpPr>
          <p:nvPr/>
        </p:nvSpPr>
        <p:spPr bwMode="auto">
          <a:xfrm>
            <a:off x="3359150" y="1062038"/>
            <a:ext cx="2201863" cy="338137"/>
          </a:xfrm>
          <a:prstGeom prst="rect">
            <a:avLst/>
          </a:prstGeom>
          <a:noFill/>
          <a:ln w="9525">
            <a:noFill/>
            <a:miter lim="800000"/>
            <a:headEnd/>
            <a:tailEnd/>
          </a:ln>
        </p:spPr>
        <p:txBody>
          <a:bodyPr/>
          <a:lstStyle/>
          <a:p>
            <a:endParaRPr lang="en-GB"/>
          </a:p>
        </p:txBody>
      </p:sp>
      <p:sp>
        <p:nvSpPr>
          <p:cNvPr id="99689" name="Rectangle 361"/>
          <p:cNvSpPr>
            <a:spLocks noChangeArrowheads="1"/>
          </p:cNvSpPr>
          <p:nvPr/>
        </p:nvSpPr>
        <p:spPr bwMode="auto">
          <a:xfrm>
            <a:off x="3449638" y="1117600"/>
            <a:ext cx="2116137" cy="280988"/>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latin typeface="Arial" pitchFamily="34" charset="0"/>
              </a:rPr>
              <a:t>Population approach</a:t>
            </a:r>
            <a:endParaRPr lang="en-US" sz="2400">
              <a:latin typeface="Times New Roman" pitchFamily="18" charset="0"/>
            </a:endParaRPr>
          </a:p>
        </p:txBody>
      </p:sp>
      <p:sp>
        <p:nvSpPr>
          <p:cNvPr id="99690" name="Rectangle 362"/>
          <p:cNvSpPr>
            <a:spLocks noChangeArrowheads="1"/>
          </p:cNvSpPr>
          <p:nvPr/>
        </p:nvSpPr>
        <p:spPr bwMode="auto">
          <a:xfrm>
            <a:off x="3511550" y="3881438"/>
            <a:ext cx="2022475" cy="338137"/>
          </a:xfrm>
          <a:prstGeom prst="rect">
            <a:avLst/>
          </a:prstGeom>
          <a:noFill/>
          <a:ln w="9525">
            <a:noFill/>
            <a:miter lim="800000"/>
            <a:headEnd/>
            <a:tailEnd/>
          </a:ln>
        </p:spPr>
        <p:txBody>
          <a:bodyPr/>
          <a:lstStyle/>
          <a:p>
            <a:endParaRPr lang="en-GB"/>
          </a:p>
        </p:txBody>
      </p:sp>
      <p:sp>
        <p:nvSpPr>
          <p:cNvPr id="99691" name="Rectangle 363"/>
          <p:cNvSpPr>
            <a:spLocks noChangeArrowheads="1"/>
          </p:cNvSpPr>
          <p:nvPr/>
        </p:nvSpPr>
        <p:spPr bwMode="auto">
          <a:xfrm>
            <a:off x="3602038" y="3937000"/>
            <a:ext cx="1936750" cy="280988"/>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latin typeface="Arial" pitchFamily="34" charset="0"/>
              </a:rPr>
              <a:t>High risk approach</a:t>
            </a:r>
            <a:endParaRPr lang="en-US" sz="2400">
              <a:latin typeface="Times New Roman" pitchFamily="18" charset="0"/>
            </a:endParaRPr>
          </a:p>
        </p:txBody>
      </p:sp>
      <p:sp>
        <p:nvSpPr>
          <p:cNvPr id="99692" name="Rectangle 364"/>
          <p:cNvSpPr>
            <a:spLocks noChangeArrowheads="1"/>
          </p:cNvSpPr>
          <p:nvPr/>
        </p:nvSpPr>
        <p:spPr bwMode="auto">
          <a:xfrm>
            <a:off x="6330950" y="2281238"/>
            <a:ext cx="2192338" cy="338137"/>
          </a:xfrm>
          <a:prstGeom prst="rect">
            <a:avLst/>
          </a:prstGeom>
          <a:noFill/>
          <a:ln w="9525">
            <a:noFill/>
            <a:miter lim="800000"/>
            <a:headEnd/>
            <a:tailEnd/>
          </a:ln>
        </p:spPr>
        <p:txBody>
          <a:bodyPr/>
          <a:lstStyle/>
          <a:p>
            <a:endParaRPr lang="en-GB"/>
          </a:p>
        </p:txBody>
      </p:sp>
      <p:sp>
        <p:nvSpPr>
          <p:cNvPr id="99693" name="Rectangle 365"/>
          <p:cNvSpPr>
            <a:spLocks noChangeArrowheads="1"/>
          </p:cNvSpPr>
          <p:nvPr/>
        </p:nvSpPr>
        <p:spPr bwMode="auto">
          <a:xfrm>
            <a:off x="6421438" y="2336800"/>
            <a:ext cx="2106612" cy="280988"/>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latin typeface="Arial" pitchFamily="34" charset="0"/>
              </a:rPr>
              <a:t>Combined strategies</a:t>
            </a:r>
            <a:endParaRPr lang="en-US" sz="2400">
              <a:latin typeface="Times New Roman" pitchFamily="18" charset="0"/>
            </a:endParaRPr>
          </a:p>
        </p:txBody>
      </p:sp>
      <p:sp>
        <p:nvSpPr>
          <p:cNvPr id="99694" name="Rectangle 366"/>
          <p:cNvSpPr>
            <a:spLocks noChangeArrowheads="1"/>
          </p:cNvSpPr>
          <p:nvPr/>
        </p:nvSpPr>
        <p:spPr bwMode="auto">
          <a:xfrm>
            <a:off x="463550" y="2281238"/>
            <a:ext cx="2128838" cy="338137"/>
          </a:xfrm>
          <a:prstGeom prst="rect">
            <a:avLst/>
          </a:prstGeom>
          <a:noFill/>
          <a:ln w="9525">
            <a:noFill/>
            <a:miter lim="800000"/>
            <a:headEnd/>
            <a:tailEnd/>
          </a:ln>
        </p:spPr>
        <p:txBody>
          <a:bodyPr/>
          <a:lstStyle/>
          <a:p>
            <a:endParaRPr lang="en-GB"/>
          </a:p>
        </p:txBody>
      </p:sp>
      <p:sp>
        <p:nvSpPr>
          <p:cNvPr id="99695" name="Rectangle 367"/>
          <p:cNvSpPr>
            <a:spLocks noChangeArrowheads="1"/>
          </p:cNvSpPr>
          <p:nvPr/>
        </p:nvSpPr>
        <p:spPr bwMode="auto">
          <a:xfrm>
            <a:off x="554038" y="2336800"/>
            <a:ext cx="2043112" cy="280988"/>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latin typeface="Arial" pitchFamily="34" charset="0"/>
              </a:rPr>
              <a:t>Original distribution</a:t>
            </a:r>
            <a:endParaRPr lang="en-US" sz="2400">
              <a:latin typeface="Times New Roman" pitchFamily="18" charset="0"/>
            </a:endParaRPr>
          </a:p>
        </p:txBody>
      </p:sp>
      <p:grpSp>
        <p:nvGrpSpPr>
          <p:cNvPr id="10" name="Group 368"/>
          <p:cNvGrpSpPr>
            <a:grpSpLocks/>
          </p:cNvGrpSpPr>
          <p:nvPr/>
        </p:nvGrpSpPr>
        <p:grpSpPr bwMode="auto">
          <a:xfrm>
            <a:off x="4197350" y="1511300"/>
            <a:ext cx="825500" cy="169863"/>
            <a:chOff x="2644" y="952"/>
            <a:chExt cx="520" cy="107"/>
          </a:xfrm>
        </p:grpSpPr>
        <p:sp>
          <p:nvSpPr>
            <p:cNvPr id="99697" name="Rectangle 369"/>
            <p:cNvSpPr>
              <a:spLocks noChangeArrowheads="1"/>
            </p:cNvSpPr>
            <p:nvPr/>
          </p:nvSpPr>
          <p:spPr bwMode="auto">
            <a:xfrm>
              <a:off x="2749" y="993"/>
              <a:ext cx="415" cy="24"/>
            </a:xfrm>
            <a:prstGeom prst="rect">
              <a:avLst/>
            </a:prstGeom>
            <a:solidFill>
              <a:srgbClr val="0000FF"/>
            </a:solidFill>
            <a:ln w="9525">
              <a:noFill/>
              <a:miter lim="800000"/>
              <a:headEnd/>
              <a:tailEnd/>
            </a:ln>
          </p:spPr>
          <p:txBody>
            <a:bodyPr/>
            <a:lstStyle/>
            <a:p>
              <a:endParaRPr lang="en-GB"/>
            </a:p>
          </p:txBody>
        </p:sp>
        <p:sp>
          <p:nvSpPr>
            <p:cNvPr id="99698" name="Freeform 370"/>
            <p:cNvSpPr>
              <a:spLocks/>
            </p:cNvSpPr>
            <p:nvPr/>
          </p:nvSpPr>
          <p:spPr bwMode="auto">
            <a:xfrm>
              <a:off x="2644" y="952"/>
              <a:ext cx="108" cy="107"/>
            </a:xfrm>
            <a:custGeom>
              <a:avLst/>
              <a:gdLst/>
              <a:ahLst/>
              <a:cxnLst>
                <a:cxn ang="0">
                  <a:pos x="108" y="0"/>
                </a:cxn>
                <a:cxn ang="0">
                  <a:pos x="0" y="53"/>
                </a:cxn>
                <a:cxn ang="0">
                  <a:pos x="108" y="107"/>
                </a:cxn>
                <a:cxn ang="0">
                  <a:pos x="108" y="0"/>
                </a:cxn>
              </a:cxnLst>
              <a:rect l="0" t="0" r="r" b="b"/>
              <a:pathLst>
                <a:path w="108" h="107">
                  <a:moveTo>
                    <a:pt x="108" y="0"/>
                  </a:moveTo>
                  <a:lnTo>
                    <a:pt x="0" y="53"/>
                  </a:lnTo>
                  <a:lnTo>
                    <a:pt x="108" y="107"/>
                  </a:lnTo>
                  <a:lnTo>
                    <a:pt x="108" y="0"/>
                  </a:lnTo>
                  <a:close/>
                </a:path>
              </a:pathLst>
            </a:custGeom>
            <a:solidFill>
              <a:srgbClr val="0000FF"/>
            </a:solidFill>
            <a:ln w="9525">
              <a:noFill/>
              <a:round/>
              <a:headEnd/>
              <a:tailEnd/>
            </a:ln>
          </p:spPr>
          <p:txBody>
            <a:bodyPr/>
            <a:lstStyle/>
            <a:p>
              <a:endParaRPr lang="en-GB"/>
            </a:p>
          </p:txBody>
        </p:sp>
      </p:grpSp>
      <p:grpSp>
        <p:nvGrpSpPr>
          <p:cNvPr id="11" name="Group 371"/>
          <p:cNvGrpSpPr>
            <a:grpSpLocks/>
          </p:cNvGrpSpPr>
          <p:nvPr/>
        </p:nvGrpSpPr>
        <p:grpSpPr bwMode="auto">
          <a:xfrm>
            <a:off x="5035550" y="5470525"/>
            <a:ext cx="428625" cy="544513"/>
            <a:chOff x="3172" y="3446"/>
            <a:chExt cx="270" cy="343"/>
          </a:xfrm>
        </p:grpSpPr>
        <p:sp>
          <p:nvSpPr>
            <p:cNvPr id="99700" name="Freeform 372"/>
            <p:cNvSpPr>
              <a:spLocks/>
            </p:cNvSpPr>
            <p:nvPr/>
          </p:nvSpPr>
          <p:spPr bwMode="auto">
            <a:xfrm>
              <a:off x="3226" y="3446"/>
              <a:ext cx="216" cy="268"/>
            </a:xfrm>
            <a:custGeom>
              <a:avLst/>
              <a:gdLst/>
              <a:ahLst/>
              <a:cxnLst>
                <a:cxn ang="0">
                  <a:pos x="216" y="15"/>
                </a:cxn>
                <a:cxn ang="0">
                  <a:pos x="197" y="0"/>
                </a:cxn>
                <a:cxn ang="0">
                  <a:pos x="0" y="253"/>
                </a:cxn>
                <a:cxn ang="0">
                  <a:pos x="19" y="268"/>
                </a:cxn>
                <a:cxn ang="0">
                  <a:pos x="216" y="15"/>
                </a:cxn>
              </a:cxnLst>
              <a:rect l="0" t="0" r="r" b="b"/>
              <a:pathLst>
                <a:path w="216" h="268">
                  <a:moveTo>
                    <a:pt x="216" y="15"/>
                  </a:moveTo>
                  <a:lnTo>
                    <a:pt x="197" y="0"/>
                  </a:lnTo>
                  <a:lnTo>
                    <a:pt x="0" y="253"/>
                  </a:lnTo>
                  <a:lnTo>
                    <a:pt x="19" y="268"/>
                  </a:lnTo>
                  <a:lnTo>
                    <a:pt x="216" y="15"/>
                  </a:lnTo>
                  <a:close/>
                </a:path>
              </a:pathLst>
            </a:custGeom>
            <a:solidFill>
              <a:srgbClr val="0000FF"/>
            </a:solidFill>
            <a:ln w="9525">
              <a:noFill/>
              <a:round/>
              <a:headEnd/>
              <a:tailEnd/>
            </a:ln>
          </p:spPr>
          <p:txBody>
            <a:bodyPr/>
            <a:lstStyle/>
            <a:p>
              <a:endParaRPr lang="en-GB"/>
            </a:p>
          </p:txBody>
        </p:sp>
        <p:sp>
          <p:nvSpPr>
            <p:cNvPr id="99701" name="Freeform 373"/>
            <p:cNvSpPr>
              <a:spLocks/>
            </p:cNvSpPr>
            <p:nvPr/>
          </p:nvSpPr>
          <p:spPr bwMode="auto">
            <a:xfrm>
              <a:off x="3172" y="3671"/>
              <a:ext cx="109" cy="118"/>
            </a:xfrm>
            <a:custGeom>
              <a:avLst/>
              <a:gdLst/>
              <a:ahLst/>
              <a:cxnLst>
                <a:cxn ang="0">
                  <a:pos x="23" y="0"/>
                </a:cxn>
                <a:cxn ang="0">
                  <a:pos x="0" y="118"/>
                </a:cxn>
                <a:cxn ang="0">
                  <a:pos x="109" y="66"/>
                </a:cxn>
                <a:cxn ang="0">
                  <a:pos x="23" y="0"/>
                </a:cxn>
              </a:cxnLst>
              <a:rect l="0" t="0" r="r" b="b"/>
              <a:pathLst>
                <a:path w="109" h="118">
                  <a:moveTo>
                    <a:pt x="23" y="0"/>
                  </a:moveTo>
                  <a:lnTo>
                    <a:pt x="0" y="118"/>
                  </a:lnTo>
                  <a:lnTo>
                    <a:pt x="109" y="66"/>
                  </a:lnTo>
                  <a:lnTo>
                    <a:pt x="23" y="0"/>
                  </a:lnTo>
                  <a:close/>
                </a:path>
              </a:pathLst>
            </a:custGeom>
            <a:solidFill>
              <a:srgbClr val="0000FF"/>
            </a:solidFill>
            <a:ln w="9525">
              <a:noFill/>
              <a:round/>
              <a:headEnd/>
              <a:tailEnd/>
            </a:ln>
          </p:spPr>
          <p:txBody>
            <a:bodyPr/>
            <a:lstStyle/>
            <a:p>
              <a:endParaRPr lang="en-GB"/>
            </a:p>
          </p:txBody>
        </p:sp>
      </p:grpSp>
      <p:grpSp>
        <p:nvGrpSpPr>
          <p:cNvPr id="12" name="Group 374"/>
          <p:cNvGrpSpPr>
            <a:grpSpLocks/>
          </p:cNvGrpSpPr>
          <p:nvPr/>
        </p:nvGrpSpPr>
        <p:grpSpPr bwMode="auto">
          <a:xfrm>
            <a:off x="7019925" y="2822575"/>
            <a:ext cx="825500" cy="169863"/>
            <a:chOff x="4422" y="1778"/>
            <a:chExt cx="520" cy="107"/>
          </a:xfrm>
        </p:grpSpPr>
        <p:sp>
          <p:nvSpPr>
            <p:cNvPr id="99703" name="Rectangle 375"/>
            <p:cNvSpPr>
              <a:spLocks noChangeArrowheads="1"/>
            </p:cNvSpPr>
            <p:nvPr/>
          </p:nvSpPr>
          <p:spPr bwMode="auto">
            <a:xfrm>
              <a:off x="4527" y="1819"/>
              <a:ext cx="415" cy="24"/>
            </a:xfrm>
            <a:prstGeom prst="rect">
              <a:avLst/>
            </a:prstGeom>
            <a:solidFill>
              <a:srgbClr val="0000FF"/>
            </a:solidFill>
            <a:ln w="9525">
              <a:noFill/>
              <a:miter lim="800000"/>
              <a:headEnd/>
              <a:tailEnd/>
            </a:ln>
          </p:spPr>
          <p:txBody>
            <a:bodyPr/>
            <a:lstStyle/>
            <a:p>
              <a:endParaRPr lang="en-GB"/>
            </a:p>
          </p:txBody>
        </p:sp>
        <p:sp>
          <p:nvSpPr>
            <p:cNvPr id="99704" name="Freeform 376"/>
            <p:cNvSpPr>
              <a:spLocks/>
            </p:cNvSpPr>
            <p:nvPr/>
          </p:nvSpPr>
          <p:spPr bwMode="auto">
            <a:xfrm>
              <a:off x="4422" y="1778"/>
              <a:ext cx="108" cy="107"/>
            </a:xfrm>
            <a:custGeom>
              <a:avLst/>
              <a:gdLst/>
              <a:ahLst/>
              <a:cxnLst>
                <a:cxn ang="0">
                  <a:pos x="108" y="0"/>
                </a:cxn>
                <a:cxn ang="0">
                  <a:pos x="0" y="53"/>
                </a:cxn>
                <a:cxn ang="0">
                  <a:pos x="108" y="107"/>
                </a:cxn>
                <a:cxn ang="0">
                  <a:pos x="108" y="0"/>
                </a:cxn>
              </a:cxnLst>
              <a:rect l="0" t="0" r="r" b="b"/>
              <a:pathLst>
                <a:path w="108" h="107">
                  <a:moveTo>
                    <a:pt x="108" y="0"/>
                  </a:moveTo>
                  <a:lnTo>
                    <a:pt x="0" y="53"/>
                  </a:lnTo>
                  <a:lnTo>
                    <a:pt x="108" y="107"/>
                  </a:lnTo>
                  <a:lnTo>
                    <a:pt x="108" y="0"/>
                  </a:lnTo>
                  <a:close/>
                </a:path>
              </a:pathLst>
            </a:custGeom>
            <a:solidFill>
              <a:srgbClr val="0000FF"/>
            </a:solidFill>
            <a:ln w="9525">
              <a:noFill/>
              <a:round/>
              <a:headEnd/>
              <a:tailEnd/>
            </a:ln>
          </p:spPr>
          <p:txBody>
            <a:bodyPr/>
            <a:lstStyle/>
            <a:p>
              <a:endParaRPr lang="en-GB"/>
            </a:p>
          </p:txBody>
        </p:sp>
      </p:grpSp>
      <p:grpSp>
        <p:nvGrpSpPr>
          <p:cNvPr id="13" name="Group 377"/>
          <p:cNvGrpSpPr>
            <a:grpSpLocks/>
          </p:cNvGrpSpPr>
          <p:nvPr/>
        </p:nvGrpSpPr>
        <p:grpSpPr bwMode="auto">
          <a:xfrm>
            <a:off x="7854950" y="4038600"/>
            <a:ext cx="500063" cy="604838"/>
            <a:chOff x="4948" y="2544"/>
            <a:chExt cx="315" cy="381"/>
          </a:xfrm>
        </p:grpSpPr>
        <p:sp>
          <p:nvSpPr>
            <p:cNvPr id="99706" name="Freeform 378"/>
            <p:cNvSpPr>
              <a:spLocks/>
            </p:cNvSpPr>
            <p:nvPr/>
          </p:nvSpPr>
          <p:spPr bwMode="auto">
            <a:xfrm>
              <a:off x="5005" y="2544"/>
              <a:ext cx="258" cy="308"/>
            </a:xfrm>
            <a:custGeom>
              <a:avLst/>
              <a:gdLst/>
              <a:ahLst/>
              <a:cxnLst>
                <a:cxn ang="0">
                  <a:pos x="258" y="15"/>
                </a:cxn>
                <a:cxn ang="0">
                  <a:pos x="240" y="0"/>
                </a:cxn>
                <a:cxn ang="0">
                  <a:pos x="0" y="293"/>
                </a:cxn>
                <a:cxn ang="0">
                  <a:pos x="18" y="308"/>
                </a:cxn>
                <a:cxn ang="0">
                  <a:pos x="258" y="15"/>
                </a:cxn>
              </a:cxnLst>
              <a:rect l="0" t="0" r="r" b="b"/>
              <a:pathLst>
                <a:path w="258" h="308">
                  <a:moveTo>
                    <a:pt x="258" y="15"/>
                  </a:moveTo>
                  <a:lnTo>
                    <a:pt x="240" y="0"/>
                  </a:lnTo>
                  <a:lnTo>
                    <a:pt x="0" y="293"/>
                  </a:lnTo>
                  <a:lnTo>
                    <a:pt x="18" y="308"/>
                  </a:lnTo>
                  <a:lnTo>
                    <a:pt x="258" y="15"/>
                  </a:lnTo>
                  <a:close/>
                </a:path>
              </a:pathLst>
            </a:custGeom>
            <a:solidFill>
              <a:srgbClr val="0000FF"/>
            </a:solidFill>
            <a:ln w="9525">
              <a:noFill/>
              <a:round/>
              <a:headEnd/>
              <a:tailEnd/>
            </a:ln>
          </p:spPr>
          <p:txBody>
            <a:bodyPr/>
            <a:lstStyle/>
            <a:p>
              <a:endParaRPr lang="en-GB"/>
            </a:p>
          </p:txBody>
        </p:sp>
        <p:sp>
          <p:nvSpPr>
            <p:cNvPr id="99707" name="Freeform 379"/>
            <p:cNvSpPr>
              <a:spLocks/>
            </p:cNvSpPr>
            <p:nvPr/>
          </p:nvSpPr>
          <p:spPr bwMode="auto">
            <a:xfrm>
              <a:off x="4948" y="2808"/>
              <a:ext cx="111" cy="117"/>
            </a:xfrm>
            <a:custGeom>
              <a:avLst/>
              <a:gdLst/>
              <a:ahLst/>
              <a:cxnLst>
                <a:cxn ang="0">
                  <a:pos x="27" y="0"/>
                </a:cxn>
                <a:cxn ang="0">
                  <a:pos x="0" y="117"/>
                </a:cxn>
                <a:cxn ang="0">
                  <a:pos x="111" y="68"/>
                </a:cxn>
                <a:cxn ang="0">
                  <a:pos x="27" y="0"/>
                </a:cxn>
              </a:cxnLst>
              <a:rect l="0" t="0" r="r" b="b"/>
              <a:pathLst>
                <a:path w="111" h="117">
                  <a:moveTo>
                    <a:pt x="27" y="0"/>
                  </a:moveTo>
                  <a:lnTo>
                    <a:pt x="0" y="117"/>
                  </a:lnTo>
                  <a:lnTo>
                    <a:pt x="111" y="68"/>
                  </a:lnTo>
                  <a:lnTo>
                    <a:pt x="27" y="0"/>
                  </a:lnTo>
                  <a:close/>
                </a:path>
              </a:pathLst>
            </a:custGeom>
            <a:solidFill>
              <a:srgbClr val="0000FF"/>
            </a:solidFill>
            <a:ln w="9525">
              <a:noFill/>
              <a:round/>
              <a:headEnd/>
              <a:tailEnd/>
            </a:ln>
          </p:spPr>
          <p:txBody>
            <a:bodyPr/>
            <a:lstStyle/>
            <a:p>
              <a:endParaRPr lang="en-GB"/>
            </a:p>
          </p:txBody>
        </p:sp>
      </p:grpSp>
      <p:sp>
        <p:nvSpPr>
          <p:cNvPr id="99708" name="Rectangle 380"/>
          <p:cNvSpPr>
            <a:spLocks noChangeArrowheads="1"/>
          </p:cNvSpPr>
          <p:nvPr/>
        </p:nvSpPr>
        <p:spPr bwMode="auto">
          <a:xfrm>
            <a:off x="7626350" y="6472238"/>
            <a:ext cx="1038225" cy="276225"/>
          </a:xfrm>
          <a:prstGeom prst="rect">
            <a:avLst/>
          </a:prstGeom>
          <a:noFill/>
          <a:ln w="9525">
            <a:noFill/>
            <a:miter lim="800000"/>
            <a:headEnd/>
            <a:tailEnd/>
          </a:ln>
        </p:spPr>
        <p:txBody>
          <a:bodyPr/>
          <a:lstStyle/>
          <a:p>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79512" y="1157288"/>
            <a:ext cx="8964489" cy="454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type="title"/>
          </p:nvPr>
        </p:nvSpPr>
        <p:spPr>
          <a:xfrm>
            <a:off x="285750" y="214313"/>
            <a:ext cx="8643938" cy="2032000"/>
          </a:xfrm>
        </p:spPr>
        <p:txBody>
          <a:bodyPr/>
          <a:lstStyle/>
          <a:p>
            <a:pPr>
              <a:lnSpc>
                <a:spcPct val="80000"/>
              </a:lnSpc>
            </a:pPr>
            <a:r>
              <a:rPr lang="en-US" sz="3200" smtClean="0"/>
              <a:t>SEVEN OF THE TEN TOP DETERMINANTS </a:t>
            </a:r>
            <a:br>
              <a:rPr lang="en-US" sz="3200" smtClean="0"/>
            </a:br>
            <a:r>
              <a:rPr lang="en-US" sz="3200" smtClean="0"/>
              <a:t>OF MORTALITY IN THE WORLD  </a:t>
            </a:r>
            <a:br>
              <a:rPr lang="en-US" sz="3200" smtClean="0"/>
            </a:br>
            <a:r>
              <a:rPr lang="en-US" sz="3200" smtClean="0"/>
              <a:t>RELATE TO HOW WE EAT, DRINK AND MOVE</a:t>
            </a:r>
          </a:p>
        </p:txBody>
      </p:sp>
      <p:sp>
        <p:nvSpPr>
          <p:cNvPr id="28677" name="Rectangle 4"/>
          <p:cNvSpPr>
            <a:spLocks noGrp="1" noChangeArrowheads="1"/>
          </p:cNvSpPr>
          <p:nvPr>
            <p:ph idx="1"/>
          </p:nvPr>
        </p:nvSpPr>
        <p:spPr>
          <a:xfrm>
            <a:off x="214313" y="2857500"/>
            <a:ext cx="8570912" cy="2736850"/>
          </a:xfrm>
        </p:spPr>
        <p:txBody>
          <a:bodyPr/>
          <a:lstStyle/>
          <a:p>
            <a:pPr lvl="1" defTabSz="952500">
              <a:buFont typeface="Wingdings" pitchFamily="2" charset="2"/>
              <a:buNone/>
              <a:tabLst>
                <a:tab pos="952500" algn="l"/>
              </a:tabLst>
            </a:pPr>
            <a:r>
              <a:rPr lang="en-US" sz="3200" smtClean="0"/>
              <a:t>	DIET AND PHYSICAL ACTIVITY, TOGETHER WITH TOBACCO AND ALCOHOL, ARE KEY DETERMINANTS OF CONTEMPORARY PUBLIC HEALTH		</a:t>
            </a:r>
          </a:p>
        </p:txBody>
      </p:sp>
      <p:sp>
        <p:nvSpPr>
          <p:cNvPr id="8" name="Päivämäärän paikkamerkki 7"/>
          <p:cNvSpPr>
            <a:spLocks noGrp="1"/>
          </p:cNvSpPr>
          <p:nvPr>
            <p:ph type="dt" sz="half" idx="10"/>
          </p:nvPr>
        </p:nvSpPr>
        <p:spPr/>
        <p:txBody>
          <a:bodyPr/>
          <a:lstStyle/>
          <a:p>
            <a:pPr>
              <a:defRPr/>
            </a:pPr>
            <a:fld id="{442D5BF8-2FB3-451C-9FCE-4D6638A0FA30}" type="datetime1">
              <a:rPr lang="en-GB"/>
              <a:pPr>
                <a:defRPr/>
              </a:pPr>
              <a:t>21/03/2014</a:t>
            </a:fld>
            <a:endParaRPr lang="en-GB"/>
          </a:p>
        </p:txBody>
      </p:sp>
      <p:sp>
        <p:nvSpPr>
          <p:cNvPr id="6" name="Alatunnisteen paikkamerkki 4"/>
          <p:cNvSpPr>
            <a:spLocks noGrp="1"/>
          </p:cNvSpPr>
          <p:nvPr>
            <p:ph type="ftr" sz="quarter" idx="11"/>
          </p:nvPr>
        </p:nvSpPr>
        <p:spPr/>
        <p:txBody>
          <a:bodyPr/>
          <a:lstStyle/>
          <a:p>
            <a:pPr>
              <a:defRPr/>
            </a:pPr>
            <a:r>
              <a:rPr lang="fi-FI" smtClean="0"/>
              <a:t>Pekka Puska, Director General</a:t>
            </a:r>
          </a:p>
        </p:txBody>
      </p:sp>
      <p:sp>
        <p:nvSpPr>
          <p:cNvPr id="7" name="Dian numeron paikkamerkki 5"/>
          <p:cNvSpPr>
            <a:spLocks noGrp="1"/>
          </p:cNvSpPr>
          <p:nvPr>
            <p:ph type="sldNum" sz="quarter" idx="12"/>
          </p:nvPr>
        </p:nvSpPr>
        <p:spPr/>
        <p:txBody>
          <a:bodyPr/>
          <a:lstStyle/>
          <a:p>
            <a:pPr>
              <a:defRPr/>
            </a:pPr>
            <a:fld id="{BB9BE3B2-6463-4495-A015-756010246961}" type="slidenum">
              <a:rPr lang="fi-FI" smtClean="0"/>
              <a:pPr>
                <a:defRPr/>
              </a:pPr>
              <a:t>37</a:t>
            </a:fld>
            <a:endParaRPr lang="fi-FI" smtClean="0"/>
          </a:p>
        </p:txBody>
      </p:sp>
      <p:sp>
        <p:nvSpPr>
          <p:cNvPr id="37893" name="AutoShape 5"/>
          <p:cNvSpPr>
            <a:spLocks noChangeArrowheads="1"/>
          </p:cNvSpPr>
          <p:nvPr/>
        </p:nvSpPr>
        <p:spPr bwMode="auto">
          <a:xfrm>
            <a:off x="214313" y="3000375"/>
            <a:ext cx="698500" cy="476250"/>
          </a:xfrm>
          <a:prstGeom prst="rightArrow">
            <a:avLst>
              <a:gd name="adj1" fmla="val 50000"/>
              <a:gd name="adj2" fmla="val 36667"/>
            </a:avLst>
          </a:prstGeom>
          <a:solidFill>
            <a:schemeClr val="accent1"/>
          </a:solidFill>
          <a:ln w="9525">
            <a:solidFill>
              <a:srgbClr val="FF00FF"/>
            </a:solidFill>
            <a:miter lim="800000"/>
            <a:headEnd/>
            <a:tailEnd/>
          </a:ln>
        </p:spPr>
        <p:txBody>
          <a:bodyPr wrap="none" anchor="ctr"/>
          <a:lstStyle/>
          <a:p>
            <a:endParaRPr lang="en-US" sz="240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additive="base">
                                        <p:cTn id="7" dur="500" fill="hold"/>
                                        <p:tgtEl>
                                          <p:spTgt spid="37893"/>
                                        </p:tgtEl>
                                        <p:attrNameLst>
                                          <p:attrName>ppt_x</p:attrName>
                                        </p:attrNameLst>
                                      </p:cBhvr>
                                      <p:tavLst>
                                        <p:tav tm="0">
                                          <p:val>
                                            <p:strVal val="0-#ppt_w/2"/>
                                          </p:val>
                                        </p:tav>
                                        <p:tav tm="100000">
                                          <p:val>
                                            <p:strVal val="#ppt_x"/>
                                          </p:val>
                                        </p:tav>
                                      </p:tavLst>
                                    </p:anim>
                                    <p:anim calcmode="lin" valueType="num">
                                      <p:cBhvr additive="base">
                                        <p:cTn id="8"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395288" y="1711325"/>
            <a:ext cx="8229600" cy="4310063"/>
          </a:xfrm>
        </p:spPr>
        <p:txBody>
          <a:bodyPr/>
          <a:lstStyle/>
          <a:p>
            <a:pPr>
              <a:lnSpc>
                <a:spcPct val="90000"/>
              </a:lnSpc>
              <a:buFont typeface="Wingdings" pitchFamily="2" charset="2"/>
              <a:buChar char="Ø"/>
              <a:tabLst>
                <a:tab pos="534988" algn="l"/>
              </a:tabLst>
              <a:defRPr/>
            </a:pPr>
            <a:r>
              <a:rPr lang="fi-FI" sz="3600" b="1" dirty="0" err="1"/>
              <a:t>Personal</a:t>
            </a:r>
            <a:r>
              <a:rPr lang="fi-FI" sz="3600" b="1" dirty="0"/>
              <a:t> </a:t>
            </a:r>
            <a:r>
              <a:rPr lang="fi-FI" sz="3600" b="1" dirty="0" err="1"/>
              <a:t>Responsibility</a:t>
            </a:r>
            <a:endParaRPr lang="fi-FI" sz="3600" b="1" dirty="0"/>
          </a:p>
          <a:p>
            <a:pPr>
              <a:lnSpc>
                <a:spcPct val="90000"/>
              </a:lnSpc>
              <a:buFontTx/>
              <a:buNone/>
              <a:tabLst>
                <a:tab pos="534988" algn="l"/>
              </a:tabLst>
              <a:defRPr/>
            </a:pPr>
            <a:r>
              <a:rPr lang="fi-FI" sz="3600" b="1" dirty="0"/>
              <a:t>	”</a:t>
            </a:r>
            <a:r>
              <a:rPr lang="fi-FI" sz="3600" b="1" dirty="0" err="1"/>
              <a:t>Nobody</a:t>
            </a:r>
            <a:r>
              <a:rPr lang="fi-FI" sz="3600" b="1" dirty="0"/>
              <a:t> </a:t>
            </a:r>
            <a:r>
              <a:rPr lang="fi-FI" sz="3600" b="1" dirty="0" err="1"/>
              <a:t>can</a:t>
            </a:r>
            <a:r>
              <a:rPr lang="fi-FI" sz="3600" b="1" dirty="0"/>
              <a:t> </a:t>
            </a:r>
            <a:r>
              <a:rPr lang="fi-FI" sz="3600" b="1" dirty="0" err="1"/>
              <a:t>take</a:t>
            </a:r>
            <a:r>
              <a:rPr lang="fi-FI" sz="3600" b="1" dirty="0"/>
              <a:t> </a:t>
            </a:r>
            <a:r>
              <a:rPr lang="fi-FI" sz="3600" b="1" dirty="0" err="1"/>
              <a:t>better</a:t>
            </a:r>
            <a:r>
              <a:rPr lang="fi-FI" sz="3600" b="1" dirty="0"/>
              <a:t> </a:t>
            </a:r>
            <a:r>
              <a:rPr lang="fi-FI" sz="3600" b="1" dirty="0" err="1"/>
              <a:t>care</a:t>
            </a:r>
            <a:r>
              <a:rPr lang="fi-FI" sz="3600" b="1" dirty="0"/>
              <a:t> of 	</a:t>
            </a:r>
            <a:r>
              <a:rPr lang="fi-FI" sz="3600" b="1" dirty="0" err="1"/>
              <a:t>your</a:t>
            </a:r>
            <a:r>
              <a:rPr lang="fi-FI" sz="3600" b="1" dirty="0"/>
              <a:t> </a:t>
            </a:r>
            <a:r>
              <a:rPr lang="fi-FI" sz="3600" b="1" dirty="0" err="1"/>
              <a:t>health</a:t>
            </a:r>
            <a:r>
              <a:rPr lang="fi-FI" sz="3600" b="1" dirty="0"/>
              <a:t> </a:t>
            </a:r>
            <a:r>
              <a:rPr lang="fi-FI" sz="3600" b="1" dirty="0" err="1"/>
              <a:t>than</a:t>
            </a:r>
            <a:r>
              <a:rPr lang="fi-FI" sz="3600" b="1" dirty="0"/>
              <a:t> </a:t>
            </a:r>
            <a:r>
              <a:rPr lang="fi-FI" sz="3600" b="1" dirty="0" err="1"/>
              <a:t>yourself</a:t>
            </a:r>
            <a:r>
              <a:rPr lang="fi-FI" sz="3600" b="1" dirty="0"/>
              <a:t>”</a:t>
            </a:r>
          </a:p>
          <a:p>
            <a:pPr>
              <a:lnSpc>
                <a:spcPct val="90000"/>
              </a:lnSpc>
              <a:buFontTx/>
              <a:buNone/>
              <a:tabLst>
                <a:tab pos="534988" algn="l"/>
              </a:tabLst>
              <a:defRPr/>
            </a:pPr>
            <a:endParaRPr lang="fi-FI" sz="1800" b="1" dirty="0"/>
          </a:p>
          <a:p>
            <a:pPr>
              <a:lnSpc>
                <a:spcPct val="90000"/>
              </a:lnSpc>
              <a:buFont typeface="Wingdings" pitchFamily="2" charset="2"/>
              <a:buChar char="Ø"/>
              <a:tabLst>
                <a:tab pos="534988" algn="l"/>
              </a:tabLst>
              <a:defRPr/>
            </a:pPr>
            <a:r>
              <a:rPr lang="fi-FI" sz="3600" b="1" dirty="0"/>
              <a:t>Public </a:t>
            </a:r>
            <a:r>
              <a:rPr lang="fi-FI" sz="3600" b="1" dirty="0" err="1"/>
              <a:t>Responsibility</a:t>
            </a:r>
            <a:endParaRPr lang="fi-FI" sz="3600" b="1" dirty="0"/>
          </a:p>
          <a:p>
            <a:pPr>
              <a:lnSpc>
                <a:spcPct val="90000"/>
              </a:lnSpc>
              <a:buFontTx/>
              <a:buNone/>
              <a:tabLst>
                <a:tab pos="534988" algn="l"/>
              </a:tabLst>
              <a:defRPr/>
            </a:pPr>
            <a:r>
              <a:rPr lang="fi-FI" sz="3600" b="1" dirty="0"/>
              <a:t>	”</a:t>
            </a:r>
            <a:r>
              <a:rPr lang="fi-FI" sz="3600" b="1" dirty="0" err="1"/>
              <a:t>Make</a:t>
            </a:r>
            <a:r>
              <a:rPr lang="fi-FI" sz="3600" b="1" dirty="0"/>
              <a:t> the </a:t>
            </a:r>
            <a:r>
              <a:rPr lang="fi-FI" sz="3600" b="1" dirty="0" err="1"/>
              <a:t>healthy</a:t>
            </a:r>
            <a:r>
              <a:rPr lang="fi-FI" sz="3600" b="1" dirty="0"/>
              <a:t> </a:t>
            </a:r>
            <a:r>
              <a:rPr lang="fi-FI" sz="3600" b="1" dirty="0" err="1"/>
              <a:t>choices</a:t>
            </a:r>
            <a:r>
              <a:rPr lang="fi-FI" sz="3600" b="1" dirty="0"/>
              <a:t> the </a:t>
            </a:r>
            <a:r>
              <a:rPr lang="fi-FI" sz="3600" b="1" dirty="0" err="1"/>
              <a:t>easy</a:t>
            </a:r>
            <a:r>
              <a:rPr lang="fi-FI" sz="3600" b="1" dirty="0"/>
              <a:t> 	</a:t>
            </a:r>
            <a:r>
              <a:rPr lang="fi-FI" sz="3600" b="1" dirty="0" err="1"/>
              <a:t>ones</a:t>
            </a:r>
            <a:r>
              <a:rPr lang="fi-FI" sz="3600" b="1" dirty="0"/>
              <a:t>”</a:t>
            </a:r>
          </a:p>
          <a:p>
            <a:pPr>
              <a:lnSpc>
                <a:spcPct val="90000"/>
              </a:lnSpc>
              <a:buFontTx/>
              <a:buNone/>
              <a:tabLst>
                <a:tab pos="534988" algn="l"/>
              </a:tabLst>
              <a:defRPr/>
            </a:pPr>
            <a:r>
              <a:rPr lang="fi-FI" sz="3600" b="1" dirty="0">
                <a:solidFill>
                  <a:schemeClr val="hlink"/>
                </a:solidFill>
                <a:effectLst>
                  <a:outerShdw blurRad="38100" dist="38100" dir="2700000" algn="tl">
                    <a:srgbClr val="000000"/>
                  </a:outerShdw>
                </a:effectLst>
              </a:rPr>
              <a:t>						</a:t>
            </a:r>
            <a:r>
              <a:rPr lang="fi-FI" b="1" i="1" dirty="0"/>
              <a:t>(Ottawa </a:t>
            </a:r>
            <a:r>
              <a:rPr lang="fi-FI" b="1" i="1" dirty="0" err="1"/>
              <a:t>declaration</a:t>
            </a:r>
            <a:r>
              <a:rPr lang="fi-FI" b="1" i="1" dirty="0"/>
              <a:t>)</a:t>
            </a:r>
          </a:p>
        </p:txBody>
      </p:sp>
      <p:sp>
        <p:nvSpPr>
          <p:cNvPr id="7" name="Päivämäärän paikkamerkki 6"/>
          <p:cNvSpPr>
            <a:spLocks noGrp="1"/>
          </p:cNvSpPr>
          <p:nvPr>
            <p:ph type="dt" sz="half" idx="10"/>
          </p:nvPr>
        </p:nvSpPr>
        <p:spPr/>
        <p:txBody>
          <a:bodyPr/>
          <a:lstStyle/>
          <a:p>
            <a:pPr>
              <a:defRPr/>
            </a:pPr>
            <a:fld id="{38D5A485-E82F-488E-9EEA-AABB7B740017}" type="datetime1">
              <a:rPr lang="en-GB"/>
              <a:pPr>
                <a:defRPr/>
              </a:pPr>
              <a:t>21/03/2014</a:t>
            </a:fld>
            <a:endParaRPr lang="en-GB"/>
          </a:p>
        </p:txBody>
      </p:sp>
      <p:sp>
        <p:nvSpPr>
          <p:cNvPr id="5" name="Alatunnisteen paikkamerkki 4"/>
          <p:cNvSpPr>
            <a:spLocks noGrp="1"/>
          </p:cNvSpPr>
          <p:nvPr>
            <p:ph type="ftr" sz="quarter" idx="11"/>
          </p:nvPr>
        </p:nvSpPr>
        <p:spPr/>
        <p:txBody>
          <a:bodyPr/>
          <a:lstStyle/>
          <a:p>
            <a:pPr>
              <a:defRPr/>
            </a:pPr>
            <a:r>
              <a:rPr lang="fi-FI" smtClean="0"/>
              <a:t>Pekka Puska, Director General</a:t>
            </a:r>
          </a:p>
        </p:txBody>
      </p:sp>
      <p:sp>
        <p:nvSpPr>
          <p:cNvPr id="6" name="Dian numeron paikkamerkki 5"/>
          <p:cNvSpPr>
            <a:spLocks noGrp="1"/>
          </p:cNvSpPr>
          <p:nvPr>
            <p:ph type="sldNum" sz="quarter" idx="12"/>
          </p:nvPr>
        </p:nvSpPr>
        <p:spPr/>
        <p:txBody>
          <a:bodyPr/>
          <a:lstStyle/>
          <a:p>
            <a:pPr>
              <a:defRPr/>
            </a:pPr>
            <a:fld id="{2530CE71-17D4-4971-A68B-5C767D16B3CC}" type="slidenum">
              <a:rPr lang="fi-FI" smtClean="0"/>
              <a:pPr>
                <a:defRPr/>
              </a:pPr>
              <a:t>38</a:t>
            </a:fld>
            <a:endParaRPr lang="fi-FI" smtClean="0"/>
          </a:p>
        </p:txBody>
      </p:sp>
      <p:sp>
        <p:nvSpPr>
          <p:cNvPr id="33797" name="Text Box 4"/>
          <p:cNvSpPr txBox="1">
            <a:spLocks noChangeArrowheads="1"/>
          </p:cNvSpPr>
          <p:nvPr/>
        </p:nvSpPr>
        <p:spPr bwMode="auto">
          <a:xfrm>
            <a:off x="103188" y="260350"/>
            <a:ext cx="7637462" cy="1190625"/>
          </a:xfrm>
          <a:prstGeom prst="rect">
            <a:avLst/>
          </a:prstGeom>
          <a:noFill/>
          <a:ln w="12700">
            <a:noFill/>
            <a:miter lim="800000"/>
            <a:headEnd type="none" w="sm" len="sm"/>
            <a:tailEnd type="none" w="sm" len="sm"/>
          </a:ln>
        </p:spPr>
        <p:txBody>
          <a:bodyPr>
            <a:spAutoFit/>
          </a:bodyPr>
          <a:lstStyle/>
          <a:p>
            <a:pPr>
              <a:lnSpc>
                <a:spcPct val="90000"/>
              </a:lnSpc>
              <a:spcBef>
                <a:spcPct val="50000"/>
              </a:spcBef>
              <a:tabLst>
                <a:tab pos="357188" algn="l"/>
              </a:tabLst>
            </a:pPr>
            <a:r>
              <a:rPr lang="fi-FI" sz="4000">
                <a:solidFill>
                  <a:schemeClr val="accent1"/>
                </a:solidFill>
                <a:latin typeface="Arial Narrow" pitchFamily="34" charset="0"/>
              </a:rPr>
              <a:t>COMBING PERSONAL AND PUBLIC 	RESPONSIBILITIES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Does it work</a:t>
            </a: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pPr>
              <a:buNone/>
            </a:pPr>
            <a:r>
              <a:rPr lang="en-GB" dirty="0" smtClean="0"/>
              <a:t>           YES – PLENTY OF EVIDENCE</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 6"/>
          <p:cNvPicPr>
            <a:picLocks noChangeAspect="1" noChangeArrowheads="1"/>
          </p:cNvPicPr>
          <p:nvPr/>
        </p:nvPicPr>
        <p:blipFill>
          <a:blip r:embed="rId3" cstate="print"/>
          <a:srcRect/>
          <a:stretch>
            <a:fillRect/>
          </a:stretch>
        </p:blipFill>
        <p:spPr bwMode="auto">
          <a:xfrm>
            <a:off x="0" y="188913"/>
            <a:ext cx="9144000" cy="6669087"/>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1043024"/>
          <p:cNvPicPr>
            <a:picLocks noChangeAspect="1" noChangeArrowheads="1"/>
          </p:cNvPicPr>
          <p:nvPr/>
        </p:nvPicPr>
        <p:blipFill>
          <a:blip r:embed="rId3" cstate="print"/>
          <a:srcRect/>
          <a:stretch>
            <a:fillRect/>
          </a:stretch>
        </p:blipFill>
        <p:spPr bwMode="auto">
          <a:xfrm>
            <a:off x="2590800" y="228600"/>
            <a:ext cx="3355975" cy="4724400"/>
          </a:xfrm>
          <a:prstGeom prst="rect">
            <a:avLst/>
          </a:prstGeom>
          <a:noFill/>
        </p:spPr>
      </p:pic>
      <p:sp>
        <p:nvSpPr>
          <p:cNvPr id="114691" name="Rectangle 3"/>
          <p:cNvSpPr>
            <a:spLocks noChangeArrowheads="1"/>
          </p:cNvSpPr>
          <p:nvPr/>
        </p:nvSpPr>
        <p:spPr bwMode="auto">
          <a:xfrm>
            <a:off x="2286000" y="7391400"/>
            <a:ext cx="2667000" cy="381000"/>
          </a:xfrm>
          <a:prstGeom prst="rect">
            <a:avLst/>
          </a:prstGeom>
          <a:noFill/>
          <a:ln w="9525">
            <a:noFill/>
            <a:miter lim="800000"/>
            <a:headEnd/>
            <a:tailEnd/>
          </a:ln>
          <a:effectLst/>
        </p:spPr>
        <p:txBody>
          <a:bodyPr/>
          <a:lstStyle/>
          <a:p>
            <a:r>
              <a:rPr lang="en-US" sz="2000">
                <a:latin typeface="Arial" charset="0"/>
              </a:rPr>
              <a:t>                                                                                                                                                                              </a:t>
            </a:r>
          </a:p>
        </p:txBody>
      </p:sp>
      <p:sp>
        <p:nvSpPr>
          <p:cNvPr id="114692" name="Rectangle 4"/>
          <p:cNvSpPr>
            <a:spLocks noGrp="1" noChangeArrowheads="1"/>
          </p:cNvSpPr>
          <p:nvPr>
            <p:ph type="title"/>
          </p:nvPr>
        </p:nvSpPr>
        <p:spPr>
          <a:xfrm>
            <a:off x="914400" y="5105400"/>
            <a:ext cx="7772400" cy="1752600"/>
          </a:xfrm>
          <a:solidFill>
            <a:srgbClr val="CCFFFF"/>
          </a:solidFill>
        </p:spPr>
        <p:txBody>
          <a:bodyPr/>
          <a:lstStyle/>
          <a:p>
            <a:r>
              <a:rPr lang="en-US" sz="3200">
                <a:solidFill>
                  <a:srgbClr val="333399"/>
                </a:solidFill>
              </a:rPr>
              <a:t>"You must be the change you wish to see in the world." </a:t>
            </a:r>
            <a:br>
              <a:rPr lang="en-US" sz="3200">
                <a:solidFill>
                  <a:srgbClr val="333399"/>
                </a:solidFill>
              </a:rPr>
            </a:br>
            <a:r>
              <a:rPr lang="en-US" sz="3200" i="1">
                <a:hlinkClick r:id="rId4"/>
              </a:rPr>
              <a:t>Mahatma Gandhi</a:t>
            </a:r>
            <a:endParaRPr lang="en-US" sz="3200" i="1"/>
          </a:p>
        </p:txBody>
      </p:sp>
      <p:sp>
        <p:nvSpPr>
          <p:cNvPr id="114693" name="Rectangle 5"/>
          <p:cNvSpPr>
            <a:spLocks noGrp="1" noChangeArrowheads="1"/>
          </p:cNvSpPr>
          <p:nvPr>
            <p:ph type="body" sz="half" idx="2"/>
          </p:nvPr>
        </p:nvSpPr>
        <p:spPr>
          <a:xfrm>
            <a:off x="5334000" y="-8382000"/>
            <a:ext cx="3810000" cy="4114800"/>
          </a:xfrm>
        </p:spPr>
        <p:txBody>
          <a:bodyPr/>
          <a:lstStyle/>
          <a:p>
            <a:pPr>
              <a:buFont typeface="Wingdings" pitchFamily="2" charset="2"/>
              <a:buNone/>
            </a:pPr>
            <a:endParaRPr lang="en-GB" sz="28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3" cstate="print"/>
          <a:srcRect/>
          <a:stretch>
            <a:fillRect/>
          </a:stretch>
        </p:blipFill>
        <p:spPr bwMode="auto">
          <a:xfrm>
            <a:off x="395288" y="836613"/>
            <a:ext cx="8388350" cy="515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rotWithShape="1">
          <a:blip r:embed="rId3" cstate="print"/>
          <a:srcRect t="52085"/>
          <a:stretch/>
        </p:blipFill>
        <p:spPr bwMode="auto">
          <a:xfrm>
            <a:off x="-1" y="836712"/>
            <a:ext cx="8964489" cy="4536504"/>
          </a:xfrm>
          <a:prstGeom prst="rect">
            <a:avLst/>
          </a:prstGeom>
          <a:noFill/>
          <a:ln w="9525">
            <a:noFill/>
            <a:miter lim="800000"/>
            <a:headEnd/>
            <a:tailEnd/>
          </a:ln>
        </p:spPr>
      </p:pic>
      <p:sp>
        <p:nvSpPr>
          <p:cNvPr id="5" name="Title 4"/>
          <p:cNvSpPr>
            <a:spLocks noGrp="1"/>
          </p:cNvSpPr>
          <p:nvPr>
            <p:ph type="title"/>
          </p:nvPr>
        </p:nvSpPr>
        <p:spPr/>
        <p:txBody>
          <a:bodyPr/>
          <a:lstStyle/>
          <a:p>
            <a:endParaRPr lang="en-GB"/>
          </a:p>
        </p:txBody>
      </p:sp>
      <p:sp>
        <p:nvSpPr>
          <p:cNvPr id="6" name="Picture Placeholder 5"/>
          <p:cNvSpPr>
            <a:spLocks noGrp="1"/>
          </p:cNvSpPr>
          <p:nvPr>
            <p:ph type="pic" idx="1"/>
          </p:nvPr>
        </p:nvSpPr>
        <p:spPr>
          <a:xfrm>
            <a:off x="1792288" y="612775"/>
            <a:ext cx="5486400" cy="3968353"/>
          </a:xfrm>
        </p:spPr>
      </p:sp>
      <p:sp>
        <p:nvSpPr>
          <p:cNvPr id="7" name="Text Placeholder 6"/>
          <p:cNvSpPr>
            <a:spLocks noGrp="1"/>
          </p:cNvSpPr>
          <p:nvPr>
            <p:ph type="body" sz="half" idx="2"/>
          </p:nvPr>
        </p:nvSpPr>
        <p:spPr/>
        <p:txBody>
          <a:bodyPr>
            <a:noAutofit/>
          </a:bodyPr>
          <a:lstStyle/>
          <a:p>
            <a:r>
              <a:rPr lang="en-GB" sz="2800" dirty="0" smtClean="0"/>
              <a:t>Global burden of disease, DALYS for SSA -2010</a:t>
            </a:r>
            <a:endParaRPr lang="en-GB"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0221B42F-CF8F-4EF1-96F3-B325B124AA32}" type="slidenum">
              <a:rPr lang="en-US"/>
              <a:pPr>
                <a:defRPr/>
              </a:pPr>
              <a:t>6</a:t>
            </a:fld>
            <a:endParaRPr lang="en-US"/>
          </a:p>
        </p:txBody>
      </p:sp>
      <p:sp>
        <p:nvSpPr>
          <p:cNvPr id="19459" name="Rectangle 2"/>
          <p:cNvSpPr>
            <a:spLocks noChangeArrowheads="1"/>
          </p:cNvSpPr>
          <p:nvPr/>
        </p:nvSpPr>
        <p:spPr bwMode="auto">
          <a:xfrm>
            <a:off x="611188" y="366713"/>
            <a:ext cx="7932737" cy="1190625"/>
          </a:xfrm>
          <a:prstGeom prst="rect">
            <a:avLst/>
          </a:prstGeom>
          <a:noFill/>
          <a:ln w="9525">
            <a:noFill/>
            <a:miter lim="800000"/>
            <a:headEnd/>
            <a:tailEnd/>
          </a:ln>
        </p:spPr>
        <p:txBody>
          <a:bodyPr>
            <a:spAutoFit/>
          </a:bodyPr>
          <a:lstStyle/>
          <a:p>
            <a:pPr algn="ctr" eaLnBrk="0" hangingPunct="0"/>
            <a:r>
              <a:rPr lang="en-GB" sz="3600" b="1">
                <a:solidFill>
                  <a:srgbClr val="000099"/>
                </a:solidFill>
                <a:latin typeface="Calibri" pitchFamily="34" charset="0"/>
                <a:cs typeface="Times New Roman" pitchFamily="18" charset="0"/>
              </a:rPr>
              <a:t>Major causes of DALYs in low and middle income countries</a:t>
            </a:r>
            <a:endParaRPr lang="en-AU" sz="3600" b="1">
              <a:solidFill>
                <a:srgbClr val="000099"/>
              </a:solidFill>
              <a:latin typeface="Calibri" pitchFamily="34" charset="0"/>
            </a:endParaRPr>
          </a:p>
        </p:txBody>
      </p:sp>
      <p:pic>
        <p:nvPicPr>
          <p:cNvPr id="19460" name="Picture 3"/>
          <p:cNvPicPr>
            <a:picLocks noChangeAspect="1" noChangeArrowheads="1"/>
          </p:cNvPicPr>
          <p:nvPr/>
        </p:nvPicPr>
        <p:blipFill>
          <a:blip r:embed="rId3" cstate="print">
            <a:clrChange>
              <a:clrFrom>
                <a:srgbClr val="FFFFFF"/>
              </a:clrFrom>
              <a:clrTo>
                <a:srgbClr val="FFFFFF">
                  <a:alpha val="0"/>
                </a:srgbClr>
              </a:clrTo>
            </a:clrChange>
            <a:lum bright="-6000"/>
          </a:blip>
          <a:srcRect/>
          <a:stretch>
            <a:fillRect/>
          </a:stretch>
        </p:blipFill>
        <p:spPr bwMode="auto">
          <a:xfrm>
            <a:off x="468313" y="2074863"/>
            <a:ext cx="8181975" cy="38750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idx="1"/>
          </p:nvPr>
        </p:nvSpPr>
        <p:spPr/>
        <p:txBody>
          <a:bodyPr/>
          <a:lstStyle/>
          <a:p>
            <a:pPr eaLnBrk="1" hangingPunct="1"/>
            <a:endParaRPr lang="en-US" smtClean="0"/>
          </a:p>
        </p:txBody>
      </p:sp>
      <p:pic>
        <p:nvPicPr>
          <p:cNvPr id="13316" name="Picture 4"/>
          <p:cNvPicPr>
            <a:picLocks noChangeAspect="1" noChangeArrowheads="1"/>
          </p:cNvPicPr>
          <p:nvPr/>
        </p:nvPicPr>
        <p:blipFill>
          <a:blip r:embed="rId3" cstate="print"/>
          <a:srcRect/>
          <a:stretch>
            <a:fillRect/>
          </a:stretch>
        </p:blipFill>
        <p:spPr bwMode="auto">
          <a:xfrm>
            <a:off x="428625" y="285750"/>
            <a:ext cx="8286750"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sp>
        <p:nvSpPr>
          <p:cNvPr id="5123" name="Rectangle 3"/>
          <p:cNvSpPr>
            <a:spLocks noGrp="1" noChangeArrowheads="1"/>
          </p:cNvSpPr>
          <p:nvPr>
            <p:ph idx="1"/>
          </p:nvPr>
        </p:nvSpPr>
        <p:spPr>
          <a:xfrm>
            <a:off x="457200" y="1000125"/>
            <a:ext cx="8229600" cy="5126038"/>
          </a:xfrm>
        </p:spPr>
        <p:txBody>
          <a:bodyPr/>
          <a:lstStyle/>
          <a:p>
            <a:pPr eaLnBrk="1" hangingPunct="1"/>
            <a:endParaRPr lang="en-US" smtClean="0"/>
          </a:p>
        </p:txBody>
      </p:sp>
      <p:pic>
        <p:nvPicPr>
          <p:cNvPr id="5124" name="Picture 4"/>
          <p:cNvPicPr>
            <a:picLocks noChangeAspect="1" noChangeArrowheads="1"/>
          </p:cNvPicPr>
          <p:nvPr/>
        </p:nvPicPr>
        <p:blipFill>
          <a:blip r:embed="rId3" cstate="print"/>
          <a:srcRect/>
          <a:stretch>
            <a:fillRect/>
          </a:stretch>
        </p:blipFill>
        <p:spPr bwMode="auto">
          <a:xfrm>
            <a:off x="500063" y="666899"/>
            <a:ext cx="8215312" cy="5786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417638"/>
          </a:xfrm>
        </p:spPr>
        <p:txBody>
          <a:bodyPr/>
          <a:lstStyle/>
          <a:p>
            <a:pPr eaLnBrk="1" hangingPunct="1"/>
            <a:endParaRPr lang="en-US" dirty="0" smtClean="0"/>
          </a:p>
        </p:txBody>
      </p:sp>
      <p:sp>
        <p:nvSpPr>
          <p:cNvPr id="8195" name="Rectangle 3"/>
          <p:cNvSpPr>
            <a:spLocks noGrp="1" noChangeArrowheads="1"/>
          </p:cNvSpPr>
          <p:nvPr>
            <p:ph idx="1"/>
          </p:nvPr>
        </p:nvSpPr>
        <p:spPr/>
        <p:txBody>
          <a:bodyPr/>
          <a:lstStyle/>
          <a:p>
            <a:pPr eaLnBrk="1" hangingPunct="1"/>
            <a:endParaRPr lang="en-US" smtClean="0"/>
          </a:p>
        </p:txBody>
      </p:sp>
      <p:pic>
        <p:nvPicPr>
          <p:cNvPr id="8196" name="Picture 4"/>
          <p:cNvPicPr>
            <a:picLocks noChangeAspect="1" noChangeArrowheads="1"/>
          </p:cNvPicPr>
          <p:nvPr/>
        </p:nvPicPr>
        <p:blipFill>
          <a:blip r:embed="rId3" cstate="print"/>
          <a:srcRect/>
          <a:stretch>
            <a:fillRect/>
          </a:stretch>
        </p:blipFill>
        <p:spPr bwMode="auto">
          <a:xfrm>
            <a:off x="0" y="55270"/>
            <a:ext cx="9143999" cy="76942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1436</Words>
  <Application>Microsoft Office PowerPoint</Application>
  <PresentationFormat>On-screen Show (4:3)</PresentationFormat>
  <Paragraphs>300</Paragraphs>
  <Slides>41</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Chart</vt:lpstr>
      <vt:lpstr>PREVENTIVE CARDIOLOGY</vt:lpstr>
      <vt:lpstr>Slide 2</vt:lpstr>
      <vt:lpstr>Slide 3</vt:lpstr>
      <vt:lpstr>Slide 4</vt:lpstr>
      <vt:lpstr>Slide 5</vt:lpstr>
      <vt:lpstr>Slide 6</vt:lpstr>
      <vt:lpstr>Slide 7</vt:lpstr>
      <vt:lpstr>Slide 8</vt:lpstr>
      <vt:lpstr>Slide 9</vt:lpstr>
      <vt:lpstr>Noncommunicable Diseases Death trends (2006-2015)</vt:lpstr>
      <vt:lpstr>Slide 11</vt:lpstr>
      <vt:lpstr>RISK FACTOR CONCEPT</vt:lpstr>
      <vt:lpstr>Proven and proposed modifiable risk factors for CVD</vt:lpstr>
      <vt:lpstr>Slide 14</vt:lpstr>
      <vt:lpstr>Population Attributable Fractions (PAF) for Ischemic Heart Disease</vt:lpstr>
      <vt:lpstr>Slide 16</vt:lpstr>
      <vt:lpstr>Population Attributable Fraction of Stroke Mortality for Various Risk Factors in Sub-Saharan Africa</vt:lpstr>
      <vt:lpstr>Slide 18</vt:lpstr>
      <vt:lpstr>HYPERTENSION</vt:lpstr>
      <vt:lpstr>Slide 20</vt:lpstr>
      <vt:lpstr>HYPERTENSION</vt:lpstr>
      <vt:lpstr>HYPERTENSION</vt:lpstr>
      <vt:lpstr>DIABETES MELLITUS</vt:lpstr>
      <vt:lpstr>OBESITY</vt:lpstr>
      <vt:lpstr>TOBACCO</vt:lpstr>
      <vt:lpstr>DYSLIPIDAEMIA</vt:lpstr>
      <vt:lpstr>Slide 27</vt:lpstr>
      <vt:lpstr>EPIDEMOLOGICAL TRANSITION</vt:lpstr>
      <vt:lpstr>OTHER CVDs</vt:lpstr>
      <vt:lpstr>Slide 30</vt:lpstr>
      <vt:lpstr>DALYS KENYA- 2010</vt:lpstr>
      <vt:lpstr>Trends of major diseases</vt:lpstr>
      <vt:lpstr>CVDS ARE TO A GREAT EXTENT   PREVENTABLE DISEASES</vt:lpstr>
      <vt:lpstr>LEVELS OF PREVENTION</vt:lpstr>
      <vt:lpstr>Slide 35</vt:lpstr>
      <vt:lpstr>Slide 36</vt:lpstr>
      <vt:lpstr>SEVEN OF THE TEN TOP DETERMINANTS  OF MORTALITY IN THE WORLD   RELATE TO HOW WE EAT, DRINK AND MOVE</vt:lpstr>
      <vt:lpstr>Slide 38</vt:lpstr>
      <vt:lpstr>Does it work</vt:lpstr>
      <vt:lpstr>"You must be the change you wish to see in the world."  Mahatma Gandhi</vt:lpstr>
      <vt:lpstr>Slide 41</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PREVENTIVE CARDIOLOGY</dc:title>
  <dc:creator>Prof E. N. Ogola</dc:creator>
  <cp:lastModifiedBy>PROF E .N .OGOLLA</cp:lastModifiedBy>
  <cp:revision>37</cp:revision>
  <dcterms:created xsi:type="dcterms:W3CDTF">2011-03-10T12:51:55Z</dcterms:created>
  <dcterms:modified xsi:type="dcterms:W3CDTF">2014-03-21T09:40:15Z</dcterms:modified>
</cp:coreProperties>
</file>